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7" r:id="rId5"/>
    <p:sldId id="276" r:id="rId6"/>
    <p:sldId id="266" r:id="rId7"/>
    <p:sldId id="267" r:id="rId8"/>
    <p:sldId id="268" r:id="rId9"/>
    <p:sldId id="277" r:id="rId10"/>
    <p:sldId id="27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87" d="100"/>
          <a:sy n="87" d="100"/>
        </p:scale>
        <p:origin x="437" y="58"/>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5/2/2018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5/2/2018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5/2/2018</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5/2/2018</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5/2/2018</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5/2/2018</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5/2/2018</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caabracketpredictor.herokuapp.com/"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Nate Lang, John Hattas, Kevin </a:t>
            </a:r>
            <a:r>
              <a:rPr lang="en-US" dirty="0" err="1"/>
              <a:t>Brosam</a:t>
            </a:r>
            <a:r>
              <a:rPr lang="en-US" dirty="0"/>
              <a:t>, Alex </a:t>
            </a:r>
            <a:r>
              <a:rPr lang="en-US" dirty="0" err="1"/>
              <a:t>Berkhout</a:t>
            </a:r>
            <a:r>
              <a:rPr lang="en-US" dirty="0"/>
              <a:t>, Matt </a:t>
            </a:r>
            <a:r>
              <a:rPr lang="en-US" dirty="0" err="1"/>
              <a:t>Petter</a:t>
            </a:r>
            <a:endParaRPr lang="en-US" dirty="0"/>
          </a:p>
        </p:txBody>
      </p:sp>
      <p:pic>
        <p:nvPicPr>
          <p:cNvPr id="1026" name="Picture 2" descr="Image result for ncaa tournament">
            <a:extLst>
              <a:ext uri="{FF2B5EF4-FFF2-40B4-BE49-F238E27FC236}">
                <a16:creationId xmlns:a16="http://schemas.microsoft.com/office/drawing/2014/main" id="{95EE5AB0-B3AF-4797-8FF3-A8D11294A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38481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caa tournament">
            <a:extLst>
              <a:ext uri="{FF2B5EF4-FFF2-40B4-BE49-F238E27FC236}">
                <a16:creationId xmlns:a16="http://schemas.microsoft.com/office/drawing/2014/main" id="{E59923FB-CDF4-4FBE-961A-CA57ACDAD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533400"/>
            <a:ext cx="1876780" cy="19023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a:bodyPr>
          <a:lstStyle/>
          <a:p>
            <a:r>
              <a:rPr lang="en-US" dirty="0"/>
              <a:t>NCAA Bracket Predictor</a:t>
            </a:r>
            <a:br>
              <a:rPr lang="en-US" dirty="0"/>
            </a:br>
            <a:r>
              <a:rPr lang="en-US" dirty="0"/>
              <a:t>Sprint 4</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2DBD-48F2-4B98-866A-407104F14A98}"/>
              </a:ext>
            </a:extLst>
          </p:cNvPr>
          <p:cNvSpPr>
            <a:spLocks noGrp="1"/>
          </p:cNvSpPr>
          <p:nvPr>
            <p:ph type="title"/>
          </p:nvPr>
        </p:nvSpPr>
        <p:spPr/>
        <p:txBody>
          <a:bodyPr/>
          <a:lstStyle/>
          <a:p>
            <a:r>
              <a:rPr lang="en-US" dirty="0"/>
              <a:t>Sprint 4 Overview</a:t>
            </a:r>
          </a:p>
        </p:txBody>
      </p:sp>
      <p:sp>
        <p:nvSpPr>
          <p:cNvPr id="3" name="Content Placeholder 2">
            <a:extLst>
              <a:ext uri="{FF2B5EF4-FFF2-40B4-BE49-F238E27FC236}">
                <a16:creationId xmlns:a16="http://schemas.microsoft.com/office/drawing/2014/main" id="{19AD2D25-79CC-4E25-82F8-DCB4CCCF6E22}"/>
              </a:ext>
            </a:extLst>
          </p:cNvPr>
          <p:cNvSpPr>
            <a:spLocks noGrp="1"/>
          </p:cNvSpPr>
          <p:nvPr>
            <p:ph idx="1"/>
          </p:nvPr>
        </p:nvSpPr>
        <p:spPr/>
        <p:txBody>
          <a:bodyPr>
            <a:normAutofit/>
          </a:bodyPr>
          <a:lstStyle/>
          <a:p>
            <a:pPr marL="0" indent="0">
              <a:buNone/>
            </a:pPr>
            <a:r>
              <a:rPr lang="en-US" sz="5400" dirty="0"/>
              <a:t>Main Goal:</a:t>
            </a:r>
          </a:p>
          <a:p>
            <a:pPr marL="0" indent="0">
              <a:buNone/>
            </a:pPr>
            <a:r>
              <a:rPr lang="en-US" sz="5400" dirty="0"/>
              <a:t>Polish Website</a:t>
            </a:r>
          </a:p>
          <a:p>
            <a:pPr marL="0" indent="0">
              <a:buNone/>
            </a:pPr>
            <a:r>
              <a:rPr lang="en-US" sz="5400" dirty="0"/>
              <a:t>Produce better algorithm</a:t>
            </a:r>
          </a:p>
          <a:p>
            <a:pPr marL="0" indent="0">
              <a:buNone/>
            </a:pPr>
            <a:endParaRPr lang="en-US" sz="3600" dirty="0"/>
          </a:p>
        </p:txBody>
      </p:sp>
    </p:spTree>
    <p:extLst>
      <p:ext uri="{BB962C8B-B14F-4D97-AF65-F5344CB8AC3E}">
        <p14:creationId xmlns:p14="http://schemas.microsoft.com/office/powerpoint/2010/main" val="407488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Example</a:t>
            </a:r>
          </a:p>
        </p:txBody>
      </p:sp>
      <p:sp>
        <p:nvSpPr>
          <p:cNvPr id="3" name="Content Placeholder 2"/>
          <p:cNvSpPr>
            <a:spLocks noGrp="1"/>
          </p:cNvSpPr>
          <p:nvPr>
            <p:ph idx="1"/>
          </p:nvPr>
        </p:nvSpPr>
        <p:spPr/>
        <p:txBody>
          <a:bodyPr>
            <a:normAutofit/>
          </a:bodyPr>
          <a:lstStyle/>
          <a:p>
            <a:pPr fontAlgn="base"/>
            <a:r>
              <a:rPr lang="en-US" sz="2800" dirty="0"/>
              <a:t>John wants to use the website easily, from both his desktop and his mobile device.  He wants to select multiple indicators and see what percentage of the bracket he got right for previous years.  He also wants to see which picks the prediction got right and wrong.  He wants to try multiple different ones and see what his high score is.  When it is all said and done he wants to close out of the website with ease.</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Tree>
    <p:extLst>
      <p:ext uri="{BB962C8B-B14F-4D97-AF65-F5344CB8AC3E}">
        <p14:creationId xmlns:p14="http://schemas.microsoft.com/office/powerpoint/2010/main" val="426219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code">
            <a:extLst>
              <a:ext uri="{FF2B5EF4-FFF2-40B4-BE49-F238E27FC236}">
                <a16:creationId xmlns:a16="http://schemas.microsoft.com/office/drawing/2014/main" id="{6B6D78AC-116D-4437-B552-F6A3BEC9A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65"/>
            <a:ext cx="12344400" cy="8229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E7987AF-52F5-40FD-8612-F84F20A8469E}"/>
              </a:ext>
            </a:extLst>
          </p:cNvPr>
          <p:cNvSpPr/>
          <p:nvPr/>
        </p:nvSpPr>
        <p:spPr>
          <a:xfrm>
            <a:off x="838200" y="2743200"/>
            <a:ext cx="10579499" cy="1862048"/>
          </a:xfrm>
          <a:prstGeom prst="rect">
            <a:avLst/>
          </a:prstGeom>
          <a:noFill/>
        </p:spPr>
        <p:txBody>
          <a:bodyPr wrap="none" lIns="91440" tIns="45720" rIns="91440" bIns="45720">
            <a:spAutoFit/>
          </a:bodyPr>
          <a:lstStyle/>
          <a:p>
            <a:pPr algn="ctr"/>
            <a:r>
              <a:rPr lang="en-US" sz="115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hlinkClick r:id="rId3"/>
              </a:rPr>
              <a:t>PRODUCT DEMO</a:t>
            </a:r>
            <a:endParaRPr lang="en-US" sz="115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97813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B8A4-0C30-4B2C-BEBE-9AD6EF0E79A2}"/>
              </a:ext>
            </a:extLst>
          </p:cNvPr>
          <p:cNvSpPr>
            <a:spLocks noGrp="1"/>
          </p:cNvSpPr>
          <p:nvPr>
            <p:ph type="title"/>
          </p:nvPr>
        </p:nvSpPr>
        <p:spPr/>
        <p:txBody>
          <a:bodyPr/>
          <a:lstStyle/>
          <a:p>
            <a:r>
              <a:rPr lang="en-US" dirty="0"/>
              <a:t>Statistical Methods</a:t>
            </a:r>
          </a:p>
        </p:txBody>
      </p:sp>
      <p:sp>
        <p:nvSpPr>
          <p:cNvPr id="3" name="AutoShape 2" descr="data:image/png;base64,iVBORw0KGgoAAAANSUhEUgAAAYUAAAETCAYAAADZHBoWAAAABHNCSVQICAgIfAhkiAAAAAlwSFlzAAALEgAACxIB0t1+/AAAADl0RVh0U29mdHdhcmUAbWF0cGxvdGxpYiB2ZXJzaW9uIDIuMS4yLCBodHRwOi8vbWF0cGxvdGxpYi5vcmcvNQv5yAAAIABJREFUeJzsnXmYXFWZ/793raWreq/uhOwk6c5AjNmMIkknIQSRsIygPDCgOMAwyAyPCkOEn4qoCDgzzoMg2yigDxAMKhIIEDBIgCSM0J2E2EC6Q9Kdpemleqnq2u92fn/curfr1tZV1V295XyeJ0+67lbn3HvrvOe8K0MIIaBQKBQKBQA73g2gUCgUysSBCgUKhUKhmFChQKFQKBQTKhQoFAqFYkKFAoVCoVBMqFCgUCgUigkVCpQpSX19PS666CJccskl5r/vf//75v73338f119/Pb70pS/h/PPPxz/+4z9i27Zt5v7jx4/jkksuwXnnnYc//vGP5vYXXngB999/f1HafOedd+Kee+4xPweDQSxevBi33nqruU1VVaxYsQJHjhzBBx98gPPPPx/nn38+3nrrLfOYhx56CH/4wx+K0kbKKQChUKYgdXV1pK+vL+2+Xbt2kYaGBvL++++b206cOEHOO+888tprrxFCCLnnnnvISy+9RGKxGNmwYQMhhJBAIEC+9rWvkXA4XJQ2/+UvfyEXX3yx+XnHjh3k+uuvJ6tWrSKSJBFCCNm/fz8555xzCCGE/Nu//RvZt28f6enpIV/5ylcIIYR0dHSQq6++mmiaVpQ2UqY+dKVAOeX47//+b9xxxx1YuXKluW3mzJn42c9+BrvdDgAQRRHhcBjhcBgsq/9MfvWrX+Haa6+Fw+FIe11VVbF27Vo0Nzeb277zne9gy5YtOHLkCK644gpceuml+MpXvoJnnnkm5fyzzjoLbW1t8Pl8AIA333wTF198MebPn4/GxkYAwLvvvot169ZZ2hgIBCCKIgDgvvvuw2233QaGYUZ4lyinKlQoUKYs11xzjUV91NfXh8HBQbS2tmL16tUpx69cuRINDQ0AgK9//et45ZVX8I1vfAObN2/GkSNHcPjwYZx//vkZv4/jOFx22WV4/vnnAQB+vx/vvvsuLrroIjz++OM455xz8Pzzz+N///d/0djYCE3TLOeXlJRg2bJl5r7du3djzZo1WLduHd544w0AulBYu3YtAOCmm27Cgw8+iNtuuw2bN2/G3r174Xa7sWTJklG5f5RTE368G0ChFIvf/e53qKystGzz+/0AYJlJf+c730FbWxtkWUZVVRWeeuop1NTU4Le//a15zPXXX4877rgDu3btwpYtW+ByuXDnnXeivLzccv3LLrsMX/3qV3H77bdj+/btOOecc+B2u7Fx40Z873vfw8GDB3HWWWfhBz/4gbkCSaShoQF/+9vfUFlZiTlz5qC8vBzr1q3Dt7/9bcRiMbS0tODzn/88AGDBggX4/e9/DwCQZRlXX301HnnkEfzhD3/A66+/jtraWtx5553mKoJCyQW6UqCcUpSVlWH+/Pl47733zG33338/tm3bhh/96EcYGBhIOefVV1/F/PnzsWDBAtx777345S9/ibVr11qEhsGMGTNwxhlnYNeuXXj++efx1a9+FQCwfv16vPbaa/jyl7+Mjz/+GBdddBG6urpSzm9oaEBjYyN27dplqonq6uoQi8XwxhtvYNmyZbDZbCnn/e53v8OmTZtgs9nw29/+Fo899hhOO+00i/GcQskFKhQopxy333477r77buzbt8/cFgwGsWvXrpTZeyQSweOPP46bb74ZAKAoCliWBcuyiEajaa9/+eWX49e//jUikQhWrFgBALj11lvxyiuvYNOmTfjRj34El8uF48ePp5y7cOFCBAIBvPHGG1i/fr25fe3atXjsscdMQZFIT08Pdu7ciauuugqEEBBCwDBM1jZSKJmg6iPKKUdDQwP+53/+B4888gg6OjogyzIIIWhoaMBjjz1mOfbRRx/FVVddBZfLBQC49tprsWnTJpSWluKXv/xl2uufc845+PGPf4x/+Zd/MbfddNNN+P73v4+tW7eC4zice+65+NznPpf2/C9+8YvYu3cvFixYYG5bt24dtmzZYtoTEvnP//xPfPe73wXHcXC5XDj33HOxceNG1NbW4uGHH877/lBObRhCaOpsCoVCoehQ9RGFQqFQTKhQoFAoFIoJFQoUCoVCMaFCgUKhUCgmk977yOsNWD5XVDgxMBAep9aML7TvtO+nGrTvhffd43Gn3T7lVgo8z413E8YN2vdTE9r3U5Ni9X3KCQUKhUKhFA4VChQKhUIxoUKBQqFQKCZUKFAoFArFhAoFCoVCoZhQoUChUCgUk0kfp0ChUKY+zW192H2wE15fBJ5yB1YvmY7F86rGu1lTEioUKBTKhKa5rQ9/euuo+bl7IGJ+Xp8hAItSOFR9RKFQJjS7D3bmtZ0yMqhQoFAoExqvL5JhO60qVwyo+ohCoYwaxdD9e8od6B5IFQyecvuIrktJT9GEgqZpuOuuu9DS0gJRFHH33Xdjzpw55n6jRm5JSQkA4OGHH4Ysy/iP//gPRKNR1NTU4N5774XD4ShWEykUyiiSTfc/EsGwesl0y3UTt1NGn6Kpj3bu3AlJkrB161bceuutuO+++yz7P/zwQ/zmN7/BU089haeeegputxsPP/wwLrzwQmzZsgVnnHEGtm7dWqzmUSiUUaZYuv/F86qwot6DQFhCV18IgbCEFfUe6n1UJIomFJqamrBmzRoAwNKlS9Hc3Gzu0zQNx44dw5133okrrrgCf/zjH1POaWhowN69e4vVPAqFMsoUS/ff3NaHphYv3E4R06pK4HaKaGrxormtb0TXpaSnaOqjYDAIl8tlfuY4DoqigOd5hMNhXH311fjnf/5nqKqKb3zjG1i8eDGCwSDcbt3FrKSkBIFAINPlTSoqnCkpZDPlCT8VoH0/NZkIfZ9ZW4rO3mDK9tOqXSNq3/s7WiDwqfPXxpZerF81d0L0fbwoRt+LJhRcLhdCoZD5WdM08Lz+dQ6HA9/4xjdMe8EXvvAFHDp0yDzHbrcjFAqhtLR02O9JLjLh8bhTCu+cKtC+076PJ5+rr8afugZTtq+srx5R+052D0IjqdtPdOvXnAh9Hw9G+tzHvMjO8uXL8fbbbwMADhw4gLq6OnNfe3s7/umf/gmqqkKWZezbtw9nnnkmli9fjrfeegsA8Pbbb2PFihXFah6FQhllFs+rwmVrT0dthQMsw6C2woHL1p4+Kt5H6bdT76NiULSVwsaNG7Fnzx5cccUVIITgnnvuwZNPPonZs2djw4YNuOiii3D55ZdDEARccsklWLhwIb71rW/he9/7Hp577jlUVFTgF7/4RbGaR6GMKadKmobF86pGvV/U+2hsYQghaRZmk4fk5dNEWUqPB7TvE7Pvya6aBqMxiwYmbt9HUxAOXSsKT7ndvNZE7ftYUCz1EQ1eo1CKTDZXzWKuFsZzdTLaMQvFWIFQ0kPTXFAoRWY80jQYg3L3QAQaGRqUx8qNk+YrmrxQoUChFJnxMJSO96BM8xVNXqhQoFCKTCaDaDENpeM9KFOPockLFQoUSpEplqtmNsZ7UB4PQUgZHaihmUIZA8baUDrebpxGX9N5DFEmNlQoUChTkIkwKOcrCEfDW+pUiQcpJlQoUChTlMnkxjkaLqzFSt09lSCEICqpWY+hNgUKhTLujIa31Hh7XE1kVE1DMCLD64vAH5KgpksmFYeuFCgUyrgzGt5S4+1xNRGRZBXhmIKYpCLX1BV0pUChUMad0fCWGm+Pq4kCIQSRmIJefwT9gRiieQgEgK4UKBRKjuRixM10zHDnjoa31Hh7XI03qqYhHFUQiSlpU43nChUKFAplWHIx4mY6pr0rgKYWb9ZzR8NbaiJ4XI0HkqwiFFUQk7MbkHOFCgUKhTIsuST1y3TMrv0dcDvFrOcCo+MtNZk8rkYCIQShiIxefwSKOrqJrqlQoFBGmanoKz+cEbe5rQ8ftvVDVjXwHAu3Q4Ddpg8voYicViicygbgQlFUDeGYgmhMgcywoy4QACoUKJMcYwAeCEqocInjPgDn6ys/WQSIp9yB7oFUweApt5t9JgBAAEXRMBCIoQKA3cajxCFkuOapZQAeCTFZRXiUVESEEGQro0O9jyiTlsT00ISQMU8PnY58fOXHO711PmTLZWT0zZU0+AciMgBg3bIZeV2ToqMRgnBURq8vgoFAbMQCIRxVsLe5C796/u/49gO7Mx5HVwqUSct4Fa/JRj6+8hOx/ZnIZsT989v6SsgRVxcFIzIUVQODoepyc6e5TzkDcKEYKqJITMFI62JqhOBIhx+Nh7z4qL0/a9CaARUKlEnLRAxWyqZmSWYitj8bmYy4iX122HhTONRWOCzeRVQIZCcmxQPNRkFFNBCIYV+rF00tPfAFJcs+gWexfKEn47lUKFAmLfkMwGNFPr7yE7H9hXCqxweMBI0QRGMKwlEFykiCC6CvMD5q70fjIS+OdPhTAtZm1biwclENlpxehaqyzO8YFQqUSctEHIzy8ZWfiO0vhFM1PmAkjKaKqLMvhMZDXhz4pBeRmGLZV2LnsazOgxV1HtRWOnO6XtGEgqZpuOuuu9DS0gJRFHH33Xdjzpw5KcfccMMN2LBhA6688koEAgF897vfRSQSgSAI+K//+i94PJmXOZSpQyFeOImDkS8kobZiYnjv5KoqmUqDKVUP5cZoBZpFYgp27TuJd/adREdvyLKPYYC6WeVYUV+DRbPLwXP5+RMVTSjs3LkTkiRh69atOHDgAO677z488sgjlmPuv/9++P1+8/Pzzz+Puro6bN68Gc899xwef/xx3H777cVqImWCMJKUx8Zg5PG44fUGitrOYkAH06mPka46FJVHFFegEYK2zkE0HfKiua0v5VqVpTasrK/BsjoPykpS40JypWhCoampCWvWrAEALF26FM3NzZb9O3bsAMMwaGhoMLfV1dXh6FF9MAgGg+B5qt06FZhMXjgUSq6omoZITEU4Ko8oF5E/GMO+1l40tfSgPxCz7BM4FmfOq8TKRR7MnV4KlmFG2OoiCoVgMAiXy2V+5jgOiqKA53m0trZi+/bteOCBB/DQQw+Zx1RUVGDPnj244IIL4Pf78cwzzwz7PRUVTvA8Z9nm8bhHryOTjMnY94GgBIFPXeL6QlJe/ZmMfR8taN8nDrKiIhiWIccUiA4OoiP/Wbuiajh4uBd7Dn6Kj9r6UuwOc6a5cfZnT8Pn/mEaHPb8h/F0EeYGRRMKLpcLodCQrkvTNHPm/8ILL6C7uxvXXHMNOjo6IAgCZsyYgeeeew7XX389rrjiChw6dAg333wzXnrppazfMzAQtnyerGqE0WCy9r3CJab1wqmtcOTcn8na99GgWH2fDNHWE+m5R+KGY0nRCr5Gd38YjS092H+4F+Go1WjssPFYtrAaK+o9mF5VgsrKEvT3hxAJxzJcLTNSREJpSWXafUUTCsuXL8ebb76JCy64AAcOHEBdXZ25b/PmzebfDz74IKqrq9HQ0IAdO3bA7dalflVVlUWoUKYuU8ULZypBS1vmhhavXRCOKjkFhqUjKin4+5E+NLZ4caInaNnHAFgwswwr6mtwxtyKvI3GibAMYBN52EUOYpqVuUHRhMLGjRuxZ88eXHHFFSCE4J577sGTTz6J2bNnY8OGDWnP+fa3v40f/OAH2LJlCxRFwU9/+tNiNY8ygZhKXjjjyfZ327FrfweCERkuh4B1y2bgwrPmFnStsbTzTIYVSTKKGq9dIBXmUkoIiacU78Hfj/ZDTlpdVLhtWF7nwYp6D8pdtoLbyTCAXeBgF3mIAgsmB5sDQ7JlRpoEJC8dJ9JycqyhfT91+/7ki3/H9j3tKfsuPHtuQYLhp797P61xlGUY/PCalSnbCx3Yk1ckBkZ6jOEY6+c+0sR0g2EJ+1u9aGrxotdvjVznOQZnzK3EykU1OP204Y3GhvooGYYBbAIHu8jBJnAZBUEmWwx176FQJjn7WnqwfU875Hi+IZZlzAFl1/4OXHjW3LwH7XyirUeiakpckURiipk36bevHsI3v7xoQqwY9PKWuhdRIVHHqqah5bgPjYe8aD0xkCJsp1c5sbK+Bp9dUA1nAUZjQFcziXFBYBczC4JcoEKBQpnENLf14cW4QAABCABVJQCnz+pDEbmgQTsfO89IVE1G/qdITIEvwd0yGJGLbsMYTlAm1i4oxFzQ44ug6ZBuNA7GM8YaOGwcPrugGivqazCjuqSg9jNIWBGI3Ki4owJUKFDGkMmoO57oGAMyyzDQEjTBmkbAcgxKHAJ2H+xENKYgEJ+FG0Vwsg3a+dh5RpLYz1iRJA+ahkG1WLEq2QTlwpnlBauIYrKK5qN9aDzkxbHuVLXWghllWFHvwRlzK9O6YQ9H4opgWlUJ+lIyHI0cKhQoY8Kp7s3S3NaHl/cew0mv7l0y01OCTV+cO+K+e30RcBwLt1OAPyEbpjFUrFs2A3v+3omBhFm4UQRnOBVDrtHWI0nsZ6xIFNVqaHXHazMUK2Ns8upGLzwDvNF0EtVljryuRQjB8e4gmlp6cPBoHyTZ2peyEhEr6nWjcYW7sGSHIs/CHvccYln9uRn/jzZUKFDGhFM5arm5rQ9PvPwxBkMSCNENgUc6BvH06624+ry6EfXfU+5AfyCGsriHSiAsQyMEAseaRuZd+zvSnispo1PofSQuxUbff/vqIQQjckopT0OwjPYq01jdEEKgEQItPo73+XMXQoGwhP2H9UjjZOHFsQzOmFuBFfU1WDCjrKABXBcEumqIY8euHhoVCpQxYbLVDhhNXt7bbgoEACAEUAmBPxgbsVBcvWQ6Xox7HZW5bKZwSPTeEXgWmqYPfoZQYhkGQlImgEIZqUvx4nlV+OaXF2UULNlWmesLjGauLLWjqz+c4k5a4c7u/qlqBIdP+NDY0oNDx3wWlR0ATKt0YkW9B0sXVqPEnr4MaTYEjoXdpquHxlIQJEKFAmVMmCq1AwrhpDeUVvMrK9qIheLieVUoK3Pi5XeOZByQy0tEfQZMoCulof9fXpL/oJWtHSMRbtkEy6PbmtOes/tgJ9avmpvzd+i1C3QvoiXzq9DZF045ZuWimrTn9vojaGrxYl+rF4Gw1f5hEzh8dkEVVtbXYIanJG/PH55jTNXQSILTRgsqFChjwqketcwAaQXDaAjF5fU1mFWZTQ+uu6iyXNJgNUreKvmQTQ2USbCMdJWZrnbBwpnlAIDGQz0YCMRQ4bZh5aIaczugq9eaj/ajsaUH7Z2pRuN500uxcpEHZ86rhJjnqotnGdhtE0cQJEKFAmVMOJWjlmd6XDjyqV93FU1A4LkxEYqSoqLCbUvxPko2iBabQp0NCl1lDle7YOHMcosQAHQbw0lvCI2HenDwSF/KuaVOIR5pXJO1elk6OJaJxxHwBXkejRVUKFDGgUkdRJ83m744B8+83gpfSIIcH2QEnsPKRR7sPtiJP799NO8o4MTZ9qY187OuFIxB1TDeDm1PH4g2Wgbd5Gv5g+kTtw1nV8lnlWnULghHFT12I0dCURn74+mp0wkgh8ihptKBdUtnoH52Rc7XZeOCwCFyo2bDKTZUKFDGhFPJJTXdwHrVeXWWVdLMGheaWrzmObnej3T38alXPsLFZ2d2b811UB2NZ2T0/Vh3AIGwbHoSdQ9E0NkXQrnLBkeScBpODZTLKtNITBeKKtByjDTTNIJPOvxoPNSDj9r7UwLUylwiiAY47Dw4loGsEPyl8SRYlklZYSTCMjBtBKIwOQRBIlQoUMaEU8UlNdPAetna03HjJYvN7dmMp9nuRyH3MVfV3UiekRGH0dY1CJ5joaoaCIGurwdgt/HgORbBiJwiFHKxq2SyNyiqhsGQlFdiuv7BqGk09ockyz6GARwiD6edh8vOQUqjeWo81JMiFBIzkNomoSBIhAoFyphwqrik5jqwFno/Cj0vF++g5GsbuYg6+0J4dFuzRZAkroZEnoUvKCEQkQGiB8fJqgaOYcCyDAIRGXYbD7dDQN9gFF5fxLRtuBxCRrtKNlWWYS+QwCCcVKw+HbKi4cM23Wh89NPBlP0iz8Jp52G38Wa6iO6BKCpKUwWWEQhYSAbSyQAVCpQx4VRxSc110C70fiSeZwzaqkpQ4uDR3NaXdtDO1TbgKXegvSuAYESGJKt6qgyGgShyFlUSAMvfJ7whKIoGjRBzQGWgq3RYMJZo5WTf+0zDaLoV1x93HYEkq5hTW2raC4bLGtTRqxuNP/ikF9Gkab/LIWB5XTVajvvA5eEBVF1uR4XLNqUEQSJUKFDGhFPFJTXXwb7Q+7F6yXTdaB2MQVL0rKgcx0Lg2JRB2xAaHb0hfPBJLzzlDgg8myIkDAHSetKHwaAElmWgaXqgm0IIGFlDZ18IPMfi5XePpRSFNwZ9khAHwbKM6W1luFwGIjLKXGKK+iideipxxaVHHes2gLcOfIorz3UhG+Gogg8+6UVjS09KLALLAPWzK7Ci3oP62eXgWBYDgRj6BlON4NOqnIjFPbSMgD+GAc5ZPhM2cXKriLJBhQJlTJiKLqnpZuO5DvYjuR8EgKKmV6Abg2kkpqB/MBqPZNb3nfSGwHMMugciaO8K4Orz9GqIRnslWTMFghaPfAbRUz/zDAtF0dDWOYgKtw12cWjo4Dl9X+KsmWUYcAILjmNQ6hRRW+FAVFIs5xmkU315fRFdGCS0H4Alh1MiGiE42jGIxhbdaJx8f6rL7FhR78GyOg9Kk+oTr1xUg9feO5FyzXNXzoIosHjvo270+mNT4p3NBSoUKGPGSKNeJxLZDMqXrT09p8G+kPux+2AnHDYeHMeAI3FVDTOkt9cHWAJ/UEqJiwD0NA2KosEXiOHlve1mWgxAn/EbQW6qRmDU30o04PIcC1nRYE8YV10OAb5ADKKgxz8Y8RBzp7ksSf8e3dZsrqISs7a6HAKa2/rM/nUPhOEPSuBYBrYkIZKchqLfH8UbTSfR1NIDX9BqNBZ4Fp85vQorF3kwp9adUdWTGMjmC0rwlNvR8NnTsGR+NQBgRV36KOepChUKFEoBZDMo33jJ4qIJP8NmYczODQwVjqGmOtaVvhpZ4gB/0huyFJlPvCaTkIo7cSx1OYSUvP2GOqjCbYM/KMEuchB4wSJwgCGVWTSmWGb8PMfi6ddaoAGw8RwIdPXTYEhCKWARDCsX1UBRNXzU3o+mFi8+OelPiXqZVePCykU1WHJ6VU5qHpFnsaLOg7MXTy9a5tHJBBUKFEoBjJc3lWGzcDkEUz1EoKtrojHFVFM1HurJ63rA0IwfAESBhaoykBUVLMuA53VPIYeNR22FripLXg0BuirKGIiT4xwSM6KC0YVBiV333OmN3zexVD/XUDMpqgYHowuc008rxaHjPvz+jU8QSfI4soscXA4BHMug3CWi3CVmFQhGviGHbewSz02WeiJUKFAoBZDNoFzMH7/FZpGk1jE+Lp5XhdOqnfi0N6xvSzgucZI/s8ZluZ4x4w9GZJQ6RZS5RAwEYimGYaM/yX3KFnth/O/1RRCTVJSViBAFDoQAmqbbLZKxizxACJbXe9B0yIu/H2237GcY4MzTq+Aps+PQsQFTPdQ3GDNtBInxBEaaCUc8ZmKsSI7hcDkEaBM4eJMKBQolB5IH+pk1LhzrCqTkE5pZ4ypq5HbibJvlGIgch3KXzcylY3jyXH7OQjz9eqvpXqqq+oqCEN2u4HYK2HTWnBSD99xp7gzxCMMbwzOtno51B9H91lGzkI2qEfgCMbhLRHNFkDhbJ4RAkjWEYzKikooXd7dbrlfptmFFfQ2W11Vj3uxKPPTc/rT2gsZDPaifVT6u0cWG7cnri5gxHMZqzGHjJ2TwZtGEgqZpuOuuu9DS0gJRFHH33Xdjzpw5KcfccMMN2LBhA6688kqoqop7770Xzc3NkCQJN998M9avX1+sJlIoOZHOqHysK4BoUrI0AuDDo/1przGaP/7F86pQViLCHfeiEXjd+AsMqa8Wz6vC1fHUGse7gxgIRAEwICDgOdYyQGYzeOdjDM+0epJkBQLPmIVsSuw8fMEYfIEYOE4Cx7IQeBYcyyAQlhCOKlCTck7wHIPF83Sj8dzppRa7RqJ9IibpqS5UTYMvEEX3QBifOb06p/YXA2OVlFxZzojsnojBm0UTCjt37oQkSdi6dSsOHDiA++67D4888ojlmPvvvx9+v9/8vG3bNiiKgt///vfo7u7Gq6++WqzmUYrEZNGb5kM6o3IgXlPYU25NRHfSG0R1eWpyunQ//pHcq1ziIYwB/dFtzWn166M9S012xzVcSnU319TjCdGPUTUCVVJNwZbIDE8JVtbXYMn8qhQ1lkGF24a+wRgkWcVgPG0FwzAAw+D5t9vAMEze/Ryt9zhXx4CJRNGEQlNTE9asWQMAWLp0KZqbrfrGHTt2gGEYNDQ0mNt2796Nuro63HDDDSCE4Ic//GGxmkcZAZl+MFM16V06tUjyzM/crhFLGgcjIVzyj3+k9ypbPETy8znWHbDEB2RLXzESjGu8deBT9AxEUO4SsXJRDRoP9ViCw0JRBQyQEBNhvZcOG49lC6uxot6D6VXZY5ZFnkPDZ0/DS3vb4QsqFjWSK17nOV/hN5rvsSG83Q4hxeMKmJjBm0UTCsFgEC7XUOQhx3FQFAU8z6O1tRXbt2/HAw88gIceesg8ZmBgAMeOHcNjjz2G999/H3fccQeeeeaZrN9TUeEEn5SS1lNgib6pQLH7vq+lxyz/yHEs+gMxvLinHWVlTrzf0ps2T3xjS29eFbIKpVh9n1lbis7eoGWbUVQlsb/hqAwGgKoSMNAjen1BCVUci01r5lva9/6OlpR7FY7KeOq1VpS7bZhWVYJzV83G8vr0PvLrPW6UlTnxxnvH0dUfwpxppdiwajYA4KlXPgIw9HxCEQUcy8BpFxCOyvDH/flFnrM8v0zflQuaRhCOKThjQQ3q5lnVNS6XHdve+kQ/JqogJqlx27dVRWQXOVz95X/AZxd6Uu7Nh0f7sPfgp+j1RVBb6cQ5n5uNL5w5DRzH4vzV81HjceO/nm4EwzAQeBalJQKc8XKYvpCU17uR7tmBPnifAAAgAElEQVQAhb3Hm9bMx1OvfASBF8FxLAZDEmRVw+mnleFr59aN6J4DxXnniyYUXC4XQqGQ+VnTNPC8/nUvvPACuru7cc0116CjowOCIGDGjBkoLy/HunXrwDAMVq1ahfb29mG/Z2DAGsbu8bjh9ab30Z7qjEXfX37nSNplvl4OMpKSfhgATnQHit6uYvb9c/XV+FOXNYlaiZ0HASz3wheUUFYigkDXGQ+tFnjMqnRY2neye9ByryIxRTdAMoDTzuN41yCeeLEZ/oRay8nMqnTgm+fXW/r+6LbmlOej6/AlCDwHX1Ayg9JK7Lx57MvvHBmmelt60lU1S4QQgmhEgsizOPLpYMoxurDiTVfX02tdCAxaV2aHT/rw+vsnwDAMWAbo7g/j2dcOQYpKWL9qLrzeAGZVOnDGnAqLSs3oW22FI693I/nZGBTyHs+qdODis+di98FOqCrBGXMrLCuzQt5ZYyU4EJRQ4RILXullEihFEwrLly/Hm2++iQsuuAAHDhxAXV2duW/z5s3m3w8++CCqq6vR0NCA48eP46233sKXvvQlHDp0CNOnT7yl1alONv/8qZr0LlNKiuRtiWkcEvXfkpI6wiTfq2DcRpHsKpmv6iPd87HbeDAMg9oKh57DiB9SawF6dPGHbf346e/ez1l/HpP1QjaZqpoNhiXsb/WiqcWLXr/VnsKxDESBhdMmWJLKJddHNkpW/v1oX1oX0uQazaOVX2u03+PRjORPVG0JPFsUFW3RhMLGjRuxZ88eXHHFFSCE4J577sGTTz6J2bNnY8OGDWnPufzyy/GjH/0Il19+OQgh+PGPf1ys5lEKJNsPZiyS3o3UAFjo+Zl+2InbEtM4JJJuMEm+V4aNwh3Xgxvk652S6fnMrnXhxksWp7TRiC7meRYaAdq7Amhu64fbKWBOrdU9lRCCSExFOCanzb2kahpajvvQeMiL1hMDKbPt6VVOrKyvwWcXVKOjN5i2PnK6SmV9/vT3IPnejFZ+rYmcvHEs6pIUTSiwLIuf/OQnlm3z589POe7mm282/xZFEffee2+xmkQZBbL9YIqd9C6bAXB9DrrVfAyI6eISTvYEswqTfAcTu8DhpFe3Vdh4zsznn0i+s9Ph2pC83/CicjmEIRUWgEBYNu+PphHMm16KSExJq1bp8UXQdKgH+w/3mises48ih6ULqrFyUQ1Oqx4yGifWRzbrEtj4tAVq8pm5j8asfCInbxyLSHoavEbJi+F+MMVMepdtlpSLATDXWVay8GjvCuDA4V49O2i8tGQ6YbJ4XhXauwLYtb8DwYgMl0PAumUz0goc43zDfTU5bYNBvrPTXJ5P4n4GQLnbFveZHxpwFFWvj6BpBH/ddxJXbKjD4ZM+c3ZfWiKiwm3DiZ4gjncHU9oxf0YpVtbX4Iy5lWmNtgwAUeDgsOmVyrLVJRiNmXu+K8SJmrxxLFS0VChQ8ma8fjC5zJKy/fhznWUlCw9j9mtkIjV4eW97ymqiqcULt3MosKypxYu509yW+5VOODlsPOwCizKXbcSz0+GeT+L+RHWSompQNc2MKfAORFBi59E/qBt7d/ztOGRFQziqoKM3lGI0LisRsbzegxV1HlSmqVgG6MnnHDYeNpFLSayXrb1A4TP3qeQqPRaqLSoUKJOG4WZJw/34c51lJQsPQ9+fGJsQiSno8EYhChwUVUP3QAQffNKLsjSF6XMtxSkpxFLHeSwwBhlCSLx2gr6dYwFZVtEvqeB5Cc/ubIWskJRIYwbAmadXYmV9DRbMKEubZVTgWNhtHOxi4cnnMgm6fS09pudbphXAVKoPniggfSHJTE44mv2gQoEyaRhuljTcjz/XWVay8OA5FlLct96oQCbHy1UaUapGXWJ/MDWBXLZSnOnqCgz3A09eDW1aM78gd1IAqJ9Vji+tmoX/+7ALnX2heFAZQDTAEIGyQiAjNe2E0y6AZxkwAHY2nkBTS49pMDY8h+wiV7Tkc81tfXhxT7vpempMAtq7Ahb7T3LwnsFETDGRC4aALJYbNhUKlEnDcGqETDPw491BPLqtGV5fBHaBBRgGkqxlVEPMrHGhua3fjDMA9CRuHMckFKYn4JJmxQyQNoYjOXOqyLOIxm0IyVGuw6k10q2GnnrlI1x89tycZ4uEEEQl3aVUVjXMnVaKudNK8fCf/45AWEIwokBLqVKgw7EMKtx6Aj5JVhGKKma0cv9gDH9pPAG3U8DSBZ6c2pIr6dSC6SYBkZiCHX87bqYf6R6IIBCWQQhShPVkd5UuFlQoUCYV2fTl6dRDxkzcnJnHa+5eliEorLmtT7cLJFQQU1UCp4PXaxbHBYWsavEgsIQSlPG0DckkZ06NyvqQG4kpZl0Bo1YBkF2tsftgp5mmwmhLuUvMSRWiaro9INmLSFJUNB/tx0AghlA01eDNMIDTxiMmKWBYmMn0QlEFAs9iIBCFomoQeL2mwf992D2qQiGTWjAqKabtxsC4L4kYzzJdCnBKKlQoUPJioia829fSA38wZqp3jOCsQNwLKJnEQTSxT/6QFNeBD7mHdvaFoCStDHiOTRl8WIZBeakYn20PeR+d7En1znHYeIQictrcPtnUGse6A6bbKKCvWvr8MWRIxQRADzSLxBLTS+irhZPeEBoP9eDAJ71pVzgso/8rc9lgE3lEJQ5qvGSnp9yOUFRCJKoHrzFgoCga+v1R+ENSXoFw2Whu68NvXz2EYEROEZ7p2py4ujNIDN6baC6mExEqFCg5M1G9OBJ1y+UuG4IRGQPBGOa5bXA7haz65O3vtmPH346bg4kkq2AZBhWAKRQYMJBkFUJ8sFEUDUTTU1DzPGueK/IsOJZFiY23eB9lKlgvySpO9gShEQKWYeByCih32bKqNdINhPp2a2SxRgiiMQXhqAIlYVkQiso4cLgXTS1edPWHky8DJi4InHYeskJQYufNcphOG4+vNJyOZQv1VcB/PLwHwND3appuiCaKBo2M/P0w3rdgRE5bi0DgU2MajAlBMkbwHmV4qFCg5MxE9eJIbJfDxpszybISEWUlYtYKaTv+dtxiLNY0ArDJ7qcEyT41LMugpsKO06pd5uzTH5RSaiwASCl0DwC+YEwfrOPjtUYI/EG9lkBUUjJmL03n8w8MJehT1LiKSBrKRaRpBJ90+NHY0oOP2wdSPIiAoVWBES9QXWrHuuUzsb/Vi4GAhJoKO9Z89jRLe5LbMlTT2Xq3Cn0/jOeanHbaqEUwp9aFTWvmx72P9Gewot6DphZvyrWoqih3qFCgDIuhXjnwSa9FNWMw3l4cXl8EXBoPF68viq80zMvocfTy3mOIxhQYlgGWZcAyul0gUTVEALhLRMiKZq4KXA4BQ+O/Phj6QrG0KwIxzYw2GJZNdZSePlrfrmoEdjFzgNycWjdAYKn4Vu6yYXqVEwOBmCUX0b7WHrx94FP0DcZSBIEosFgyvxoHP+mFpmnmQK4HrAHtXUE0H+3DOStmWtRshsHeU+5AeYmImKQiEJahxauqsax+7eTnkIvaMVPK7+S008azWb1kOpbX16R4Xs2d5p6Q0ciTBSoUKFlJVBkZM7aBQMyiXhlvLw5PuQP9CYPG0HZ71mR2bUbm0/iEXVV1DyOWYeByCKbu3C6wGAhKFtVNTNaLwhirEMPLBQQpqSrKXCIQ1+EDuuFZV9PoAzHLMVBUzSw6k0jyLHv1kulo79LdEPXylgSKqmLJ/CqzTR+29+OdDz5FZ1+qeqimwoE1S6Zj8elVsAkcPjzaB0KGBIKq6QKSYYAeX9QiUJNVh/5gzBRuHOJ90PQAtUREgR1W7ZhONZl4PysAi+tuJkcB45pUCBQOFQqUrCSqZlwOYSg3ToJ6ZbyX5quXTDdrPCRvB9IPEo9uawbPsboePCG5m6YR2G08vvnlReY5299tx/aE6yuKhmhMQWmJVSfkinu5JAqFaDyttMPGmyktopIKh8hbZvWGLEiO8k27CosLg6HzGPT6o/i4vQ0HPulFVLKqsFiGgcPOwxlPT70insOf5xjM8JTgWFcADMOAaENqMoHnTC+nx7Z9CJvImQZ4A0nRwHEsuLhQE3gOqqZBSrZ7pMupDavAS6eaTLyfiYb/bAKBMnKoUBhjJqr3TiYSff8NXX0wIkNVtaJEUxbC4nlVKCtzWnTLw7XL64voQk7RAE4XBsbQtWxhNXYf7MSf3z4KT7kD/qCECrfNorLRCEkZ/BxpvFz8wRgGgpKlGpvLIaDMJaBnYGjwZhh97HQ7rUbSxFVYTFLx16aT4HkOFW4OmkYQiWc5fSmNULSJHJzxADJDPTQQkPT6BSIPgWdx8ep5eOb1VgQiMmRV01cwLAO7jRvycmIAOaIBBJYV4lBJSaf5ndG4IDFWWauXTMef3z5qCdIzVJCJAi9djEm6+zkR3repDhUKY8hE9d7JRrLvv2HIra1wTChvjnS65Wx4yh3Q4v1K9PmvdNtMNQ+gP6POvhAqXDZLPWZjkE9mTpKXyx3/+26KC6kvEENFqR0Xnj0Xu/Z3IBSRUeIQwLEMylw2y/XO/sw0hKIyInEvIq8vgpikIRyVEZFSjdpVZXasrPfgWFcAg+GhjKUsAzAsg+mVTpQm+PYvnleFq86rw+6DnfiwrR8E+gw9Mdspn+B1lbgSSnT9TI7M/krDPPOdfnnvMXQEhu6poYIsdw/1NVMKkuT7SSk+VCiMIRPVeycbEzm3/Egw+pXorQTAtB8kCgoGTIpayAiISnfdRLK5kM6d5saCGWVp0nNHUVVmw4p6D2oqnNjX6sXe5k509oYRiMgp2hgGQLlLxFfXL8DcaW4wDGNWK2MZBkyCV1G652ao1xInLb7gkCBzOwQQAL5AzCIIje1GTQaD1Mjs9OqjxI5M1fdsMkKFwhgyFrnQ0zESldVEzi0/EhL7daw7CFlRIfAsuvolqIpmJnYz3FRVzarrt9t4nL1kujmIZ7ovAs+aKagTvZwISTXcdvWHcdHZczFvWimkuKfTa+8dx7vN3WkrnAk8C6dd987Z+LlZmDe91Mw59MXF01DhtuX13BLvSa8vontdJXmaKQnBa8aA/dtXD2WNzJYUDeVum0XQuhyCpSJdoe9ZLgnxKPlBhcIYMh7lKkdDZTVVvTmMPnW/dRR2Me7nr0TNVBWGYGBZBjaRK0i3XV5iS1s5zOLySojpCvrKu8fAcww6+8KIxNQUV1KWATiOBdE06G5TBCvPmIbPzq+Gw8ZZAroyPbdcCgilm7k7bHxaI29ZiZiSbgIYmuwYqrrhcg/l+55lSohnXItSGFQojCHjsUSejCqr0SDX1VHy/TGcfzRCwCaErJXYhQJ123q0MstZVxoxSYnHJ+j+/ZpGEAjrwWvplC02Qa/MxoAgEJbBsAxqKpxgGQZ//8SL06e5cnqeyZOEY/ECQkahHWNgvWzt6bhs7ek5zdyHm+wU670/Vd/tYkOFwhgyHqqY8VJZpWOsPK8SB75oTEFzWz/2tXrhsPFw2nlL7eHk+yMKHCToabENlYjbIWB2raugtiSrTjiWQYldQCj+WZI1hGMyIrFU9RDH6vYAjmVQVaYPsP0B/bnxHGsaehmGSTsQ5pJZ1LCLGFHCBrsPduLGSxbn9HyGG/SL9d5nC1qkFA4VCmPMWKtixkNllY6x9LwyBj7DAKoRPRYhFJH1pHDxvDxA6v1xOwQMKBpEG2fxNip0Vuspd0DtD0MUOJC4XUFVNdhtHHoGImlTTjhsHJw2AaLAIiarCIQlPQ1FPAsrwzBwO0XT40dVCTp7Q5ZaDOlKija39UOSVYgCZ+r+0xUQAvIbWHMZ9Ivx3mcLWqQUTt5CYe/evYjFYli9ejUEITXxFGViMVG8OsZyqW/M/o1ZsGEjMJxdjFnx7oOdKfeHQJ95axpBry+CmZ4SbPpi+loFw618JFnFsoXVeGnvMUsNg3RGY10Q6EneDFsGw+hqq+pSG8rddnh9UbgcQtwjaqgWA8MwIIBFyCbe70hMMd1iSVJiOSNKPTmzaL4D63jYnYYLWqQURl5C4Wc/+xlisRhYlsWWLVvw61//uljtoowS+S7di6XiGUs1ljH7N2a/xlzcsBcY272+aIoXUjAio9wlmh43Rv2FZDKtfDSNYP6MMjOuwG7jUeEWceiYL2VV4LDxmDvdDVlWEZX0LKyDEQkOXrAkp7vw7HkpK4Dk+2mkBzeEbOL+xJiDxGR1wYhs5hVKTi8+GQbWQoIWKcOTVSj8/ve/x+WXXw42Xle1vb0dDz30EFiWxfnnn5/1wpqm4a677kJLSwtEUcTdd9+NOXPmpBxzww03YMOGDbjyyivN7UeOHMHll1+OvXv3wmazJV+akie5zuKKqeLJpb7yaAkjY/ZvzIIZ6ILBSCFhzIqN7zbuj1HEPhJTLBHIL+9tz1r3lxjGYkLw130nUVZiw8EjvWhs8eJEUi0FBsCCmWVYUV8DkWews6kDgJ5ITiUEPMuixMZBUkjKIGfco6ik10ZgGN0GUu4STa+jRI8f434nqoZEgTVjLFRVw5xp7pxcaycq+QYtUoYnq1AoLS3FjTfeiK997WvYuHEjvva1r+Giiy6Cqqr4+te/nvXCO3fuhCRJ2Lp1Kw4cOID77rsPjzzyiOWY+++/H36/37ItGAzi5z//OUQx1cWNUlyKoeIxBrJj3QEEwrLFjx3QB/DRFkZmJO27x9DWOQiB5yCrqmlbYBhdpZI8G/b69CRvgyHJjCnQNIK2rgC2v9ueUvfXJnCmKymJp7345OQg7nm6KSVoTeBZOEQO06uc+OJnpqNuZjm2/vUwOJYx1UWGjSAYkXHmvMoUgWDeo4SMqmqSLSCdx09i6mkj7sA+AaPSKRODrELhggsuwHnnnYctW7bgW9/6Fq677jq89tprOV24qakJa9asAQAsXboUzc3Nlv07duwAwzBoaGgwtxFC8MMf/hC33HILbrrpppy+p6LCCT4pNbHH487p3KlIct/3tfRg53vH0dUXwrSqEpy7ajaWxxOiJWNkAh0M6f8LPIvSEhG+kFTQPd3X0mPqfN1OERzLYjAkQeBZzJ9Rjg3xtvznU41p6wQ0tvRi/aq5OfcnsY3rPW6sXzUX+1p68Ic3WtFybACE6EZagdeLyZeVOS3nlDhEHOsKDlUngz7wsiyD1987gWlVTrCsnnwuEJZBHAQCxyIcNcpjpha3n3daGfyBKGzx/ENRWcOuA59i9oxyhGIqbPH4iHBUgS8omef2B2J4cU87ysqcWF5fg/d3tEDgWfM4lmWgqQSyQtDnj6GqzAanXcCmNfNxoj+C91t6IasaZFmDw8YjxqgoLRHhtA/95DetmT8lfitToQ+FUoy+D2tTOHr0KNasWYNLL70Uv/71r/Hss8/ipptuwvz587OeFwwG4XINufFxHAdFUcDzPFpbW7F9+3Y88MADeOihh8xjfvWrX2Ht2rVYtGhRzh0YGLCmB/Z43PB6AzmfP5VI7nvyDPx41yCeeLEZ/gxZJlkAvQm6aElW0euLwO0UCrqnL79zxDJjFngWVWV21FY48M3z6wEAXm8AJ7sHkcYJBye6Azn3Z/2quWnbOKvSAafI4bTq1LKXL79zxKJ6kGUlJXU1ACgqASEKovHaxoQQcAzQ64umbff0KidW1Ndg6YJqbNt9FCGeM1cegL76eHX3UVS4hgoA+YIx87t5njXvm9FG4x4ZxzHQXVWNWIdeXxQVpQRbXv0YA8GYXpmMY81qcWuXnpaiIppV6Zj0vxX6ey+875kESlahsHnzZvj9fkQiESxduhS33HILuru78atf/QoMw+AnP/lJxnNdLhdCoaEkWJqmgef1r3vhhRfQ3d2Na665Bh0dHRAEATNmzMCLL76IadOm4U9/+hO8Xi+uvfZaPPPMM4X0d8JSqO68kPPyVwcNn6MmH3I1LufqNputP8krikLaISmaHqegqJYuE42AY1n0+CJ62os0t4NlGdTNLMOGlbNwWpUeVGYXOQyGpbSroOQCQIl6f5dDMNNWd/aF8Oi2Zog8h6isWo5jGQZc/NoEenGeE96gqSpKVNOd7AnmrSqabBl9c2Eq9mm0ySoU9u3bh507dyIWi+HSSy/FLbfcgtraWvz0pz/F4cOHs154+fLlePPNN3HBBRfgwIEDqKurM/dt3rzZ/PvBBx9EdXU1Ghoa8Je//MXcfs455+CJJ54otF8TkkJ154Wel6/HTy45avIhebA3dOYMYCk3uXrJdDz+8scIxit4GfWKL1t7+oj6k6kdQ9vtlkHCH5LAcwxiqXnuMia2O/20UqxcVIMz51ZC4PWZucPGw27jwDIMaiucGb87Xa4hgWfhD0qQZN2QLPCsafxmkFqaMu5EO5TJNC40gvH7bGQu7fVFLHEMwzEZM/oOx1TsUzHIKhQ2btyIiy66CJqm4dJLL7XsW7hwYdYLb9y4EXv27MEVV1wBQgjuuecePPnkk5g9ezY2bNgw8pZPQgo15BZ6Xr6Ba7nmqEkk28wr0diZmEmz3G2z/CDbuwIIReSEwjF6oFl7V8DSv0ID8VYvmW7WDEjM5z+zxmW2QVcJMQhHlazXMmAZ4LTqElx/4RlgGMAu8vE4A+uqIJdoXyND6dOvt1oykRKi2zSMIj12gUW524a2zkFTYPuCMTCAWazeEBqSrGIgQXgkxzEMx1RMITEV+1QMsgqF733ve7jpppvAcRycTme2Q1NgWTZFvZTODnHzzTenPf+vf/1rXt83GSh0plvoefkGruV7fC4zL7vA4qQ3hKik6sZdl5iSTuGTDn/a/EC79nfgwrPmFty+RJLXOgRA85E+S/4hlmNh+q+mQY8dGMoGyjAMykpESxGbZHKNE1k8rwoVLn2VlljshmUYM9hOUgh+eM2KBEEchaJqsItDwsiIOyCJRgykxjEMx0RKjzJaTMU+FYNhDc2yLMPv98PpdOLJJ59EKBQCx3G47rrrqNtonhQ60y30vHwD1/I9PtvMCxiamVaXO9DZF7IYcSMxBf6ghBPdAWgEZo6fxHKUoYhsWYmIPIdQRMJAQAIhBCV2ARtXzcrJtpJYN4HEU1mf6Ami3G1DTNYjjZPLWBowADhOT0AH6DEFLMNgWqUzZVWVjlzjRCRFhafcocdIJMzyhyqcWeMqgNRMoUY9Y18wBoLUdNa5DoATJT3KaDIV+1QMhrUpfPvb38Ydd9yBmTNn4tlnn8XFF1+MxsZGiKKI6667bqzaOSUodKY7khlyvukH8jk+28wrWWAYag0jurZ/MGrGDADx9AsqAc8NBZmJAoc/vXXUFCBGegg2PluPySr2HOzE3GlurM/imuf1ReLpqWHmH1JUDTFFTVvc3vgOhokvHOIeR7KimiUigdGP+jUGLWO2b2DYCzIVyEkX1bv7YOeIBsCJkh5lNJmKfSoGWYXCL37xCzz44INYunQpAMDpdOLf//3f0dvbi+uuu44KhTwpNFvkRC10k23m5fVFLCUaGTDQCIGi6oLBUrMgHgAG6O6ahhqprEQ08/Yket1oRDeKswzgC0kZvY80QhCTVJSViOjxRaERgmhMQTimQEqTvoIBUGLXM6kOBGNQ4gZ2gWfhsPNQ415IiQVmHt3WPGqeLMagZcz2jXs3K0v+JSBzVO9IBsCJ+s6NhKnYp2KQVSj09/ebAgEA6ut13/Lq6mrIchoXDcqwFJo4bCIWusk280quy0viinqbwA3N+ON+9okqfALA5RSwbtkM7G/1mlkw06n5CdFjKY53W1NJxGQV0ZiCqKynwJ5Z40LrST8iMSW1lCWDeMlKAp7j4Kmwo28wLhDiKwWNEESiCipK7fjhNSsBFMeTJXnQmjPNXfCglXwtUWABQvDnt4+aiQBzmYxMtHdupEzFPo02WYWColg9MX7+85+bfxv5kCinLtlmXi/vbU85nmUYnFblRJnLhg8+6YOUkC2UgT5AL5xZhu9dtQKA7lvf0Rsy96cTDAx0XbwkqxgMS4hKuiAIRWUcONyLphYvuvrTq4gMu3Jp3PjNMgxCURWhSPy9J/GoZpVAYwh6BsK4/ud/BcMweg4hp5hiUxipJ8tIBq10nmA3XrKYumJS8iKrUDjzzDPx/PPPp7ijvvDCCzjjjDOK2jDK5CDTIJYt5mH1kun44JO+lHNYhhlKZQojL1I/lHjNZC0pjYSe5E4/z+uLIBiW8UmHH40tPfi4fSAlK6kheFgGUOPVLBmWQSSmmOUklbjnT/L3WILZCEEkpiImRVBd7rAIhvHyZMk28BczpxUNApt6ZBUKt956K6666iq88847WLlyJRiGQVNTE/bv349nn312rNpImYRki3lYPK8K5W4RvoAEWdFXCwLPotxls+j6F8+rwvmfn40dfzuuF4wnQ7URjHPcTgFVpTa8+PYR7PngU/hDkuX7RIFFiV0AxzLwBaNgYNRd1u0YHMNYhIfAs5bqawTI6KKqkdSKZWPhyZI8IG9aMz/rwD/arph05TG1ySoURFHEiy++iK1bt2L37t0AgM985jP4wQ9+gIqKijFpICV/cpnFFXumN5ynx5xaN+zi8N4xF541F3NqXXj7wKc43hNEICzDaedhEzhEJBXBiIz+wRhaTliz7c6pdWNFvQefmV+Fx7d/BI0AAs/pqbQZBpxhR+D1gjW1FUPlKtu7AvApmmnwljJEMwOpFcvSGXKb2/rw8t5jOOnVbR/JhXvyeRbpSo3ub+2FSgjYeCptIybBSJNhFObJJygxGzQIbGqTVSjceOON+POf/4x//dd/xRNPPIFrr712rNpFKYB9LT3Y8urHaOsainjV0szixmKml87eMLPGhd0HO/Hnt49C5DkzUjcRY1AlhECSNUQkBTXlTly2bgEA4P8+7MLuv3eiqz+cYjR2OQQsW1iNFYtqUBMvpSnyLGorHPD6oyh1ihZXT1HQS25elpQg0PCoCpqeU6noqigGLocAlmEs9hRrbIUevGcYuRkGONIxiKdfb8XqJdPx4dE+tHUFzCjr4dEQfgkAACAASURBVJ5FSqlRjUCNB98RABJU9MsqQHRDPh9PvWH0OzlteSHQILCpTVahkBhs9NJLL1GhMIExgpg+7Q0BSSUXjdKTiQN1OnKd6WWb2WbalyyIorIKBnrEs6QQiDwDgMGf3jqCN/d1YFldNRbMKDev+ea+DvT6oyk5iFgGqJtVgXUrZ2FGpR0cy4JhAIeou5byHIu1y2bk7OqZTpgJPIv/+7A7xUZRWiLgm19eZDk/XW3kWFwlZsQ8qIRgYDCKHX87rh8Uf14DgRgqoAegZXoWKaVGkyRjonqNBWPWT6gAIKtaigArBBoENrXJKhQSQ/fTpRSmTByMgT5ZnWHovBNncSOZ6WVbZQDIy9hpt/Eoc9lw1pm1+NPbbeaA1j0Qwav/dxxL5odw+IQfRzsHU84tdQo4a/E0LKvzoNQporKyBAF/BO3dg3jvo270+qMpAitXV89k43lzWx8OHO5FKCEvEscy2LBiZtaKbEDmRHqySsCwqfsCERn2pOeVSEqp0Xg6C6N8Z6Lgctp5s6yo3cbDyTCmS+1ImMhBYNQAPnJyrtGcKbcLRWe8X0avLwKOY1OyaCanSND/LnymN1xqi0z7kgWRUcKysy+Mv+7rMAWComqIxBSEowpee++E5RwGuuHYiE/4tDeEGZ4STKt0oqbCida2Xmzfe8w8PlkVk8/zSHyevb4oIpJicYvVCMF7H3VbcjMBmQUukGqvNjObDvO8EkkpNcrE86QyeswHm/AzDUcV2ATOFAyjNZOfqEFg1AA+OmQVCocPHzYzmnZ3d5t/GxWs3njjjeK3cBIwEV5GT7kD/YFYTikSRjLTy77KSL+a1AcOh2kHMBLQAUBVqQ39g1EMhiSEo0raWgUCz8Jp58EyQDCsq01UAL6ghJ2NJ1HusmH+nKpRM4AmP89gVE6xXxACdPSGUtJRJwtcjmOhpVktMIyevI4AppoPyJ7SAkhXapSFRmCW5TRKexqPwlh5ZLtmIUzEIDBqAB8dsgqFXEtvnurk+zIWY1Wxesl0vLinvWC9+XAeL9aaA5k9WZJXIIQQVJbZsHRhtWUWD+iqFVUj6OyLpOjGAV1nX1vhQCiqu632Dw6pVASeMwdAI83FaBlAk59nJs0pIanPOFngGmN04iqDYXRhaE+4h4ZRe1aNC5vOmpP1fUhMt737YCc6ekPo6guDZVO9j1RVMz2r8vV2Gu/Vb76MxvOfbH0uBlmFwowZM8aqHZOafF7GYq0qkhOj5as3z0Rye4fzZDGO1QgB0fQkdEvmV2PutFJ8adUs/O2jLnzaG0ZMVhGJqVnVLQ6Rw+olp+H190+AZRiommaqMY2BDxi6z6NlAE1uE8OkFwwMk/qMkwWuIUAlRbME8ZXYBXylYZ553NwCUloYz9DjceOnv3k3pe8OG4/aCoel4lqu799EWP3my0if/2TsczHI2aZAyUw+L2Mxl7iZEqONhOT2ZvJkOXNuJSRFw/mfn4V3m7vQPxhDhduGlYtqsGBGGY5+6sf+1l60nvCnFLg31OAk4TPLAINhGZ//h1pUuG3YfbAT/YNRPTdSQipoYOg+j5YBNPl5ivxQvqZERJ5L+4wTBe6j25qzVl4brcEm177n+v5NRlXMSJ//ZOxzMaBCYRTI52VMnIUmZhHNt1ziWJFuJp/oySLJKiKSPuPXCDCnthRzaksBAP6QhP2tXmzb3Yb+wZjlGjzHYPG8Kqxc5MHTr7WYXjNafHWhEkCSNbSe9FnUJcNVMQNGbgBNfp7lLhG9/qhuDI8nyWNZBuUuMWOwWmINiGzxGKNFrn3PdVU7GWMRRvr8J2OfiwEVCqNAPi+jMQtNLE8J5F8ucaxItwoihKDcbYPXF0nx3VdUDYeO+9B0qAetJ30papcZnhKsrK/BkvlV5kA5vaoEJ71BUyAA+sDL82xa76Fs9znT7DsfXXE6F9az44FmJ716gr6ZGXT/zW19KaU/RZ5FhUuEpJC8Bqp89du5rDxyXdVO1liEkay+JmufRxsqFEaJXF9Go15wr1/P72/MOvMtlzhWGO0dDEtQVA0cx6LExmPDipkWgdAzEEFjSw/2t3ot/vyArtteurAaK+s9mF5VYm4/fNKH/Ye9CMVksCwLVVOtM/ESPUld4j1JNrIaqaA3rZmfUXWWjx492yCc7H6ajpf3HrMIe0XRdJdThsEPr1kx7Pn5tjlfcl3VTuRYhGJxKvY5HVQojAN61s14XoK4W4qhVx/JUnVfS0/c0Dw6nhOaRhCVVCiaNjTjJ0O6/5ik4uDRPjQe6sGJHmtNAwbA/BllWLnIg3+YU2kpaM+xDNq7BvFG00kwDAOHTYAka5Y6C654JC5gvSd6HqH2lNQQT73yES4+O30hmlx0xekikZvb+uF2CphTm7sR+Fh3AIqqmY/WqLN8Mun+DEex9Nu5rmonaixCMTkV+5wOKhTGGKNesN3GW4KWDH/yQpeqybV6C51ZEqILgqik1yh454NPYRN42ISh+saSouGFt48iGFVSInbLXSJW1NdgeZ0HFW6bZZ9N4Mxkdk+8/DF6/VGzKpuqaab7JscyZuCVUTrzp797HyLPwheU9BQPSakhBF4cNjVE6vYhYZM4CBvV3gAgEJZzvpfNbXqNCEOAGrUYwAGKRvKq0lZM/Xauq9qJGItQbE7FPidTNKGgaRruuusutLS0QBRF3H333ZgzZ07KMTfccAM2bNiAK6+8EoFAALfddhuCwSBkWcbtt9+OZcuWFauJ44LxY3c5BEvQkhHJWuhSNdPM8uW97VkzdBokVitLtAMYqhBV0xCOKojElBTvIZbVc+wIPItplQ7MrnWZAoFlGThtPBw2Dly8MFNzWx+OfOo3U1Mb38fFK7EZ+IIxEAJUuG3QCHDCG4KiaNAIMes4A7pAdZeIw6aGSN0+JIATB2F/UDJn+4qqIRpTsuYjMth9sBMCz6aU+tTLeBKzDbkImVzabKi7BoISKuJG71N9QKOMnKKVT9u5cyckScLWrVtx66234r777ks55v7774ffP5Ty+Mknn8QXvvAFPP3007j33nvxk5/8pFjNGzc85Q5EYopep5gQqBqBRghcDiElW2c+pJtZRmIKjnwaQFvnIGRFg6xoaOsM4OnXW9Hc1gdZ0auV9fgiGAjEEJGGBMLhkz5s+UsLegYi6OoLobs/gkBYtgiE6VVOfP4MPSNpiUOAKHDoD0h47b0TaOv0o6xEhKfMDpdDMAUCoAsqTYtHNSfIF40QiAIHntdLoikqgdPOIxBPAR2NKZZoaINcUkMMt90Tz6oaiSlDs/349wwEYojGlGFn6V5fBOUuGziWMQv1MHH1YLnLlnJ8ttQgw7W5ua0v/hz7cTyu6jKeK4UyEoq2UmhqasKaNWsAAEuXLkVzc7Nl/44dO8AwDBoaGsxt3/zmNyGKunFRVVXYbKk/pGQqKpzgec6yzeNxj7T5RaN+XpVZdSxxoNy0+vS0xedzZWZtKTp7gxbdfZ9fAUDAMEPbCCEIRWS8c7ALdfOqYed52J3Wa+0+0IEX3z6CYFSxzNwBfZArsQvYdPY8rFsxE7/Z1qzX/wXiidkYcCyDlhODuHhdXdq2dvSGwbEsFC0+ozbULQSoKrPBadeN7h3eICIxNX5pPYuqqpF4TeWhlYLR501r5qd99us9bpSVOfHGe8fR1R/CtMoSbFg1G8vra8xjNq2Zj6de+Qh9fgUMw5g1pTmOBcMwCEUV1M+pzPpuGc+A41gMhiTIqgaBY6FqGtxxo3kivpCU8XrDtfn15z6APzhUUEhVCfxBCa+/f9J8j/a19GDne8fR1RfCtKoSnJvU54lGoe2dyL/3YlOMvhdNKASDQbhcLvMzx3FQFAU8z6O1tRXbt2/HAw88gIceesg8prRU92/3er247bbb8P/+3/8b9nsGBqz1dz0eN7zewCj1YvRpaetDuUu0uCy6HQJa2vpG1O7P1Vfjxd6gRccvxauaaZpVnSEpKjp7g+jvD5nbYrKK5qN9aDzkxbHu1HawjK7eqZtVjlVn1GLhzHIMDITR3ReKl8VkzFQOikpwojuQsT967iy96plGiCVjki8oodevRwKDWLPzmmU0GaDMJZqpIWZ4SvBP5/8DZlU6Mn6n3x9GNCZDllVEYzL8/rDl2FmVDlx89lw8tu1DsCygabrqi4FhR1Gxsr466zP6XH01/tSl5yOqKhtatdgFFtEklRKgF/bJdr1sbW771G/eG4ZhzL/bPvXD6w2kGM6Pdw3iiReb4R/BarSYFNreif57LyYj7XsmgVI0oeByuRAKDQ06mqaB5/Wve+GFF9Dd3Y1rrrkGHR0dEAQBM2bMQENDA1paWnDLLbdg8+bNWLVqVbGaN254fZGUtHEEIzcgJqe5qCqzQWAZnOwLQU0yBnMsiwq3DYQQnOgJorHFi4NHelN04YY9wKhLwDLAVefVA9A9a2wih2mVTnj9qW3PZjCf6XGhrXNQ98yJ+12pcXVSoqDsG4yaxWKM9gAAx+slNhNTQ2T7geTq3rl4XhXOnFeJ7oGIqeIz2jPLUzLsYJrJewVA3q6OI3VJnWzRuZOtvVOZogmF5cuX480338QFF1yAAwcOoK5uSJWwefNm8+8H/3975x4cVX328e/ZPWcv2d0kmyvXhBBIMgoYQuqLIlEH0RZoO0IhQWW0FdpOLdOxTrXTOi21lFdsmXGganVq0akg6tQXvLza1yivCL5qEwMxlSRyMQgGkiy57G72dnbP+8fJOZy9Zze72Uuez1/JObvn/H4n8HzP7/k9lz17UFRUhIaGBpw6dQo/+9nP8Pjjj6OmpiZZQ0spGlaFCwFx7ENWF8zGYPdCrFwzrwgFOSycLi88Xh++OD+E146exQjv37dYp1FDp1Hj8Vfag/Yi1CoGBr0oAlpO7eemMZu0cjhpS2cfBoadcWXsrr6+PCjBS+DF6CMxYseHIZt7zHXFQD12XKobNGeaya+eTzRiMThSrLpey/rNafX1c8Z1r0jRK7GEOkYbsySsgcwqEVfnmZadm2njzWaSJgorV67EsWPH0NTUBEEQsGPHDuzduxdlZWVyCe5Adu3aBbfbjT/84Q8AxNXGU089lawhpogwfSni7Fch5hLwYggpGFjHSksDwPxZ+fjODRX437YL6B2wwyeI5SWG7W78q7Pf7zqlZj3qa0pQO78IXw/Yg3sZMMBNi2fg0uAo/vujc/LxwA5q4zF4CyoKceetVbKR1HAqnL4wDAFi9JGUFKdSjbmXBAb5Jq1spGON0IrF4CyoKMSXF63437YLsDs8MOg53LR45oTfVmMNdYw2ZqWwen2CvLpafZ0Y4Zdp2bmZNt5sJmmioFKpgqKHKisrgz63detW+efsE4Bg3LwXZpM2aE8h0HUTicBcgkg98QpydSgvNcEy4sKI3Q23ItlYy6lxzbxCLKkuwaxig7wqmD9LbIPZ2tWHIasbJQV6NFwzAwsqCvGXQx1B95A6qP34uwv8Mo0jxeMHFo3TcGo53FQ5Tw2nhlrFwO7wxFVJFIjN4HSctaC1qx+mHA1MOZqx59CPOdNMk+rG0LBqfNVv8/s3osxjUQrrkN2NfIN/SGqmZedm2nizGUpem2QkA6UL048gHIIgwOXxwuX2BuUSBOLmvfj3mcto6erD2d5gP/uc6SbUV5dgwdwCaAIitwBxNbGkqgQ3LJwe1HEv0htsvH7w/iGHnLehnJcAIN+ggU7LQsUwMbmMlMRicNLBt91x1oJBm0tOblQm6SnHrCydHbifkmnZuZk23myGRGGSicVASULgdHvhiiIEgiDgy94RvPdJD06csgSVejblcKirKsaS6mIU5fnXCPri/BBau/owaHWh1JyDhtoZcSVVxWtQi/P18I1d06KoCcWxiWklGYvBibU3xkQbsoS6hpT1DsBvszvfqImr30KmkGnjzVZIFCaZ8Rioti/68EF7LwaGnHJPAsmlE4jd6cHxLwbQ2tWPi5f9w3NVDIOa8nzUV5dg/ux8qFXB+xanLgzhnZbzUDGiy69/2Bnx7T6SqP3XkeDjQPTNQuXmbmGeTs70zldsvo/XjRDOUI/X4IQTPQ3L+JWpmFViRGvXlX2ZeMqKhFtZOd08dBo2aLPbzUdyFBJEYiBRSAGhDJSHFzuRtZ8ZwNsfX9nktYy45E1fSRh8PgGnLgyjpasPJ78cDCpfXZyvQ321uGks+cUD0bBiR7DPTltCikW4t/tIona0vTeuzcLAa5qNGoBh4Pb4Yi41PdHKoqFEz+Hi4XRBzjW4NOgQi+UpivZJxOJmCrey8vA+6EL82WjTlZgMSBRSiIf3yZFDkmH/18m+kJ9t6exDYa4Ord39+LSrH8N2/zBTDatC/VWlWDinAGWlxqC9AAmdRg2DjgU3tpcwECLHAAiuTBr49h3Kvz+RzcJEuA6URlbZwOi5tzpxz7dqxl0ETrqWJHrDNjecAe443uuTixgqkfZWxuNWCueqCrXPA9CmKzE5kChMMrzXJ0YOuXjwvmB3gLIWPyDuFTjcXli+cuCzM5eDPl9WakR9dQkWVhZiemmuX5ayBMOIPQ1ytGL+gRKlu0SZsGXUc3IdnWhv30ojqOPUAISYG8okAsnIBjYwsjk8Ma0YAgXq98//K+gzrFol11xSomGZca9WwrmqykqN8t4CbboSkw2JwiTg9fnEqCG3F24+cuip2aSFZcQFD++FfawqaeAGs0HPoW5+EZZUl6DEHL4nM6tikKNj5eidUEhv98py0QDAqcWuZzoudM1EyU0S6LKR3qjX3ThX/ly08NRAAt+0Z5UYcb7PFvXNWzKyVofH77gkhPFGEIUy3kY9B1vAfURCP+dIiXKBKPdBCGKyIVFIEn5JZQFC8MX5IbR0itE+yo1kh4uHQcehs2cInoC3UIYBqmebUV9TjOqyfL9ieoEo+xZEQzI8z73VCTDwi4kHgPP9dhTlBwuP5F4KW7L7/3rgdHvl1ceFATs6zl7GN/+jTO5gFtjLGBAwZHdjyOoGxkrSfT0wik+7+1GQq4Ney0Z885aMbOAbvNTVLt7s2FDGW69lMX9WHk72DPolubV194e8RrhEOSB80EGs0U2JiIYiCBKFBBJJCCS+OD/kly08MOzEa0e/RJ5Bg3N91qBeBRpOhYVzC7GyfjZyQ1TalGAY0fip8nRBLqJoLKgoRJ5BE3ZTOhTSpmegX1wSAaeLB8eq4fX65JpFPO/D2x+fw5xpYiEuydA6XTwuWEW3l1T/CBjrryCIXd+GbW7otax8/acP/RtXVxT4GT6lwNkcHrkshn6CYa2hjLcUfRSY5Kbj1EH7D5HuHW5FEOumebLadxJTDxKFCSLlEjhc0bOLAXHDGBANn8PFY9TJw+sTxOJvY3CsCgvnFmBJdQnmTDOF3TQGxmoVjbmI8oxauB3usJ+NRDj/9qwSI5zuYCMnbXoG7kkoXVAe/kpuhSwMXl/Q6kLp7vF4fbIDRllBVYzOUlyf8Td8N49VfFxQUYh7vlWT8OzYQOMdKrNbJPS/gFjvHWvORzok3RHZAYlCHAiCALdnLHIoSlKZEt7rw4UBO+wOPii5DBAjiIrzdbhp8UxcHfAfOdDltPTqUtTNL4FWE91FNB7C+belWjrhXBzK7yl97ByrvlK6WxDkaqisWjXmSrny0EJt2ALiqoFhrnxSeX3lauhoe69fL4pYktXidbmEixxy8wLW3Th3wpvEsRaIo4JyRKKYsqIQjzGQcgmcbh4hAofCcvHyKFo7+9D2xQBGXbzfOYYRtyZZtQpF+XoIAA63fQ0Np5bzEpQuJxUDDNvFZiqmnNgyXCMRzZCGu4/ye70WO1hW3JMArpQJV4qmSc/JrhRphcGqVXJJB5WiNwDDiCsMr1cAx/pH+0j3EO8T2l8f7dlMxOUSKbM7EZvEsRaIo4JyRKKYkqIQizGQcglcbm/IENJwON08TpyyoLWrD+f7g8NEpc3gUacHPp8AYw7nd76ls8+vMJ1KxUDFwM+VlGjXwHiNWbi8hb8c6vAzTLkGDUbG8ikksdBp2aAeAyY9J4eQ5hrEqB6fT4BKxUDDqaHRq1Bq1uN8v9jQJzBpLF7DNxGXS7ILuMV6fSooRySKKSkK0YxBLEKgdOvkGzXQalicvjCMYZs7yLtsNmmxpLoYZpMWnT2Dcu9fg4GDTuP/pxi0usCpVcjRsRixu0NmHafCNRBJUAMNU55RCy2nRr5REzZvQVqZ5Ju0gCDmN5QW5Mg/K78TeG+JaIYv3KpwIi6XZBdwi/X6VFCOSBRTUhRCGQNBEHDx8igGhhzjXhFIbh2v14dRF4+vx3oWBDJ3Ri5urpuJium5cr7A4vnFAIAXm7thGfFPWGMYYFpBjtzSscSckzaugUiCKmU5x2LIYi3wFsv1gcgiNlGXS7JzCeJ5PiQCxESZkqIgGQNBEOATAMEnRrkU5mrHLQi814d3W8/DMuwMuWnMsSrkjBU0M+hYVM7IC3md+pqSK/sFChdRQ+0M+TPp5BqI9nadCMMUab8n1utHErF0eq4EkS5MOVHgvT4sqS7Ga0e/DHLv1NeURP1+36ADLV19aOvuh93JB50Xq42KwiMRWLpCyVXlBTDoWHz8+SUMDLtCvv2mk2sg2RuaiY63jyRi6fRcCSJdmBKi4PX55Kgh3itgdokJt147O2RWcShcbi/az1jQ0tmHr/psQee1nAo5Ok7eNFYHJI+ZTdoQ3xEL02k4NQrzdKiriixI6eIaSPbbdaLj7aOJWLo8V4JIF7JWFCLVGwpXZkKJIAg4d8mGls4+fHbGEnSNfKMGc6bn4usBuxwzzzCA1e6GQef/WKUVCIOxwnS64MJ0mUKy364THW9PLiKCiI2sEgWfT4DN4cHlEee4y0wE9iuwjrrR1j2Alq6+oLLSahWDq+YUoL6mGJUz86BiGD+BmVlkwLTqYly0jPoJTnWZGTljVUpVIaKIEsWnXX1484PTYXMvElUbJ5lv14l2T5GLiCBiI+NFQaw3JLqG3LwPBSpVxEqkUpkJJYIg4L3W8/jo35fQdW4wKIJoemEOllSXoHZeIXJ0/vkE82flh3U7iVVKOei16oilKuIhVCXR9tMWePgrjWCUvvh4aumkorhaMt7syUVEEOMnaaLg8/mwbds2dHV1QaPRYPv27SgvLw/6zA9/+EOsWLECGzduhNPpxC9+8QtYLBYYDAbs3LkTBQUFEe8jZc2OF+WmL8+LoaSjTh6+gFoVOo0a18wrQn11MWYUGWIy6rFUKY2HUAa+4+xl5Bu14Fh/t5Tki4/FVx94/S8vWsVOYzkcyktNSRUIerMniNSSNFFobm6G2+3GSy+9hOPHj+PRRx/FU0895feZxx9/HMPDw/LvL774IqqqqrB161a8+eabePLJJ/Hwww9HvE+sXWtzDRp8PWDHqJMPuaKomJ6L+ppiLKgoDDKwkWAw1tVMzyV9vyCUgee9PozY3XJug4Tki4/FV6+8vrIInXXUMynVN+nNniBSR9JEobW1FcuXLwcA1NbWoqPDv6rk22+/LcbjNzT4fWfz5s0AgIaGBjz55JMJGYsgCPiqz4aWrn50fzUcVIBNpWKwoKIAK78xG4W5sfmuGQbifoGOjdjjIJGEMvCsWhXUgwG44ouPxVevvL6yCJ3yuVH1TYLITpImCjabDUajUf5drVaD53mwLIvu7m688cYb2L17N5544gm/75hMYglkg8EAq9Ua9T65uTqwAT1tCwoMAIARuxsfd/Tiw8960TvgX3+IAaDXsZhZZMCtS+dg4byimOanVjEw6jnk6Likbh6HYlZpLnoH/ENj840ajNg9fqubUSePUZcX/7nvU2g5NTy8DzkBkVGrl1eieKzsdKjre72C7DrjWJV8/SG7G8XFJnza1YfmT87hosWOaYUG3HJtGeqqo+d7JIPAeUwlaO5Tk2TMPWmiYDQaYbdfMcQ+nw8sK97u4MGDuHTpEu6++25cuHABHMdh5syZft+x2+3Izc2Nep+REX/3R16+Hp+0f42Wzn6c7BkM2isoMetRX12C2vlFckcuACF7G4dCqkek0bJw2F1w2MMnpiWLb1QX4R8XR/zHxapx+83l6DprQf+QExpOrCpqHRUL0rk9XvBeH9QqBm6PT/bVzy7Qo7/fGvb6ajUjVzA16Fh5I7vUrMfhT77023s4d3EEf3utA8M3zp30VURxsSloHlMFmjvNPd7vhyJpolBXV4fDhw9j1apVOH78OKqqquRzDz74oPzznj17UFRUhIaGBpw6dQrvv/8+Fi1ahCNHjmDJkiXjvp9lxCmWpz5lwbDN31BrOTUWVRaivqYEs4pj2zRWXkNKNks14TZjb752jvyP5C+HOoKa4+i1LPIMGrlG0Xiu73R7MWRzAQIwaHOBdXhg0nNyY/lQpJNriVpUEkRsJE0UVq5ciWPHjqGpqQmCIGDHjh3Yu3cvysrKsGLFipDf2bhxIx566CFs3LgRHMdh165dUe/T9kU/Wjr7cbZ3JOjcnOkm1FeXYMHcgrEewLGhYgDdWH5BuiWbRduMnWgSmHT9jrMWvPA/3bA5PHKrUGntle6NXTKtRSUJGJEOJE0UVCoVHnnkEb9jlZWVQZ/bunWr/LNer8fu3btjus8rh0/7/Z5n1KB2XhGWVBejKC+44fx4YNUMcrTJyS+Il1gNRqKSwI6290I/Vtgv8Hi6N3bJhJWMRKYJGJG9ZHzyGiB266opz8eS6hIsvWYGhsO8wUYj2fkF8RKPwUhUEljgasDh4mFzeNBrsaNimglOF+/X8CaeeySLdF/JKMkkASOym4wXhW8tLUPtvCKYcjQAEHNYKMOM1SNKQxeRRDwGI1FJYMrVgDJngWVVcHp8ECDmZyg3r5NRWiMe0n0loySTBIzIbjJeFJYvmhH9QyFIZgmKRKA0pn2DDhgDWlAC0Q1GIpLAlCsOZc6C1CM50ub1ZLhEpOc0aHPDbNT4iU4mFcPLJAEjspuMF4VYSVcXBzRB6wAADKFJREFUkZJAYypALM9hBhLSmzgWlCuOXovdr9eyRDhxClzhSK6npw/9G1dXFEx41aB8ThyrChKdTCqZkUkCRmQ3U0IUMsFFpCTQmBr1HIasLlgdHj9jnCiDEc3FIxnYvxzqiOltVukSUbqewCRm1TAet1qmlMzIJAEjspusFgW1ioFBx0KnZeXeyJlAoH9ZivyxOzxQMUxCDUYsLp5Y32aVLhGl60kpzBPZSM02P3ymCBiR3WSlKGhYMetYp8nM6YXyL+u1LOZMM0VNPIuVWDaxY32bVYqIsm6SSZFJPhEDTn54gkg8mWk1QyBVKS0x66GJuXZqejGZ/uVY37ZjeZtVisjAWInzwP2IiRhw8sMTROLJeFFQMUCOjpO7mnFxZC6nG5PpX07227YyMzoZzXMA8TkN2d0oNVMWMEFMlIwXheJ8fVqGlE6UyfIvT9bbdjShizefQXpOU7kwGkEkkowXhWwUhMlkMlcl4YSOSjwQRPqQ8aJATJxUR71QiQeCSB9IFIiEEo8bKNtCSwkikyFRIBJGvG4gCi0liPSBRIFIGPG6gVIZWko9DAjCHxIFImHE6wZKVYkH2uAmiGBIFIiEMRE3UCo2u2mDmyCCSf/qcETGEM7dk64ZxrTBTRDB0EqBSBiZVumTNrgJIhgSBSKhpDrnIRaodhJBBEOiMIWgSBt/Mm1lQxCTQdJEwefzYdu2bejq6oJGo8H27dtRXl4un9+3bx9effVVMAyD++67DzfffDOsVivuv/9+OBwOcByHP/7xjyguLk7WEKcUFGkTmkxa2RDEZJC0jebm5ma43W689NJLeOCBB/Doo4/K5y5fvoz9+/fjwIEDeO6557Bt2zYIgoBXX30VVVVV2LdvH1atWoVnn302WcObckSKtCEIgpBImii0trZi+fLlAIDa2lp0dHTI5woKCnDo0CFwHIeBgQHk5uaCYRhUVVXBbrcDAGw2G1iWvFuJgiJtCIIYD0mzujabDUajUf5drVaD53nZ0LMsixdeeAF79uzBpk2bAABmsxnHjh3DqlWrMDw8jH379kW9j9mcAzagh0JxsSmBM8ksws19VmkuegdsQcdnFBmz5nllyzzigeY+NUnG3JMmCkajUX7rB8Q9hsA3/7vuugsbNmzAli1b8NFHH+GFF17A5s2b0dTUhM7OTmzduhWvv/56xPsMDo76/T6V6+pHmvs3qovwj4sjQcfrq4uy4nnR353mPtWY6NzDCUrS3Ed1dXU4cuQIAOD48eOoqqqSz505cwY//elPIQgCOI6DRqOBSqVCbm4uTCZxoIWFhX6iQkyMBRWFWHfjXJSa9VAxDErNeqy7cS5tshIE4UfSVgorV67EsWPH0NTUBEEQsGPHDuzduxdlZWVYsWIFampq0NjYCIZhsHz5clx77bUoLy/Hww8/jP3794Pnefz+979P1vCmJNEibShklSAIRhCEjO5yH7h8ouVkfHMP10M5U1YT9HenuU81Ms59RGQWFLJKEARAokCMQSGrBEEAJArEGMX5+jDHqTgcQUwlSBQIAJlX9pogiORAKcMEACoORxCECIlCBhMYQrp6eSVmF4R2A40HKg5HEAS5jzIUKYT00qADPkGsevr3//4cHWctqR4aQRAZDK0U0pxwCWXUX5ggiGRAopDGdJy1YN//dMPq8ID3+nBp0IGei1bceWsVhZASBJEUyH2Uxrz5YQ8GrS7wvA8QAJ73YdDqwpv/10MhpARBJAUShTTmfH9wqWsAON9noxBSgiCSArmPMpRQIaQTjT4iCIIgUUhjZhUbcLY3uODVrGIDgOAQ0qlcHIwgiMRA7qM0ZvX1c5Bv0oJlVQADsKwK+SYtVl8/J9VDIwgiS6GVQhqzoKIQd91aRVnGBEFMGiQKaQ5lGRMEMZmQ+4ggCIKQIVEgCIIgZEgUCIIgCBkSBYIgCEKGRIEgCIKQIVEgCIIgZBhBEIRUD4IgCIJID2ilQBAEQciQKBAEQRAyJAoEQRCEDIkCQRAEIUOiQBAEQciQKBAEQRAyJAoEQRCETEaKgs/nw29+8xs0NjZi06ZN6Onp8Tv/8ssvY+3atdiwYQMOHz6colEmh2hzf+6557B+/XqsX78ef/7zn1M0yuQQbe7SZzZv3owXX3wxBSNMHtHm/v7772PDhg3YsGEDtm3bhmxKP4o292effRZr167FunXr8M4776RolMnlxIkT2LRpU9Dx9957D+vWrUNjYyNefvnlxNxMyED++c9/Cg899JAgCILQ1tYm/PjHP5bP9fX1CWvWrBFcLpcwMjIi/5wtRJr7uXPnhNtvv13geV7wer1CY2OjcPLkyVQNNeFEmrvErl27hO9973vC/v37J3t4SSXS3K1Wq7B69WrBYrEIgiAIzzzzjPxzNhBp7sPDw8KNN94ouFwuYWhoSLjppptSNcyk8cwzzwhr1qwR1q9f73fc7XYLt9xyizA0NCS4XC5h7dq1Ql9f34Tvl5ErhdbWVixfvhwAUFtbi46ODvlce3s7Fi9eDI1GA5PJhLKyMnR2dqZqqAkn0tynTZuGv/71r1Cr1VCpVOB5HlqtNlVDTTiR5g4Ab7/9NhiGQUNDQyqGl1Qizb2trQ1VVVXYuXMn7rjjDhQVFaGgoCBVQ004keau1+sxY8YMOBwOOBwOMAyTqmEmjbKyMuzZsyfo+OnTp1FWVoa8vDxoNBosWbIELS0tE75fRnZes9lsMBqN8u9qtRo8z4NlWdhsNphMJvmcwWCAzWZLxTCTQqS5cxyHgoICCIKAxx57DFdddRUqKipSONrEEmnu3d3deOONN7B792488cQTKRxlcog098HBQXz88cc4ePAgcnJycOedd6K2tjZr/vaR5g4A06dPx+rVq+H1evGjH/0oVcNMGrfddhvOnz8fdDxZti4jRcFoNMJut8u/+3w++R9I4Dm73e734DKdSHMHAJfLhV/96lcwGAz47W9/m4ohJo1Icz948CAuXbqEu+++GxcuXADHcZg5c2bWrBoizT0/Px8LFy5EcXExAKC+vh4nT57MGlGINPcjR46gr68P7777LgDg3nvvRV1dHRYtWpSSsU4mybJ1Gek+qqurw5EjRwAAx48fR1VVlXxu0aJFaG1thcvlgtVqxenTp/3OZzqR5i4IAn7yk5+guroajzzyCNRqdaqGmRQizf3BBx/EK6+8gr///e+4/fbbcc8992SNIACR575gwQJ0d3fj8uXL4HkeJ06cwLx581I11IQTae55eXnQ6XTQaDTQarUwmUwYGRlJ1VAnlcrKSvT09GBoaAhutxstLS1YvHjxhK+bkSuFlStX4tixY2hqaoIgCNixYwf27t2LsrIyrFixAps2bcIdd9wBQRBw//33Z5VfPdLcfT4fPvnkE7jdbnzwwQcAgJ///OcJ+YeSDkT7u2cz0eb+wAMPYPPmzQCAb37zm1n1IhRt7h9++CE2bNgAlUqFuro6LFu2LNVDTiqvv/46RkdH0djYiF/+8pe49957IQgC1q1bh9LS0glfn0pnEwRBEDIZ6T4iCIIgkgOJAkEQBCFDokAQBEHIkCgQBEEQMiQKBEEQhAyJAkHEyPe//300NzfLv+/cuROLFy+G2+2Wj91www14/vnnccstt+AHP/iBfO7EiRP405/+NOljJojxQqJAEDGydOlStLa2yr9/+OGHqK2tlY/19PQgJycHzz//PN566y2Ul5fLeSNPP/00tmzZkpJxE8R4IFEgiBi57rrr0NbWBgC4dOkSNBoNbrvtNhw9ehQA0NLSgmXLloFlWTidToyOjoLjODQ3N6O+vh55eXmpHD5BRIREgSBi5Oqrr8a5c+fgcrlw9OhRLFu2DMuWLQsShfvuuw9NTU0AxNXFgQMHcNddd6Vy6AQRlYwsc0EQqUStVuOaa67BZ599hqNHj+LOO+/E7Nmz4XQ6MTw8jLa2Nvz617+G0WjEd7/7XQDAgQMHsGbNGrS3t+Ppp5+G2WzG7373O+j1+hTPhiD8oZUCQcTB0qVL8emnn6K9vR21tbUARLfSu+++C7PZ7FfqeXR0FO+88w6+853v4LHHHsP27dtRWVmJ1157LVXDJ4iwkCgQRBxcd911OHToEKqqquQyzsuWLcPevXuDCrL97W9/wz333AOVSgWPxwOWZcEwDFwuVyqGThARIVEgiDioqqrC0NAQbrjhBvnY0qVLcebMGVx//fXyMYvFgs8//1zuHLZlyxY0NjaiubkZ3/72tyd93AQRDaqSShAEQcjQSoEgCIKQIVEgCIIgZEgUCIIgCBkSBYIgCEKGRIEgCIKQIVEgCIIgZEgUCIIgCJn/B3Iktr1TyDtLAAAAAElFTkSuQmCC">
            <a:extLst>
              <a:ext uri="{FF2B5EF4-FFF2-40B4-BE49-F238E27FC236}">
                <a16:creationId xmlns:a16="http://schemas.microsoft.com/office/drawing/2014/main" id="{4556C16A-77B7-498C-93C4-89460C32441F}"/>
              </a:ext>
            </a:extLst>
          </p:cNvPr>
          <p:cNvSpPr>
            <a:spLocks noChangeAspect="1" noChangeArrowheads="1"/>
          </p:cNvSpPr>
          <p:nvPr/>
        </p:nvSpPr>
        <p:spPr bwMode="auto">
          <a:xfrm>
            <a:off x="5943600" y="3276600"/>
            <a:ext cx="2133600" cy="213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2BC7DBE-1BED-4FF5-B71F-713E99AF7241}"/>
              </a:ext>
            </a:extLst>
          </p:cNvPr>
          <p:cNvPicPr>
            <a:picLocks noChangeAspect="1"/>
          </p:cNvPicPr>
          <p:nvPr/>
        </p:nvPicPr>
        <p:blipFill>
          <a:blip r:embed="rId2"/>
          <a:stretch>
            <a:fillRect/>
          </a:stretch>
        </p:blipFill>
        <p:spPr>
          <a:xfrm>
            <a:off x="3234792" y="1981200"/>
            <a:ext cx="5722416" cy="3886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909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10058400" cy="1143000"/>
          </a:xfrm>
        </p:spPr>
        <p:txBody>
          <a:bodyPr/>
          <a:lstStyle/>
          <a:p>
            <a:r>
              <a:rPr lang="en-US" dirty="0"/>
              <a:t>Backlogs</a:t>
            </a:r>
          </a:p>
        </p:txBody>
      </p:sp>
      <p:sp>
        <p:nvSpPr>
          <p:cNvPr id="5" name="Content Placeholder 4">
            <a:extLst>
              <a:ext uri="{FF2B5EF4-FFF2-40B4-BE49-F238E27FC236}">
                <a16:creationId xmlns:a16="http://schemas.microsoft.com/office/drawing/2014/main" id="{5676398F-0CED-4915-8164-1B60CE4B8ABC}"/>
              </a:ext>
            </a:extLst>
          </p:cNvPr>
          <p:cNvSpPr>
            <a:spLocks noGrp="1"/>
          </p:cNvSpPr>
          <p:nvPr>
            <p:ph idx="1"/>
          </p:nvPr>
        </p:nvSpPr>
        <p:spPr>
          <a:xfrm>
            <a:off x="304800" y="1298331"/>
            <a:ext cx="4876800" cy="4343400"/>
          </a:xfrm>
        </p:spPr>
        <p:txBody>
          <a:bodyPr/>
          <a:lstStyle/>
          <a:p>
            <a:pPr marL="0" indent="0">
              <a:buNone/>
            </a:pPr>
            <a:r>
              <a:rPr lang="en-US" dirty="0"/>
              <a:t>Sprint Backlog</a:t>
            </a:r>
          </a:p>
          <a:p>
            <a:pPr marL="0" indent="0">
              <a:buNone/>
            </a:pPr>
            <a:endParaRPr lang="en-US" dirty="0"/>
          </a:p>
        </p:txBody>
      </p:sp>
      <p:sp>
        <p:nvSpPr>
          <p:cNvPr id="6" name="Content Placeholder 4">
            <a:extLst>
              <a:ext uri="{FF2B5EF4-FFF2-40B4-BE49-F238E27FC236}">
                <a16:creationId xmlns:a16="http://schemas.microsoft.com/office/drawing/2014/main" id="{D0BE87BF-2F80-46AC-98E7-86B034FBD446}"/>
              </a:ext>
            </a:extLst>
          </p:cNvPr>
          <p:cNvSpPr txBox="1">
            <a:spLocks/>
          </p:cNvSpPr>
          <p:nvPr/>
        </p:nvSpPr>
        <p:spPr>
          <a:xfrm>
            <a:off x="6248400" y="1295400"/>
            <a:ext cx="4876800"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Product Backlog</a:t>
            </a:r>
          </a:p>
        </p:txBody>
      </p:sp>
      <p:graphicFrame>
        <p:nvGraphicFramePr>
          <p:cNvPr id="7" name="Table 6">
            <a:extLst>
              <a:ext uri="{FF2B5EF4-FFF2-40B4-BE49-F238E27FC236}">
                <a16:creationId xmlns:a16="http://schemas.microsoft.com/office/drawing/2014/main" id="{FB531767-2950-4E75-95D2-1B838AC99648}"/>
              </a:ext>
            </a:extLst>
          </p:cNvPr>
          <p:cNvGraphicFramePr>
            <a:graphicFrameLocks noGrp="1"/>
          </p:cNvGraphicFramePr>
          <p:nvPr>
            <p:extLst>
              <p:ext uri="{D42A27DB-BD31-4B8C-83A1-F6EECF244321}">
                <p14:modId xmlns:p14="http://schemas.microsoft.com/office/powerpoint/2010/main" val="185026112"/>
              </p:ext>
            </p:extLst>
          </p:nvPr>
        </p:nvGraphicFramePr>
        <p:xfrm>
          <a:off x="304800" y="1925701"/>
          <a:ext cx="5334000" cy="3216910"/>
        </p:xfrm>
        <a:graphic>
          <a:graphicData uri="http://schemas.openxmlformats.org/drawingml/2006/table">
            <a:tbl>
              <a:tblPr firstRow="1" firstCol="1" bandRow="1">
                <a:tableStyleId>{D03447BB-5D67-496B-8E87-E561075AD55C}</a:tableStyleId>
              </a:tblPr>
              <a:tblGrid>
                <a:gridCol w="1905000">
                  <a:extLst>
                    <a:ext uri="{9D8B030D-6E8A-4147-A177-3AD203B41FA5}">
                      <a16:colId xmlns:a16="http://schemas.microsoft.com/office/drawing/2014/main" val="2496504980"/>
                    </a:ext>
                  </a:extLst>
                </a:gridCol>
                <a:gridCol w="1905000">
                  <a:extLst>
                    <a:ext uri="{9D8B030D-6E8A-4147-A177-3AD203B41FA5}">
                      <a16:colId xmlns:a16="http://schemas.microsoft.com/office/drawing/2014/main" val="3875283525"/>
                    </a:ext>
                  </a:extLst>
                </a:gridCol>
                <a:gridCol w="1524000">
                  <a:extLst>
                    <a:ext uri="{9D8B030D-6E8A-4147-A177-3AD203B41FA5}">
                      <a16:colId xmlns:a16="http://schemas.microsoft.com/office/drawing/2014/main" val="1610800523"/>
                    </a:ext>
                  </a:extLst>
                </a:gridCol>
              </a:tblGrid>
              <a:tr h="0">
                <a:tc>
                  <a:txBody>
                    <a:bodyPr/>
                    <a:lstStyle/>
                    <a:p>
                      <a:pPr marL="0" marR="0">
                        <a:lnSpc>
                          <a:spcPct val="115000"/>
                        </a:lnSpc>
                        <a:spcBef>
                          <a:spcPts val="0"/>
                        </a:spcBef>
                        <a:spcAft>
                          <a:spcPts val="0"/>
                        </a:spcAft>
                      </a:pPr>
                      <a:r>
                        <a:rPr lang="en-US" sz="1200" dirty="0">
                          <a:effectLst/>
                        </a:rPr>
                        <a:t>Task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Priority [1-10 (1 being lowest)]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Completed(Y/N)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001295"/>
                  </a:ext>
                </a:extLst>
              </a:tr>
              <a:tr h="0">
                <a:tc>
                  <a:txBody>
                    <a:bodyPr/>
                    <a:lstStyle/>
                    <a:p>
                      <a:pPr marL="0" marR="0">
                        <a:lnSpc>
                          <a:spcPct val="115000"/>
                        </a:lnSpc>
                        <a:spcBef>
                          <a:spcPts val="0"/>
                        </a:spcBef>
                        <a:spcAft>
                          <a:spcPts val="0"/>
                        </a:spcAft>
                      </a:pPr>
                      <a:r>
                        <a:rPr lang="en-US" sz="1200">
                          <a:effectLst/>
                        </a:rPr>
                        <a:t>% added to website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322513"/>
                  </a:ext>
                </a:extLst>
              </a:tr>
              <a:tr h="0">
                <a:tc>
                  <a:txBody>
                    <a:bodyPr/>
                    <a:lstStyle/>
                    <a:p>
                      <a:pPr marL="0" marR="0">
                        <a:lnSpc>
                          <a:spcPct val="115000"/>
                        </a:lnSpc>
                        <a:spcBef>
                          <a:spcPts val="0"/>
                        </a:spcBef>
                        <a:spcAft>
                          <a:spcPts val="0"/>
                        </a:spcAft>
                      </a:pPr>
                      <a:r>
                        <a:rPr lang="en-US" sz="1200">
                          <a:effectLst/>
                        </a:rPr>
                        <a:t>Right and wrong picks added to website, with colors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7312567"/>
                  </a:ext>
                </a:extLst>
              </a:tr>
              <a:tr h="0">
                <a:tc>
                  <a:txBody>
                    <a:bodyPr/>
                    <a:lstStyle/>
                    <a:p>
                      <a:pPr marL="0" marR="0">
                        <a:lnSpc>
                          <a:spcPct val="115000"/>
                        </a:lnSpc>
                        <a:spcBef>
                          <a:spcPts val="0"/>
                        </a:spcBef>
                        <a:spcAft>
                          <a:spcPts val="0"/>
                        </a:spcAft>
                      </a:pPr>
                      <a:r>
                        <a:rPr lang="en-US" sz="1200">
                          <a:effectLst/>
                        </a:rPr>
                        <a:t>Weighting feature working correctly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9852111"/>
                  </a:ext>
                </a:extLst>
              </a:tr>
              <a:tr h="0">
                <a:tc>
                  <a:txBody>
                    <a:bodyPr/>
                    <a:lstStyle/>
                    <a:p>
                      <a:pPr marL="0" marR="0">
                        <a:lnSpc>
                          <a:spcPct val="115000"/>
                        </a:lnSpc>
                        <a:spcBef>
                          <a:spcPts val="0"/>
                        </a:spcBef>
                        <a:spcAft>
                          <a:spcPts val="0"/>
                        </a:spcAft>
                      </a:pPr>
                      <a:r>
                        <a:rPr lang="en-US" sz="1200">
                          <a:effectLst/>
                        </a:rPr>
                        <a:t>Add 2018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7397139"/>
                  </a:ext>
                </a:extLst>
              </a:tr>
              <a:tr h="0">
                <a:tc>
                  <a:txBody>
                    <a:bodyPr/>
                    <a:lstStyle/>
                    <a:p>
                      <a:pPr marL="0" marR="0">
                        <a:lnSpc>
                          <a:spcPct val="115000"/>
                        </a:lnSpc>
                        <a:spcBef>
                          <a:spcPts val="0"/>
                        </a:spcBef>
                        <a:spcAft>
                          <a:spcPts val="0"/>
                        </a:spcAft>
                      </a:pPr>
                      <a:r>
                        <a:rPr lang="en-US" sz="1200">
                          <a:effectLst/>
                        </a:rPr>
                        <a:t>Reset button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4058219"/>
                  </a:ext>
                </a:extLst>
              </a:tr>
              <a:tr h="0">
                <a:tc>
                  <a:txBody>
                    <a:bodyPr/>
                    <a:lstStyle/>
                    <a:p>
                      <a:pPr marL="0" marR="0">
                        <a:lnSpc>
                          <a:spcPct val="115000"/>
                        </a:lnSpc>
                        <a:spcBef>
                          <a:spcPts val="0"/>
                        </a:spcBef>
                        <a:spcAft>
                          <a:spcPts val="0"/>
                        </a:spcAft>
                      </a:pPr>
                      <a:r>
                        <a:rPr lang="en-US" sz="1200">
                          <a:effectLst/>
                        </a:rPr>
                        <a:t>More indicators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3784110"/>
                  </a:ext>
                </a:extLst>
              </a:tr>
              <a:tr h="0">
                <a:tc>
                  <a:txBody>
                    <a:bodyPr/>
                    <a:lstStyle/>
                    <a:p>
                      <a:pPr marL="0" marR="0">
                        <a:lnSpc>
                          <a:spcPct val="115000"/>
                        </a:lnSpc>
                        <a:spcBef>
                          <a:spcPts val="0"/>
                        </a:spcBef>
                        <a:spcAft>
                          <a:spcPts val="0"/>
                        </a:spcAft>
                      </a:pPr>
                      <a:r>
                        <a:rPr lang="en-US" sz="1200">
                          <a:effectLst/>
                        </a:rPr>
                        <a:t>Normalize data, make opponent stats negative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1081063"/>
                  </a:ext>
                </a:extLst>
              </a:tr>
              <a:tr h="0">
                <a:tc>
                  <a:txBody>
                    <a:bodyPr/>
                    <a:lstStyle/>
                    <a:p>
                      <a:pPr marL="0" marR="0">
                        <a:lnSpc>
                          <a:spcPct val="115000"/>
                        </a:lnSpc>
                        <a:spcBef>
                          <a:spcPts val="0"/>
                        </a:spcBef>
                        <a:spcAft>
                          <a:spcPts val="0"/>
                        </a:spcAft>
                      </a:pPr>
                      <a:r>
                        <a:rPr lang="en-US" sz="1200">
                          <a:effectLst/>
                        </a:rPr>
                        <a:t>Display weighing formula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8586042"/>
                  </a:ext>
                </a:extLst>
              </a:tr>
              <a:tr h="0">
                <a:tc>
                  <a:txBody>
                    <a:bodyPr/>
                    <a:lstStyle/>
                    <a:p>
                      <a:pPr marL="0" marR="0">
                        <a:lnSpc>
                          <a:spcPct val="115000"/>
                        </a:lnSpc>
                        <a:spcBef>
                          <a:spcPts val="0"/>
                        </a:spcBef>
                        <a:spcAft>
                          <a:spcPts val="0"/>
                        </a:spcAft>
                      </a:pPr>
                      <a:r>
                        <a:rPr lang="en-US" sz="1200">
                          <a:effectLst/>
                        </a:rPr>
                        <a:t>Test with another group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5426010"/>
                  </a:ext>
                </a:extLst>
              </a:tr>
              <a:tr h="0">
                <a:tc>
                  <a:txBody>
                    <a:bodyPr/>
                    <a:lstStyle/>
                    <a:p>
                      <a:pPr marL="0" marR="0">
                        <a:lnSpc>
                          <a:spcPct val="115000"/>
                        </a:lnSpc>
                        <a:spcBef>
                          <a:spcPts val="0"/>
                        </a:spcBef>
                        <a:spcAft>
                          <a:spcPts val="0"/>
                        </a:spcAft>
                      </a:pPr>
                      <a:r>
                        <a:rPr lang="en-US" sz="1200">
                          <a:effectLst/>
                        </a:rPr>
                        <a:t>High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9990492"/>
                  </a:ext>
                </a:extLst>
              </a:tr>
            </a:tbl>
          </a:graphicData>
        </a:graphic>
      </p:graphicFrame>
      <p:graphicFrame>
        <p:nvGraphicFramePr>
          <p:cNvPr id="8" name="Table 7">
            <a:extLst>
              <a:ext uri="{FF2B5EF4-FFF2-40B4-BE49-F238E27FC236}">
                <a16:creationId xmlns:a16="http://schemas.microsoft.com/office/drawing/2014/main" id="{65A9691A-F397-4555-8A86-E6853ED1FA13}"/>
              </a:ext>
            </a:extLst>
          </p:cNvPr>
          <p:cNvGraphicFramePr>
            <a:graphicFrameLocks noGrp="1"/>
          </p:cNvGraphicFramePr>
          <p:nvPr>
            <p:extLst>
              <p:ext uri="{D42A27DB-BD31-4B8C-83A1-F6EECF244321}">
                <p14:modId xmlns:p14="http://schemas.microsoft.com/office/powerpoint/2010/main" val="2604970091"/>
              </p:ext>
            </p:extLst>
          </p:nvPr>
        </p:nvGraphicFramePr>
        <p:xfrm>
          <a:off x="6248400" y="1925701"/>
          <a:ext cx="5486400" cy="4451858"/>
        </p:xfrm>
        <a:graphic>
          <a:graphicData uri="http://schemas.openxmlformats.org/drawingml/2006/table">
            <a:tbl>
              <a:tblPr firstRow="1" firstCol="1" bandRow="1">
                <a:tableStyleId>{D03447BB-5D67-496B-8E87-E561075AD55C}</a:tableStyleId>
              </a:tblPr>
              <a:tblGrid>
                <a:gridCol w="2162287">
                  <a:extLst>
                    <a:ext uri="{9D8B030D-6E8A-4147-A177-3AD203B41FA5}">
                      <a16:colId xmlns:a16="http://schemas.microsoft.com/office/drawing/2014/main" val="4130707293"/>
                    </a:ext>
                  </a:extLst>
                </a:gridCol>
                <a:gridCol w="1640052">
                  <a:extLst>
                    <a:ext uri="{9D8B030D-6E8A-4147-A177-3AD203B41FA5}">
                      <a16:colId xmlns:a16="http://schemas.microsoft.com/office/drawing/2014/main" val="2600870005"/>
                    </a:ext>
                  </a:extLst>
                </a:gridCol>
                <a:gridCol w="1684061">
                  <a:extLst>
                    <a:ext uri="{9D8B030D-6E8A-4147-A177-3AD203B41FA5}">
                      <a16:colId xmlns:a16="http://schemas.microsoft.com/office/drawing/2014/main" val="560779653"/>
                    </a:ext>
                  </a:extLst>
                </a:gridCol>
              </a:tblGrid>
              <a:tr h="0">
                <a:tc>
                  <a:txBody>
                    <a:bodyPr/>
                    <a:lstStyle/>
                    <a:p>
                      <a:pPr marL="0" marR="0">
                        <a:lnSpc>
                          <a:spcPct val="115000"/>
                        </a:lnSpc>
                        <a:spcBef>
                          <a:spcPts val="0"/>
                        </a:spcBef>
                        <a:spcAft>
                          <a:spcPts val="0"/>
                        </a:spcAft>
                      </a:pPr>
                      <a:r>
                        <a:rPr lang="en-US" sz="1200" dirty="0">
                          <a:effectLst/>
                        </a:rPr>
                        <a:t>Task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Priority [1-10 (1 being lowest)]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Completed(Y/N)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1300618"/>
                  </a:ext>
                </a:extLst>
              </a:tr>
              <a:tr h="0">
                <a:tc>
                  <a:txBody>
                    <a:bodyPr/>
                    <a:lstStyle/>
                    <a:p>
                      <a:pPr marL="0" marR="0">
                        <a:lnSpc>
                          <a:spcPct val="115000"/>
                        </a:lnSpc>
                        <a:spcBef>
                          <a:spcPts val="0"/>
                        </a:spcBef>
                        <a:spcAft>
                          <a:spcPts val="0"/>
                        </a:spcAft>
                      </a:pPr>
                      <a:r>
                        <a:rPr lang="en-US" sz="1200">
                          <a:effectLst/>
                        </a:rPr>
                        <a:t>Develop an algorithm that predicts future tournament results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8636572"/>
                  </a:ext>
                </a:extLst>
              </a:tr>
              <a:tr h="0">
                <a:tc>
                  <a:txBody>
                    <a:bodyPr/>
                    <a:lstStyle/>
                    <a:p>
                      <a:pPr marL="0" marR="0">
                        <a:lnSpc>
                          <a:spcPct val="115000"/>
                        </a:lnSpc>
                        <a:spcBef>
                          <a:spcPts val="0"/>
                        </a:spcBef>
                        <a:spcAft>
                          <a:spcPts val="0"/>
                        </a:spcAft>
                      </a:pPr>
                      <a:r>
                        <a:rPr lang="en-US" sz="1200">
                          <a:effectLst/>
                        </a:rPr>
                        <a:t>Integrate more advanced statistics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9921645"/>
                  </a:ext>
                </a:extLst>
              </a:tr>
              <a:tr h="0">
                <a:tc>
                  <a:txBody>
                    <a:bodyPr/>
                    <a:lstStyle/>
                    <a:p>
                      <a:pPr marL="0" marR="0">
                        <a:lnSpc>
                          <a:spcPct val="115000"/>
                        </a:lnSpc>
                        <a:spcBef>
                          <a:spcPts val="0"/>
                        </a:spcBef>
                        <a:spcAft>
                          <a:spcPts val="0"/>
                        </a:spcAft>
                      </a:pPr>
                      <a:r>
                        <a:rPr lang="en-US" sz="1200">
                          <a:effectLst/>
                        </a:rPr>
                        <a:t>Create picture of the bracket with appropriate teams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8940072"/>
                  </a:ext>
                </a:extLst>
              </a:tr>
              <a:tr h="0">
                <a:tc>
                  <a:txBody>
                    <a:bodyPr/>
                    <a:lstStyle/>
                    <a:p>
                      <a:pPr marL="0" marR="0">
                        <a:lnSpc>
                          <a:spcPct val="115000"/>
                        </a:lnSpc>
                        <a:spcBef>
                          <a:spcPts val="0"/>
                        </a:spcBef>
                        <a:spcAft>
                          <a:spcPts val="0"/>
                        </a:spcAft>
                      </a:pPr>
                      <a:r>
                        <a:rPr lang="en-US" sz="1200">
                          <a:effectLst/>
                        </a:rPr>
                        <a:t>Collect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4568276"/>
                  </a:ext>
                </a:extLst>
              </a:tr>
              <a:tr h="0">
                <a:tc>
                  <a:txBody>
                    <a:bodyPr/>
                    <a:lstStyle/>
                    <a:p>
                      <a:pPr marL="0" marR="0">
                        <a:lnSpc>
                          <a:spcPct val="115000"/>
                        </a:lnSpc>
                        <a:spcBef>
                          <a:spcPts val="0"/>
                        </a:spcBef>
                        <a:spcAft>
                          <a:spcPts val="0"/>
                        </a:spcAft>
                      </a:pPr>
                      <a:r>
                        <a:rPr lang="en-US" sz="1200">
                          <a:effectLst/>
                        </a:rPr>
                        <a:t>Have a basic working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8621756"/>
                  </a:ext>
                </a:extLst>
              </a:tr>
              <a:tr h="0">
                <a:tc>
                  <a:txBody>
                    <a:bodyPr/>
                    <a:lstStyle/>
                    <a:p>
                      <a:pPr marL="0" marR="0">
                        <a:lnSpc>
                          <a:spcPct val="115000"/>
                        </a:lnSpc>
                        <a:spcBef>
                          <a:spcPts val="0"/>
                        </a:spcBef>
                        <a:spcAft>
                          <a:spcPts val="0"/>
                        </a:spcAft>
                      </a:pPr>
                      <a:r>
                        <a:rPr lang="en-US" sz="1200">
                          <a:effectLst/>
                        </a:rPr>
                        <a:t>Potentially display through HTML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1798433"/>
                  </a:ext>
                </a:extLst>
              </a:tr>
              <a:tr h="0">
                <a:tc>
                  <a:txBody>
                    <a:bodyPr/>
                    <a:lstStyle/>
                    <a:p>
                      <a:pPr marL="0" marR="0">
                        <a:lnSpc>
                          <a:spcPct val="115000"/>
                        </a:lnSpc>
                        <a:spcBef>
                          <a:spcPts val="0"/>
                        </a:spcBef>
                        <a:spcAft>
                          <a:spcPts val="0"/>
                        </a:spcAft>
                      </a:pPr>
                      <a:r>
                        <a:rPr lang="en-US" sz="1200">
                          <a:effectLst/>
                        </a:rPr>
                        <a:t>Update for 2018 tournament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6737849"/>
                  </a:ext>
                </a:extLst>
              </a:tr>
              <a:tr h="0">
                <a:tc>
                  <a:txBody>
                    <a:bodyPr/>
                    <a:lstStyle/>
                    <a:p>
                      <a:pPr marL="0" marR="0">
                        <a:lnSpc>
                          <a:spcPct val="115000"/>
                        </a:lnSpc>
                        <a:spcBef>
                          <a:spcPts val="0"/>
                        </a:spcBef>
                        <a:spcAft>
                          <a:spcPts val="0"/>
                        </a:spcAft>
                      </a:pPr>
                      <a:r>
                        <a:rPr lang="en-US" sz="1200">
                          <a:effectLst/>
                        </a:rPr>
                        <a:t>Display data in charts and tables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3064724"/>
                  </a:ext>
                </a:extLst>
              </a:tr>
              <a:tr h="0">
                <a:tc>
                  <a:txBody>
                    <a:bodyPr/>
                    <a:lstStyle/>
                    <a:p>
                      <a:pPr marL="0" marR="0">
                        <a:lnSpc>
                          <a:spcPct val="115000"/>
                        </a:lnSpc>
                        <a:spcBef>
                          <a:spcPts val="0"/>
                        </a:spcBef>
                        <a:spcAft>
                          <a:spcPts val="0"/>
                        </a:spcAft>
                      </a:pPr>
                      <a:r>
                        <a:rPr lang="en-US" sz="1200">
                          <a:effectLst/>
                        </a:rPr>
                        <a:t>Create User Interface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306863"/>
                  </a:ext>
                </a:extLst>
              </a:tr>
              <a:tr h="0">
                <a:tc>
                  <a:txBody>
                    <a:bodyPr/>
                    <a:lstStyle/>
                    <a:p>
                      <a:pPr marL="0" marR="0">
                        <a:lnSpc>
                          <a:spcPct val="115000"/>
                        </a:lnSpc>
                        <a:spcBef>
                          <a:spcPts val="0"/>
                        </a:spcBef>
                        <a:spcAft>
                          <a:spcPts val="0"/>
                        </a:spcAft>
                      </a:pPr>
                      <a:r>
                        <a:rPr lang="en-US" sz="1200">
                          <a:effectLst/>
                        </a:rPr>
                        <a:t>Host website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5845276"/>
                  </a:ext>
                </a:extLst>
              </a:tr>
              <a:tr h="0">
                <a:tc>
                  <a:txBody>
                    <a:bodyPr/>
                    <a:lstStyle/>
                    <a:p>
                      <a:pPr marL="0" marR="0">
                        <a:lnSpc>
                          <a:spcPct val="115000"/>
                        </a:lnSpc>
                        <a:spcBef>
                          <a:spcPts val="0"/>
                        </a:spcBef>
                        <a:spcAft>
                          <a:spcPts val="0"/>
                        </a:spcAft>
                      </a:pPr>
                      <a:r>
                        <a:rPr lang="en-US" sz="1200">
                          <a:effectLst/>
                        </a:rPr>
                        <a:t>Create working website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0256860"/>
                  </a:ext>
                </a:extLst>
              </a:tr>
              <a:tr h="0">
                <a:tc>
                  <a:txBody>
                    <a:bodyPr/>
                    <a:lstStyle/>
                    <a:p>
                      <a:pPr marL="0" marR="0">
                        <a:lnSpc>
                          <a:spcPct val="115000"/>
                        </a:lnSpc>
                        <a:spcBef>
                          <a:spcPts val="0"/>
                        </a:spcBef>
                        <a:spcAft>
                          <a:spcPts val="0"/>
                        </a:spcAft>
                      </a:pPr>
                      <a:r>
                        <a:rPr lang="en-US" sz="1200">
                          <a:effectLst/>
                        </a:rPr>
                        <a:t>Merge website and python code to work together effectively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6926910"/>
                  </a:ext>
                </a:extLst>
              </a:tr>
            </a:tbl>
          </a:graphicData>
        </a:graphic>
      </p:graphicFrame>
    </p:spTree>
    <p:extLst>
      <p:ext uri="{BB962C8B-B14F-4D97-AF65-F5344CB8AC3E}">
        <p14:creationId xmlns:p14="http://schemas.microsoft.com/office/powerpoint/2010/main" val="286695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pPr fontAlgn="base"/>
            <a:endParaRPr lang="en-US" dirty="0"/>
          </a:p>
        </p:txBody>
      </p:sp>
    </p:spTree>
    <p:extLst>
      <p:ext uri="{BB962C8B-B14F-4D97-AF65-F5344CB8AC3E}">
        <p14:creationId xmlns:p14="http://schemas.microsoft.com/office/powerpoint/2010/main" val="107014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9F4F77B0-14F5-4E29-8ABD-409A5CCAAB31}" vid="{5A933346-38F8-42BD-BB04-877426AB4C76}"/>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30E8E9-C5F6-40D8-943C-DA5B4196A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DDEFBA-1D7E-4587-9763-EBF5A6740E9A}">
  <ds:schemaRefs>
    <ds:schemaRef ds:uri="http://schemas.microsoft.com/office/2006/metadata/properties"/>
    <ds:schemaRef ds:uri="http://purl.org/dc/elements/1.1/"/>
    <ds:schemaRef ds:uri="http://schemas.openxmlformats.org/package/2006/metadata/core-properties"/>
    <ds:schemaRef ds:uri="http://purl.org/dc/terms/"/>
    <ds:schemaRef ds:uri="a4f35948-e619-41b3-aa29-22878b09cfd2"/>
    <ds:schemaRef ds:uri="http://schemas.microsoft.com/office/infopath/2007/PartnerControls"/>
    <ds:schemaRef ds:uri="http://schemas.microsoft.com/office/2006/documentManagement/type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48E42578-9CD4-4AFF-AA5E-F33052F6B6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Basketball presentation (widescreen)</Template>
  <TotalTime>261</TotalTime>
  <Words>300</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Franklin Gothic Medium</vt:lpstr>
      <vt:lpstr>Impact</vt:lpstr>
      <vt:lpstr>Times New Roman</vt:lpstr>
      <vt:lpstr>Basketball 16x9</vt:lpstr>
      <vt:lpstr>NCAA Bracket Predictor Sprint 4</vt:lpstr>
      <vt:lpstr>Sprint 4 Overview</vt:lpstr>
      <vt:lpstr>User Story Example</vt:lpstr>
      <vt:lpstr>Tests</vt:lpstr>
      <vt:lpstr>PowerPoint Presentation</vt:lpstr>
      <vt:lpstr>Statistical Methods</vt:lpstr>
      <vt:lpstr>Backlogs</vt:lpstr>
      <vt:lpstr>Sprint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NCAA Bracket Predictor</dc:title>
  <dc:creator>John Hattas</dc:creator>
  <cp:lastModifiedBy>Kevin Brosam</cp:lastModifiedBy>
  <cp:revision>52</cp:revision>
  <dcterms:created xsi:type="dcterms:W3CDTF">2018-02-27T16:14:14Z</dcterms:created>
  <dcterms:modified xsi:type="dcterms:W3CDTF">2018-05-03T01:01:30Z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