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76" r:id="rId6"/>
    <p:sldId id="266" r:id="rId7"/>
    <p:sldId id="267" r:id="rId8"/>
    <p:sldId id="268" r:id="rId9"/>
    <p:sldId id="270" r:id="rId10"/>
    <p:sldId id="277" r:id="rId11"/>
    <p:sldId id="27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p:scale>
          <a:sx n="80" d="100"/>
          <a:sy n="80" d="100"/>
        </p:scale>
        <p:origin x="691" y="20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5/2/2018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5/2/2018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5/2/2018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5/2/2018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5/2/2018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caabracketpredictor.herokuapp.co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t>NCAA Bracket Predictor</a:t>
            </a:r>
            <a:br>
              <a:rPr lang="en-US" dirty="0"/>
            </a:br>
            <a:r>
              <a:rPr lang="en-US" dirty="0"/>
              <a:t>Sprint 4</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DBD-48F2-4B98-866A-407104F14A98}"/>
              </a:ext>
            </a:extLst>
          </p:cNvPr>
          <p:cNvSpPr>
            <a:spLocks noGrp="1"/>
          </p:cNvSpPr>
          <p:nvPr>
            <p:ph type="title"/>
          </p:nvPr>
        </p:nvSpPr>
        <p:spPr/>
        <p:txBody>
          <a:bodyPr/>
          <a:lstStyle/>
          <a:p>
            <a:r>
              <a:rPr lang="en-US" dirty="0"/>
              <a:t>Sprint 4 Overview</a:t>
            </a:r>
          </a:p>
        </p:txBody>
      </p:sp>
      <p:sp>
        <p:nvSpPr>
          <p:cNvPr id="3" name="Content Placeholder 2">
            <a:extLst>
              <a:ext uri="{FF2B5EF4-FFF2-40B4-BE49-F238E27FC236}">
                <a16:creationId xmlns:a16="http://schemas.microsoft.com/office/drawing/2014/main" id="{19AD2D25-79CC-4E25-82F8-DCB4CCCF6E22}"/>
              </a:ext>
            </a:extLst>
          </p:cNvPr>
          <p:cNvSpPr>
            <a:spLocks noGrp="1"/>
          </p:cNvSpPr>
          <p:nvPr>
            <p:ph idx="1"/>
          </p:nvPr>
        </p:nvSpPr>
        <p:spPr/>
        <p:txBody>
          <a:bodyPr>
            <a:normAutofit/>
          </a:bodyPr>
          <a:lstStyle/>
          <a:p>
            <a:pPr marL="0" indent="0">
              <a:buNone/>
            </a:pPr>
            <a:r>
              <a:rPr lang="en-US" sz="5400" dirty="0"/>
              <a:t>Main Goal:</a:t>
            </a:r>
          </a:p>
          <a:p>
            <a:pPr marL="0" indent="0">
              <a:buNone/>
            </a:pPr>
            <a:r>
              <a:rPr lang="en-US" sz="5400" dirty="0"/>
              <a:t>Polish Website</a:t>
            </a:r>
          </a:p>
          <a:p>
            <a:pPr marL="0" indent="0">
              <a:buNone/>
            </a:pPr>
            <a:r>
              <a:rPr lang="en-US" sz="5400" dirty="0"/>
              <a:t>Produce better algorithm</a:t>
            </a:r>
          </a:p>
          <a:p>
            <a:pPr marL="0" indent="0">
              <a:buNone/>
            </a:pPr>
            <a:endParaRPr lang="en-US" sz="3600" dirty="0"/>
          </a:p>
        </p:txBody>
      </p:sp>
    </p:spTree>
    <p:extLst>
      <p:ext uri="{BB962C8B-B14F-4D97-AF65-F5344CB8AC3E}">
        <p14:creationId xmlns:p14="http://schemas.microsoft.com/office/powerpoint/2010/main" val="40748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Example</a:t>
            </a:r>
          </a:p>
        </p:txBody>
      </p:sp>
      <p:sp>
        <p:nvSpPr>
          <p:cNvPr id="3" name="Content Placeholder 2"/>
          <p:cNvSpPr>
            <a:spLocks noGrp="1"/>
          </p:cNvSpPr>
          <p:nvPr>
            <p:ph idx="1"/>
          </p:nvPr>
        </p:nvSpPr>
        <p:spPr/>
        <p:txBody>
          <a:bodyPr>
            <a:normAutofit/>
          </a:bodyPr>
          <a:lstStyle/>
          <a:p>
            <a:pPr fontAlgn="base"/>
            <a:r>
              <a:rPr lang="en-US" sz="2800" dirty="0"/>
              <a:t>John wants to use the website easily, from both his desktop and his mobile device.  He wants to select multiple indicators and see what percentage of the bracket he got right for previous years.  He also wants to see which picks the prediction got right and wrong.  He wants to try multiple different ones and see what </a:t>
            </a:r>
            <a:r>
              <a:rPr lang="en-US" sz="2800"/>
              <a:t>the overall </a:t>
            </a:r>
            <a:r>
              <a:rPr lang="en-US" sz="2800" dirty="0"/>
              <a:t>high score is.  When it is all said and done he wants to close out of the website with ease.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lstStyle/>
          <a:p>
            <a:r>
              <a:rPr lang="en-US" dirty="0"/>
              <a:t>Tests</a:t>
            </a:r>
          </a:p>
        </p:txBody>
      </p:sp>
      <p:sp>
        <p:nvSpPr>
          <p:cNvPr id="3" name="Content Placeholder 2">
            <a:extLst>
              <a:ext uri="{FF2B5EF4-FFF2-40B4-BE49-F238E27FC236}">
                <a16:creationId xmlns:a16="http://schemas.microsoft.com/office/drawing/2014/main" id="{42E54F91-3EC1-46F8-BADE-97168E4C0EF3}"/>
              </a:ext>
            </a:extLst>
          </p:cNvPr>
          <p:cNvSpPr>
            <a:spLocks noGrp="1"/>
          </p:cNvSpPr>
          <p:nvPr>
            <p:ph idx="1"/>
          </p:nvPr>
        </p:nvSpPr>
        <p:spPr>
          <a:xfrm>
            <a:off x="1066800" y="1676400"/>
            <a:ext cx="10058400" cy="4343400"/>
          </a:xfrm>
        </p:spPr>
        <p:txBody>
          <a:bodyPr>
            <a:normAutofit/>
          </a:bodyPr>
          <a:lstStyle/>
          <a:p>
            <a:pPr fontAlgn="base"/>
            <a:r>
              <a:rPr lang="en-US" sz="2800"/>
              <a:t>No Testing</a:t>
            </a:r>
            <a:endParaRPr lang="en-US" sz="2800" dirty="0"/>
          </a:p>
        </p:txBody>
      </p:sp>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de">
            <a:extLst>
              <a:ext uri="{FF2B5EF4-FFF2-40B4-BE49-F238E27FC236}">
                <a16:creationId xmlns:a16="http://schemas.microsoft.com/office/drawing/2014/main" id="{6B6D78AC-116D-4437-B552-F6A3BEC9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2344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7987AF-52F5-40FD-8612-F84F20A8469E}"/>
              </a:ext>
            </a:extLst>
          </p:cNvPr>
          <p:cNvSpPr/>
          <p:nvPr/>
        </p:nvSpPr>
        <p:spPr>
          <a:xfrm>
            <a:off x="838200" y="2743200"/>
            <a:ext cx="10579499" cy="1862048"/>
          </a:xfrm>
          <a:prstGeom prst="rect">
            <a:avLst/>
          </a:prstGeom>
          <a:noFill/>
        </p:spPr>
        <p:txBody>
          <a:bodyPr wrap="none" lIns="91440" tIns="45720" rIns="91440" bIns="45720">
            <a:spAutoFit/>
          </a:bodyPr>
          <a:lstStyle/>
          <a:p>
            <a:pPr algn="ctr"/>
            <a:r>
              <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hlinkClick r:id="rId3"/>
              </a:rPr>
              <a:t>PRODUCT DEMO</a:t>
            </a:r>
            <a:endPar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304800" y="1298331"/>
            <a:ext cx="4876800" cy="4343400"/>
          </a:xfrm>
        </p:spPr>
        <p:txBody>
          <a:bodyPr/>
          <a:lstStyle/>
          <a:p>
            <a:pPr marL="0" indent="0">
              <a:buNone/>
            </a:pPr>
            <a:r>
              <a:rPr lang="en-US" dirty="0"/>
              <a:t>Sprint Backlog</a:t>
            </a:r>
          </a:p>
          <a:p>
            <a:pPr marL="0" indent="0">
              <a:buNone/>
            </a:pPr>
            <a:endParaRPr lang="en-US" dirty="0"/>
          </a:p>
        </p:txBody>
      </p:sp>
      <p:sp>
        <p:nvSpPr>
          <p:cNvPr id="6" name="Content Placeholder 4">
            <a:extLst>
              <a:ext uri="{FF2B5EF4-FFF2-40B4-BE49-F238E27FC236}">
                <a16:creationId xmlns:a16="http://schemas.microsoft.com/office/drawing/2014/main" id="{D0BE87BF-2F80-46AC-98E7-86B034FBD446}"/>
              </a:ext>
            </a:extLst>
          </p:cNvPr>
          <p:cNvSpPr txBox="1">
            <a:spLocks/>
          </p:cNvSpPr>
          <p:nvPr/>
        </p:nvSpPr>
        <p:spPr>
          <a:xfrm>
            <a:off x="6248400" y="1295400"/>
            <a:ext cx="48768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p:txBody>
      </p:sp>
      <p:graphicFrame>
        <p:nvGraphicFramePr>
          <p:cNvPr id="3" name="Table 2">
            <a:extLst>
              <a:ext uri="{FF2B5EF4-FFF2-40B4-BE49-F238E27FC236}">
                <a16:creationId xmlns:a16="http://schemas.microsoft.com/office/drawing/2014/main" id="{8B43C4DF-CCF2-489A-AF9E-524E63C4F2F3}"/>
              </a:ext>
            </a:extLst>
          </p:cNvPr>
          <p:cNvGraphicFramePr>
            <a:graphicFrameLocks noGrp="1"/>
          </p:cNvGraphicFramePr>
          <p:nvPr>
            <p:extLst>
              <p:ext uri="{D42A27DB-BD31-4B8C-83A1-F6EECF244321}">
                <p14:modId xmlns:p14="http://schemas.microsoft.com/office/powerpoint/2010/main" val="4219911176"/>
              </p:ext>
            </p:extLst>
          </p:nvPr>
        </p:nvGraphicFramePr>
        <p:xfrm>
          <a:off x="301869" y="1858645"/>
          <a:ext cx="5725044" cy="3427222"/>
        </p:xfrm>
        <a:graphic>
          <a:graphicData uri="http://schemas.openxmlformats.org/drawingml/2006/table">
            <a:tbl>
              <a:tblPr firstRow="1" firstCol="1" bandRow="1">
                <a:tableStyleId>{D03447BB-5D67-496B-8E87-E561075AD55C}</a:tableStyleId>
              </a:tblPr>
              <a:tblGrid>
                <a:gridCol w="1769559">
                  <a:extLst>
                    <a:ext uri="{9D8B030D-6E8A-4147-A177-3AD203B41FA5}">
                      <a16:colId xmlns:a16="http://schemas.microsoft.com/office/drawing/2014/main" val="3172015598"/>
                    </a:ext>
                  </a:extLst>
                </a:gridCol>
                <a:gridCol w="1539945">
                  <a:extLst>
                    <a:ext uri="{9D8B030D-6E8A-4147-A177-3AD203B41FA5}">
                      <a16:colId xmlns:a16="http://schemas.microsoft.com/office/drawing/2014/main" val="1360259708"/>
                    </a:ext>
                  </a:extLst>
                </a:gridCol>
                <a:gridCol w="1189227">
                  <a:extLst>
                    <a:ext uri="{9D8B030D-6E8A-4147-A177-3AD203B41FA5}">
                      <a16:colId xmlns:a16="http://schemas.microsoft.com/office/drawing/2014/main" val="2795666098"/>
                    </a:ext>
                  </a:extLst>
                </a:gridCol>
                <a:gridCol w="1226313">
                  <a:extLst>
                    <a:ext uri="{9D8B030D-6E8A-4147-A177-3AD203B41FA5}">
                      <a16:colId xmlns:a16="http://schemas.microsoft.com/office/drawing/2014/main" val="1861527884"/>
                    </a:ext>
                  </a:extLst>
                </a:gridCol>
              </a:tblGrid>
              <a:tr h="0">
                <a:tc>
                  <a:txBody>
                    <a:bodyPr/>
                    <a:lstStyle/>
                    <a:p>
                      <a:pPr marL="0" marR="0">
                        <a:lnSpc>
                          <a:spcPct val="115000"/>
                        </a:lnSpc>
                        <a:spcBef>
                          <a:spcPts val="0"/>
                        </a:spcBef>
                        <a:spcAft>
                          <a:spcPts val="0"/>
                        </a:spcAft>
                      </a:pPr>
                      <a:r>
                        <a:rPr lang="en-US" sz="12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Priority [1-10 (1 being lowest)]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Story 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Completed(Y/N)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816267"/>
                  </a:ext>
                </a:extLst>
              </a:tr>
              <a:tr h="0">
                <a:tc>
                  <a:txBody>
                    <a:bodyPr/>
                    <a:lstStyle/>
                    <a:p>
                      <a:pPr marL="0" marR="0">
                        <a:lnSpc>
                          <a:spcPct val="115000"/>
                        </a:lnSpc>
                        <a:spcBef>
                          <a:spcPts val="0"/>
                        </a:spcBef>
                        <a:spcAft>
                          <a:spcPts val="0"/>
                        </a:spcAft>
                      </a:pPr>
                      <a:r>
                        <a:rPr lang="en-US" sz="1200">
                          <a:effectLst/>
                        </a:rPr>
                        <a:t>% added to website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457667"/>
                  </a:ext>
                </a:extLst>
              </a:tr>
              <a:tr h="0">
                <a:tc>
                  <a:txBody>
                    <a:bodyPr/>
                    <a:lstStyle/>
                    <a:p>
                      <a:pPr marL="0" marR="0">
                        <a:lnSpc>
                          <a:spcPct val="115000"/>
                        </a:lnSpc>
                        <a:spcBef>
                          <a:spcPts val="0"/>
                        </a:spcBef>
                        <a:spcAft>
                          <a:spcPts val="0"/>
                        </a:spcAft>
                      </a:pPr>
                      <a:r>
                        <a:rPr lang="en-US" sz="1200">
                          <a:effectLst/>
                        </a:rPr>
                        <a:t>Right and wrong picks added to website, with colors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559488"/>
                  </a:ext>
                </a:extLst>
              </a:tr>
              <a:tr h="0">
                <a:tc>
                  <a:txBody>
                    <a:bodyPr/>
                    <a:lstStyle/>
                    <a:p>
                      <a:pPr marL="0" marR="0">
                        <a:lnSpc>
                          <a:spcPct val="115000"/>
                        </a:lnSpc>
                        <a:spcBef>
                          <a:spcPts val="0"/>
                        </a:spcBef>
                        <a:spcAft>
                          <a:spcPts val="0"/>
                        </a:spcAft>
                      </a:pPr>
                      <a:r>
                        <a:rPr lang="en-US" sz="1200">
                          <a:effectLst/>
                        </a:rPr>
                        <a:t>Weighting feature working correctly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651420"/>
                  </a:ext>
                </a:extLst>
              </a:tr>
              <a:tr h="0">
                <a:tc>
                  <a:txBody>
                    <a:bodyPr/>
                    <a:lstStyle/>
                    <a:p>
                      <a:pPr marL="0" marR="0">
                        <a:lnSpc>
                          <a:spcPct val="115000"/>
                        </a:lnSpc>
                        <a:spcBef>
                          <a:spcPts val="0"/>
                        </a:spcBef>
                        <a:spcAft>
                          <a:spcPts val="0"/>
                        </a:spcAft>
                      </a:pPr>
                      <a:r>
                        <a:rPr lang="en-US" sz="1200">
                          <a:effectLst/>
                        </a:rPr>
                        <a:t>Add 2018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528347"/>
                  </a:ext>
                </a:extLst>
              </a:tr>
              <a:tr h="0">
                <a:tc>
                  <a:txBody>
                    <a:bodyPr/>
                    <a:lstStyle/>
                    <a:p>
                      <a:pPr marL="0" marR="0">
                        <a:lnSpc>
                          <a:spcPct val="115000"/>
                        </a:lnSpc>
                        <a:spcBef>
                          <a:spcPts val="0"/>
                        </a:spcBef>
                        <a:spcAft>
                          <a:spcPts val="0"/>
                        </a:spcAft>
                      </a:pPr>
                      <a:r>
                        <a:rPr lang="en-US" sz="1200">
                          <a:effectLst/>
                        </a:rPr>
                        <a:t>Reset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454028"/>
                  </a:ext>
                </a:extLst>
              </a:tr>
              <a:tr h="0">
                <a:tc>
                  <a:txBody>
                    <a:bodyPr/>
                    <a:lstStyle/>
                    <a:p>
                      <a:pPr marL="0" marR="0">
                        <a:lnSpc>
                          <a:spcPct val="115000"/>
                        </a:lnSpc>
                        <a:spcBef>
                          <a:spcPts val="0"/>
                        </a:spcBef>
                        <a:spcAft>
                          <a:spcPts val="0"/>
                        </a:spcAft>
                      </a:pPr>
                      <a:r>
                        <a:rPr lang="en-US" sz="1200">
                          <a:effectLst/>
                        </a:rPr>
                        <a:t>More indicators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3235144"/>
                  </a:ext>
                </a:extLst>
              </a:tr>
              <a:tr h="0">
                <a:tc>
                  <a:txBody>
                    <a:bodyPr/>
                    <a:lstStyle/>
                    <a:p>
                      <a:pPr marL="0" marR="0">
                        <a:lnSpc>
                          <a:spcPct val="115000"/>
                        </a:lnSpc>
                        <a:spcBef>
                          <a:spcPts val="0"/>
                        </a:spcBef>
                        <a:spcAft>
                          <a:spcPts val="0"/>
                        </a:spcAft>
                      </a:pPr>
                      <a:r>
                        <a:rPr lang="en-US" sz="1200">
                          <a:effectLst/>
                        </a:rPr>
                        <a:t>Normalize data, make opponent stats negative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453650"/>
                  </a:ext>
                </a:extLst>
              </a:tr>
              <a:tr h="0">
                <a:tc>
                  <a:txBody>
                    <a:bodyPr/>
                    <a:lstStyle/>
                    <a:p>
                      <a:pPr marL="0" marR="0">
                        <a:lnSpc>
                          <a:spcPct val="115000"/>
                        </a:lnSpc>
                        <a:spcBef>
                          <a:spcPts val="0"/>
                        </a:spcBef>
                        <a:spcAft>
                          <a:spcPts val="0"/>
                        </a:spcAft>
                      </a:pPr>
                      <a:r>
                        <a:rPr lang="en-US" sz="1200">
                          <a:effectLst/>
                        </a:rPr>
                        <a:t>Display weighing formula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111207"/>
                  </a:ext>
                </a:extLst>
              </a:tr>
              <a:tr h="0">
                <a:tc>
                  <a:txBody>
                    <a:bodyPr/>
                    <a:lstStyle/>
                    <a:p>
                      <a:pPr marL="0" marR="0">
                        <a:lnSpc>
                          <a:spcPct val="115000"/>
                        </a:lnSpc>
                        <a:spcBef>
                          <a:spcPts val="0"/>
                        </a:spcBef>
                        <a:spcAft>
                          <a:spcPts val="0"/>
                        </a:spcAft>
                      </a:pPr>
                      <a:r>
                        <a:rPr lang="en-US" sz="1200">
                          <a:effectLst/>
                        </a:rPr>
                        <a:t>Test with another 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80291"/>
                  </a:ext>
                </a:extLst>
              </a:tr>
              <a:tr h="0">
                <a:tc>
                  <a:txBody>
                    <a:bodyPr/>
                    <a:lstStyle/>
                    <a:p>
                      <a:pPr marL="0" marR="0">
                        <a:lnSpc>
                          <a:spcPct val="115000"/>
                        </a:lnSpc>
                        <a:spcBef>
                          <a:spcPts val="0"/>
                        </a:spcBef>
                        <a:spcAft>
                          <a:spcPts val="0"/>
                        </a:spcAft>
                      </a:pPr>
                      <a:r>
                        <a:rPr lang="en-US" sz="1200">
                          <a:effectLst/>
                        </a:rPr>
                        <a:t>High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7685578"/>
                  </a:ext>
                </a:extLst>
              </a:tr>
            </a:tbl>
          </a:graphicData>
        </a:graphic>
      </p:graphicFrame>
      <p:graphicFrame>
        <p:nvGraphicFramePr>
          <p:cNvPr id="4" name="Table 3">
            <a:extLst>
              <a:ext uri="{FF2B5EF4-FFF2-40B4-BE49-F238E27FC236}">
                <a16:creationId xmlns:a16="http://schemas.microsoft.com/office/drawing/2014/main" id="{C68ED90C-7786-40D2-9028-ADE0F5863783}"/>
              </a:ext>
            </a:extLst>
          </p:cNvPr>
          <p:cNvGraphicFramePr>
            <a:graphicFrameLocks noGrp="1"/>
          </p:cNvGraphicFramePr>
          <p:nvPr>
            <p:extLst>
              <p:ext uri="{D42A27DB-BD31-4B8C-83A1-F6EECF244321}">
                <p14:modId xmlns:p14="http://schemas.microsoft.com/office/powerpoint/2010/main" val="2262732523"/>
              </p:ext>
            </p:extLst>
          </p:nvPr>
        </p:nvGraphicFramePr>
        <p:xfrm>
          <a:off x="6255513" y="1858645"/>
          <a:ext cx="5403086" cy="4406607"/>
        </p:xfrm>
        <a:graphic>
          <a:graphicData uri="http://schemas.openxmlformats.org/drawingml/2006/table">
            <a:tbl>
              <a:tblPr firstRow="1" firstCol="1" bandRow="1">
                <a:tableStyleId>{D03447BB-5D67-496B-8E87-E561075AD55C}</a:tableStyleId>
              </a:tblPr>
              <a:tblGrid>
                <a:gridCol w="1679291">
                  <a:extLst>
                    <a:ext uri="{9D8B030D-6E8A-4147-A177-3AD203B41FA5}">
                      <a16:colId xmlns:a16="http://schemas.microsoft.com/office/drawing/2014/main" val="1546257114"/>
                    </a:ext>
                  </a:extLst>
                </a:gridCol>
                <a:gridCol w="1448721">
                  <a:extLst>
                    <a:ext uri="{9D8B030D-6E8A-4147-A177-3AD203B41FA5}">
                      <a16:colId xmlns:a16="http://schemas.microsoft.com/office/drawing/2014/main" val="1448313420"/>
                    </a:ext>
                  </a:extLst>
                </a:gridCol>
                <a:gridCol w="984113">
                  <a:extLst>
                    <a:ext uri="{9D8B030D-6E8A-4147-A177-3AD203B41FA5}">
                      <a16:colId xmlns:a16="http://schemas.microsoft.com/office/drawing/2014/main" val="3941942866"/>
                    </a:ext>
                  </a:extLst>
                </a:gridCol>
                <a:gridCol w="1290961">
                  <a:extLst>
                    <a:ext uri="{9D8B030D-6E8A-4147-A177-3AD203B41FA5}">
                      <a16:colId xmlns:a16="http://schemas.microsoft.com/office/drawing/2014/main" val="567058083"/>
                    </a:ext>
                  </a:extLst>
                </a:gridCol>
              </a:tblGrid>
              <a:tr h="337673">
                <a:tc>
                  <a:txBody>
                    <a:bodyPr/>
                    <a:lstStyle/>
                    <a:p>
                      <a:pPr marL="0" marR="0">
                        <a:lnSpc>
                          <a:spcPct val="115000"/>
                        </a:lnSpc>
                        <a:spcBef>
                          <a:spcPts val="0"/>
                        </a:spcBef>
                        <a:spcAft>
                          <a:spcPts val="0"/>
                        </a:spcAft>
                      </a:pPr>
                      <a:r>
                        <a:rPr lang="en-US" sz="1000" dirty="0">
                          <a:effectLst/>
                        </a:rPr>
                        <a:t>Task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Priority [1-10 (1 being lowest)]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Story Points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Completed(Y/N)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837484446"/>
                  </a:ext>
                </a:extLst>
              </a:tr>
              <a:tr h="512103">
                <a:tc>
                  <a:txBody>
                    <a:bodyPr/>
                    <a:lstStyle/>
                    <a:p>
                      <a:pPr marL="0" marR="0">
                        <a:lnSpc>
                          <a:spcPct val="115000"/>
                        </a:lnSpc>
                        <a:spcBef>
                          <a:spcPts val="0"/>
                        </a:spcBef>
                        <a:spcAft>
                          <a:spcPts val="0"/>
                        </a:spcAft>
                      </a:pPr>
                      <a:r>
                        <a:rPr lang="en-US" sz="1000">
                          <a:effectLst/>
                        </a:rPr>
                        <a:t>Develop an algorithm that predicts future tournament results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508367050"/>
                  </a:ext>
                </a:extLst>
              </a:tr>
              <a:tr h="337673">
                <a:tc>
                  <a:txBody>
                    <a:bodyPr/>
                    <a:lstStyle/>
                    <a:p>
                      <a:pPr marL="0" marR="0">
                        <a:lnSpc>
                          <a:spcPct val="115000"/>
                        </a:lnSpc>
                        <a:spcBef>
                          <a:spcPts val="0"/>
                        </a:spcBef>
                        <a:spcAft>
                          <a:spcPts val="0"/>
                        </a:spcAft>
                      </a:pPr>
                      <a:r>
                        <a:rPr lang="en-US" sz="1000">
                          <a:effectLst/>
                        </a:rPr>
                        <a:t>Integrate more advanced statistics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785187329"/>
                  </a:ext>
                </a:extLst>
              </a:tr>
              <a:tr h="512103">
                <a:tc>
                  <a:txBody>
                    <a:bodyPr/>
                    <a:lstStyle/>
                    <a:p>
                      <a:pPr marL="0" marR="0">
                        <a:lnSpc>
                          <a:spcPct val="115000"/>
                        </a:lnSpc>
                        <a:spcBef>
                          <a:spcPts val="0"/>
                        </a:spcBef>
                        <a:spcAft>
                          <a:spcPts val="0"/>
                        </a:spcAft>
                      </a:pPr>
                      <a:r>
                        <a:rPr lang="en-US" sz="1000">
                          <a:effectLst/>
                        </a:rPr>
                        <a:t>Create picture of the bracket with appropriate teams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17345623"/>
                  </a:ext>
                </a:extLst>
              </a:tr>
              <a:tr h="163244">
                <a:tc>
                  <a:txBody>
                    <a:bodyPr/>
                    <a:lstStyle/>
                    <a:p>
                      <a:pPr marL="0" marR="0">
                        <a:lnSpc>
                          <a:spcPct val="115000"/>
                        </a:lnSpc>
                        <a:spcBef>
                          <a:spcPts val="0"/>
                        </a:spcBef>
                        <a:spcAft>
                          <a:spcPts val="0"/>
                        </a:spcAft>
                      </a:pPr>
                      <a:r>
                        <a:rPr lang="en-US" sz="1000">
                          <a:effectLst/>
                        </a:rPr>
                        <a:t>Collect Data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327638146"/>
                  </a:ext>
                </a:extLst>
              </a:tr>
              <a:tr h="337673">
                <a:tc>
                  <a:txBody>
                    <a:bodyPr/>
                    <a:lstStyle/>
                    <a:p>
                      <a:pPr marL="0" marR="0">
                        <a:lnSpc>
                          <a:spcPct val="115000"/>
                        </a:lnSpc>
                        <a:spcBef>
                          <a:spcPts val="0"/>
                        </a:spcBef>
                        <a:spcAft>
                          <a:spcPts val="0"/>
                        </a:spcAft>
                      </a:pPr>
                      <a:r>
                        <a:rPr lang="en-US" sz="1000">
                          <a:effectLst/>
                        </a:rPr>
                        <a:t>Have a basic working model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23286535"/>
                  </a:ext>
                </a:extLst>
              </a:tr>
              <a:tr h="337673">
                <a:tc>
                  <a:txBody>
                    <a:bodyPr/>
                    <a:lstStyle/>
                    <a:p>
                      <a:pPr marL="0" marR="0">
                        <a:lnSpc>
                          <a:spcPct val="115000"/>
                        </a:lnSpc>
                        <a:spcBef>
                          <a:spcPts val="0"/>
                        </a:spcBef>
                        <a:spcAft>
                          <a:spcPts val="0"/>
                        </a:spcAft>
                      </a:pPr>
                      <a:r>
                        <a:rPr lang="en-US" sz="1000">
                          <a:effectLst/>
                        </a:rPr>
                        <a:t>Potentially display through HTML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697448833"/>
                  </a:ext>
                </a:extLst>
              </a:tr>
              <a:tr h="337673">
                <a:tc>
                  <a:txBody>
                    <a:bodyPr/>
                    <a:lstStyle/>
                    <a:p>
                      <a:pPr marL="0" marR="0">
                        <a:lnSpc>
                          <a:spcPct val="115000"/>
                        </a:lnSpc>
                        <a:spcBef>
                          <a:spcPts val="0"/>
                        </a:spcBef>
                        <a:spcAft>
                          <a:spcPts val="0"/>
                        </a:spcAft>
                      </a:pPr>
                      <a:r>
                        <a:rPr lang="en-US" sz="1000">
                          <a:effectLst/>
                        </a:rPr>
                        <a:t>Update for 2018 tournament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890093904"/>
                  </a:ext>
                </a:extLst>
              </a:tr>
              <a:tr h="337673">
                <a:tc>
                  <a:txBody>
                    <a:bodyPr/>
                    <a:lstStyle/>
                    <a:p>
                      <a:pPr marL="0" marR="0">
                        <a:lnSpc>
                          <a:spcPct val="115000"/>
                        </a:lnSpc>
                        <a:spcBef>
                          <a:spcPts val="0"/>
                        </a:spcBef>
                        <a:spcAft>
                          <a:spcPts val="0"/>
                        </a:spcAft>
                      </a:pPr>
                      <a:r>
                        <a:rPr lang="en-US" sz="1000">
                          <a:effectLst/>
                        </a:rPr>
                        <a:t>Display data in charts and tables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977722822"/>
                  </a:ext>
                </a:extLst>
              </a:tr>
              <a:tr h="163244">
                <a:tc>
                  <a:txBody>
                    <a:bodyPr/>
                    <a:lstStyle/>
                    <a:p>
                      <a:pPr marL="0" marR="0">
                        <a:lnSpc>
                          <a:spcPct val="115000"/>
                        </a:lnSpc>
                        <a:spcBef>
                          <a:spcPts val="0"/>
                        </a:spcBef>
                        <a:spcAft>
                          <a:spcPts val="0"/>
                        </a:spcAft>
                      </a:pPr>
                      <a:r>
                        <a:rPr lang="en-US" sz="1000">
                          <a:effectLst/>
                        </a:rPr>
                        <a:t>Create User Interface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327505528"/>
                  </a:ext>
                </a:extLst>
              </a:tr>
              <a:tr h="163244">
                <a:tc>
                  <a:txBody>
                    <a:bodyPr/>
                    <a:lstStyle/>
                    <a:p>
                      <a:pPr marL="0" marR="0">
                        <a:lnSpc>
                          <a:spcPct val="115000"/>
                        </a:lnSpc>
                        <a:spcBef>
                          <a:spcPts val="0"/>
                        </a:spcBef>
                        <a:spcAft>
                          <a:spcPts val="0"/>
                        </a:spcAft>
                      </a:pPr>
                      <a:r>
                        <a:rPr lang="en-US" sz="1000">
                          <a:effectLst/>
                        </a:rPr>
                        <a:t>Host website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1592902516"/>
                  </a:ext>
                </a:extLst>
              </a:tr>
              <a:tr h="337673">
                <a:tc>
                  <a:txBody>
                    <a:bodyPr/>
                    <a:lstStyle/>
                    <a:p>
                      <a:pPr marL="0" marR="0">
                        <a:lnSpc>
                          <a:spcPct val="115000"/>
                        </a:lnSpc>
                        <a:spcBef>
                          <a:spcPts val="0"/>
                        </a:spcBef>
                        <a:spcAft>
                          <a:spcPts val="0"/>
                        </a:spcAft>
                      </a:pPr>
                      <a:r>
                        <a:rPr lang="en-US" sz="1000">
                          <a:effectLst/>
                        </a:rPr>
                        <a:t>Create working website model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2007301042"/>
                  </a:ext>
                </a:extLst>
              </a:tr>
              <a:tr h="512103">
                <a:tc>
                  <a:txBody>
                    <a:bodyPr/>
                    <a:lstStyle/>
                    <a:p>
                      <a:pPr marL="0" marR="0">
                        <a:lnSpc>
                          <a:spcPct val="115000"/>
                        </a:lnSpc>
                        <a:spcBef>
                          <a:spcPts val="0"/>
                        </a:spcBef>
                        <a:spcAft>
                          <a:spcPts val="0"/>
                        </a:spcAft>
                      </a:pPr>
                      <a:r>
                        <a:rPr lang="en-US" sz="1000">
                          <a:effectLst/>
                        </a:rPr>
                        <a:t>Merge website and python code to work together effectively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tc>
                  <a:txBody>
                    <a:bodyPr/>
                    <a:lstStyle/>
                    <a:p>
                      <a:pPr marL="0" marR="0">
                        <a:lnSpc>
                          <a:spcPct val="115000"/>
                        </a:lnSpc>
                        <a:spcBef>
                          <a:spcPts val="0"/>
                        </a:spcBef>
                        <a:spcAft>
                          <a:spcPts val="0"/>
                        </a:spcAft>
                      </a:pPr>
                      <a:r>
                        <a:rPr lang="en-US" sz="1000" dirty="0">
                          <a:effectLst/>
                        </a:rPr>
                        <a: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49" marR="56249" marT="0" marB="0"/>
                </a:tc>
                <a:extLst>
                  <a:ext uri="{0D108BD9-81ED-4DB2-BD59-A6C34878D82A}">
                    <a16:rowId xmlns:a16="http://schemas.microsoft.com/office/drawing/2014/main" val="798841750"/>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0EE0-3D19-41A2-A337-D1E5720F9417}"/>
              </a:ext>
            </a:extLst>
          </p:cNvPr>
          <p:cNvSpPr>
            <a:spLocks noGrp="1"/>
          </p:cNvSpPr>
          <p:nvPr>
            <p:ph type="title"/>
          </p:nvPr>
        </p:nvSpPr>
        <p:spPr/>
        <p:txBody>
          <a:bodyPr/>
          <a:lstStyle/>
          <a:p>
            <a:r>
              <a:rPr lang="en-US" dirty="0"/>
              <a:t>Burndown Chart</a:t>
            </a:r>
          </a:p>
        </p:txBody>
      </p:sp>
      <p:pic>
        <p:nvPicPr>
          <p:cNvPr id="2050" name="Picture 2" descr="https://scontent-ort2-1.xx.fbcdn.net/v/t1.15752-9/31945243_1647961288653137_5480864902375538688_n.png?_nc_cat=0&amp;oh=f14cf54da6d47a7d8410b4b57872bb11&amp;oe=5B8C76D1">
            <a:extLst>
              <a:ext uri="{FF2B5EF4-FFF2-40B4-BE49-F238E27FC236}">
                <a16:creationId xmlns:a16="http://schemas.microsoft.com/office/drawing/2014/main" id="{C1C7AA35-C581-4D49-8CCC-CBF47BCF5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2736" y="1676400"/>
            <a:ext cx="750652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8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415-5799-45FE-BE16-CD5DE002D01C}"/>
              </a:ext>
            </a:extLst>
          </p:cNvPr>
          <p:cNvSpPr>
            <a:spLocks noGrp="1"/>
          </p:cNvSpPr>
          <p:nvPr>
            <p:ph type="title"/>
          </p:nvPr>
        </p:nvSpPr>
        <p:spPr/>
        <p:txBody>
          <a:bodyPr/>
          <a:lstStyle/>
          <a:p>
            <a:r>
              <a:rPr lang="en-US" dirty="0"/>
              <a:t>Testing Another Group</a:t>
            </a:r>
          </a:p>
        </p:txBody>
      </p:sp>
      <p:sp>
        <p:nvSpPr>
          <p:cNvPr id="3" name="Content Placeholder 2">
            <a:extLst>
              <a:ext uri="{FF2B5EF4-FFF2-40B4-BE49-F238E27FC236}">
                <a16:creationId xmlns:a16="http://schemas.microsoft.com/office/drawing/2014/main" id="{341EF328-BD36-4FEA-90EA-09DA63AA3893}"/>
              </a:ext>
            </a:extLst>
          </p:cNvPr>
          <p:cNvSpPr>
            <a:spLocks noGrp="1"/>
          </p:cNvSpPr>
          <p:nvPr>
            <p:ph idx="1"/>
          </p:nvPr>
        </p:nvSpPr>
        <p:spPr/>
        <p:txBody>
          <a:bodyPr/>
          <a:lstStyle/>
          <a:p>
            <a:r>
              <a:rPr lang="en-US" dirty="0"/>
              <a:t>Logo will not disappear no matter what page the user goes to</a:t>
            </a:r>
          </a:p>
          <a:p>
            <a:r>
              <a:rPr lang="en-US" dirty="0"/>
              <a:t>We were able to create an account but could not access any links, except calendar, maps, upload</a:t>
            </a:r>
          </a:p>
          <a:p>
            <a:r>
              <a:rPr lang="en-US" dirty="0"/>
              <a:t>Tested all available buttons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3404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2.xml><?xml version="1.0" encoding="utf-8"?>
<ds:datastoreItem xmlns:ds="http://schemas.openxmlformats.org/officeDocument/2006/customXml" ds:itemID="{91DDEFBA-1D7E-4587-9763-EBF5A6740E9A}">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schemas.microsoft.com/office/infopath/2007/PartnerControl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288</TotalTime>
  <Words>368</Words>
  <Application>Microsoft Office PowerPoint</Application>
  <PresentationFormat>Widescreen</PresentationFormat>
  <Paragraphs>117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Medium</vt:lpstr>
      <vt:lpstr>Impact</vt:lpstr>
      <vt:lpstr>Times New Roman</vt:lpstr>
      <vt:lpstr>Basketball 16x9</vt:lpstr>
      <vt:lpstr>NCAA Bracket Predictor Sprint 4</vt:lpstr>
      <vt:lpstr>Sprint 4 Overview</vt:lpstr>
      <vt:lpstr>User Story Example</vt:lpstr>
      <vt:lpstr>Tests</vt:lpstr>
      <vt:lpstr>PowerPoint Presentation</vt:lpstr>
      <vt:lpstr>Backlogs</vt:lpstr>
      <vt:lpstr>Burndown Chart</vt:lpstr>
      <vt:lpstr>Testing Another Group</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Kevin Brosam</cp:lastModifiedBy>
  <cp:revision>60</cp:revision>
  <dcterms:created xsi:type="dcterms:W3CDTF">2018-02-27T16:14:14Z</dcterms:created>
  <dcterms:modified xsi:type="dcterms:W3CDTF">2018-05-03T01:43:24Z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