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7" r:id="rId5"/>
    <p:sldId id="276" r:id="rId6"/>
    <p:sldId id="266" r:id="rId7"/>
    <p:sldId id="267" r:id="rId8"/>
    <p:sldId id="268" r:id="rId9"/>
    <p:sldId id="270" r:id="rId10"/>
    <p:sldId id="277" r:id="rId11"/>
    <p:sldId id="27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p:cViewPr varScale="1">
        <p:scale>
          <a:sx n="85" d="100"/>
          <a:sy n="85" d="100"/>
        </p:scale>
        <p:origin x="504" y="43"/>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5/3/2018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5/3/2018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5/3/2018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5/3/2018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5/3/2018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5/3/2018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5/3/2018</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5/3/2018</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5/3/2018</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5/3/2018</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5/3/2018</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caabracketpredictor.herokuapp.com/"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NCAA Bracket Predictor</a:t>
            </a:r>
            <a:br>
              <a:rPr lang="en-US" dirty="0"/>
            </a:br>
            <a:r>
              <a:rPr lang="en-US" dirty="0"/>
              <a:t>Sprint 4</a:t>
            </a:r>
          </a:p>
        </p:txBody>
      </p:sp>
      <p:sp>
        <p:nvSpPr>
          <p:cNvPr id="3" name="Subtitle 2"/>
          <p:cNvSpPr>
            <a:spLocks noGrp="1"/>
          </p:cNvSpPr>
          <p:nvPr>
            <p:ph type="subTitle" idx="1"/>
          </p:nvPr>
        </p:nvSpPr>
        <p:spPr/>
        <p:txBody>
          <a:bodyPr/>
          <a:lstStyle/>
          <a:p>
            <a:r>
              <a:rPr lang="en-US" dirty="0"/>
              <a:t>Nate Lang, John Hattas, Kevin </a:t>
            </a:r>
            <a:r>
              <a:rPr lang="en-US" dirty="0" err="1"/>
              <a:t>Brosam</a:t>
            </a:r>
            <a:r>
              <a:rPr lang="en-US" dirty="0"/>
              <a:t>, Alex </a:t>
            </a:r>
            <a:r>
              <a:rPr lang="en-US" dirty="0" err="1"/>
              <a:t>Berkhout</a:t>
            </a:r>
            <a:r>
              <a:rPr lang="en-US" dirty="0"/>
              <a:t>, Matt </a:t>
            </a:r>
            <a:r>
              <a:rPr lang="en-US" dirty="0" err="1"/>
              <a:t>Petter</a:t>
            </a:r>
            <a:endParaRPr lang="en-US" dirty="0"/>
          </a:p>
        </p:txBody>
      </p:sp>
      <p:pic>
        <p:nvPicPr>
          <p:cNvPr id="1026" name="Picture 2" descr="Image result for ncaa tournament">
            <a:extLst>
              <a:ext uri="{FF2B5EF4-FFF2-40B4-BE49-F238E27FC236}">
                <a16:creationId xmlns:a16="http://schemas.microsoft.com/office/drawing/2014/main" id="{95EE5AB0-B3AF-4797-8FF3-A8D11294A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3848100" cy="3848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caa tournament">
            <a:extLst>
              <a:ext uri="{FF2B5EF4-FFF2-40B4-BE49-F238E27FC236}">
                <a16:creationId xmlns:a16="http://schemas.microsoft.com/office/drawing/2014/main" id="{E59923FB-CDF4-4FBE-961A-CA57ACDAD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533400"/>
            <a:ext cx="1876780" cy="1902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2DBD-48F2-4B98-866A-407104F14A98}"/>
              </a:ext>
            </a:extLst>
          </p:cNvPr>
          <p:cNvSpPr>
            <a:spLocks noGrp="1"/>
          </p:cNvSpPr>
          <p:nvPr>
            <p:ph type="title"/>
          </p:nvPr>
        </p:nvSpPr>
        <p:spPr/>
        <p:txBody>
          <a:bodyPr/>
          <a:lstStyle/>
          <a:p>
            <a:r>
              <a:rPr lang="en-US" dirty="0"/>
              <a:t>Sprint 4 Overview</a:t>
            </a:r>
          </a:p>
        </p:txBody>
      </p:sp>
      <p:sp>
        <p:nvSpPr>
          <p:cNvPr id="3" name="Content Placeholder 2">
            <a:extLst>
              <a:ext uri="{FF2B5EF4-FFF2-40B4-BE49-F238E27FC236}">
                <a16:creationId xmlns:a16="http://schemas.microsoft.com/office/drawing/2014/main" id="{19AD2D25-79CC-4E25-82F8-DCB4CCCF6E22}"/>
              </a:ext>
            </a:extLst>
          </p:cNvPr>
          <p:cNvSpPr>
            <a:spLocks noGrp="1"/>
          </p:cNvSpPr>
          <p:nvPr>
            <p:ph idx="1"/>
          </p:nvPr>
        </p:nvSpPr>
        <p:spPr/>
        <p:txBody>
          <a:bodyPr>
            <a:normAutofit/>
          </a:bodyPr>
          <a:lstStyle/>
          <a:p>
            <a:pPr marL="0" indent="0">
              <a:buNone/>
            </a:pPr>
            <a:r>
              <a:rPr lang="en-US" sz="5400" dirty="0"/>
              <a:t>Main Goal:</a:t>
            </a:r>
            <a:r>
              <a:rPr lang="en-US" sz="3600" dirty="0"/>
              <a:t> Improve User Experience</a:t>
            </a:r>
          </a:p>
          <a:p>
            <a:r>
              <a:rPr lang="en-US" sz="3600" dirty="0"/>
              <a:t>Scoring</a:t>
            </a:r>
          </a:p>
          <a:p>
            <a:r>
              <a:rPr lang="en-US" sz="3600" dirty="0"/>
              <a:t>Colors</a:t>
            </a:r>
          </a:p>
          <a:p>
            <a:r>
              <a:rPr lang="en-US" sz="3600" dirty="0"/>
              <a:t>Better indicator selection</a:t>
            </a:r>
          </a:p>
        </p:txBody>
      </p:sp>
    </p:spTree>
    <p:extLst>
      <p:ext uri="{BB962C8B-B14F-4D97-AF65-F5344CB8AC3E}">
        <p14:creationId xmlns:p14="http://schemas.microsoft.com/office/powerpoint/2010/main" val="407488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Example</a:t>
            </a:r>
          </a:p>
        </p:txBody>
      </p:sp>
      <p:sp>
        <p:nvSpPr>
          <p:cNvPr id="3" name="Content Placeholder 2"/>
          <p:cNvSpPr>
            <a:spLocks noGrp="1"/>
          </p:cNvSpPr>
          <p:nvPr>
            <p:ph idx="1"/>
          </p:nvPr>
        </p:nvSpPr>
        <p:spPr/>
        <p:txBody>
          <a:bodyPr>
            <a:normAutofit/>
          </a:bodyPr>
          <a:lstStyle/>
          <a:p>
            <a:pPr fontAlgn="base"/>
            <a:r>
              <a:rPr lang="en-US" sz="2800" dirty="0"/>
              <a:t>John wants to use the website easily, from both his desktop and his mobile device.  He wants to select multiple indicators and see what percentage of the bracket he got right for previous years.  He also wants to see which picks the prediction got right and wrong.  He wants to try multiple different ones and see what the overall high score is.</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graphicFrame>
        <p:nvGraphicFramePr>
          <p:cNvPr id="7" name="Table 6">
            <a:extLst>
              <a:ext uri="{FF2B5EF4-FFF2-40B4-BE49-F238E27FC236}">
                <a16:creationId xmlns:a16="http://schemas.microsoft.com/office/drawing/2014/main" id="{93583457-14FE-4F8B-91D7-10BD509F5C8E}"/>
              </a:ext>
            </a:extLst>
          </p:cNvPr>
          <p:cNvGraphicFramePr>
            <a:graphicFrameLocks noGrp="1"/>
          </p:cNvGraphicFramePr>
          <p:nvPr>
            <p:extLst>
              <p:ext uri="{D42A27DB-BD31-4B8C-83A1-F6EECF244321}">
                <p14:modId xmlns:p14="http://schemas.microsoft.com/office/powerpoint/2010/main" val="39977510"/>
              </p:ext>
            </p:extLst>
          </p:nvPr>
        </p:nvGraphicFramePr>
        <p:xfrm>
          <a:off x="1066800" y="1495425"/>
          <a:ext cx="10058400" cy="4610834"/>
        </p:xfrm>
        <a:graphic>
          <a:graphicData uri="http://schemas.openxmlformats.org/drawingml/2006/table">
            <a:tbl>
              <a:tblPr>
                <a:tableStyleId>{D03447BB-5D67-496B-8E87-E561075AD55C}</a:tableStyleId>
              </a:tblPr>
              <a:tblGrid>
                <a:gridCol w="1939709">
                  <a:extLst>
                    <a:ext uri="{9D8B030D-6E8A-4147-A177-3AD203B41FA5}">
                      <a16:colId xmlns:a16="http://schemas.microsoft.com/office/drawing/2014/main" val="524874003"/>
                    </a:ext>
                  </a:extLst>
                </a:gridCol>
                <a:gridCol w="2431219">
                  <a:extLst>
                    <a:ext uri="{9D8B030D-6E8A-4147-A177-3AD203B41FA5}">
                      <a16:colId xmlns:a16="http://schemas.microsoft.com/office/drawing/2014/main" val="3142508112"/>
                    </a:ext>
                  </a:extLst>
                </a:gridCol>
                <a:gridCol w="2413665">
                  <a:extLst>
                    <a:ext uri="{9D8B030D-6E8A-4147-A177-3AD203B41FA5}">
                      <a16:colId xmlns:a16="http://schemas.microsoft.com/office/drawing/2014/main" val="473473450"/>
                    </a:ext>
                  </a:extLst>
                </a:gridCol>
                <a:gridCol w="2435607">
                  <a:extLst>
                    <a:ext uri="{9D8B030D-6E8A-4147-A177-3AD203B41FA5}">
                      <a16:colId xmlns:a16="http://schemas.microsoft.com/office/drawing/2014/main" val="1903289538"/>
                    </a:ext>
                  </a:extLst>
                </a:gridCol>
                <a:gridCol w="838200">
                  <a:extLst>
                    <a:ext uri="{9D8B030D-6E8A-4147-A177-3AD203B41FA5}">
                      <a16:colId xmlns:a16="http://schemas.microsoft.com/office/drawing/2014/main" val="547076931"/>
                    </a:ext>
                  </a:extLst>
                </a:gridCol>
              </a:tblGrid>
              <a:tr h="272442">
                <a:tc>
                  <a:txBody>
                    <a:bodyPr/>
                    <a:lstStyle/>
                    <a:p>
                      <a:pPr algn="ctr" fontAlgn="b"/>
                      <a:r>
                        <a:rPr lang="en-US" sz="1600" u="none" strike="noStrike" dirty="0">
                          <a:effectLst/>
                        </a:rPr>
                        <a:t>Test</a:t>
                      </a:r>
                      <a:endParaRPr lang="en-US" sz="1600" b="1" i="0" u="none" strike="noStrike" dirty="0">
                        <a:solidFill>
                          <a:srgbClr val="44546A"/>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u="none" strike="noStrike" dirty="0">
                          <a:effectLst/>
                        </a:rPr>
                        <a:t>Expected Outcome</a:t>
                      </a:r>
                      <a:endParaRPr lang="en-US" sz="1600" b="1" i="0" u="none" strike="noStrike" dirty="0">
                        <a:solidFill>
                          <a:srgbClr val="44546A"/>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u="none" strike="noStrike" dirty="0">
                          <a:effectLst/>
                        </a:rPr>
                        <a:t>Actual Outcome</a:t>
                      </a:r>
                      <a:endParaRPr lang="en-US" sz="1600" b="1" i="0" u="none" strike="noStrike" dirty="0">
                        <a:solidFill>
                          <a:srgbClr val="44546A"/>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u="none" strike="noStrike" dirty="0">
                          <a:effectLst/>
                        </a:rPr>
                        <a:t>What You Did to Fix</a:t>
                      </a:r>
                      <a:endParaRPr lang="en-US" sz="1600" b="1" i="0" u="none" strike="noStrike" dirty="0">
                        <a:solidFill>
                          <a:srgbClr val="44546A"/>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u="none" strike="noStrike" dirty="0">
                          <a:effectLst/>
                        </a:rPr>
                        <a:t>Date</a:t>
                      </a:r>
                      <a:endParaRPr lang="en-US" sz="1600" b="1" i="0" u="none" strike="noStrike" dirty="0">
                        <a:solidFill>
                          <a:srgbClr val="44546A"/>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3901675"/>
                  </a:ext>
                </a:extLst>
              </a:tr>
              <a:tr h="541017">
                <a:tc>
                  <a:txBody>
                    <a:bodyPr/>
                    <a:lstStyle/>
                    <a:p>
                      <a:pPr algn="l" fontAlgn="b"/>
                      <a:r>
                        <a:rPr lang="en-US" sz="1200" u="none" strike="noStrike" dirty="0">
                          <a:effectLst/>
                        </a:rPr>
                        <a:t>Matching predicted with actual result for 2016</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Adds green if match or red if doesn’t match</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Returned red when it should return green</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Outcomes csv was formatted wrong, changed the formatting</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u="none" strike="noStrike" dirty="0">
                          <a:effectLst/>
                        </a:rPr>
                        <a:t>4/25/2018</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285766"/>
                  </a:ext>
                </a:extLst>
              </a:tr>
              <a:tr h="541017">
                <a:tc>
                  <a:txBody>
                    <a:bodyPr/>
                    <a:lstStyle/>
                    <a:p>
                      <a:pPr algn="l" fontAlgn="b"/>
                      <a:r>
                        <a:rPr lang="en-US" sz="1200" u="none" strike="noStrike">
                          <a:effectLst/>
                        </a:rPr>
                        <a:t>Matching predicted with actual result for 14&amp;15</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Adds green if match or red if doesn’t match</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Out of length error</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Returned the outcomes without names, and prediction without names</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u="none" strike="noStrike">
                          <a:effectLst/>
                        </a:rPr>
                        <a:t>4/25/2018</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3148874"/>
                  </a:ext>
                </a:extLst>
              </a:tr>
              <a:tr h="541017">
                <a:tc>
                  <a:txBody>
                    <a:bodyPr/>
                    <a:lstStyle/>
                    <a:p>
                      <a:pPr algn="l" fontAlgn="b"/>
                      <a:r>
                        <a:rPr lang="en-US" sz="1200" u="none" strike="noStrike">
                          <a:effectLst/>
                        </a:rPr>
                        <a:t>Displaying points and % games on site</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Display correct info in label</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Showed a tuple instead of a single value</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Passed in first index instead of full value</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u="none" strike="noStrike">
                          <a:effectLst/>
                        </a:rPr>
                        <a:t>4/26/2018</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1834333"/>
                  </a:ext>
                </a:extLst>
              </a:tr>
              <a:tr h="541017">
                <a:tc>
                  <a:txBody>
                    <a:bodyPr/>
                    <a:lstStyle/>
                    <a:p>
                      <a:pPr algn="l" fontAlgn="b"/>
                      <a:r>
                        <a:rPr lang="en-US" sz="1200" u="none" strike="noStrike">
                          <a:effectLst/>
                        </a:rPr>
                        <a:t>Reading scores files</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Gets the full data from the file</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File not found in bucket</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Made score files public</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u="none" strike="noStrike">
                          <a:effectLst/>
                        </a:rPr>
                        <a:t>4/26/2018</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2713227"/>
                  </a:ext>
                </a:extLst>
              </a:tr>
              <a:tr h="541017">
                <a:tc>
                  <a:txBody>
                    <a:bodyPr/>
                    <a:lstStyle/>
                    <a:p>
                      <a:pPr algn="l" fontAlgn="b"/>
                      <a:r>
                        <a:rPr lang="en-US" sz="1200" u="none" strike="noStrike">
                          <a:effectLst/>
                        </a:rPr>
                        <a:t>Parsing Scores files</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splits the file into each of the scores</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Split the file into each part of the score, instead of full scores</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split on '|' instead of default</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u="none" strike="noStrike">
                          <a:effectLst/>
                        </a:rPr>
                        <a:t>4/26/2018</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503166"/>
                  </a:ext>
                </a:extLst>
              </a:tr>
              <a:tr h="541017">
                <a:tc>
                  <a:txBody>
                    <a:bodyPr/>
                    <a:lstStyle/>
                    <a:p>
                      <a:pPr algn="l" fontAlgn="b"/>
                      <a:r>
                        <a:rPr lang="en-US" sz="1200" u="none" strike="noStrike">
                          <a:effectLst/>
                        </a:rPr>
                        <a:t>Comparing scores to predicted score</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indexes through each score and checks if our score is greater</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Skipped all if statements when they should have matched</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cast the year to an int</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u="none" strike="noStrike">
                          <a:effectLst/>
                        </a:rPr>
                        <a:t>4/26/2018</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8542964"/>
                  </a:ext>
                </a:extLst>
              </a:tr>
              <a:tr h="541017">
                <a:tc>
                  <a:txBody>
                    <a:bodyPr/>
                    <a:lstStyle/>
                    <a:p>
                      <a:pPr algn="l" fontAlgn="b"/>
                      <a:r>
                        <a:rPr lang="en-US" sz="1200" u="none" strike="noStrike">
                          <a:effectLst/>
                        </a:rPr>
                        <a:t>Formatting output string</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Correctly built string</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String added an extra "|" at the end</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deleted extra "|"</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u="none" strike="noStrike">
                          <a:effectLst/>
                        </a:rPr>
                        <a:t>4/27/2018</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980451"/>
                  </a:ext>
                </a:extLst>
              </a:tr>
              <a:tr h="541017">
                <a:tc>
                  <a:txBody>
                    <a:bodyPr/>
                    <a:lstStyle/>
                    <a:p>
                      <a:pPr algn="l" fontAlgn="b"/>
                      <a:r>
                        <a:rPr lang="en-US" sz="1200" u="none" strike="noStrike">
                          <a:effectLst/>
                        </a:rPr>
                        <a:t>Formatting full output array</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Output Array writes in a logical format</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Output array writes blank</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Passed in correct output instead of a blank array</a:t>
                      </a:r>
                      <a:endParaRPr lang="en-US" sz="1200" b="0" i="0" u="none" strike="noStrike">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u="none" strike="noStrike" dirty="0">
                          <a:effectLst/>
                        </a:rPr>
                        <a:t>4/27/2018</a:t>
                      </a:r>
                      <a:endParaRPr lang="en-US" sz="1200" b="0" i="0" u="none" strike="noStrike" dirty="0">
                        <a:solidFill>
                          <a:srgbClr val="000000"/>
                        </a:solidFill>
                        <a:effectLst/>
                        <a:latin typeface="Calibri" panose="020F0502020204030204" pitchFamily="34" charset="0"/>
                      </a:endParaRPr>
                    </a:p>
                  </a:txBody>
                  <a:tcPr marL="2633" marR="2633" marT="26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7033848"/>
                  </a:ext>
                </a:extLst>
              </a:tr>
            </a:tbl>
          </a:graphicData>
        </a:graphic>
      </p:graphicFrame>
    </p:spTree>
    <p:extLst>
      <p:ext uri="{BB962C8B-B14F-4D97-AF65-F5344CB8AC3E}">
        <p14:creationId xmlns:p14="http://schemas.microsoft.com/office/powerpoint/2010/main" val="426219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7987AF-52F5-40FD-8612-F84F20A8469E}"/>
              </a:ext>
            </a:extLst>
          </p:cNvPr>
          <p:cNvSpPr/>
          <p:nvPr/>
        </p:nvSpPr>
        <p:spPr>
          <a:xfrm>
            <a:off x="685800" y="2497976"/>
            <a:ext cx="10579499" cy="1862048"/>
          </a:xfrm>
          <a:prstGeom prst="rect">
            <a:avLst/>
          </a:prstGeom>
          <a:noFill/>
        </p:spPr>
        <p:txBody>
          <a:bodyPr wrap="none" lIns="91440" tIns="45720" rIns="91440" bIns="45720" anchor="ctr">
            <a:spAutoFit/>
          </a:bodyPr>
          <a:lstStyle/>
          <a:p>
            <a:pPr algn="ctr"/>
            <a:r>
              <a:rPr lang="en-US" sz="11500" b="1" i="1" u="sng" cap="none" spc="0" dirty="0">
                <a:ln w="13462">
                  <a:solidFill>
                    <a:schemeClr val="bg1"/>
                  </a:solidFill>
                  <a:prstDash val="solid"/>
                </a:ln>
                <a:effectLst>
                  <a:outerShdw dist="38100" dir="2700000" algn="bl" rotWithShape="0">
                    <a:schemeClr val="accent5"/>
                  </a:outerShdw>
                </a:effectLst>
                <a:hlinkClick r:id="rId3"/>
              </a:rPr>
              <a:t>PRODUCT DEMO</a:t>
            </a:r>
            <a:endParaRPr lang="en-US" sz="11500" b="1" i="1" u="sng" cap="none" spc="0" dirty="0">
              <a:ln w="13462">
                <a:solidFill>
                  <a:schemeClr val="bg1"/>
                </a:solidFill>
                <a:prstDash val="solid"/>
              </a:ln>
              <a:effectLst>
                <a:outerShdw dist="38100" dir="2700000" algn="bl" rotWithShape="0">
                  <a:schemeClr val="accent5"/>
                </a:outerShdw>
              </a:effectLst>
            </a:endParaRPr>
          </a:p>
        </p:txBody>
      </p:sp>
    </p:spTree>
    <p:extLst>
      <p:ext uri="{BB962C8B-B14F-4D97-AF65-F5344CB8AC3E}">
        <p14:creationId xmlns:p14="http://schemas.microsoft.com/office/powerpoint/2010/main" val="197813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10058400" cy="1143000"/>
          </a:xfrm>
        </p:spPr>
        <p:txBody>
          <a:bodyPr/>
          <a:lstStyle/>
          <a:p>
            <a:r>
              <a:rPr lang="en-US" dirty="0"/>
              <a:t>Backlogs</a:t>
            </a:r>
          </a:p>
        </p:txBody>
      </p:sp>
      <p:sp>
        <p:nvSpPr>
          <p:cNvPr id="5" name="Content Placeholder 4">
            <a:extLst>
              <a:ext uri="{FF2B5EF4-FFF2-40B4-BE49-F238E27FC236}">
                <a16:creationId xmlns:a16="http://schemas.microsoft.com/office/drawing/2014/main" id="{5676398F-0CED-4915-8164-1B60CE4B8ABC}"/>
              </a:ext>
            </a:extLst>
          </p:cNvPr>
          <p:cNvSpPr>
            <a:spLocks noGrp="1"/>
          </p:cNvSpPr>
          <p:nvPr>
            <p:ph idx="1"/>
          </p:nvPr>
        </p:nvSpPr>
        <p:spPr>
          <a:xfrm>
            <a:off x="304800" y="1298331"/>
            <a:ext cx="4876800" cy="4343400"/>
          </a:xfrm>
        </p:spPr>
        <p:txBody>
          <a:bodyPr/>
          <a:lstStyle/>
          <a:p>
            <a:pPr marL="0" indent="0">
              <a:buNone/>
            </a:pPr>
            <a:r>
              <a:rPr lang="en-US" dirty="0"/>
              <a:t>Sprint Backlog</a:t>
            </a:r>
          </a:p>
          <a:p>
            <a:pPr marL="0" indent="0">
              <a:buNone/>
            </a:pPr>
            <a:endParaRPr lang="en-US" dirty="0"/>
          </a:p>
        </p:txBody>
      </p:sp>
      <p:sp>
        <p:nvSpPr>
          <p:cNvPr id="6" name="Content Placeholder 4">
            <a:extLst>
              <a:ext uri="{FF2B5EF4-FFF2-40B4-BE49-F238E27FC236}">
                <a16:creationId xmlns:a16="http://schemas.microsoft.com/office/drawing/2014/main" id="{D0BE87BF-2F80-46AC-98E7-86B034FBD446}"/>
              </a:ext>
            </a:extLst>
          </p:cNvPr>
          <p:cNvSpPr txBox="1">
            <a:spLocks/>
          </p:cNvSpPr>
          <p:nvPr/>
        </p:nvSpPr>
        <p:spPr>
          <a:xfrm>
            <a:off x="6248400" y="1295400"/>
            <a:ext cx="4876800" cy="434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Product Backlog</a:t>
            </a:r>
          </a:p>
        </p:txBody>
      </p:sp>
      <p:graphicFrame>
        <p:nvGraphicFramePr>
          <p:cNvPr id="3" name="Table 2">
            <a:extLst>
              <a:ext uri="{FF2B5EF4-FFF2-40B4-BE49-F238E27FC236}">
                <a16:creationId xmlns:a16="http://schemas.microsoft.com/office/drawing/2014/main" id="{8B43C4DF-CCF2-489A-AF9E-524E63C4F2F3}"/>
              </a:ext>
            </a:extLst>
          </p:cNvPr>
          <p:cNvGraphicFramePr>
            <a:graphicFrameLocks noGrp="1"/>
          </p:cNvGraphicFramePr>
          <p:nvPr>
            <p:extLst>
              <p:ext uri="{D42A27DB-BD31-4B8C-83A1-F6EECF244321}">
                <p14:modId xmlns:p14="http://schemas.microsoft.com/office/powerpoint/2010/main" val="4219911176"/>
              </p:ext>
            </p:extLst>
          </p:nvPr>
        </p:nvGraphicFramePr>
        <p:xfrm>
          <a:off x="301869" y="1858645"/>
          <a:ext cx="5725044" cy="3427222"/>
        </p:xfrm>
        <a:graphic>
          <a:graphicData uri="http://schemas.openxmlformats.org/drawingml/2006/table">
            <a:tbl>
              <a:tblPr firstRow="1" firstCol="1" bandRow="1">
                <a:tableStyleId>{D03447BB-5D67-496B-8E87-E561075AD55C}</a:tableStyleId>
              </a:tblPr>
              <a:tblGrid>
                <a:gridCol w="1769559">
                  <a:extLst>
                    <a:ext uri="{9D8B030D-6E8A-4147-A177-3AD203B41FA5}">
                      <a16:colId xmlns:a16="http://schemas.microsoft.com/office/drawing/2014/main" val="3172015598"/>
                    </a:ext>
                  </a:extLst>
                </a:gridCol>
                <a:gridCol w="1539945">
                  <a:extLst>
                    <a:ext uri="{9D8B030D-6E8A-4147-A177-3AD203B41FA5}">
                      <a16:colId xmlns:a16="http://schemas.microsoft.com/office/drawing/2014/main" val="1360259708"/>
                    </a:ext>
                  </a:extLst>
                </a:gridCol>
                <a:gridCol w="1189227">
                  <a:extLst>
                    <a:ext uri="{9D8B030D-6E8A-4147-A177-3AD203B41FA5}">
                      <a16:colId xmlns:a16="http://schemas.microsoft.com/office/drawing/2014/main" val="2795666098"/>
                    </a:ext>
                  </a:extLst>
                </a:gridCol>
                <a:gridCol w="1226313">
                  <a:extLst>
                    <a:ext uri="{9D8B030D-6E8A-4147-A177-3AD203B41FA5}">
                      <a16:colId xmlns:a16="http://schemas.microsoft.com/office/drawing/2014/main" val="1861527884"/>
                    </a:ext>
                  </a:extLst>
                </a:gridCol>
              </a:tblGrid>
              <a:tr h="0">
                <a:tc>
                  <a:txBody>
                    <a:bodyPr/>
                    <a:lstStyle/>
                    <a:p>
                      <a:pPr marL="0" marR="0">
                        <a:lnSpc>
                          <a:spcPct val="115000"/>
                        </a:lnSpc>
                        <a:spcBef>
                          <a:spcPts val="0"/>
                        </a:spcBef>
                        <a:spcAft>
                          <a:spcPts val="0"/>
                        </a:spcAft>
                      </a:pPr>
                      <a:r>
                        <a:rPr lang="en-US" sz="12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Priority [1-10 (1 being lowest)]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Story Points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Completed(Y/N)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2816267"/>
                  </a:ext>
                </a:extLst>
              </a:tr>
              <a:tr h="0">
                <a:tc>
                  <a:txBody>
                    <a:bodyPr/>
                    <a:lstStyle/>
                    <a:p>
                      <a:pPr marL="0" marR="0">
                        <a:lnSpc>
                          <a:spcPct val="115000"/>
                        </a:lnSpc>
                        <a:spcBef>
                          <a:spcPts val="0"/>
                        </a:spcBef>
                        <a:spcAft>
                          <a:spcPts val="0"/>
                        </a:spcAft>
                      </a:pPr>
                      <a:r>
                        <a:rPr lang="en-US" sz="1200" dirty="0">
                          <a:effectLst/>
                        </a:rPr>
                        <a:t>% added to website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1457667"/>
                  </a:ext>
                </a:extLst>
              </a:tr>
              <a:tr h="0">
                <a:tc>
                  <a:txBody>
                    <a:bodyPr/>
                    <a:lstStyle/>
                    <a:p>
                      <a:pPr marL="0" marR="0">
                        <a:lnSpc>
                          <a:spcPct val="115000"/>
                        </a:lnSpc>
                        <a:spcBef>
                          <a:spcPts val="0"/>
                        </a:spcBef>
                        <a:spcAft>
                          <a:spcPts val="0"/>
                        </a:spcAft>
                      </a:pPr>
                      <a:r>
                        <a:rPr lang="en-US" sz="1200" dirty="0">
                          <a:effectLst/>
                        </a:rPr>
                        <a:t>Right and wrong picks added to website, with colors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9559488"/>
                  </a:ext>
                </a:extLst>
              </a:tr>
              <a:tr h="0">
                <a:tc>
                  <a:txBody>
                    <a:bodyPr/>
                    <a:lstStyle/>
                    <a:p>
                      <a:pPr marL="0" marR="0">
                        <a:lnSpc>
                          <a:spcPct val="115000"/>
                        </a:lnSpc>
                        <a:spcBef>
                          <a:spcPts val="0"/>
                        </a:spcBef>
                        <a:spcAft>
                          <a:spcPts val="0"/>
                        </a:spcAft>
                      </a:pPr>
                      <a:r>
                        <a:rPr lang="en-US" sz="1200" dirty="0">
                          <a:effectLst/>
                        </a:rPr>
                        <a:t>Weighting feature working correctly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1651420"/>
                  </a:ext>
                </a:extLst>
              </a:tr>
              <a:tr h="0">
                <a:tc>
                  <a:txBody>
                    <a:bodyPr/>
                    <a:lstStyle/>
                    <a:p>
                      <a:pPr marL="0" marR="0">
                        <a:lnSpc>
                          <a:spcPct val="115000"/>
                        </a:lnSpc>
                        <a:spcBef>
                          <a:spcPts val="0"/>
                        </a:spcBef>
                        <a:spcAft>
                          <a:spcPts val="0"/>
                        </a:spcAft>
                      </a:pPr>
                      <a:r>
                        <a:rPr lang="en-US" sz="1200" dirty="0">
                          <a:effectLst/>
                        </a:rPr>
                        <a:t>Add 2018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5528347"/>
                  </a:ext>
                </a:extLst>
              </a:tr>
              <a:tr h="0">
                <a:tc>
                  <a:txBody>
                    <a:bodyPr/>
                    <a:lstStyle/>
                    <a:p>
                      <a:pPr marL="0" marR="0">
                        <a:lnSpc>
                          <a:spcPct val="115000"/>
                        </a:lnSpc>
                        <a:spcBef>
                          <a:spcPts val="0"/>
                        </a:spcBef>
                        <a:spcAft>
                          <a:spcPts val="0"/>
                        </a:spcAft>
                      </a:pPr>
                      <a:r>
                        <a:rPr lang="en-US" sz="1200">
                          <a:effectLst/>
                        </a:rPr>
                        <a:t>Reset button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454028"/>
                  </a:ext>
                </a:extLst>
              </a:tr>
              <a:tr h="0">
                <a:tc>
                  <a:txBody>
                    <a:bodyPr/>
                    <a:lstStyle/>
                    <a:p>
                      <a:pPr marL="0" marR="0">
                        <a:lnSpc>
                          <a:spcPct val="115000"/>
                        </a:lnSpc>
                        <a:spcBef>
                          <a:spcPts val="0"/>
                        </a:spcBef>
                        <a:spcAft>
                          <a:spcPts val="0"/>
                        </a:spcAft>
                      </a:pPr>
                      <a:r>
                        <a:rPr lang="en-US" sz="1200" dirty="0">
                          <a:effectLst/>
                        </a:rPr>
                        <a:t>More indicators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3235144"/>
                  </a:ext>
                </a:extLst>
              </a:tr>
              <a:tr h="0">
                <a:tc>
                  <a:txBody>
                    <a:bodyPr/>
                    <a:lstStyle/>
                    <a:p>
                      <a:pPr marL="0" marR="0">
                        <a:lnSpc>
                          <a:spcPct val="115000"/>
                        </a:lnSpc>
                        <a:spcBef>
                          <a:spcPts val="0"/>
                        </a:spcBef>
                        <a:spcAft>
                          <a:spcPts val="0"/>
                        </a:spcAft>
                      </a:pPr>
                      <a:r>
                        <a:rPr lang="en-US" sz="1200" dirty="0">
                          <a:effectLst/>
                        </a:rPr>
                        <a:t>Normalize data, make opponent stats negative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2453650"/>
                  </a:ext>
                </a:extLst>
              </a:tr>
              <a:tr h="0">
                <a:tc>
                  <a:txBody>
                    <a:bodyPr/>
                    <a:lstStyle/>
                    <a:p>
                      <a:pPr marL="0" marR="0">
                        <a:lnSpc>
                          <a:spcPct val="115000"/>
                        </a:lnSpc>
                        <a:spcBef>
                          <a:spcPts val="0"/>
                        </a:spcBef>
                        <a:spcAft>
                          <a:spcPts val="0"/>
                        </a:spcAft>
                      </a:pPr>
                      <a:r>
                        <a:rPr lang="en-US" sz="1200" dirty="0">
                          <a:effectLst/>
                        </a:rPr>
                        <a:t>Display weighing formula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1111207"/>
                  </a:ext>
                </a:extLst>
              </a:tr>
              <a:tr h="0">
                <a:tc>
                  <a:txBody>
                    <a:bodyPr/>
                    <a:lstStyle/>
                    <a:p>
                      <a:pPr marL="0" marR="0">
                        <a:lnSpc>
                          <a:spcPct val="115000"/>
                        </a:lnSpc>
                        <a:spcBef>
                          <a:spcPts val="0"/>
                        </a:spcBef>
                        <a:spcAft>
                          <a:spcPts val="0"/>
                        </a:spcAft>
                      </a:pPr>
                      <a:r>
                        <a:rPr lang="en-US" sz="1200" dirty="0">
                          <a:effectLst/>
                        </a:rPr>
                        <a:t>Test with another group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6980291"/>
                  </a:ext>
                </a:extLst>
              </a:tr>
              <a:tr h="0">
                <a:tc>
                  <a:txBody>
                    <a:bodyPr/>
                    <a:lstStyle/>
                    <a:p>
                      <a:pPr marL="0" marR="0">
                        <a:lnSpc>
                          <a:spcPct val="115000"/>
                        </a:lnSpc>
                        <a:spcBef>
                          <a:spcPts val="0"/>
                        </a:spcBef>
                        <a:spcAft>
                          <a:spcPts val="0"/>
                        </a:spcAft>
                      </a:pPr>
                      <a:r>
                        <a:rPr lang="en-US" sz="1200" dirty="0">
                          <a:effectLst/>
                        </a:rPr>
                        <a:t>High 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7685578"/>
                  </a:ext>
                </a:extLst>
              </a:tr>
            </a:tbl>
          </a:graphicData>
        </a:graphic>
      </p:graphicFrame>
      <p:graphicFrame>
        <p:nvGraphicFramePr>
          <p:cNvPr id="4" name="Table 3">
            <a:extLst>
              <a:ext uri="{FF2B5EF4-FFF2-40B4-BE49-F238E27FC236}">
                <a16:creationId xmlns:a16="http://schemas.microsoft.com/office/drawing/2014/main" id="{C68ED90C-7786-40D2-9028-ADE0F5863783}"/>
              </a:ext>
            </a:extLst>
          </p:cNvPr>
          <p:cNvGraphicFramePr>
            <a:graphicFrameLocks noGrp="1"/>
          </p:cNvGraphicFramePr>
          <p:nvPr>
            <p:extLst>
              <p:ext uri="{D42A27DB-BD31-4B8C-83A1-F6EECF244321}">
                <p14:modId xmlns:p14="http://schemas.microsoft.com/office/powerpoint/2010/main" val="2262732523"/>
              </p:ext>
            </p:extLst>
          </p:nvPr>
        </p:nvGraphicFramePr>
        <p:xfrm>
          <a:off x="6255513" y="1858645"/>
          <a:ext cx="5403086" cy="4406607"/>
        </p:xfrm>
        <a:graphic>
          <a:graphicData uri="http://schemas.openxmlformats.org/drawingml/2006/table">
            <a:tbl>
              <a:tblPr firstRow="1" firstCol="1" bandRow="1">
                <a:tableStyleId>{D03447BB-5D67-496B-8E87-E561075AD55C}</a:tableStyleId>
              </a:tblPr>
              <a:tblGrid>
                <a:gridCol w="1679291">
                  <a:extLst>
                    <a:ext uri="{9D8B030D-6E8A-4147-A177-3AD203B41FA5}">
                      <a16:colId xmlns:a16="http://schemas.microsoft.com/office/drawing/2014/main" val="1546257114"/>
                    </a:ext>
                  </a:extLst>
                </a:gridCol>
                <a:gridCol w="1448721">
                  <a:extLst>
                    <a:ext uri="{9D8B030D-6E8A-4147-A177-3AD203B41FA5}">
                      <a16:colId xmlns:a16="http://schemas.microsoft.com/office/drawing/2014/main" val="1448313420"/>
                    </a:ext>
                  </a:extLst>
                </a:gridCol>
                <a:gridCol w="984113">
                  <a:extLst>
                    <a:ext uri="{9D8B030D-6E8A-4147-A177-3AD203B41FA5}">
                      <a16:colId xmlns:a16="http://schemas.microsoft.com/office/drawing/2014/main" val="3941942866"/>
                    </a:ext>
                  </a:extLst>
                </a:gridCol>
                <a:gridCol w="1290961">
                  <a:extLst>
                    <a:ext uri="{9D8B030D-6E8A-4147-A177-3AD203B41FA5}">
                      <a16:colId xmlns:a16="http://schemas.microsoft.com/office/drawing/2014/main" val="567058083"/>
                    </a:ext>
                  </a:extLst>
                </a:gridCol>
              </a:tblGrid>
              <a:tr h="337673">
                <a:tc>
                  <a:txBody>
                    <a:bodyPr/>
                    <a:lstStyle/>
                    <a:p>
                      <a:pPr marL="0" marR="0">
                        <a:lnSpc>
                          <a:spcPct val="115000"/>
                        </a:lnSpc>
                        <a:spcBef>
                          <a:spcPts val="0"/>
                        </a:spcBef>
                        <a:spcAft>
                          <a:spcPts val="0"/>
                        </a:spcAft>
                      </a:pPr>
                      <a:r>
                        <a:rPr lang="en-US" sz="1000" dirty="0">
                          <a:effectLst/>
                        </a:rPr>
                        <a:t>Task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Priority [1-10 (1 being lowest)]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Story Points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Completed(Y/N)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3837484446"/>
                  </a:ext>
                </a:extLst>
              </a:tr>
              <a:tr h="512103">
                <a:tc>
                  <a:txBody>
                    <a:bodyPr/>
                    <a:lstStyle/>
                    <a:p>
                      <a:pPr marL="0" marR="0">
                        <a:lnSpc>
                          <a:spcPct val="115000"/>
                        </a:lnSpc>
                        <a:spcBef>
                          <a:spcPts val="0"/>
                        </a:spcBef>
                        <a:spcAft>
                          <a:spcPts val="0"/>
                        </a:spcAft>
                      </a:pPr>
                      <a:r>
                        <a:rPr lang="en-US" sz="1000" dirty="0">
                          <a:effectLst/>
                        </a:rPr>
                        <a:t>Develop an algorithm that predicts future tournament results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508367050"/>
                  </a:ext>
                </a:extLst>
              </a:tr>
              <a:tr h="337673">
                <a:tc>
                  <a:txBody>
                    <a:bodyPr/>
                    <a:lstStyle/>
                    <a:p>
                      <a:pPr marL="0" marR="0">
                        <a:lnSpc>
                          <a:spcPct val="115000"/>
                        </a:lnSpc>
                        <a:spcBef>
                          <a:spcPts val="0"/>
                        </a:spcBef>
                        <a:spcAft>
                          <a:spcPts val="0"/>
                        </a:spcAft>
                      </a:pPr>
                      <a:r>
                        <a:rPr lang="en-US" sz="1000" dirty="0">
                          <a:effectLst/>
                        </a:rPr>
                        <a:t>Integrate more advanced statistics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1785187329"/>
                  </a:ext>
                </a:extLst>
              </a:tr>
              <a:tr h="512103">
                <a:tc>
                  <a:txBody>
                    <a:bodyPr/>
                    <a:lstStyle/>
                    <a:p>
                      <a:pPr marL="0" marR="0">
                        <a:lnSpc>
                          <a:spcPct val="115000"/>
                        </a:lnSpc>
                        <a:spcBef>
                          <a:spcPts val="0"/>
                        </a:spcBef>
                        <a:spcAft>
                          <a:spcPts val="0"/>
                        </a:spcAft>
                      </a:pPr>
                      <a:r>
                        <a:rPr lang="en-US" sz="1000" dirty="0">
                          <a:effectLst/>
                        </a:rPr>
                        <a:t>Create picture of the bracket with appropriate teams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717345623"/>
                  </a:ext>
                </a:extLst>
              </a:tr>
              <a:tr h="163244">
                <a:tc>
                  <a:txBody>
                    <a:bodyPr/>
                    <a:lstStyle/>
                    <a:p>
                      <a:pPr marL="0" marR="0">
                        <a:lnSpc>
                          <a:spcPct val="115000"/>
                        </a:lnSpc>
                        <a:spcBef>
                          <a:spcPts val="0"/>
                        </a:spcBef>
                        <a:spcAft>
                          <a:spcPts val="0"/>
                        </a:spcAft>
                      </a:pPr>
                      <a:r>
                        <a:rPr lang="en-US" sz="1000" dirty="0">
                          <a:effectLst/>
                        </a:rPr>
                        <a:t>Collect Data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327638146"/>
                  </a:ext>
                </a:extLst>
              </a:tr>
              <a:tr h="337673">
                <a:tc>
                  <a:txBody>
                    <a:bodyPr/>
                    <a:lstStyle/>
                    <a:p>
                      <a:pPr marL="0" marR="0">
                        <a:lnSpc>
                          <a:spcPct val="115000"/>
                        </a:lnSpc>
                        <a:spcBef>
                          <a:spcPts val="0"/>
                        </a:spcBef>
                        <a:spcAft>
                          <a:spcPts val="0"/>
                        </a:spcAft>
                      </a:pPr>
                      <a:r>
                        <a:rPr lang="en-US" sz="1000" dirty="0">
                          <a:effectLst/>
                        </a:rPr>
                        <a:t>Have a basic working model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823286535"/>
                  </a:ext>
                </a:extLst>
              </a:tr>
              <a:tr h="337673">
                <a:tc>
                  <a:txBody>
                    <a:bodyPr/>
                    <a:lstStyle/>
                    <a:p>
                      <a:pPr marL="0" marR="0">
                        <a:lnSpc>
                          <a:spcPct val="115000"/>
                        </a:lnSpc>
                        <a:spcBef>
                          <a:spcPts val="0"/>
                        </a:spcBef>
                        <a:spcAft>
                          <a:spcPts val="0"/>
                        </a:spcAft>
                      </a:pPr>
                      <a:r>
                        <a:rPr lang="en-US" sz="1000" dirty="0">
                          <a:effectLst/>
                        </a:rPr>
                        <a:t>Potentially display through HTML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697448833"/>
                  </a:ext>
                </a:extLst>
              </a:tr>
              <a:tr h="337673">
                <a:tc>
                  <a:txBody>
                    <a:bodyPr/>
                    <a:lstStyle/>
                    <a:p>
                      <a:pPr marL="0" marR="0">
                        <a:lnSpc>
                          <a:spcPct val="115000"/>
                        </a:lnSpc>
                        <a:spcBef>
                          <a:spcPts val="0"/>
                        </a:spcBef>
                        <a:spcAft>
                          <a:spcPts val="0"/>
                        </a:spcAft>
                      </a:pPr>
                      <a:r>
                        <a:rPr lang="en-US" sz="1000" dirty="0">
                          <a:effectLst/>
                        </a:rPr>
                        <a:t>Update for 2018 tournament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890093904"/>
                  </a:ext>
                </a:extLst>
              </a:tr>
              <a:tr h="337673">
                <a:tc>
                  <a:txBody>
                    <a:bodyPr/>
                    <a:lstStyle/>
                    <a:p>
                      <a:pPr marL="0" marR="0">
                        <a:lnSpc>
                          <a:spcPct val="115000"/>
                        </a:lnSpc>
                        <a:spcBef>
                          <a:spcPts val="0"/>
                        </a:spcBef>
                        <a:spcAft>
                          <a:spcPts val="0"/>
                        </a:spcAft>
                      </a:pPr>
                      <a:r>
                        <a:rPr lang="en-US" sz="1000" dirty="0">
                          <a:effectLst/>
                        </a:rPr>
                        <a:t>Display data in charts and tables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977722822"/>
                  </a:ext>
                </a:extLst>
              </a:tr>
              <a:tr h="163244">
                <a:tc>
                  <a:txBody>
                    <a:bodyPr/>
                    <a:lstStyle/>
                    <a:p>
                      <a:pPr marL="0" marR="0">
                        <a:lnSpc>
                          <a:spcPct val="115000"/>
                        </a:lnSpc>
                        <a:spcBef>
                          <a:spcPts val="0"/>
                        </a:spcBef>
                        <a:spcAft>
                          <a:spcPts val="0"/>
                        </a:spcAft>
                      </a:pPr>
                      <a:r>
                        <a:rPr lang="en-US" sz="1000" dirty="0">
                          <a:effectLst/>
                        </a:rPr>
                        <a:t>Create User Interface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327505528"/>
                  </a:ext>
                </a:extLst>
              </a:tr>
              <a:tr h="163244">
                <a:tc>
                  <a:txBody>
                    <a:bodyPr/>
                    <a:lstStyle/>
                    <a:p>
                      <a:pPr marL="0" marR="0">
                        <a:lnSpc>
                          <a:spcPct val="115000"/>
                        </a:lnSpc>
                        <a:spcBef>
                          <a:spcPts val="0"/>
                        </a:spcBef>
                        <a:spcAft>
                          <a:spcPts val="0"/>
                        </a:spcAft>
                      </a:pPr>
                      <a:r>
                        <a:rPr lang="en-US" sz="1000" dirty="0">
                          <a:effectLst/>
                        </a:rPr>
                        <a:t>Host website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1592902516"/>
                  </a:ext>
                </a:extLst>
              </a:tr>
              <a:tr h="337673">
                <a:tc>
                  <a:txBody>
                    <a:bodyPr/>
                    <a:lstStyle/>
                    <a:p>
                      <a:pPr marL="0" marR="0">
                        <a:lnSpc>
                          <a:spcPct val="115000"/>
                        </a:lnSpc>
                        <a:spcBef>
                          <a:spcPts val="0"/>
                        </a:spcBef>
                        <a:spcAft>
                          <a:spcPts val="0"/>
                        </a:spcAft>
                      </a:pPr>
                      <a:r>
                        <a:rPr lang="en-US" sz="1000" dirty="0">
                          <a:effectLst/>
                        </a:rPr>
                        <a:t>Create working website model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007301042"/>
                  </a:ext>
                </a:extLst>
              </a:tr>
              <a:tr h="512103">
                <a:tc>
                  <a:txBody>
                    <a:bodyPr/>
                    <a:lstStyle/>
                    <a:p>
                      <a:pPr marL="0" marR="0">
                        <a:lnSpc>
                          <a:spcPct val="115000"/>
                        </a:lnSpc>
                        <a:spcBef>
                          <a:spcPts val="0"/>
                        </a:spcBef>
                        <a:spcAft>
                          <a:spcPts val="0"/>
                        </a:spcAft>
                      </a:pPr>
                      <a:r>
                        <a:rPr lang="en-US" sz="1000" dirty="0">
                          <a:effectLst/>
                        </a:rPr>
                        <a:t>Merge website and python code to work together effectively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dirty="0">
                          <a:effectLst/>
                        </a:rPr>
                        <a:t>8</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dirty="0">
                          <a:effectLst/>
                        </a:rPr>
                        <a:t>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798841750"/>
                  </a:ext>
                </a:extLst>
              </a:tr>
            </a:tbl>
          </a:graphicData>
        </a:graphic>
      </p:graphicFrame>
    </p:spTree>
    <p:extLst>
      <p:ext uri="{BB962C8B-B14F-4D97-AF65-F5344CB8AC3E}">
        <p14:creationId xmlns:p14="http://schemas.microsoft.com/office/powerpoint/2010/main" val="286695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0EE0-3D19-41A2-A337-D1E5720F9417}"/>
              </a:ext>
            </a:extLst>
          </p:cNvPr>
          <p:cNvSpPr>
            <a:spLocks noGrp="1"/>
          </p:cNvSpPr>
          <p:nvPr>
            <p:ph type="title"/>
          </p:nvPr>
        </p:nvSpPr>
        <p:spPr/>
        <p:txBody>
          <a:bodyPr/>
          <a:lstStyle/>
          <a:p>
            <a:r>
              <a:rPr lang="en-US" dirty="0"/>
              <a:t>Burndown Chart</a:t>
            </a:r>
          </a:p>
        </p:txBody>
      </p:sp>
      <p:pic>
        <p:nvPicPr>
          <p:cNvPr id="5" name="Picture 4">
            <a:extLst>
              <a:ext uri="{FF2B5EF4-FFF2-40B4-BE49-F238E27FC236}">
                <a16:creationId xmlns:a16="http://schemas.microsoft.com/office/drawing/2014/main" id="{F130A87D-11D0-490F-898D-49A33593D2E6}"/>
              </a:ext>
            </a:extLst>
          </p:cNvPr>
          <p:cNvPicPr>
            <a:picLocks noChangeAspect="1"/>
          </p:cNvPicPr>
          <p:nvPr/>
        </p:nvPicPr>
        <p:blipFill>
          <a:blip r:embed="rId2"/>
          <a:stretch>
            <a:fillRect/>
          </a:stretch>
        </p:blipFill>
        <p:spPr>
          <a:xfrm>
            <a:off x="1600200" y="1676400"/>
            <a:ext cx="8915400" cy="47396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448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C415-5799-45FE-BE16-CD5DE002D01C}"/>
              </a:ext>
            </a:extLst>
          </p:cNvPr>
          <p:cNvSpPr>
            <a:spLocks noGrp="1"/>
          </p:cNvSpPr>
          <p:nvPr>
            <p:ph type="title"/>
          </p:nvPr>
        </p:nvSpPr>
        <p:spPr/>
        <p:txBody>
          <a:bodyPr/>
          <a:lstStyle/>
          <a:p>
            <a:r>
              <a:rPr lang="en-US" dirty="0"/>
              <a:t>Testing Another Group</a:t>
            </a:r>
          </a:p>
        </p:txBody>
      </p:sp>
      <p:sp>
        <p:nvSpPr>
          <p:cNvPr id="3" name="Content Placeholder 2">
            <a:extLst>
              <a:ext uri="{FF2B5EF4-FFF2-40B4-BE49-F238E27FC236}">
                <a16:creationId xmlns:a16="http://schemas.microsoft.com/office/drawing/2014/main" id="{341EF328-BD36-4FEA-90EA-09DA63AA3893}"/>
              </a:ext>
            </a:extLst>
          </p:cNvPr>
          <p:cNvSpPr>
            <a:spLocks noGrp="1"/>
          </p:cNvSpPr>
          <p:nvPr>
            <p:ph idx="1"/>
          </p:nvPr>
        </p:nvSpPr>
        <p:spPr/>
        <p:txBody>
          <a:bodyPr/>
          <a:lstStyle/>
          <a:p>
            <a:r>
              <a:rPr lang="en-US" dirty="0"/>
              <a:t>Created account, edited account, deleted account</a:t>
            </a:r>
          </a:p>
          <a:p>
            <a:r>
              <a:rPr lang="en-US" dirty="0"/>
              <a:t>Upload photos, use maps, use calendars</a:t>
            </a:r>
          </a:p>
          <a:p>
            <a:r>
              <a:rPr lang="en-US" dirty="0"/>
              <a:t>Create profile and try to break with strange characters</a:t>
            </a:r>
          </a:p>
          <a:p>
            <a:r>
              <a:rPr lang="en-US" dirty="0"/>
              <a:t>Button mash testing</a:t>
            </a:r>
          </a:p>
          <a:p>
            <a:r>
              <a:rPr lang="en-US" dirty="0"/>
              <a:t>Test all buttons and interfaces to make sure they work</a:t>
            </a:r>
          </a:p>
          <a:p>
            <a:r>
              <a:rPr lang="en-US" dirty="0"/>
              <a:t>Site works great</a:t>
            </a:r>
          </a:p>
          <a:p>
            <a:endParaRPr lang="en-US" dirty="0"/>
          </a:p>
          <a:p>
            <a:endParaRPr lang="en-US" dirty="0"/>
          </a:p>
        </p:txBody>
      </p:sp>
    </p:spTree>
    <p:extLst>
      <p:ext uri="{BB962C8B-B14F-4D97-AF65-F5344CB8AC3E}">
        <p14:creationId xmlns:p14="http://schemas.microsoft.com/office/powerpoint/2010/main" val="333404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a:t>
            </a:r>
          </a:p>
        </p:txBody>
      </p:sp>
      <p:sp>
        <p:nvSpPr>
          <p:cNvPr id="3" name="Content Placeholder 2"/>
          <p:cNvSpPr>
            <a:spLocks noGrp="1"/>
          </p:cNvSpPr>
          <p:nvPr>
            <p:ph idx="1"/>
          </p:nvPr>
        </p:nvSpPr>
        <p:spPr/>
        <p:txBody>
          <a:bodyPr/>
          <a:lstStyle/>
          <a:p>
            <a:pPr fontAlgn="base"/>
            <a:r>
              <a:rPr lang="en-US" dirty="0"/>
              <a:t>Created nice user experience</a:t>
            </a:r>
          </a:p>
          <a:p>
            <a:pPr fontAlgn="base"/>
            <a:r>
              <a:rPr lang="en-US" dirty="0"/>
              <a:t>Completed all sprint tasks and added extra</a:t>
            </a:r>
          </a:p>
          <a:p>
            <a:pPr fontAlgn="base"/>
            <a:r>
              <a:rPr lang="en-US" dirty="0"/>
              <a:t>Better test documentation</a:t>
            </a:r>
          </a:p>
          <a:p>
            <a:pPr fontAlgn="base"/>
            <a:r>
              <a:rPr lang="en-US" dirty="0"/>
              <a:t>Consistent daily sprints/updates</a:t>
            </a:r>
          </a:p>
          <a:p>
            <a:pPr fontAlgn="base"/>
            <a:r>
              <a:rPr lang="en-US" dirty="0"/>
              <a:t>Great final working product that can be used by anyone</a:t>
            </a:r>
          </a:p>
          <a:p>
            <a:pPr fontAlgn="base"/>
            <a:endParaRPr lang="en-US" dirty="0"/>
          </a:p>
          <a:p>
            <a:pPr fontAlgn="base"/>
            <a:r>
              <a:rPr lang="en-US"/>
              <a:t>TODO: </a:t>
            </a:r>
            <a:r>
              <a:rPr lang="en-US" dirty="0"/>
              <a:t>use better database to store high scores</a:t>
            </a:r>
          </a:p>
          <a:p>
            <a:pPr fontAlgn="base"/>
            <a:endParaRPr lang="en-US" dirty="0"/>
          </a:p>
          <a:p>
            <a:pPr fontAlgn="base"/>
            <a:endParaRPr lang="en-US" dirty="0"/>
          </a:p>
        </p:txBody>
      </p:sp>
    </p:spTree>
    <p:extLst>
      <p:ext uri="{BB962C8B-B14F-4D97-AF65-F5344CB8AC3E}">
        <p14:creationId xmlns:p14="http://schemas.microsoft.com/office/powerpoint/2010/main" val="107014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9F4F77B0-14F5-4E29-8ABD-409A5CCAAB31}" vid="{5A933346-38F8-42BD-BB04-877426AB4C76}"/>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30E8E9-C5F6-40D8-943C-DA5B4196A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DDEFBA-1D7E-4587-9763-EBF5A6740E9A}">
  <ds:schemaRefs>
    <ds:schemaRef ds:uri="http://schemas.microsoft.com/office/2006/metadata/properties"/>
    <ds:schemaRef ds:uri="http://purl.org/dc/elements/1.1/"/>
    <ds:schemaRef ds:uri="http://schemas.openxmlformats.org/package/2006/metadata/core-properties"/>
    <ds:schemaRef ds:uri="http://purl.org/dc/terms/"/>
    <ds:schemaRef ds:uri="a4f35948-e619-41b3-aa29-22878b09cfd2"/>
    <ds:schemaRef ds:uri="http://schemas.microsoft.com/office/infopath/2007/PartnerControls"/>
    <ds:schemaRef ds:uri="http://schemas.microsoft.com/office/2006/documentManagement/types"/>
    <ds:schemaRef ds:uri="40262f94-9f35-4ac3-9a90-690165a166b7"/>
    <ds:schemaRef ds:uri="http://www.w3.org/XML/1998/namespace"/>
    <ds:schemaRef ds:uri="http://purl.org/dc/dcmitype/"/>
  </ds:schemaRefs>
</ds:datastoreItem>
</file>

<file path=customXml/itemProps3.xml><?xml version="1.0" encoding="utf-8"?>
<ds:datastoreItem xmlns:ds="http://schemas.openxmlformats.org/officeDocument/2006/customXml" ds:itemID="{48E42578-9CD4-4AFF-AA5E-F33052F6B6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327</TotalTime>
  <Words>625</Words>
  <Application>Microsoft Office PowerPoint</Application>
  <PresentationFormat>Widescreen</PresentationFormat>
  <Paragraphs>171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Medium</vt:lpstr>
      <vt:lpstr>Impact</vt:lpstr>
      <vt:lpstr>Times New Roman</vt:lpstr>
      <vt:lpstr>Basketball 16x9</vt:lpstr>
      <vt:lpstr>NCAA Bracket Predictor Sprint 4</vt:lpstr>
      <vt:lpstr>Sprint 4 Overview</vt:lpstr>
      <vt:lpstr>User Story Example</vt:lpstr>
      <vt:lpstr>Tests</vt:lpstr>
      <vt:lpstr>PowerPoint Presentation</vt:lpstr>
      <vt:lpstr>Backlogs</vt:lpstr>
      <vt:lpstr>Burndown Chart</vt:lpstr>
      <vt:lpstr>Testing Another Group</vt:lpstr>
      <vt:lpstr>Sprint Retrospective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NCAA Bracket Predictor</dc:title>
  <dc:creator>John Hattas</dc:creator>
  <cp:lastModifiedBy>John Hattas</cp:lastModifiedBy>
  <cp:revision>69</cp:revision>
  <dcterms:created xsi:type="dcterms:W3CDTF">2018-02-27T16:14:14Z</dcterms:created>
  <dcterms:modified xsi:type="dcterms:W3CDTF">2018-05-03T18:42:26Z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