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7" r:id="rId5"/>
    <p:sldId id="266" r:id="rId6"/>
    <p:sldId id="267" r:id="rId7"/>
    <p:sldId id="268" r:id="rId8"/>
    <p:sldId id="270" r:id="rId9"/>
    <p:sldId id="27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p:cViewPr varScale="1">
        <p:scale>
          <a:sx n="86" d="100"/>
          <a:sy n="86" d="100"/>
        </p:scale>
        <p:origin x="470" y="72"/>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3/26/2018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3/26/2018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3/26/2018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3/26/2018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3/26/2018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3/26/2018</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3/26/2018</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3/26/2018</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3/26/2018</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3/26/2018</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3/26/2018</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Nate Lang, John Hattas, Kevin </a:t>
            </a:r>
            <a:r>
              <a:rPr lang="en-US" dirty="0" err="1"/>
              <a:t>Brosam</a:t>
            </a:r>
            <a:r>
              <a:rPr lang="en-US" dirty="0"/>
              <a:t>, Alex </a:t>
            </a:r>
            <a:r>
              <a:rPr lang="en-US" dirty="0" err="1"/>
              <a:t>Berkhout</a:t>
            </a:r>
            <a:r>
              <a:rPr lang="en-US" dirty="0"/>
              <a:t>, Matt </a:t>
            </a:r>
            <a:r>
              <a:rPr lang="en-US" dirty="0" err="1"/>
              <a:t>Petter</a:t>
            </a:r>
            <a:endParaRPr lang="en-US" dirty="0"/>
          </a:p>
        </p:txBody>
      </p:sp>
      <p:pic>
        <p:nvPicPr>
          <p:cNvPr id="1026" name="Picture 2" descr="Image result for ncaa tournament">
            <a:extLst>
              <a:ext uri="{FF2B5EF4-FFF2-40B4-BE49-F238E27FC236}">
                <a16:creationId xmlns:a16="http://schemas.microsoft.com/office/drawing/2014/main" id="{95EE5AB0-B3AF-4797-8FF3-A8D1129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38481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caa tournament">
            <a:extLst>
              <a:ext uri="{FF2B5EF4-FFF2-40B4-BE49-F238E27FC236}">
                <a16:creationId xmlns:a16="http://schemas.microsoft.com/office/drawing/2014/main" id="{E59923FB-CDF4-4FBE-961A-CA57ACDAD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33400"/>
            <a:ext cx="1876780" cy="19023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US" dirty="0"/>
              <a:t>NCAA Bracket Predictor</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sp>
        <p:nvSpPr>
          <p:cNvPr id="3" name="Content Placeholder 2"/>
          <p:cNvSpPr>
            <a:spLocks noGrp="1"/>
          </p:cNvSpPr>
          <p:nvPr>
            <p:ph idx="1"/>
          </p:nvPr>
        </p:nvSpPr>
        <p:spPr/>
        <p:txBody>
          <a:bodyPr/>
          <a:lstStyle/>
          <a:p>
            <a:pPr fontAlgn="base"/>
            <a:r>
              <a:rPr lang="en-US" dirty="0"/>
              <a:t>Alex is interested in seeing how different indicators affect the predicted bracket. He wants to be able to select many different combinations of indicators and weights to vary the output bracket, so he can compare different possibilities. He would also like to be able to compare these outputted brackets against past seasons to get a general idea of how accurate it might be. Most importantly, he needs many different options for statistics that he would be able to use as indicators</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Tree>
    <p:extLst>
      <p:ext uri="{BB962C8B-B14F-4D97-AF65-F5344CB8AC3E}">
        <p14:creationId xmlns:p14="http://schemas.microsoft.com/office/powerpoint/2010/main" val="426219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code">
            <a:extLst>
              <a:ext uri="{FF2B5EF4-FFF2-40B4-BE49-F238E27FC236}">
                <a16:creationId xmlns:a16="http://schemas.microsoft.com/office/drawing/2014/main" id="{6B6D78AC-116D-4437-B552-F6A3BEC9A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65"/>
            <a:ext cx="12344400" cy="8229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7987AF-52F5-40FD-8612-F84F20A8469E}"/>
              </a:ext>
            </a:extLst>
          </p:cNvPr>
          <p:cNvSpPr/>
          <p:nvPr/>
        </p:nvSpPr>
        <p:spPr>
          <a:xfrm>
            <a:off x="838200" y="2743200"/>
            <a:ext cx="10579499" cy="1862048"/>
          </a:xfrm>
          <a:prstGeom prst="rect">
            <a:avLst/>
          </a:prstGeom>
          <a:noFill/>
        </p:spPr>
        <p:txBody>
          <a:bodyPr wrap="none" lIns="91440" tIns="45720" rIns="91440" bIns="45720">
            <a:spAutoFit/>
          </a:bodyPr>
          <a:lstStyle/>
          <a:p>
            <a:pPr algn="ctr"/>
            <a:r>
              <a:rPr lang="en-US" sz="11500" b="1" i="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PRODUCT DEMO</a:t>
            </a:r>
          </a:p>
        </p:txBody>
      </p:sp>
    </p:spTree>
    <p:extLst>
      <p:ext uri="{BB962C8B-B14F-4D97-AF65-F5344CB8AC3E}">
        <p14:creationId xmlns:p14="http://schemas.microsoft.com/office/powerpoint/2010/main" val="197813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10058400" cy="1143000"/>
          </a:xfrm>
        </p:spPr>
        <p:txBody>
          <a:bodyPr/>
          <a:lstStyle/>
          <a:p>
            <a:r>
              <a:rPr lang="en-US" dirty="0"/>
              <a:t>Backlogs</a:t>
            </a:r>
          </a:p>
        </p:txBody>
      </p:sp>
      <p:sp>
        <p:nvSpPr>
          <p:cNvPr id="5" name="Content Placeholder 4">
            <a:extLst>
              <a:ext uri="{FF2B5EF4-FFF2-40B4-BE49-F238E27FC236}">
                <a16:creationId xmlns:a16="http://schemas.microsoft.com/office/drawing/2014/main" id="{5676398F-0CED-4915-8164-1B60CE4B8ABC}"/>
              </a:ext>
            </a:extLst>
          </p:cNvPr>
          <p:cNvSpPr>
            <a:spLocks noGrp="1"/>
          </p:cNvSpPr>
          <p:nvPr>
            <p:ph idx="1"/>
          </p:nvPr>
        </p:nvSpPr>
        <p:spPr>
          <a:xfrm>
            <a:off x="914400" y="1752600"/>
            <a:ext cx="4876800" cy="4343400"/>
          </a:xfrm>
        </p:spPr>
        <p:txBody>
          <a:bodyPr/>
          <a:lstStyle/>
          <a:p>
            <a:pPr marL="0" indent="0">
              <a:buNone/>
            </a:pPr>
            <a:r>
              <a:rPr lang="en-US" dirty="0"/>
              <a:t>Sprint Backlog</a:t>
            </a:r>
          </a:p>
          <a:p>
            <a:pPr marL="0" indent="0">
              <a:buNone/>
            </a:pPr>
            <a:endParaRPr lang="en-US" dirty="0"/>
          </a:p>
        </p:txBody>
      </p:sp>
      <p:graphicFrame>
        <p:nvGraphicFramePr>
          <p:cNvPr id="3" name="Table 2">
            <a:extLst>
              <a:ext uri="{FF2B5EF4-FFF2-40B4-BE49-F238E27FC236}">
                <a16:creationId xmlns:a16="http://schemas.microsoft.com/office/drawing/2014/main" id="{AC93FBF0-11FD-46A7-A3E1-4B65EFFBF30E}"/>
              </a:ext>
            </a:extLst>
          </p:cNvPr>
          <p:cNvGraphicFramePr>
            <a:graphicFrameLocks noGrp="1"/>
          </p:cNvGraphicFramePr>
          <p:nvPr>
            <p:extLst>
              <p:ext uri="{D42A27DB-BD31-4B8C-83A1-F6EECF244321}">
                <p14:modId xmlns:p14="http://schemas.microsoft.com/office/powerpoint/2010/main" val="2430565039"/>
              </p:ext>
            </p:extLst>
          </p:nvPr>
        </p:nvGraphicFramePr>
        <p:xfrm>
          <a:off x="1447800" y="2209800"/>
          <a:ext cx="7696200" cy="4023360"/>
        </p:xfrm>
        <a:graphic>
          <a:graphicData uri="http://schemas.openxmlformats.org/drawingml/2006/table">
            <a:tbl>
              <a:tblPr firstRow="1" firstCol="1" bandRow="1">
                <a:tableStyleId>{D03447BB-5D67-496B-8E87-E561075AD55C}</a:tableStyleId>
              </a:tblPr>
              <a:tblGrid>
                <a:gridCol w="3947447">
                  <a:extLst>
                    <a:ext uri="{9D8B030D-6E8A-4147-A177-3AD203B41FA5}">
                      <a16:colId xmlns:a16="http://schemas.microsoft.com/office/drawing/2014/main" val="4230931627"/>
                    </a:ext>
                  </a:extLst>
                </a:gridCol>
                <a:gridCol w="2193139">
                  <a:extLst>
                    <a:ext uri="{9D8B030D-6E8A-4147-A177-3AD203B41FA5}">
                      <a16:colId xmlns:a16="http://schemas.microsoft.com/office/drawing/2014/main" val="3654379903"/>
                    </a:ext>
                  </a:extLst>
                </a:gridCol>
                <a:gridCol w="1555614">
                  <a:extLst>
                    <a:ext uri="{9D8B030D-6E8A-4147-A177-3AD203B41FA5}">
                      <a16:colId xmlns:a16="http://schemas.microsoft.com/office/drawing/2014/main" val="364221245"/>
                    </a:ext>
                  </a:extLst>
                </a:gridCol>
              </a:tblGrid>
              <a:tr h="568036">
                <a:tc>
                  <a:txBody>
                    <a:bodyPr/>
                    <a:lstStyle/>
                    <a:p>
                      <a:pPr marL="0" marR="0">
                        <a:lnSpc>
                          <a:spcPct val="150000"/>
                        </a:lnSpc>
                        <a:spcBef>
                          <a:spcPts val="0"/>
                        </a:spcBef>
                        <a:spcAft>
                          <a:spcPts val="0"/>
                        </a:spcAft>
                      </a:pPr>
                      <a:r>
                        <a:rPr lang="en-US" sz="16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Priority [1-10 (1 being lowest)]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Completed(Y/N)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738204"/>
                  </a:ext>
                </a:extLst>
              </a:tr>
              <a:tr h="284018">
                <a:tc>
                  <a:txBody>
                    <a:bodyPr/>
                    <a:lstStyle/>
                    <a:p>
                      <a:pPr marL="0" marR="0">
                        <a:lnSpc>
                          <a:spcPct val="150000"/>
                        </a:lnSpc>
                        <a:spcBef>
                          <a:spcPts val="0"/>
                        </a:spcBef>
                        <a:spcAft>
                          <a:spcPts val="0"/>
                        </a:spcAft>
                      </a:pPr>
                      <a:r>
                        <a:rPr lang="en-US" sz="1600">
                          <a:effectLst/>
                        </a:rPr>
                        <a:t>Create extra stats column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8226264"/>
                  </a:ext>
                </a:extLst>
              </a:tr>
              <a:tr h="284018">
                <a:tc>
                  <a:txBody>
                    <a:bodyPr/>
                    <a:lstStyle/>
                    <a:p>
                      <a:pPr marL="0" marR="0">
                        <a:lnSpc>
                          <a:spcPct val="150000"/>
                        </a:lnSpc>
                        <a:spcBef>
                          <a:spcPts val="0"/>
                        </a:spcBef>
                        <a:spcAft>
                          <a:spcPts val="0"/>
                        </a:spcAft>
                      </a:pPr>
                      <a:r>
                        <a:rPr lang="en-US" sz="1600" dirty="0">
                          <a:effectLst/>
                        </a:rPr>
                        <a:t>Weighting system for indicators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435585"/>
                  </a:ext>
                </a:extLst>
              </a:tr>
              <a:tr h="284018">
                <a:tc>
                  <a:txBody>
                    <a:bodyPr/>
                    <a:lstStyle/>
                    <a:p>
                      <a:pPr marL="0" marR="0">
                        <a:lnSpc>
                          <a:spcPct val="150000"/>
                        </a:lnSpc>
                        <a:spcBef>
                          <a:spcPts val="0"/>
                        </a:spcBef>
                        <a:spcAft>
                          <a:spcPts val="0"/>
                        </a:spcAft>
                      </a:pPr>
                      <a:r>
                        <a:rPr lang="en-US" sz="1600">
                          <a:effectLst/>
                        </a:rPr>
                        <a:t>Basic Machine Learning algorithm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7272592"/>
                  </a:ext>
                </a:extLst>
              </a:tr>
              <a:tr h="284018">
                <a:tc>
                  <a:txBody>
                    <a:bodyPr/>
                    <a:lstStyle/>
                    <a:p>
                      <a:pPr marL="0" marR="0">
                        <a:lnSpc>
                          <a:spcPct val="150000"/>
                        </a:lnSpc>
                        <a:spcBef>
                          <a:spcPts val="0"/>
                        </a:spcBef>
                        <a:spcAft>
                          <a:spcPts val="0"/>
                        </a:spcAft>
                      </a:pPr>
                      <a:r>
                        <a:rPr lang="en-US" sz="1600">
                          <a:effectLst/>
                        </a:rPr>
                        <a:t>Multiple working indicators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9162400"/>
                  </a:ext>
                </a:extLst>
              </a:tr>
              <a:tr h="284018">
                <a:tc>
                  <a:txBody>
                    <a:bodyPr/>
                    <a:lstStyle/>
                    <a:p>
                      <a:pPr marL="0" marR="0">
                        <a:lnSpc>
                          <a:spcPct val="150000"/>
                        </a:lnSpc>
                        <a:spcBef>
                          <a:spcPts val="0"/>
                        </a:spcBef>
                        <a:spcAft>
                          <a:spcPts val="0"/>
                        </a:spcAft>
                      </a:pPr>
                      <a:r>
                        <a:rPr lang="en-US" sz="1600">
                          <a:effectLst/>
                        </a:rPr>
                        <a:t>Create SRS, SOS, RPI methods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Y (Partly)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0771311"/>
                  </a:ext>
                </a:extLst>
              </a:tr>
              <a:tr h="284018">
                <a:tc>
                  <a:txBody>
                    <a:bodyPr/>
                    <a:lstStyle/>
                    <a:p>
                      <a:pPr marL="0" marR="0">
                        <a:lnSpc>
                          <a:spcPct val="150000"/>
                        </a:lnSpc>
                        <a:spcBef>
                          <a:spcPts val="0"/>
                        </a:spcBef>
                        <a:spcAft>
                          <a:spcPts val="0"/>
                        </a:spcAft>
                      </a:pPr>
                      <a:r>
                        <a:rPr lang="en-US" sz="1600">
                          <a:effectLst/>
                        </a:rPr>
                        <a:t>Optimize code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6172539"/>
                  </a:ext>
                </a:extLst>
              </a:tr>
              <a:tr h="284018">
                <a:tc>
                  <a:txBody>
                    <a:bodyPr/>
                    <a:lstStyle/>
                    <a:p>
                      <a:pPr marL="0" marR="0">
                        <a:lnSpc>
                          <a:spcPct val="150000"/>
                        </a:lnSpc>
                        <a:spcBef>
                          <a:spcPts val="0"/>
                        </a:spcBef>
                        <a:spcAft>
                          <a:spcPts val="0"/>
                        </a:spcAft>
                      </a:pPr>
                      <a:r>
                        <a:rPr lang="en-US" sz="1600">
                          <a:effectLst/>
                        </a:rPr>
                        <a:t>Import Kaggle Data, adapt code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672783"/>
                  </a:ext>
                </a:extLst>
              </a:tr>
              <a:tr h="284018">
                <a:tc>
                  <a:txBody>
                    <a:bodyPr/>
                    <a:lstStyle/>
                    <a:p>
                      <a:pPr marL="0" marR="0">
                        <a:lnSpc>
                          <a:spcPct val="150000"/>
                        </a:lnSpc>
                        <a:spcBef>
                          <a:spcPts val="0"/>
                        </a:spcBef>
                        <a:spcAft>
                          <a:spcPts val="0"/>
                        </a:spcAft>
                      </a:pPr>
                      <a:r>
                        <a:rPr lang="en-US" sz="1600">
                          <a:effectLst/>
                        </a:rPr>
                        <a:t>Run against multiple years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727532"/>
                  </a:ext>
                </a:extLst>
              </a:tr>
              <a:tr h="82718">
                <a:tc>
                  <a:txBody>
                    <a:bodyPr/>
                    <a:lstStyle/>
                    <a:p>
                      <a:pPr marL="0" marR="0">
                        <a:lnSpc>
                          <a:spcPct val="150000"/>
                        </a:lnSpc>
                        <a:spcBef>
                          <a:spcPts val="0"/>
                        </a:spcBef>
                        <a:spcAft>
                          <a:spcPts val="0"/>
                        </a:spcAft>
                      </a:pPr>
                      <a:r>
                        <a:rPr lang="en-US" sz="1600">
                          <a:effectLst/>
                        </a:rPr>
                        <a:t>Brain storm about “intangible stats”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6122931"/>
                  </a:ext>
                </a:extLst>
              </a:tr>
            </a:tbl>
          </a:graphicData>
        </a:graphic>
      </p:graphicFrame>
    </p:spTree>
    <p:extLst>
      <p:ext uri="{BB962C8B-B14F-4D97-AF65-F5344CB8AC3E}">
        <p14:creationId xmlns:p14="http://schemas.microsoft.com/office/powerpoint/2010/main" val="28669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20003CA1-D99E-4D19-9027-128422E87426}"/>
              </a:ext>
            </a:extLst>
          </p:cNvPr>
          <p:cNvSpPr txBox="1">
            <a:spLocks noGrp="1"/>
          </p:cNvSpPr>
          <p:nvPr>
            <p:ph idx="1"/>
          </p:nvPr>
        </p:nvSpPr>
        <p:spPr>
          <a:xfrm>
            <a:off x="609600" y="304800"/>
            <a:ext cx="10058400" cy="434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Product Backlog</a:t>
            </a:r>
          </a:p>
          <a:p>
            <a:pPr marL="0" indent="0">
              <a:buNone/>
            </a:pPr>
            <a:endParaRPr lang="en-US" dirty="0"/>
          </a:p>
        </p:txBody>
      </p:sp>
      <p:graphicFrame>
        <p:nvGraphicFramePr>
          <p:cNvPr id="5" name="Table 4">
            <a:extLst>
              <a:ext uri="{FF2B5EF4-FFF2-40B4-BE49-F238E27FC236}">
                <a16:creationId xmlns:a16="http://schemas.microsoft.com/office/drawing/2014/main" id="{70E2104D-DB68-4F9B-B5BA-FA4AF980B440}"/>
              </a:ext>
            </a:extLst>
          </p:cNvPr>
          <p:cNvGraphicFramePr>
            <a:graphicFrameLocks noGrp="1"/>
          </p:cNvGraphicFramePr>
          <p:nvPr>
            <p:extLst>
              <p:ext uri="{D42A27DB-BD31-4B8C-83A1-F6EECF244321}">
                <p14:modId xmlns:p14="http://schemas.microsoft.com/office/powerpoint/2010/main" val="1468633981"/>
              </p:ext>
            </p:extLst>
          </p:nvPr>
        </p:nvGraphicFramePr>
        <p:xfrm>
          <a:off x="1143000" y="762001"/>
          <a:ext cx="8915400" cy="5428269"/>
        </p:xfrm>
        <a:graphic>
          <a:graphicData uri="http://schemas.openxmlformats.org/drawingml/2006/table">
            <a:tbl>
              <a:tblPr firstRow="1" firstCol="1" bandRow="1">
                <a:tableStyleId>{D03447BB-5D67-496B-8E87-E561075AD55C}</a:tableStyleId>
              </a:tblPr>
              <a:tblGrid>
                <a:gridCol w="4882243">
                  <a:extLst>
                    <a:ext uri="{9D8B030D-6E8A-4147-A177-3AD203B41FA5}">
                      <a16:colId xmlns:a16="http://schemas.microsoft.com/office/drawing/2014/main" val="3528839380"/>
                    </a:ext>
                  </a:extLst>
                </a:gridCol>
                <a:gridCol w="2585357">
                  <a:extLst>
                    <a:ext uri="{9D8B030D-6E8A-4147-A177-3AD203B41FA5}">
                      <a16:colId xmlns:a16="http://schemas.microsoft.com/office/drawing/2014/main" val="2037497108"/>
                    </a:ext>
                  </a:extLst>
                </a:gridCol>
                <a:gridCol w="1447800">
                  <a:extLst>
                    <a:ext uri="{9D8B030D-6E8A-4147-A177-3AD203B41FA5}">
                      <a16:colId xmlns:a16="http://schemas.microsoft.com/office/drawing/2014/main" val="2745069449"/>
                    </a:ext>
                  </a:extLst>
                </a:gridCol>
              </a:tblGrid>
              <a:tr h="485565">
                <a:tc>
                  <a:txBody>
                    <a:bodyPr/>
                    <a:lstStyle/>
                    <a:p>
                      <a:pPr marL="0" marR="0">
                        <a:lnSpc>
                          <a:spcPct val="115000"/>
                        </a:lnSpc>
                        <a:spcBef>
                          <a:spcPts val="0"/>
                        </a:spcBef>
                        <a:spcAft>
                          <a:spcPts val="0"/>
                        </a:spcAft>
                      </a:pPr>
                      <a:r>
                        <a:rPr lang="en-US" sz="14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Priority [1-10 (1 being lowest)]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Completed(Y/N)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0788465"/>
                  </a:ext>
                </a:extLst>
              </a:tr>
              <a:tr h="664985">
                <a:tc>
                  <a:txBody>
                    <a:bodyPr/>
                    <a:lstStyle/>
                    <a:p>
                      <a:pPr marL="0" marR="0">
                        <a:lnSpc>
                          <a:spcPct val="115000"/>
                        </a:lnSpc>
                        <a:spcBef>
                          <a:spcPts val="0"/>
                        </a:spcBef>
                        <a:spcAft>
                          <a:spcPts val="0"/>
                        </a:spcAft>
                      </a:pPr>
                      <a:r>
                        <a:rPr lang="en-US" sz="1400">
                          <a:effectLst/>
                        </a:rPr>
                        <a:t>Develop an algorithm that predicts previous tournaments results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999968"/>
                  </a:ext>
                </a:extLst>
              </a:tr>
              <a:tr h="438491">
                <a:tc>
                  <a:txBody>
                    <a:bodyPr/>
                    <a:lstStyle/>
                    <a:p>
                      <a:pPr marL="0" marR="0">
                        <a:lnSpc>
                          <a:spcPct val="115000"/>
                        </a:lnSpc>
                        <a:spcBef>
                          <a:spcPts val="0"/>
                        </a:spcBef>
                        <a:spcAft>
                          <a:spcPts val="0"/>
                        </a:spcAft>
                      </a:pPr>
                      <a:r>
                        <a:rPr lang="en-US" sz="1400">
                          <a:effectLst/>
                        </a:rPr>
                        <a:t>Integrate more advanced statistics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Y</a:t>
                      </a:r>
                    </a:p>
                  </a:txBody>
                  <a:tcPr marL="68580" marR="68580" marT="0" marB="0"/>
                </a:tc>
                <a:extLst>
                  <a:ext uri="{0D108BD9-81ED-4DB2-BD59-A6C34878D82A}">
                    <a16:rowId xmlns:a16="http://schemas.microsoft.com/office/drawing/2014/main" val="3369850155"/>
                  </a:ext>
                </a:extLst>
              </a:tr>
              <a:tr h="485565">
                <a:tc>
                  <a:txBody>
                    <a:bodyPr/>
                    <a:lstStyle/>
                    <a:p>
                      <a:pPr marL="0" marR="0">
                        <a:lnSpc>
                          <a:spcPct val="115000"/>
                        </a:lnSpc>
                        <a:spcBef>
                          <a:spcPts val="0"/>
                        </a:spcBef>
                        <a:spcAft>
                          <a:spcPts val="0"/>
                        </a:spcAft>
                      </a:pPr>
                      <a:r>
                        <a:rPr lang="en-US" sz="1400">
                          <a:effectLst/>
                        </a:rPr>
                        <a:t>Create picture of the bracket with appropriate teams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1985563"/>
                  </a:ext>
                </a:extLst>
              </a:tr>
              <a:tr h="242783">
                <a:tc>
                  <a:txBody>
                    <a:bodyPr/>
                    <a:lstStyle/>
                    <a:p>
                      <a:pPr marL="0" marR="0">
                        <a:lnSpc>
                          <a:spcPct val="115000"/>
                        </a:lnSpc>
                        <a:spcBef>
                          <a:spcPts val="0"/>
                        </a:spcBef>
                        <a:spcAft>
                          <a:spcPts val="0"/>
                        </a:spcAft>
                      </a:pPr>
                      <a:r>
                        <a:rPr lang="en-US" sz="1400">
                          <a:effectLst/>
                        </a:rPr>
                        <a:t>Collect Data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440441"/>
                  </a:ext>
                </a:extLst>
              </a:tr>
              <a:tr h="242783">
                <a:tc>
                  <a:txBody>
                    <a:bodyPr/>
                    <a:lstStyle/>
                    <a:p>
                      <a:pPr marL="0" marR="0">
                        <a:lnSpc>
                          <a:spcPct val="115000"/>
                        </a:lnSpc>
                        <a:spcBef>
                          <a:spcPts val="0"/>
                        </a:spcBef>
                        <a:spcAft>
                          <a:spcPts val="0"/>
                        </a:spcAft>
                      </a:pPr>
                      <a:r>
                        <a:rPr lang="en-US" sz="1400">
                          <a:effectLst/>
                        </a:rPr>
                        <a:t>Have a basic working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525984"/>
                  </a:ext>
                </a:extLst>
              </a:tr>
              <a:tr h="485565">
                <a:tc>
                  <a:txBody>
                    <a:bodyPr/>
                    <a:lstStyle/>
                    <a:p>
                      <a:pPr marL="0" marR="0">
                        <a:lnSpc>
                          <a:spcPct val="115000"/>
                        </a:lnSpc>
                        <a:spcBef>
                          <a:spcPts val="0"/>
                        </a:spcBef>
                        <a:spcAft>
                          <a:spcPts val="0"/>
                        </a:spcAft>
                      </a:pPr>
                      <a:r>
                        <a:rPr lang="en-US" sz="1400">
                          <a:effectLst/>
                        </a:rPr>
                        <a:t>Back test for better prediction results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p>
                    <a:p>
                      <a:pPr marL="0" marR="0">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989040"/>
                  </a:ext>
                </a:extLst>
              </a:tr>
              <a:tr h="242783">
                <a:tc>
                  <a:txBody>
                    <a:bodyPr/>
                    <a:lstStyle/>
                    <a:p>
                      <a:pPr marL="0" marR="0">
                        <a:lnSpc>
                          <a:spcPct val="115000"/>
                        </a:lnSpc>
                        <a:spcBef>
                          <a:spcPts val="0"/>
                        </a:spcBef>
                        <a:spcAft>
                          <a:spcPts val="0"/>
                        </a:spcAft>
                      </a:pPr>
                      <a:r>
                        <a:rPr lang="en-US" sz="1400">
                          <a:effectLst/>
                        </a:rPr>
                        <a:t>Potentially display through HTML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7864267"/>
                  </a:ext>
                </a:extLst>
              </a:tr>
              <a:tr h="242783">
                <a:tc>
                  <a:txBody>
                    <a:bodyPr/>
                    <a:lstStyle/>
                    <a:p>
                      <a:pPr marL="0" marR="0">
                        <a:lnSpc>
                          <a:spcPct val="115000"/>
                        </a:lnSpc>
                        <a:spcBef>
                          <a:spcPts val="0"/>
                        </a:spcBef>
                        <a:spcAft>
                          <a:spcPts val="0"/>
                        </a:spcAft>
                      </a:pPr>
                      <a:r>
                        <a:rPr lang="en-US" sz="1400">
                          <a:effectLst/>
                        </a:rPr>
                        <a:t>Update for 2018 tournament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Y</a:t>
                      </a:r>
                    </a:p>
                  </a:txBody>
                  <a:tcPr marL="68580" marR="68580" marT="0" marB="0"/>
                </a:tc>
                <a:extLst>
                  <a:ext uri="{0D108BD9-81ED-4DB2-BD59-A6C34878D82A}">
                    <a16:rowId xmlns:a16="http://schemas.microsoft.com/office/drawing/2014/main" val="3900139172"/>
                  </a:ext>
                </a:extLst>
              </a:tr>
              <a:tr h="664985">
                <a:tc>
                  <a:txBody>
                    <a:bodyPr/>
                    <a:lstStyle/>
                    <a:p>
                      <a:pPr marL="0" marR="0">
                        <a:lnSpc>
                          <a:spcPct val="115000"/>
                        </a:lnSpc>
                        <a:spcBef>
                          <a:spcPts val="0"/>
                        </a:spcBef>
                        <a:spcAft>
                          <a:spcPts val="0"/>
                        </a:spcAft>
                      </a:pPr>
                      <a:r>
                        <a:rPr lang="en-US" sz="1400">
                          <a:effectLst/>
                        </a:rPr>
                        <a:t>Compare different basic algorithms to find the easiest while not losing 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887777"/>
                  </a:ext>
                </a:extLst>
              </a:tr>
              <a:tr h="485565">
                <a:tc>
                  <a:txBody>
                    <a:bodyPr/>
                    <a:lstStyle/>
                    <a:p>
                      <a:pPr marL="0" marR="0">
                        <a:lnSpc>
                          <a:spcPct val="115000"/>
                        </a:lnSpc>
                        <a:spcBef>
                          <a:spcPts val="0"/>
                        </a:spcBef>
                        <a:spcAft>
                          <a:spcPts val="0"/>
                        </a:spcAft>
                      </a:pPr>
                      <a:r>
                        <a:rPr lang="en-US" sz="1400">
                          <a:effectLst/>
                        </a:rPr>
                        <a:t>Display data in charts and tables, potentially using 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2884837"/>
                  </a:ext>
                </a:extLst>
              </a:tr>
              <a:tr h="485565">
                <a:tc>
                  <a:txBody>
                    <a:bodyPr/>
                    <a:lstStyle/>
                    <a:p>
                      <a:pPr marL="0" marR="0">
                        <a:lnSpc>
                          <a:spcPct val="115000"/>
                        </a:lnSpc>
                        <a:spcBef>
                          <a:spcPts val="0"/>
                        </a:spcBef>
                        <a:spcAft>
                          <a:spcPts val="0"/>
                        </a:spcAft>
                      </a:pPr>
                      <a:r>
                        <a:rPr lang="en-US" sz="1400" dirty="0">
                          <a:effectLst/>
                        </a:rPr>
                        <a:t>Add location as one of the indicator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2 (if reasonably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333359"/>
                  </a:ext>
                </a:extLst>
              </a:tr>
              <a:tr h="242783">
                <a:tc>
                  <a:txBody>
                    <a:bodyPr/>
                    <a:lstStyle/>
                    <a:p>
                      <a:pPr marL="0" marR="0">
                        <a:lnSpc>
                          <a:spcPct val="115000"/>
                        </a:lnSpc>
                        <a:spcBef>
                          <a:spcPts val="0"/>
                        </a:spcBef>
                        <a:spcAft>
                          <a:spcPts val="0"/>
                        </a:spcAft>
                      </a:pPr>
                      <a:r>
                        <a:rPr lang="en-US" sz="1400" dirty="0">
                          <a:effectLst/>
                        </a:rPr>
                        <a:t>Create User Interface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2707988"/>
                  </a:ext>
                </a:extLst>
              </a:tr>
            </a:tbl>
          </a:graphicData>
        </a:graphic>
      </p:graphicFrame>
    </p:spTree>
    <p:extLst>
      <p:ext uri="{BB962C8B-B14F-4D97-AF65-F5344CB8AC3E}">
        <p14:creationId xmlns:p14="http://schemas.microsoft.com/office/powerpoint/2010/main" val="21212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pPr fontAlgn="base"/>
            <a:endParaRPr lang="en-US" dirty="0"/>
          </a:p>
          <a:p>
            <a:pPr fontAlgn="base"/>
            <a:endParaRPr lang="en-US" dirty="0"/>
          </a:p>
        </p:txBody>
      </p:sp>
    </p:spTree>
    <p:extLst>
      <p:ext uri="{BB962C8B-B14F-4D97-AF65-F5344CB8AC3E}">
        <p14:creationId xmlns:p14="http://schemas.microsoft.com/office/powerpoint/2010/main" val="107014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9F4F77B0-14F5-4E29-8ABD-409A5CCAAB31}" vid="{5A933346-38F8-42BD-BB04-877426AB4C76}"/>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E42578-9CD4-4AFF-AA5E-F33052F6B6A6}">
  <ds:schemaRefs>
    <ds:schemaRef ds:uri="http://schemas.microsoft.com/sharepoint/v3/contenttype/forms"/>
  </ds:schemaRefs>
</ds:datastoreItem>
</file>

<file path=customXml/itemProps3.xml><?xml version="1.0" encoding="utf-8"?>
<ds:datastoreItem xmlns:ds="http://schemas.openxmlformats.org/officeDocument/2006/customXml" ds:itemID="{91DDEFBA-1D7E-4587-9763-EBF5A6740E9A}">
  <ds:schemaRefs>
    <ds:schemaRef ds:uri="http://schemas.openxmlformats.org/package/2006/metadata/core-properties"/>
    <ds:schemaRef ds:uri="http://purl.org/dc/elements/1.1/"/>
    <ds:schemaRef ds:uri="a4f35948-e619-41b3-aa29-22878b09cfd2"/>
    <ds:schemaRef ds:uri="http://schemas.microsoft.com/office/infopath/2007/PartnerControls"/>
    <ds:schemaRef ds:uri="http://purl.org/dc/terms/"/>
    <ds:schemaRef ds:uri="40262f94-9f35-4ac3-9a90-690165a166b7"/>
    <ds:schemaRef ds:uri="http://schemas.microsoft.com/office/2006/documentManagement/typ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Basketball presentation (widescreen)</Template>
  <TotalTime>50</TotalTime>
  <Words>309</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Franklin Gothic Medium</vt:lpstr>
      <vt:lpstr>Impact</vt:lpstr>
      <vt:lpstr>Times New Roman</vt:lpstr>
      <vt:lpstr>Basketball 16x9</vt:lpstr>
      <vt:lpstr>NCAA Bracket Predictor</vt:lpstr>
      <vt:lpstr>User Stories</vt:lpstr>
      <vt:lpstr>Tests</vt:lpstr>
      <vt:lpstr>PowerPoint Presentation</vt:lpstr>
      <vt:lpstr>Backlogs</vt:lpstr>
      <vt:lpstr>PowerPoint Presentation</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NCAA Bracket Predictor</dc:title>
  <dc:creator>John Hattas</dc:creator>
  <cp:lastModifiedBy>Kevin Brosam</cp:lastModifiedBy>
  <cp:revision>11</cp:revision>
  <dcterms:created xsi:type="dcterms:W3CDTF">2018-02-27T16:14:14Z</dcterms:created>
  <dcterms:modified xsi:type="dcterms:W3CDTF">2018-03-27T02:16:58Z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