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76" r:id="rId6"/>
    <p:sldId id="266" r:id="rId7"/>
    <p:sldId id="267" r:id="rId8"/>
    <p:sldId id="268" r:id="rId9"/>
    <p:sldId id="270" r:id="rId10"/>
    <p:sldId id="277" r:id="rId11"/>
    <p:sldId id="27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5" d="100"/>
          <a:sy n="85" d="100"/>
        </p:scale>
        <p:origin x="504" y="43"/>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5/3/2018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5/3/2018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5/3/2018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5/3/2018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NCAA Bracket Generator</a:t>
            </a:r>
            <a:br>
              <a:rPr lang="en-US" dirty="0"/>
            </a:br>
            <a:r>
              <a:rPr lang="en-US" dirty="0"/>
              <a:t>Sprint 4</a:t>
            </a:r>
          </a:p>
        </p:txBody>
      </p:sp>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r>
              <a:rPr lang="en-US" sz="3600" dirty="0"/>
              <a:t> Improve User Experience</a:t>
            </a:r>
          </a:p>
          <a:p>
            <a:r>
              <a:rPr lang="en-US" sz="3600" dirty="0"/>
              <a:t>Better Indicator selection</a:t>
            </a:r>
          </a:p>
          <a:p>
            <a:r>
              <a:rPr lang="en-US" sz="3600" dirty="0"/>
              <a:t>Bracket scoring</a:t>
            </a:r>
          </a:p>
          <a:p>
            <a:r>
              <a:rPr lang="en-US" sz="3600" dirty="0"/>
              <a:t>High Scores</a:t>
            </a:r>
          </a:p>
          <a:p>
            <a:endParaRPr lang="en-US" sz="3600" dirty="0"/>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the overall high score is.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Tests</a:t>
            </a:r>
          </a:p>
        </p:txBody>
      </p:sp>
      <p:graphicFrame>
        <p:nvGraphicFramePr>
          <p:cNvPr id="7" name="Table 6">
            <a:extLst>
              <a:ext uri="{FF2B5EF4-FFF2-40B4-BE49-F238E27FC236}">
                <a16:creationId xmlns:a16="http://schemas.microsoft.com/office/drawing/2014/main" id="{93583457-14FE-4F8B-91D7-10BD509F5C8E}"/>
              </a:ext>
            </a:extLst>
          </p:cNvPr>
          <p:cNvGraphicFramePr>
            <a:graphicFrameLocks noGrp="1"/>
          </p:cNvGraphicFramePr>
          <p:nvPr>
            <p:extLst>
              <p:ext uri="{D42A27DB-BD31-4B8C-83A1-F6EECF244321}">
                <p14:modId xmlns:p14="http://schemas.microsoft.com/office/powerpoint/2010/main" val="39977510"/>
              </p:ext>
            </p:extLst>
          </p:nvPr>
        </p:nvGraphicFramePr>
        <p:xfrm>
          <a:off x="1066800" y="1495425"/>
          <a:ext cx="10058400" cy="4610834"/>
        </p:xfrm>
        <a:graphic>
          <a:graphicData uri="http://schemas.openxmlformats.org/drawingml/2006/table">
            <a:tbl>
              <a:tblPr>
                <a:tableStyleId>{D03447BB-5D67-496B-8E87-E561075AD55C}</a:tableStyleId>
              </a:tblPr>
              <a:tblGrid>
                <a:gridCol w="1939709">
                  <a:extLst>
                    <a:ext uri="{9D8B030D-6E8A-4147-A177-3AD203B41FA5}">
                      <a16:colId xmlns:a16="http://schemas.microsoft.com/office/drawing/2014/main" val="524874003"/>
                    </a:ext>
                  </a:extLst>
                </a:gridCol>
                <a:gridCol w="2431219">
                  <a:extLst>
                    <a:ext uri="{9D8B030D-6E8A-4147-A177-3AD203B41FA5}">
                      <a16:colId xmlns:a16="http://schemas.microsoft.com/office/drawing/2014/main" val="3142508112"/>
                    </a:ext>
                  </a:extLst>
                </a:gridCol>
                <a:gridCol w="2413665">
                  <a:extLst>
                    <a:ext uri="{9D8B030D-6E8A-4147-A177-3AD203B41FA5}">
                      <a16:colId xmlns:a16="http://schemas.microsoft.com/office/drawing/2014/main" val="473473450"/>
                    </a:ext>
                  </a:extLst>
                </a:gridCol>
                <a:gridCol w="2435607">
                  <a:extLst>
                    <a:ext uri="{9D8B030D-6E8A-4147-A177-3AD203B41FA5}">
                      <a16:colId xmlns:a16="http://schemas.microsoft.com/office/drawing/2014/main" val="1903289538"/>
                    </a:ext>
                  </a:extLst>
                </a:gridCol>
                <a:gridCol w="838200">
                  <a:extLst>
                    <a:ext uri="{9D8B030D-6E8A-4147-A177-3AD203B41FA5}">
                      <a16:colId xmlns:a16="http://schemas.microsoft.com/office/drawing/2014/main" val="547076931"/>
                    </a:ext>
                  </a:extLst>
                </a:gridCol>
              </a:tblGrid>
              <a:tr h="272442">
                <a:tc>
                  <a:txBody>
                    <a:bodyPr/>
                    <a:lstStyle/>
                    <a:p>
                      <a:pPr algn="ctr" fontAlgn="b"/>
                      <a:r>
                        <a:rPr lang="en-US" sz="1600" u="none" strike="noStrike" dirty="0">
                          <a:effectLst/>
                        </a:rPr>
                        <a:t>Test</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Expected Outcome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Actual Outcome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What You Did to Fix</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Date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3901675"/>
                  </a:ext>
                </a:extLst>
              </a:tr>
              <a:tr h="541017">
                <a:tc>
                  <a:txBody>
                    <a:bodyPr/>
                    <a:lstStyle/>
                    <a:p>
                      <a:pPr algn="l" fontAlgn="b"/>
                      <a:r>
                        <a:rPr lang="en-US" sz="1200" u="none" strike="noStrike" dirty="0">
                          <a:effectLst/>
                        </a:rPr>
                        <a:t>Matching predicted with actual result for 2016</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Adds green if match or red if doesn’t match</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Returned red when it should return green</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Outcomes csv was formatted wrong, changed the formatting</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dirty="0">
                          <a:effectLst/>
                        </a:rPr>
                        <a:t>4/25/2018</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285766"/>
                  </a:ext>
                </a:extLst>
              </a:tr>
              <a:tr h="541017">
                <a:tc>
                  <a:txBody>
                    <a:bodyPr/>
                    <a:lstStyle/>
                    <a:p>
                      <a:pPr algn="l" fontAlgn="b"/>
                      <a:r>
                        <a:rPr lang="en-US" sz="1200" u="none" strike="noStrike">
                          <a:effectLst/>
                        </a:rPr>
                        <a:t>Matching predicted with actual result for 14&amp;15</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Adds green if match or red if doesn’t match</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 of length error</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Returned the outcomes without names, and prediction without names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4/25/2018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148874"/>
                  </a:ext>
                </a:extLst>
              </a:tr>
              <a:tr h="541017">
                <a:tc>
                  <a:txBody>
                    <a:bodyPr/>
                    <a:lstStyle/>
                    <a:p>
                      <a:pPr algn="l" fontAlgn="b"/>
                      <a:r>
                        <a:rPr lang="en-US" sz="1200" u="none" strike="noStrike">
                          <a:effectLst/>
                        </a:rPr>
                        <a:t>Displaying points and % games on site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Display correct info in label</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Showed a tuple instead of a single value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Passed in first index instead of full value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834333"/>
                  </a:ext>
                </a:extLst>
              </a:tr>
              <a:tr h="541017">
                <a:tc>
                  <a:txBody>
                    <a:bodyPr/>
                    <a:lstStyle/>
                    <a:p>
                      <a:pPr algn="l" fontAlgn="b"/>
                      <a:r>
                        <a:rPr lang="en-US" sz="1200" u="none" strike="noStrike">
                          <a:effectLst/>
                        </a:rPr>
                        <a:t>Reading scores files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Gets the full data from the file</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File not found in bucket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Made score files public</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713227"/>
                  </a:ext>
                </a:extLst>
              </a:tr>
              <a:tr h="541017">
                <a:tc>
                  <a:txBody>
                    <a:bodyPr/>
                    <a:lstStyle/>
                    <a:p>
                      <a:pPr algn="l" fontAlgn="b"/>
                      <a:r>
                        <a:rPr lang="en-US" sz="1200" u="none" strike="noStrike">
                          <a:effectLst/>
                        </a:rPr>
                        <a:t>Parsing Scores files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splits the file into each of the scores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Split the file into each part of the score, instead of full scores</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split on '|' instead of default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503166"/>
                  </a:ext>
                </a:extLst>
              </a:tr>
              <a:tr h="541017">
                <a:tc>
                  <a:txBody>
                    <a:bodyPr/>
                    <a:lstStyle/>
                    <a:p>
                      <a:pPr algn="l" fontAlgn="b"/>
                      <a:r>
                        <a:rPr lang="en-US" sz="1200" u="none" strike="noStrike">
                          <a:effectLst/>
                        </a:rPr>
                        <a:t>Comparing scores to predicted score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indexes through each score and checks if our score is greater</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Skipped all if statements when they should have matched</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cast the year to an int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542964"/>
                  </a:ext>
                </a:extLst>
              </a:tr>
              <a:tr h="541017">
                <a:tc>
                  <a:txBody>
                    <a:bodyPr/>
                    <a:lstStyle/>
                    <a:p>
                      <a:pPr algn="l" fontAlgn="b"/>
                      <a:r>
                        <a:rPr lang="en-US" sz="1200" u="none" strike="noStrike">
                          <a:effectLst/>
                        </a:rPr>
                        <a:t>Formatting output string</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Correctly built string</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String added an extra "|" at the end</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deleted extra "|"</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4/27/2018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980451"/>
                  </a:ext>
                </a:extLst>
              </a:tr>
              <a:tr h="541017">
                <a:tc>
                  <a:txBody>
                    <a:bodyPr/>
                    <a:lstStyle/>
                    <a:p>
                      <a:pPr algn="l" fontAlgn="b"/>
                      <a:r>
                        <a:rPr lang="en-US" sz="1200" u="none" strike="noStrike">
                          <a:effectLst/>
                        </a:rPr>
                        <a:t>Formatting full output array</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Output Array writes in a logical format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Output array writes blank</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Passed in correct output instead of a blank array</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dirty="0">
                          <a:effectLst/>
                        </a:rPr>
                        <a:t>4/27/2018</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7033848"/>
                  </a:ext>
                </a:extLst>
              </a:tr>
            </a:tbl>
          </a:graphicData>
        </a:graphic>
      </p:graphicFrame>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7987AF-52F5-40FD-8612-F84F20A8469E}"/>
              </a:ext>
            </a:extLst>
          </p:cNvPr>
          <p:cNvSpPr/>
          <p:nvPr/>
        </p:nvSpPr>
        <p:spPr>
          <a:xfrm>
            <a:off x="685800" y="2497976"/>
            <a:ext cx="10579499" cy="1862048"/>
          </a:xfrm>
          <a:prstGeom prst="rect">
            <a:avLst/>
          </a:prstGeom>
          <a:noFill/>
        </p:spPr>
        <p:txBody>
          <a:bodyPr wrap="none" lIns="91440" tIns="45720" rIns="91440" bIns="45720" anchor="ctr">
            <a:spAutoFit/>
          </a:bodyPr>
          <a:lstStyle/>
          <a:p>
            <a:pPr algn="ctr"/>
            <a:r>
              <a:rPr lang="en-US" sz="11500" b="1" i="1" u="sng" cap="none" spc="0" dirty="0">
                <a:ln w="13462">
                  <a:solidFill>
                    <a:schemeClr val="bg1"/>
                  </a:solidFill>
                  <a:prstDash val="solid"/>
                </a:ln>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304800" y="1298331"/>
            <a:ext cx="4876800" cy="4343400"/>
          </a:xfrm>
        </p:spPr>
        <p:txBody>
          <a:bodyPr/>
          <a:lstStyle/>
          <a:p>
            <a:pPr marL="0" indent="0">
              <a:buNone/>
            </a:pPr>
            <a:r>
              <a:rPr lang="en-US" dirty="0"/>
              <a:t>Sprint Backlog</a:t>
            </a:r>
          </a:p>
          <a:p>
            <a:pPr marL="0" indent="0">
              <a:buNone/>
            </a:pPr>
            <a:endParaRPr lang="en-US" dirty="0"/>
          </a:p>
        </p:txBody>
      </p:sp>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62484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graphicFrame>
        <p:nvGraphicFramePr>
          <p:cNvPr id="3" name="Table 2">
            <a:extLst>
              <a:ext uri="{FF2B5EF4-FFF2-40B4-BE49-F238E27FC236}">
                <a16:creationId xmlns:a16="http://schemas.microsoft.com/office/drawing/2014/main" id="{8B43C4DF-CCF2-489A-AF9E-524E63C4F2F3}"/>
              </a:ext>
            </a:extLst>
          </p:cNvPr>
          <p:cNvGraphicFramePr>
            <a:graphicFrameLocks noGrp="1"/>
          </p:cNvGraphicFramePr>
          <p:nvPr>
            <p:extLst>
              <p:ext uri="{D42A27DB-BD31-4B8C-83A1-F6EECF244321}">
                <p14:modId xmlns:p14="http://schemas.microsoft.com/office/powerpoint/2010/main" val="4219911176"/>
              </p:ext>
            </p:extLst>
          </p:nvPr>
        </p:nvGraphicFramePr>
        <p:xfrm>
          <a:off x="301869" y="1858645"/>
          <a:ext cx="5725044" cy="3427222"/>
        </p:xfrm>
        <a:graphic>
          <a:graphicData uri="http://schemas.openxmlformats.org/drawingml/2006/table">
            <a:tbl>
              <a:tblPr firstRow="1" firstCol="1" bandRow="1">
                <a:tableStyleId>{D03447BB-5D67-496B-8E87-E561075AD55C}</a:tableStyleId>
              </a:tblPr>
              <a:tblGrid>
                <a:gridCol w="1769559">
                  <a:extLst>
                    <a:ext uri="{9D8B030D-6E8A-4147-A177-3AD203B41FA5}">
                      <a16:colId xmlns:a16="http://schemas.microsoft.com/office/drawing/2014/main" val="3172015598"/>
                    </a:ext>
                  </a:extLst>
                </a:gridCol>
                <a:gridCol w="1539945">
                  <a:extLst>
                    <a:ext uri="{9D8B030D-6E8A-4147-A177-3AD203B41FA5}">
                      <a16:colId xmlns:a16="http://schemas.microsoft.com/office/drawing/2014/main" val="1360259708"/>
                    </a:ext>
                  </a:extLst>
                </a:gridCol>
                <a:gridCol w="1189227">
                  <a:extLst>
                    <a:ext uri="{9D8B030D-6E8A-4147-A177-3AD203B41FA5}">
                      <a16:colId xmlns:a16="http://schemas.microsoft.com/office/drawing/2014/main" val="2795666098"/>
                    </a:ext>
                  </a:extLst>
                </a:gridCol>
                <a:gridCol w="1226313">
                  <a:extLst>
                    <a:ext uri="{9D8B030D-6E8A-4147-A177-3AD203B41FA5}">
                      <a16:colId xmlns:a16="http://schemas.microsoft.com/office/drawing/2014/main" val="1861527884"/>
                    </a:ext>
                  </a:extLst>
                </a:gridCol>
              </a:tblGrid>
              <a:tr h="0">
                <a:tc>
                  <a:txBody>
                    <a:bodyPr/>
                    <a:lstStyle/>
                    <a:p>
                      <a:pPr marL="0" marR="0">
                        <a:lnSpc>
                          <a:spcPct val="115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Story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816267"/>
                  </a:ext>
                </a:extLst>
              </a:tr>
              <a:tr h="0">
                <a:tc>
                  <a:txBody>
                    <a:bodyPr/>
                    <a:lstStyle/>
                    <a:p>
                      <a:pPr marL="0" marR="0">
                        <a:lnSpc>
                          <a:spcPct val="115000"/>
                        </a:lnSpc>
                        <a:spcBef>
                          <a:spcPts val="0"/>
                        </a:spcBef>
                        <a:spcAft>
                          <a:spcPts val="0"/>
                        </a:spcAft>
                      </a:pPr>
                      <a:r>
                        <a:rPr lang="en-US" sz="1200" dirty="0">
                          <a:effectLst/>
                        </a:rPr>
                        <a:t>% added to website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57667"/>
                  </a:ext>
                </a:extLst>
              </a:tr>
              <a:tr h="0">
                <a:tc>
                  <a:txBody>
                    <a:bodyPr/>
                    <a:lstStyle/>
                    <a:p>
                      <a:pPr marL="0" marR="0">
                        <a:lnSpc>
                          <a:spcPct val="115000"/>
                        </a:lnSpc>
                        <a:spcBef>
                          <a:spcPts val="0"/>
                        </a:spcBef>
                        <a:spcAft>
                          <a:spcPts val="0"/>
                        </a:spcAft>
                      </a:pPr>
                      <a:r>
                        <a:rPr lang="en-US" sz="1200" dirty="0">
                          <a:effectLst/>
                        </a:rPr>
                        <a:t>Right and wrong picks added to website, with colors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559488"/>
                  </a:ext>
                </a:extLst>
              </a:tr>
              <a:tr h="0">
                <a:tc>
                  <a:txBody>
                    <a:bodyPr/>
                    <a:lstStyle/>
                    <a:p>
                      <a:pPr marL="0" marR="0">
                        <a:lnSpc>
                          <a:spcPct val="115000"/>
                        </a:lnSpc>
                        <a:spcBef>
                          <a:spcPts val="0"/>
                        </a:spcBef>
                        <a:spcAft>
                          <a:spcPts val="0"/>
                        </a:spcAft>
                      </a:pPr>
                      <a:r>
                        <a:rPr lang="en-US" sz="1200" dirty="0">
                          <a:effectLst/>
                        </a:rPr>
                        <a:t>Weighting feature working correctly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51420"/>
                  </a:ext>
                </a:extLst>
              </a:tr>
              <a:tr h="0">
                <a:tc>
                  <a:txBody>
                    <a:bodyPr/>
                    <a:lstStyle/>
                    <a:p>
                      <a:pPr marL="0" marR="0">
                        <a:lnSpc>
                          <a:spcPct val="115000"/>
                        </a:lnSpc>
                        <a:spcBef>
                          <a:spcPts val="0"/>
                        </a:spcBef>
                        <a:spcAft>
                          <a:spcPts val="0"/>
                        </a:spcAft>
                      </a:pPr>
                      <a:r>
                        <a:rPr lang="en-US" sz="1200" dirty="0">
                          <a:effectLst/>
                        </a:rPr>
                        <a:t>Add 2018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528347"/>
                  </a:ext>
                </a:extLst>
              </a:tr>
              <a:tr h="0">
                <a:tc>
                  <a:txBody>
                    <a:bodyPr/>
                    <a:lstStyle/>
                    <a:p>
                      <a:pPr marL="0" marR="0">
                        <a:lnSpc>
                          <a:spcPct val="115000"/>
                        </a:lnSpc>
                        <a:spcBef>
                          <a:spcPts val="0"/>
                        </a:spcBef>
                        <a:spcAft>
                          <a:spcPts val="0"/>
                        </a:spcAft>
                      </a:pPr>
                      <a:r>
                        <a:rPr lang="en-US" sz="1200">
                          <a:effectLst/>
                        </a:rPr>
                        <a:t>Reset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454028"/>
                  </a:ext>
                </a:extLst>
              </a:tr>
              <a:tr h="0">
                <a:tc>
                  <a:txBody>
                    <a:bodyPr/>
                    <a:lstStyle/>
                    <a:p>
                      <a:pPr marL="0" marR="0">
                        <a:lnSpc>
                          <a:spcPct val="115000"/>
                        </a:lnSpc>
                        <a:spcBef>
                          <a:spcPts val="0"/>
                        </a:spcBef>
                        <a:spcAft>
                          <a:spcPts val="0"/>
                        </a:spcAft>
                      </a:pPr>
                      <a:r>
                        <a:rPr lang="en-US" sz="1200" dirty="0">
                          <a:effectLst/>
                        </a:rPr>
                        <a:t>More indicators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235144"/>
                  </a:ext>
                </a:extLst>
              </a:tr>
              <a:tr h="0">
                <a:tc>
                  <a:txBody>
                    <a:bodyPr/>
                    <a:lstStyle/>
                    <a:p>
                      <a:pPr marL="0" marR="0">
                        <a:lnSpc>
                          <a:spcPct val="115000"/>
                        </a:lnSpc>
                        <a:spcBef>
                          <a:spcPts val="0"/>
                        </a:spcBef>
                        <a:spcAft>
                          <a:spcPts val="0"/>
                        </a:spcAft>
                      </a:pPr>
                      <a:r>
                        <a:rPr lang="en-US" sz="1200" dirty="0">
                          <a:effectLst/>
                        </a:rPr>
                        <a:t>Normalize data, make opponent stats 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53650"/>
                  </a:ext>
                </a:extLst>
              </a:tr>
              <a:tr h="0">
                <a:tc>
                  <a:txBody>
                    <a:bodyPr/>
                    <a:lstStyle/>
                    <a:p>
                      <a:pPr marL="0" marR="0">
                        <a:lnSpc>
                          <a:spcPct val="115000"/>
                        </a:lnSpc>
                        <a:spcBef>
                          <a:spcPts val="0"/>
                        </a:spcBef>
                        <a:spcAft>
                          <a:spcPts val="0"/>
                        </a:spcAft>
                      </a:pPr>
                      <a:r>
                        <a:rPr lang="en-US" sz="1200" dirty="0">
                          <a:effectLst/>
                        </a:rPr>
                        <a:t>Display weighing formula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111207"/>
                  </a:ext>
                </a:extLst>
              </a:tr>
              <a:tr h="0">
                <a:tc>
                  <a:txBody>
                    <a:bodyPr/>
                    <a:lstStyle/>
                    <a:p>
                      <a:pPr marL="0" marR="0">
                        <a:lnSpc>
                          <a:spcPct val="115000"/>
                        </a:lnSpc>
                        <a:spcBef>
                          <a:spcPts val="0"/>
                        </a:spcBef>
                        <a:spcAft>
                          <a:spcPts val="0"/>
                        </a:spcAft>
                      </a:pPr>
                      <a:r>
                        <a:rPr lang="en-US" sz="1200" dirty="0">
                          <a:effectLst/>
                        </a:rPr>
                        <a:t>Test with another group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80291"/>
                  </a:ext>
                </a:extLst>
              </a:tr>
              <a:tr h="0">
                <a:tc>
                  <a:txBody>
                    <a:bodyPr/>
                    <a:lstStyle/>
                    <a:p>
                      <a:pPr marL="0" marR="0">
                        <a:lnSpc>
                          <a:spcPct val="115000"/>
                        </a:lnSpc>
                        <a:spcBef>
                          <a:spcPts val="0"/>
                        </a:spcBef>
                        <a:spcAft>
                          <a:spcPts val="0"/>
                        </a:spcAft>
                      </a:pPr>
                      <a:r>
                        <a:rPr lang="en-US" sz="1200" dirty="0">
                          <a:effectLst/>
                        </a:rPr>
                        <a:t>High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7685578"/>
                  </a:ext>
                </a:extLst>
              </a:tr>
            </a:tbl>
          </a:graphicData>
        </a:graphic>
      </p:graphicFrame>
      <p:graphicFrame>
        <p:nvGraphicFramePr>
          <p:cNvPr id="4" name="Table 3">
            <a:extLst>
              <a:ext uri="{FF2B5EF4-FFF2-40B4-BE49-F238E27FC236}">
                <a16:creationId xmlns:a16="http://schemas.microsoft.com/office/drawing/2014/main" id="{C68ED90C-7786-40D2-9028-ADE0F5863783}"/>
              </a:ext>
            </a:extLst>
          </p:cNvPr>
          <p:cNvGraphicFramePr>
            <a:graphicFrameLocks noGrp="1"/>
          </p:cNvGraphicFramePr>
          <p:nvPr>
            <p:extLst>
              <p:ext uri="{D42A27DB-BD31-4B8C-83A1-F6EECF244321}">
                <p14:modId xmlns:p14="http://schemas.microsoft.com/office/powerpoint/2010/main" val="2262732523"/>
              </p:ext>
            </p:extLst>
          </p:nvPr>
        </p:nvGraphicFramePr>
        <p:xfrm>
          <a:off x="6255513" y="1858645"/>
          <a:ext cx="5403086" cy="4406607"/>
        </p:xfrm>
        <a:graphic>
          <a:graphicData uri="http://schemas.openxmlformats.org/drawingml/2006/table">
            <a:tbl>
              <a:tblPr firstRow="1" firstCol="1" bandRow="1">
                <a:tableStyleId>{D03447BB-5D67-496B-8E87-E561075AD55C}</a:tableStyleId>
              </a:tblPr>
              <a:tblGrid>
                <a:gridCol w="1679291">
                  <a:extLst>
                    <a:ext uri="{9D8B030D-6E8A-4147-A177-3AD203B41FA5}">
                      <a16:colId xmlns:a16="http://schemas.microsoft.com/office/drawing/2014/main" val="1546257114"/>
                    </a:ext>
                  </a:extLst>
                </a:gridCol>
                <a:gridCol w="1448721">
                  <a:extLst>
                    <a:ext uri="{9D8B030D-6E8A-4147-A177-3AD203B41FA5}">
                      <a16:colId xmlns:a16="http://schemas.microsoft.com/office/drawing/2014/main" val="1448313420"/>
                    </a:ext>
                  </a:extLst>
                </a:gridCol>
                <a:gridCol w="984113">
                  <a:extLst>
                    <a:ext uri="{9D8B030D-6E8A-4147-A177-3AD203B41FA5}">
                      <a16:colId xmlns:a16="http://schemas.microsoft.com/office/drawing/2014/main" val="3941942866"/>
                    </a:ext>
                  </a:extLst>
                </a:gridCol>
                <a:gridCol w="1290961">
                  <a:extLst>
                    <a:ext uri="{9D8B030D-6E8A-4147-A177-3AD203B41FA5}">
                      <a16:colId xmlns:a16="http://schemas.microsoft.com/office/drawing/2014/main" val="567058083"/>
                    </a:ext>
                  </a:extLst>
                </a:gridCol>
              </a:tblGrid>
              <a:tr h="337673">
                <a:tc>
                  <a:txBody>
                    <a:bodyPr/>
                    <a:lstStyle/>
                    <a:p>
                      <a:pPr marL="0" marR="0">
                        <a:lnSpc>
                          <a:spcPct val="115000"/>
                        </a:lnSpc>
                        <a:spcBef>
                          <a:spcPts val="0"/>
                        </a:spcBef>
                        <a:spcAft>
                          <a:spcPts val="0"/>
                        </a:spcAft>
                      </a:pPr>
                      <a:r>
                        <a:rPr lang="en-US" sz="1000" dirty="0">
                          <a:effectLst/>
                        </a:rPr>
                        <a:t>Task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Priority [1-10 (1 being lowest)]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Story Points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Completed(Y/N)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837484446"/>
                  </a:ext>
                </a:extLst>
              </a:tr>
              <a:tr h="512103">
                <a:tc>
                  <a:txBody>
                    <a:bodyPr/>
                    <a:lstStyle/>
                    <a:p>
                      <a:pPr marL="0" marR="0">
                        <a:lnSpc>
                          <a:spcPct val="115000"/>
                        </a:lnSpc>
                        <a:spcBef>
                          <a:spcPts val="0"/>
                        </a:spcBef>
                        <a:spcAft>
                          <a:spcPts val="0"/>
                        </a:spcAft>
                      </a:pPr>
                      <a:r>
                        <a:rPr lang="en-US" sz="1000" dirty="0">
                          <a:effectLst/>
                        </a:rPr>
                        <a:t>Develop an algorithm that predicts future tournament results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508367050"/>
                  </a:ext>
                </a:extLst>
              </a:tr>
              <a:tr h="337673">
                <a:tc>
                  <a:txBody>
                    <a:bodyPr/>
                    <a:lstStyle/>
                    <a:p>
                      <a:pPr marL="0" marR="0">
                        <a:lnSpc>
                          <a:spcPct val="115000"/>
                        </a:lnSpc>
                        <a:spcBef>
                          <a:spcPts val="0"/>
                        </a:spcBef>
                        <a:spcAft>
                          <a:spcPts val="0"/>
                        </a:spcAft>
                      </a:pPr>
                      <a:r>
                        <a:rPr lang="en-US" sz="1000" dirty="0">
                          <a:effectLst/>
                        </a:rPr>
                        <a:t>Integrate more advanced statistics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785187329"/>
                  </a:ext>
                </a:extLst>
              </a:tr>
              <a:tr h="512103">
                <a:tc>
                  <a:txBody>
                    <a:bodyPr/>
                    <a:lstStyle/>
                    <a:p>
                      <a:pPr marL="0" marR="0">
                        <a:lnSpc>
                          <a:spcPct val="115000"/>
                        </a:lnSpc>
                        <a:spcBef>
                          <a:spcPts val="0"/>
                        </a:spcBef>
                        <a:spcAft>
                          <a:spcPts val="0"/>
                        </a:spcAft>
                      </a:pPr>
                      <a:r>
                        <a:rPr lang="en-US" sz="1000" dirty="0">
                          <a:effectLst/>
                        </a:rPr>
                        <a:t>Create picture of the bracket with appropriate teams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17345623"/>
                  </a:ext>
                </a:extLst>
              </a:tr>
              <a:tr h="163244">
                <a:tc>
                  <a:txBody>
                    <a:bodyPr/>
                    <a:lstStyle/>
                    <a:p>
                      <a:pPr marL="0" marR="0">
                        <a:lnSpc>
                          <a:spcPct val="115000"/>
                        </a:lnSpc>
                        <a:spcBef>
                          <a:spcPts val="0"/>
                        </a:spcBef>
                        <a:spcAft>
                          <a:spcPts val="0"/>
                        </a:spcAft>
                      </a:pPr>
                      <a:r>
                        <a:rPr lang="en-US" sz="1000" dirty="0">
                          <a:effectLst/>
                        </a:rPr>
                        <a:t>Collect Data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27638146"/>
                  </a:ext>
                </a:extLst>
              </a:tr>
              <a:tr h="337673">
                <a:tc>
                  <a:txBody>
                    <a:bodyPr/>
                    <a:lstStyle/>
                    <a:p>
                      <a:pPr marL="0" marR="0">
                        <a:lnSpc>
                          <a:spcPct val="115000"/>
                        </a:lnSpc>
                        <a:spcBef>
                          <a:spcPts val="0"/>
                        </a:spcBef>
                        <a:spcAft>
                          <a:spcPts val="0"/>
                        </a:spcAft>
                      </a:pPr>
                      <a:r>
                        <a:rPr lang="en-US" sz="1000" dirty="0">
                          <a:effectLst/>
                        </a:rPr>
                        <a:t>Have a basic working model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23286535"/>
                  </a:ext>
                </a:extLst>
              </a:tr>
              <a:tr h="337673">
                <a:tc>
                  <a:txBody>
                    <a:bodyPr/>
                    <a:lstStyle/>
                    <a:p>
                      <a:pPr marL="0" marR="0">
                        <a:lnSpc>
                          <a:spcPct val="115000"/>
                        </a:lnSpc>
                        <a:spcBef>
                          <a:spcPts val="0"/>
                        </a:spcBef>
                        <a:spcAft>
                          <a:spcPts val="0"/>
                        </a:spcAft>
                      </a:pPr>
                      <a:r>
                        <a:rPr lang="en-US" sz="1000" dirty="0">
                          <a:effectLst/>
                        </a:rPr>
                        <a:t>Potentially display through HTML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697448833"/>
                  </a:ext>
                </a:extLst>
              </a:tr>
              <a:tr h="337673">
                <a:tc>
                  <a:txBody>
                    <a:bodyPr/>
                    <a:lstStyle/>
                    <a:p>
                      <a:pPr marL="0" marR="0">
                        <a:lnSpc>
                          <a:spcPct val="115000"/>
                        </a:lnSpc>
                        <a:spcBef>
                          <a:spcPts val="0"/>
                        </a:spcBef>
                        <a:spcAft>
                          <a:spcPts val="0"/>
                        </a:spcAft>
                      </a:pPr>
                      <a:r>
                        <a:rPr lang="en-US" sz="1000" dirty="0">
                          <a:effectLst/>
                        </a:rPr>
                        <a:t>Update for 2018 tournament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90093904"/>
                  </a:ext>
                </a:extLst>
              </a:tr>
              <a:tr h="337673">
                <a:tc>
                  <a:txBody>
                    <a:bodyPr/>
                    <a:lstStyle/>
                    <a:p>
                      <a:pPr marL="0" marR="0">
                        <a:lnSpc>
                          <a:spcPct val="115000"/>
                        </a:lnSpc>
                        <a:spcBef>
                          <a:spcPts val="0"/>
                        </a:spcBef>
                        <a:spcAft>
                          <a:spcPts val="0"/>
                        </a:spcAft>
                      </a:pPr>
                      <a:r>
                        <a:rPr lang="en-US" sz="1000" dirty="0">
                          <a:effectLst/>
                        </a:rPr>
                        <a:t>Display data in charts and tables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977722822"/>
                  </a:ext>
                </a:extLst>
              </a:tr>
              <a:tr h="163244">
                <a:tc>
                  <a:txBody>
                    <a:bodyPr/>
                    <a:lstStyle/>
                    <a:p>
                      <a:pPr marL="0" marR="0">
                        <a:lnSpc>
                          <a:spcPct val="115000"/>
                        </a:lnSpc>
                        <a:spcBef>
                          <a:spcPts val="0"/>
                        </a:spcBef>
                        <a:spcAft>
                          <a:spcPts val="0"/>
                        </a:spcAft>
                      </a:pPr>
                      <a:r>
                        <a:rPr lang="en-US" sz="1000" dirty="0">
                          <a:effectLst/>
                        </a:rPr>
                        <a:t>Create User Interface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327505528"/>
                  </a:ext>
                </a:extLst>
              </a:tr>
              <a:tr h="163244">
                <a:tc>
                  <a:txBody>
                    <a:bodyPr/>
                    <a:lstStyle/>
                    <a:p>
                      <a:pPr marL="0" marR="0">
                        <a:lnSpc>
                          <a:spcPct val="115000"/>
                        </a:lnSpc>
                        <a:spcBef>
                          <a:spcPts val="0"/>
                        </a:spcBef>
                        <a:spcAft>
                          <a:spcPts val="0"/>
                        </a:spcAft>
                      </a:pPr>
                      <a:r>
                        <a:rPr lang="en-US" sz="1000" dirty="0">
                          <a:effectLst/>
                        </a:rPr>
                        <a:t>Host website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592902516"/>
                  </a:ext>
                </a:extLst>
              </a:tr>
              <a:tr h="337673">
                <a:tc>
                  <a:txBody>
                    <a:bodyPr/>
                    <a:lstStyle/>
                    <a:p>
                      <a:pPr marL="0" marR="0">
                        <a:lnSpc>
                          <a:spcPct val="115000"/>
                        </a:lnSpc>
                        <a:spcBef>
                          <a:spcPts val="0"/>
                        </a:spcBef>
                        <a:spcAft>
                          <a:spcPts val="0"/>
                        </a:spcAft>
                      </a:pPr>
                      <a:r>
                        <a:rPr lang="en-US" sz="1000" dirty="0">
                          <a:effectLst/>
                        </a:rPr>
                        <a:t>Create working website model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007301042"/>
                  </a:ext>
                </a:extLst>
              </a:tr>
              <a:tr h="512103">
                <a:tc>
                  <a:txBody>
                    <a:bodyPr/>
                    <a:lstStyle/>
                    <a:p>
                      <a:pPr marL="0" marR="0">
                        <a:lnSpc>
                          <a:spcPct val="115000"/>
                        </a:lnSpc>
                        <a:spcBef>
                          <a:spcPts val="0"/>
                        </a:spcBef>
                        <a:spcAft>
                          <a:spcPts val="0"/>
                        </a:spcAft>
                      </a:pPr>
                      <a:r>
                        <a:rPr lang="en-US" sz="1000" dirty="0">
                          <a:effectLst/>
                        </a:rPr>
                        <a:t>Merge website and python code to work together effectively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98841750"/>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0EE0-3D19-41A2-A337-D1E5720F9417}"/>
              </a:ext>
            </a:extLst>
          </p:cNvPr>
          <p:cNvSpPr>
            <a:spLocks noGrp="1"/>
          </p:cNvSpPr>
          <p:nvPr>
            <p:ph type="title"/>
          </p:nvPr>
        </p:nvSpPr>
        <p:spPr/>
        <p:txBody>
          <a:bodyPr/>
          <a:lstStyle/>
          <a:p>
            <a:r>
              <a:rPr lang="en-US" dirty="0"/>
              <a:t>Burndown Chart: Velocity = 1 point/day</a:t>
            </a:r>
          </a:p>
        </p:txBody>
      </p:sp>
      <p:pic>
        <p:nvPicPr>
          <p:cNvPr id="5" name="Picture 4">
            <a:extLst>
              <a:ext uri="{FF2B5EF4-FFF2-40B4-BE49-F238E27FC236}">
                <a16:creationId xmlns:a16="http://schemas.microsoft.com/office/drawing/2014/main" id="{F130A87D-11D0-490F-898D-49A33593D2E6}"/>
              </a:ext>
            </a:extLst>
          </p:cNvPr>
          <p:cNvPicPr>
            <a:picLocks noChangeAspect="1"/>
          </p:cNvPicPr>
          <p:nvPr/>
        </p:nvPicPr>
        <p:blipFill>
          <a:blip r:embed="rId2"/>
          <a:stretch>
            <a:fillRect/>
          </a:stretch>
        </p:blipFill>
        <p:spPr>
          <a:xfrm>
            <a:off x="1600200" y="1676400"/>
            <a:ext cx="8915400" cy="47396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48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415-5799-45FE-BE16-CD5DE002D01C}"/>
              </a:ext>
            </a:extLst>
          </p:cNvPr>
          <p:cNvSpPr>
            <a:spLocks noGrp="1"/>
          </p:cNvSpPr>
          <p:nvPr>
            <p:ph type="title"/>
          </p:nvPr>
        </p:nvSpPr>
        <p:spPr/>
        <p:txBody>
          <a:bodyPr/>
          <a:lstStyle/>
          <a:p>
            <a:r>
              <a:rPr lang="en-US" dirty="0"/>
              <a:t>Testing Another Group</a:t>
            </a:r>
          </a:p>
        </p:txBody>
      </p:sp>
      <p:sp>
        <p:nvSpPr>
          <p:cNvPr id="3" name="Content Placeholder 2">
            <a:extLst>
              <a:ext uri="{FF2B5EF4-FFF2-40B4-BE49-F238E27FC236}">
                <a16:creationId xmlns:a16="http://schemas.microsoft.com/office/drawing/2014/main" id="{341EF328-BD36-4FEA-90EA-09DA63AA3893}"/>
              </a:ext>
            </a:extLst>
          </p:cNvPr>
          <p:cNvSpPr>
            <a:spLocks noGrp="1"/>
          </p:cNvSpPr>
          <p:nvPr>
            <p:ph idx="1"/>
          </p:nvPr>
        </p:nvSpPr>
        <p:spPr/>
        <p:txBody>
          <a:bodyPr/>
          <a:lstStyle/>
          <a:p>
            <a:r>
              <a:rPr lang="en-US" dirty="0"/>
              <a:t>Created account, edited account, deleted account</a:t>
            </a:r>
          </a:p>
          <a:p>
            <a:r>
              <a:rPr lang="en-US" dirty="0"/>
              <a:t>Upload photos, use maps, use calendars</a:t>
            </a:r>
          </a:p>
          <a:p>
            <a:r>
              <a:rPr lang="en-US" dirty="0"/>
              <a:t>Create profile and try to break with strange characters</a:t>
            </a:r>
          </a:p>
          <a:p>
            <a:r>
              <a:rPr lang="en-US" dirty="0"/>
              <a:t>Button mash testing</a:t>
            </a:r>
          </a:p>
          <a:p>
            <a:r>
              <a:rPr lang="en-US" dirty="0"/>
              <a:t>Test all buttons and interfaces to make sure they work</a:t>
            </a:r>
          </a:p>
          <a:p>
            <a:r>
              <a:rPr lang="en-US" dirty="0"/>
              <a:t>Site works great</a:t>
            </a:r>
          </a:p>
          <a:p>
            <a:endParaRPr lang="en-US" dirty="0"/>
          </a:p>
          <a:p>
            <a:endParaRPr lang="en-US" dirty="0"/>
          </a:p>
        </p:txBody>
      </p:sp>
    </p:spTree>
    <p:extLst>
      <p:ext uri="{BB962C8B-B14F-4D97-AF65-F5344CB8AC3E}">
        <p14:creationId xmlns:p14="http://schemas.microsoft.com/office/powerpoint/2010/main" val="333404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r>
              <a:rPr lang="en-US" dirty="0"/>
              <a:t>Created nice user experience</a:t>
            </a:r>
          </a:p>
          <a:p>
            <a:pPr fontAlgn="base"/>
            <a:r>
              <a:rPr lang="en-US" dirty="0"/>
              <a:t>Completed all sprint tasks and added extra</a:t>
            </a:r>
          </a:p>
          <a:p>
            <a:pPr fontAlgn="base"/>
            <a:r>
              <a:rPr lang="en-US" dirty="0"/>
              <a:t>Better test documentation</a:t>
            </a:r>
          </a:p>
          <a:p>
            <a:pPr fontAlgn="base"/>
            <a:r>
              <a:rPr lang="en-US" dirty="0"/>
              <a:t>Consistent </a:t>
            </a:r>
            <a:r>
              <a:rPr lang="en-US"/>
              <a:t>daily scrums</a:t>
            </a:r>
            <a:r>
              <a:rPr lang="en-US" dirty="0"/>
              <a:t>/updates</a:t>
            </a:r>
          </a:p>
          <a:p>
            <a:pPr fontAlgn="base"/>
            <a:r>
              <a:rPr lang="en-US" dirty="0"/>
              <a:t>Great final working product that can be used by anyone</a:t>
            </a:r>
          </a:p>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48E42578-9CD4-4AFF-AA5E-F33052F6B6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364</TotalTime>
  <Words>626</Words>
  <Application>Microsoft Office PowerPoint</Application>
  <PresentationFormat>Widescreen</PresentationFormat>
  <Paragraphs>169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Medium</vt:lpstr>
      <vt:lpstr>Impact</vt:lpstr>
      <vt:lpstr>Times New Roman</vt:lpstr>
      <vt:lpstr>Basketball 16x9</vt:lpstr>
      <vt:lpstr>NCAA Bracket Generator Sprint 4</vt:lpstr>
      <vt:lpstr>Sprint 4 Overview</vt:lpstr>
      <vt:lpstr>User Story Example</vt:lpstr>
      <vt:lpstr>Sample Tests</vt:lpstr>
      <vt:lpstr>PowerPoint Presentation</vt:lpstr>
      <vt:lpstr>Backlogs</vt:lpstr>
      <vt:lpstr>Burndown Chart: Velocity = 1 point/day</vt:lpstr>
      <vt:lpstr>Testing Another Group</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John Hattas</cp:lastModifiedBy>
  <cp:revision>76</cp:revision>
  <dcterms:created xsi:type="dcterms:W3CDTF">2018-02-27T16:14:14Z</dcterms:created>
  <dcterms:modified xsi:type="dcterms:W3CDTF">2018-05-03T19:19:27Z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