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0" r:id="rId36"/>
    <p:sldId id="318" r:id="rId37"/>
    <p:sldId id="319" r:id="rId38"/>
    <p:sldId id="309" r:id="rId39"/>
    <p:sldId id="314" r:id="rId40"/>
    <p:sldId id="311" r:id="rId41"/>
    <p:sldId id="312" r:id="rId42"/>
    <p:sldId id="313" r:id="rId43"/>
    <p:sldId id="316" r:id="rId44"/>
    <p:sldId id="317" r:id="rId45"/>
    <p:sldId id="315" r:id="rId46"/>
    <p:sldId id="269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 autoAdjust="0"/>
    <p:restoredTop sz="89081" autoAdjust="0"/>
  </p:normalViewPr>
  <p:slideViewPr>
    <p:cSldViewPr>
      <p:cViewPr varScale="1">
        <p:scale>
          <a:sx n="116" d="100"/>
          <a:sy n="116" d="100"/>
        </p:scale>
        <p:origin x="17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45EA329-7236-4A56-9602-2AF66E471405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9CC0493-BEA1-4885-9F52-ABE8B504F3C9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ED39DA0-559C-4087-969D-54D2E5D96964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2E6EB01-C6B6-4E5F-81CF-9A2B217470AC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30759A8-98DB-44C3-819B-8CA00D153100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529500" indent="-203654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814616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140463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466309" indent="-162923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179215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118002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2443848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2769695" indent="-162923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B6A8E0A-103C-4973-AE71-F9A7DEFB391A}" type="slidenum">
              <a:rPr lang="en-US" altLang="zh-TW" smtClean="0"/>
              <a:pPr eaLnBrk="1" hangingPunct="1"/>
              <a:t>29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mysql.com/doc/refman/5.7/en/table-size-limi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MySQL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MySQL File Size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414598"/>
              </p:ext>
            </p:extLst>
          </p:nvPr>
        </p:nvGraphicFramePr>
        <p:xfrm>
          <a:off x="982663" y="2667000"/>
          <a:ext cx="8229600" cy="25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Operating System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File-size Limit</a:t>
                      </a: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Win32 w/ FAT/FAT32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2GB/4GB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Win32 w/ NTFS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2TB (possibly larger)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Linux 2.2-Intel 32-bit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helvetica"/>
                        </a:rPr>
                        <a:t>2GB (LFS: 4GB)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Linux 2.4+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(using ext3 file system) 4TB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Solaris 9/10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16TB</a:t>
                      </a:r>
                    </a:p>
                  </a:txBody>
                  <a:tcPr marL="47625" marR="47625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helvetica"/>
                        </a:rPr>
                        <a:t>MacOS X w/ HFS+</a:t>
                      </a:r>
                    </a:p>
                  </a:txBody>
                  <a:tcPr marL="47625" marR="47625" marT="45725" marB="457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helvetica"/>
                        </a:rPr>
                        <a:t>2TB</a:t>
                      </a:r>
                    </a:p>
                  </a:txBody>
                  <a:tcPr marL="47625" marR="47625" marT="45725" marB="45725"/>
                </a:tc>
              </a:tr>
            </a:tbl>
          </a:graphicData>
        </a:graphic>
      </p:graphicFrame>
      <p:sp>
        <p:nvSpPr>
          <p:cNvPr id="14368" name="TextBox 3"/>
          <p:cNvSpPr txBox="1">
            <a:spLocks noChangeArrowheads="1"/>
          </p:cNvSpPr>
          <p:nvPr/>
        </p:nvSpPr>
        <p:spPr bwMode="auto">
          <a:xfrm>
            <a:off x="1763688" y="5819830"/>
            <a:ext cx="6913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dev.mysql.com/doc/refman/5.7/en/table-size-limit.html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 of using MySQL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Open source - free to use</a:t>
            </a:r>
          </a:p>
          <a:p>
            <a:r>
              <a:rPr lang="en-US" altLang="zh-TW" smtClean="0"/>
              <a:t>Comes with Linux – up to 4G database</a:t>
            </a:r>
          </a:p>
          <a:p>
            <a:r>
              <a:rPr lang="en-US" altLang="zh-TW" smtClean="0"/>
              <a:t>Implementation costs only 10-20% of the price of commercial databases (Oracle, IBM, MS)</a:t>
            </a:r>
          </a:p>
          <a:p>
            <a:r>
              <a:rPr lang="en-US" altLang="zh-TW" smtClean="0"/>
              <a:t>Capable of handling routine and even critical computing tasks, easy to manage</a:t>
            </a:r>
          </a:p>
          <a:p>
            <a:r>
              <a:rPr lang="en-US" altLang="zh-TW" smtClean="0"/>
              <a:t>Usually used for new, custom-built apps</a:t>
            </a:r>
          </a:p>
          <a:p>
            <a:r>
              <a:rPr lang="en-US" altLang="zh-TW" smtClean="0"/>
              <a:t>More third-party products now support the open-source database</a:t>
            </a:r>
          </a:p>
        </p:txBody>
      </p:sp>
    </p:spTree>
    <p:extLst>
      <p:ext uri="{BB962C8B-B14F-4D97-AF65-F5344CB8AC3E}">
        <p14:creationId xmlns:p14="http://schemas.microsoft.com/office/powerpoint/2010/main" val="32967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 of using MySQL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Companies have invested in apps that run on commercial databases</a:t>
            </a:r>
          </a:p>
          <a:p>
            <a:r>
              <a:rPr lang="en-US" altLang="zh-TW" dirty="0" smtClean="0"/>
              <a:t>MySQL is not highly scalable and lacks triggers, views and stored procedures</a:t>
            </a:r>
          </a:p>
          <a:p>
            <a:r>
              <a:rPr lang="en-US" altLang="zh-TW" dirty="0" smtClean="0"/>
              <a:t>Few packaged apps run on MySQL</a:t>
            </a:r>
          </a:p>
          <a:p>
            <a:r>
              <a:rPr lang="en-US" altLang="zh-TW" dirty="0" smtClean="0"/>
              <a:t>Big-name software vendors such as </a:t>
            </a:r>
            <a:r>
              <a:rPr lang="en-US" altLang="zh-TW" dirty="0" err="1" smtClean="0"/>
              <a:t>peoplesoft</a:t>
            </a:r>
            <a:r>
              <a:rPr lang="en-US" altLang="zh-TW" dirty="0" smtClean="0"/>
              <a:t>, SAP, and Siebel Systems do not support it</a:t>
            </a:r>
          </a:p>
        </p:txBody>
      </p:sp>
    </p:spTree>
    <p:extLst>
      <p:ext uri="{BB962C8B-B14F-4D97-AF65-F5344CB8AC3E}">
        <p14:creationId xmlns:p14="http://schemas.microsoft.com/office/powerpoint/2010/main" val="27015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Performance</a:t>
            </a:r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MySQL Database 5.5 delivers enterprise features, including:</a:t>
            </a:r>
          </a:p>
          <a:p>
            <a:r>
              <a:rPr lang="en-US" smtClean="0"/>
              <a:t>Improved! Up to 1500% faster performance on Windows</a:t>
            </a:r>
          </a:p>
          <a:p>
            <a:r>
              <a:rPr lang="en-US" smtClean="0"/>
              <a:t>Improved! Up to 370% faster performance on Linux</a:t>
            </a:r>
          </a:p>
          <a:p>
            <a:r>
              <a:rPr lang="en-US" smtClean="0"/>
              <a:t>Improved! Better scalabilty on modern, multi-core, multi-CPU hardware</a:t>
            </a:r>
          </a:p>
          <a:p>
            <a:r>
              <a:rPr lang="en-US" smtClean="0"/>
              <a:t>New! Performance Schema for monitoring MySQL server run-time performance</a:t>
            </a:r>
          </a:p>
          <a:p>
            <a:r>
              <a:rPr lang="en-US" smtClean="0"/>
              <a:t>New! Semi-synchronous replication to ensure data consistency and redundancy</a:t>
            </a:r>
          </a:p>
          <a:p>
            <a:r>
              <a:rPr lang="en-US" smtClean="0"/>
              <a:t>New! Replication Heartbeat to immediately uncover replication interruptions</a:t>
            </a:r>
          </a:p>
          <a:p>
            <a:r>
              <a:rPr lang="en-US" smtClean="0"/>
              <a:t>New! Partitioning options for faster lookups</a:t>
            </a:r>
          </a:p>
          <a:p>
            <a:r>
              <a:rPr lang="en-US" smtClean="0"/>
              <a:t>New! Easier development and debugging of stored procedures, functions, and triggers</a:t>
            </a:r>
          </a:p>
        </p:txBody>
      </p:sp>
    </p:spTree>
    <p:extLst>
      <p:ext uri="{BB962C8B-B14F-4D97-AF65-F5344CB8AC3E}">
        <p14:creationId xmlns:p14="http://schemas.microsoft.com/office/powerpoint/2010/main" val="42424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Performance</a:t>
            </a:r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Reliability requiring little or no intervention to achieve continuous uptime</a:t>
            </a:r>
          </a:p>
          <a:p>
            <a:r>
              <a:rPr lang="en-US" smtClean="0"/>
              <a:t>Ease of use with "15 minutes to success" installation and configuration</a:t>
            </a:r>
          </a:p>
          <a:p>
            <a:r>
              <a:rPr lang="en-US" smtClean="0"/>
              <a:t>Low administration with very little database maintenance required</a:t>
            </a:r>
          </a:p>
          <a:p>
            <a:r>
              <a:rPr lang="en-US" smtClean="0"/>
              <a:t>Replication providing flexible topologies for scale-out and high availability</a:t>
            </a:r>
          </a:p>
          <a:p>
            <a:r>
              <a:rPr lang="en-US" smtClean="0"/>
              <a:t>Partitioning to improve performance and management of very large database environments</a:t>
            </a:r>
          </a:p>
          <a:p>
            <a:r>
              <a:rPr lang="en-US" smtClean="0"/>
              <a:t>ACID Transactions to build reliable and secure business critical applications</a:t>
            </a:r>
          </a:p>
          <a:p>
            <a:r>
              <a:rPr lang="en-US" smtClean="0"/>
              <a:t>Stored Procedures to improve developer productivity</a:t>
            </a:r>
          </a:p>
          <a:p>
            <a:r>
              <a:rPr lang="en-US" smtClean="0"/>
              <a:t>Triggers to enforce complex business rules at the database level</a:t>
            </a:r>
          </a:p>
          <a:p>
            <a:r>
              <a:rPr lang="en-US" smtClean="0"/>
              <a:t>Views to ensure sensitive information is not compromised</a:t>
            </a:r>
          </a:p>
          <a:p>
            <a:r>
              <a:rPr lang="en-US" smtClean="0"/>
              <a:t>Information Schema to provide easy access to metadata</a:t>
            </a:r>
          </a:p>
          <a:p>
            <a:r>
              <a:rPr lang="en-US" smtClean="0"/>
              <a:t>Pluggable Storage Engine Architecture for maximum flexibility</a:t>
            </a:r>
          </a:p>
        </p:txBody>
      </p:sp>
    </p:spTree>
    <p:extLst>
      <p:ext uri="{BB962C8B-B14F-4D97-AF65-F5344CB8AC3E}">
        <p14:creationId xmlns:p14="http://schemas.microsoft.com/office/powerpoint/2010/main" val="15678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http://www.mysql.com (Eng)</a:t>
            </a:r>
          </a:p>
          <a:p>
            <a:r>
              <a:rPr lang="en-US" smtClean="0"/>
              <a:t>http://dev.mysql.com/doc/ (Manual)</a:t>
            </a:r>
            <a:endParaRPr lang="en-US" altLang="zh-TW" smtClean="0"/>
          </a:p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522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large can MySQL handle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60000 tables</a:t>
            </a:r>
          </a:p>
          <a:p>
            <a:r>
              <a:rPr lang="en-US" altLang="zh-TW" smtClean="0"/>
              <a:t>5 billion rows</a:t>
            </a:r>
          </a:p>
          <a:p>
            <a:r>
              <a:rPr lang="en-US" altLang="zh-TW" smtClean="0"/>
              <a:t>8 million terabytes in some system</a:t>
            </a:r>
          </a:p>
        </p:txBody>
      </p:sp>
    </p:spTree>
    <p:extLst>
      <p:ext uri="{BB962C8B-B14F-4D97-AF65-F5344CB8AC3E}">
        <p14:creationId xmlns:p14="http://schemas.microsoft.com/office/powerpoint/2010/main" val="3130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a Database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seldom have a chance to use command prompt to control our database. Moreover, it’s too dangerous for an end user to have too much rights/control.</a:t>
            </a:r>
          </a:p>
          <a:p>
            <a:r>
              <a:rPr lang="en-US" altLang="zh-TW" dirty="0" smtClean="0"/>
              <a:t>We use </a:t>
            </a:r>
            <a:r>
              <a:rPr lang="en-US" altLang="zh-HK" dirty="0" err="1" smtClean="0"/>
              <a:t>phpMyAdmin</a:t>
            </a:r>
            <a:r>
              <a:rPr lang="en-US" altLang="zh-HK" b="1" dirty="0" smtClean="0"/>
              <a:t> </a:t>
            </a:r>
            <a:r>
              <a:rPr lang="en-US" altLang="zh-TW" dirty="0" smtClean="0"/>
              <a:t>to control a database.</a:t>
            </a:r>
          </a:p>
          <a:p>
            <a:r>
              <a:rPr lang="en-US" altLang="zh-TW" dirty="0" smtClean="0"/>
              <a:t>http://localhost/phpmyadmin</a:t>
            </a:r>
          </a:p>
          <a:p>
            <a:r>
              <a:rPr lang="en-US" altLang="zh-TW" dirty="0"/>
              <a:t>http://</a:t>
            </a:r>
            <a:r>
              <a:rPr lang="en-US" altLang="zh-TW" dirty="0" smtClean="0"/>
              <a:t>localhost:8080/phpmyadmin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04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Login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http://localhost/phpmyadmin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Username: </a:t>
            </a:r>
            <a:r>
              <a:rPr lang="en-US" altLang="zh-TW" b="1" dirty="0" smtClean="0"/>
              <a:t>root</a:t>
            </a:r>
          </a:p>
          <a:p>
            <a:r>
              <a:rPr lang="en-US" altLang="zh-TW" dirty="0" smtClean="0"/>
              <a:t>Password: </a:t>
            </a:r>
            <a:r>
              <a:rPr lang="en-US" altLang="zh-TW" b="1" dirty="0" smtClean="0"/>
              <a:t>password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053514"/>
            <a:ext cx="3740150" cy="257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28676" name="Picture 2" descr="C:\Users\hatted\Desktop\php\images\phpmyadmin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3" t="14606" r="7584" b="11237"/>
          <a:stretch>
            <a:fillRect/>
          </a:stretch>
        </p:blipFill>
        <p:spPr bwMode="auto">
          <a:xfrm>
            <a:off x="500063" y="266700"/>
            <a:ext cx="8215312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0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database is a structured collection of records or data. </a:t>
            </a:r>
          </a:p>
          <a:p>
            <a:r>
              <a:rPr lang="en-US" smtClean="0"/>
              <a:t>A collection of organized information</a:t>
            </a:r>
          </a:p>
          <a:p>
            <a:r>
              <a:rPr lang="en-US" smtClean="0"/>
              <a:t>A computer database relies upon software to organize the storage of data.</a:t>
            </a:r>
          </a:p>
          <a:p>
            <a:r>
              <a:rPr lang="en-US" smtClean="0"/>
              <a:t>Database management systems (DBMS) are the software used to organize and maintain the database.</a:t>
            </a:r>
          </a:p>
          <a:p>
            <a:r>
              <a:rPr lang="en-US" smtClean="0"/>
              <a:t>SQL is the language that access the database.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6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29700" name="Picture 2" descr="C:\Users\hatted\Desktop\php\images\phpmyadmin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t="14536" r="2563" b="6837"/>
          <a:stretch>
            <a:fillRect/>
          </a:stretch>
        </p:blipFill>
        <p:spPr bwMode="auto">
          <a:xfrm>
            <a:off x="285750" y="142875"/>
            <a:ext cx="8572500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6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Content Placeholder 3" descr="phpmyadmin04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14606" r="3090" b="6741"/>
          <a:stretch>
            <a:fillRect/>
          </a:stretch>
        </p:blipFill>
        <p:spPr>
          <a:xfrm>
            <a:off x="1331640" y="332656"/>
            <a:ext cx="7596336" cy="5842695"/>
          </a:xfrm>
        </p:spPr>
      </p:pic>
    </p:spTree>
    <p:extLst>
      <p:ext uri="{BB962C8B-B14F-4D97-AF65-F5344CB8AC3E}">
        <p14:creationId xmlns:p14="http://schemas.microsoft.com/office/powerpoint/2010/main" val="7903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1748" name="Picture 3" descr="C:\Users\hatted\Desktop\php\images\phpmyadmin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t="14566" r="2521" b="6998"/>
          <a:stretch>
            <a:fillRect/>
          </a:stretch>
        </p:blipFill>
        <p:spPr bwMode="auto">
          <a:xfrm>
            <a:off x="428625" y="284163"/>
            <a:ext cx="8358188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8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2772" name="Picture 4" descr="C:\Users\hatted\Desktop\php\images\phpmyadmin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15427" r="3305" b="7443"/>
          <a:stretch>
            <a:fillRect/>
          </a:stretch>
        </p:blipFill>
        <p:spPr bwMode="auto">
          <a:xfrm>
            <a:off x="357188" y="138113"/>
            <a:ext cx="8643937" cy="657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3796" name="Picture 5" descr="C:\Users\hatted\Desktop\php\images\phpmyadmin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6" t="14261" r="2467" b="7851"/>
          <a:stretch>
            <a:fillRect/>
          </a:stretch>
        </p:blipFill>
        <p:spPr bwMode="auto">
          <a:xfrm>
            <a:off x="441325" y="357188"/>
            <a:ext cx="8416925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4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4820" name="Picture 6" descr="C:\Users\hatted\Desktop\php\images\phpmyadmin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5" t="13387" r="3346" b="7413"/>
          <a:stretch>
            <a:fillRect/>
          </a:stretch>
        </p:blipFill>
        <p:spPr bwMode="auto">
          <a:xfrm>
            <a:off x="357188" y="209550"/>
            <a:ext cx="8429625" cy="65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2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 set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character set is a set of symbols and encodings.</a:t>
            </a:r>
          </a:p>
          <a:p>
            <a:r>
              <a:rPr lang="en-US" altLang="zh-TW" dirty="0" smtClean="0"/>
              <a:t>Unicode is the most common way for character set.</a:t>
            </a:r>
          </a:p>
          <a:p>
            <a:r>
              <a:rPr lang="en-US" altLang="zh-TW" dirty="0" smtClean="0"/>
              <a:t>UTF-8 -&gt; utf8_general_ci</a:t>
            </a:r>
          </a:p>
        </p:txBody>
      </p:sp>
    </p:spTree>
    <p:extLst>
      <p:ext uri="{BB962C8B-B14F-4D97-AF65-F5344CB8AC3E}">
        <p14:creationId xmlns:p14="http://schemas.microsoft.com/office/powerpoint/2010/main" val="10090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Uni-code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MySQL 5.0 supports two character sets for storing Unicode data: </a:t>
            </a:r>
          </a:p>
          <a:p>
            <a:pPr lvl="1"/>
            <a:r>
              <a:rPr lang="en-US" altLang="zh-TW" smtClean="0"/>
              <a:t>ucs2, the UCS-2 encoding of the Unicode character set using 16 bits per character </a:t>
            </a:r>
          </a:p>
          <a:p>
            <a:pPr lvl="1"/>
            <a:r>
              <a:rPr lang="en-US" altLang="zh-TW" smtClean="0"/>
              <a:t>utf8, a UTF-8 encoding of the Unicode character set using one to three bytes per character </a:t>
            </a:r>
          </a:p>
          <a:p>
            <a:r>
              <a:rPr lang="en-US" altLang="zh-TW" smtClean="0"/>
              <a:t>They usually include a language name, and they end with _ci (case insensitive), _cs (case sensitive), or _bin (binary). </a:t>
            </a:r>
          </a:p>
        </p:txBody>
      </p:sp>
    </p:spTree>
    <p:extLst>
      <p:ext uri="{BB962C8B-B14F-4D97-AF65-F5344CB8AC3E}">
        <p14:creationId xmlns:p14="http://schemas.microsoft.com/office/powerpoint/2010/main" val="25322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Collation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A character set is a set of symbols and encodings. A collation is a set of rules for comparing characters in a character set.. </a:t>
            </a:r>
          </a:p>
          <a:p>
            <a:r>
              <a:rPr lang="en-US" altLang="zh-TW" smtClean="0"/>
              <a:t>Suppose that we have an alphabet with four letters: “A”, “B”, “a”, “b”. We give each letter a number: “A” = 0, “B” = 1, “a” = 2, “b” = 3. The letter “A” is a symbol, the number 0 is the encoding for “A”, and the combination of all four letters and their encodings is a character set. </a:t>
            </a:r>
          </a:p>
          <a:p>
            <a:r>
              <a:rPr lang="en-US" altLang="zh-TW" smtClean="0"/>
              <a:t>Suppose that we want to compare two string values, “A” and “B”. The simplest way to do this is to look at the encodings: 0 for “A” and 1 for “B”. Because 0 is less than 1, we say “A” is less than “B”.</a:t>
            </a:r>
          </a:p>
        </p:txBody>
      </p:sp>
    </p:spTree>
    <p:extLst>
      <p:ext uri="{BB962C8B-B14F-4D97-AF65-F5344CB8AC3E}">
        <p14:creationId xmlns:p14="http://schemas.microsoft.com/office/powerpoint/2010/main" val="8630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Database and Excel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012177"/>
              </p:ext>
            </p:extLst>
          </p:nvPr>
        </p:nvGraphicFramePr>
        <p:xfrm>
          <a:off x="982663" y="2667000"/>
          <a:ext cx="7704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69"/>
                <a:gridCol w="38520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xlsx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</a:t>
                      </a:r>
                      <a:r>
                        <a:rPr lang="en-US" dirty="0" err="1" smtClean="0"/>
                        <a:t>nav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we need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We need to share LARGE AMOUNT OF DATA between users, between tools working on them, and usually between different computers.</a:t>
            </a:r>
          </a:p>
          <a:p>
            <a:r>
              <a:rPr lang="en-US" smtClean="0"/>
              <a:t>Several users and/or several tools must be able to SAFELY ACCESS the same data CONCURRENTLY. </a:t>
            </a:r>
          </a:p>
          <a:p>
            <a:r>
              <a:rPr lang="en-US" smtClean="0"/>
              <a:t>We need persistent storage will last for a long period. This storage must also be RELIABLE. </a:t>
            </a:r>
          </a:p>
          <a:p>
            <a:r>
              <a:rPr lang="en-US" smtClean="0"/>
              <a:t>We need to access to large amounts of data QUICKLY, through indexing and other optimizations. </a:t>
            </a:r>
          </a:p>
          <a:p>
            <a:r>
              <a:rPr lang="en-US" smtClean="0"/>
              <a:t>A DBMS and its data model provides an abstraction; we do not need to care about the physical storage format.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5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complete set of table design</a:t>
            </a:r>
          </a:p>
          <a:p>
            <a:r>
              <a:rPr lang="en-US" altLang="zh-TW" smtClean="0"/>
              <a:t>test (id, message)</a:t>
            </a:r>
          </a:p>
          <a:p>
            <a:r>
              <a:rPr lang="en-US" altLang="zh-TW" smtClean="0"/>
              <a:t>Shows each data types of a column and indicate the primary key(underline)</a:t>
            </a:r>
          </a:p>
          <a:p>
            <a:r>
              <a:rPr lang="en-US" altLang="zh-TW" smtClean="0"/>
              <a:t>Primary key is the unique key in the table</a:t>
            </a:r>
          </a:p>
          <a:p>
            <a:r>
              <a:rPr lang="en-US" altLang="zh-TW" smtClean="0"/>
              <a:t>Eg. HKID is primary key, so there are many people can use your name but no one else can have the same HKID as you.</a:t>
            </a:r>
          </a:p>
        </p:txBody>
      </p:sp>
    </p:spTree>
    <p:extLst>
      <p:ext uri="{BB962C8B-B14F-4D97-AF65-F5344CB8AC3E}">
        <p14:creationId xmlns:p14="http://schemas.microsoft.com/office/powerpoint/2010/main" val="40324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Steps to create database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Create database</a:t>
            </a:r>
          </a:p>
          <a:p>
            <a:r>
              <a:rPr lang="en-US" altLang="zh-TW" smtClean="0"/>
              <a:t>Create table</a:t>
            </a:r>
          </a:p>
          <a:p>
            <a:r>
              <a:rPr lang="en-US" altLang="zh-TW" smtClean="0"/>
              <a:t>Create fields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896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1988" name="Picture 7" descr="C:\Users\hatted\Desktop\php\images\phpmyadmin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t="14761" r="2061" b="8025"/>
          <a:stretch>
            <a:fillRect/>
          </a:stretch>
        </p:blipFill>
        <p:spPr bwMode="auto">
          <a:xfrm>
            <a:off x="214313" y="201613"/>
            <a:ext cx="8715375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3012" name="Picture 3" descr="C:\Users\hatted\Desktop\php\images\phpmyadmin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4" t="14380" r="1659" b="7079"/>
          <a:stretch>
            <a:fillRect/>
          </a:stretch>
        </p:blipFill>
        <p:spPr bwMode="auto">
          <a:xfrm>
            <a:off x="142875" y="77788"/>
            <a:ext cx="8786813" cy="663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4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28625"/>
            <a:ext cx="8382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2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6084" name="Picture 2" descr="C:\Users\hatted\Desktop\php\images\phpmyadmi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8" t="15111" r="2049" b="7172"/>
          <a:stretch>
            <a:fillRect/>
          </a:stretch>
        </p:blipFill>
        <p:spPr bwMode="auto">
          <a:xfrm>
            <a:off x="214313" y="160338"/>
            <a:ext cx="864393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55575"/>
          </a:xfrm>
        </p:spPr>
        <p:txBody>
          <a:bodyPr/>
          <a:lstStyle/>
          <a:p>
            <a:r>
              <a:rPr lang="en-US" altLang="zh-HK" dirty="0" err="1" smtClean="0"/>
              <a:t>int</a:t>
            </a:r>
            <a:endParaRPr lang="zh-HK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608391"/>
              </p:ext>
            </p:extLst>
          </p:nvPr>
        </p:nvGraphicFramePr>
        <p:xfrm>
          <a:off x="683568" y="1412776"/>
          <a:ext cx="813618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368152"/>
                <a:gridCol w="2520280"/>
                <a:gridCol w="2735584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i="0" dirty="0">
                          <a:effectLst/>
                        </a:rPr>
                        <a:t>Type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Storage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Minimum Value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Maximum Value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 b="1" i="0">
                          <a:effectLst/>
                        </a:rPr>
                        <a:t> 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(Bytes)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(Signed/Unsigned)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i="0">
                          <a:effectLst/>
                        </a:rPr>
                        <a:t>(Signed/Unsigned)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TINYINT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1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-128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127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255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SMALLINT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2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-32768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32767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65535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MEDIUMINT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3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-8388608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8388607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16777215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4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-2147483648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2147483647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4294967295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BIGINT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-9223372036854775808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9223372036854775807</a:t>
                      </a:r>
                    </a:p>
                  </a:txBody>
                  <a:tcPr marL="47625" marR="47625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HK" altLang="en-US" dirty="0">
                          <a:effectLst/>
                        </a:rPr>
                        <a:t> 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>
                          <a:effectLst/>
                        </a:rPr>
                        <a:t>0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HK" dirty="0">
                          <a:effectLst/>
                        </a:rPr>
                        <a:t>18446744073709551615</a:t>
                      </a:r>
                    </a:p>
                  </a:txBody>
                  <a:tcPr marL="47625" marR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3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Decimal number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Fixed-Point Types (Exact Value) - DECIMAL, </a:t>
            </a:r>
            <a:r>
              <a:rPr lang="en-US" altLang="zh-HK" dirty="0" smtClean="0"/>
              <a:t>NUMERIC</a:t>
            </a:r>
          </a:p>
          <a:p>
            <a:r>
              <a:rPr lang="en-US" altLang="zh-HK" dirty="0"/>
              <a:t>Floating-Point Types (Approximate Value) - FLOAT, </a:t>
            </a:r>
            <a:r>
              <a:rPr lang="en-US" altLang="zh-HK" dirty="0" smtClean="0"/>
              <a:t>DOUBLE  0.001=0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2352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Create table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var</a:t>
            </a:r>
            <a:r>
              <a:rPr lang="zh-TW" altLang="en-US" smtClean="0"/>
              <a:t>：不定長度→ </a:t>
            </a:r>
            <a:r>
              <a:rPr lang="en-US" altLang="zh-TW" smtClean="0"/>
              <a:t>n+1</a:t>
            </a:r>
            <a:endParaRPr lang="zh-TW" altLang="en-US" smtClean="0"/>
          </a:p>
          <a:p>
            <a:r>
              <a:rPr lang="en-US" altLang="zh-TW" smtClean="0"/>
              <a:t>char</a:t>
            </a:r>
            <a:r>
              <a:rPr lang="zh-TW" altLang="en-US" smtClean="0"/>
              <a:t>宣告的是固定的長度，因此如果宣告</a:t>
            </a:r>
            <a:r>
              <a:rPr lang="en-US" altLang="zh-TW" smtClean="0"/>
              <a:t>char(5)</a:t>
            </a:r>
            <a:r>
              <a:rPr lang="zh-TW" altLang="en-US" smtClean="0"/>
              <a:t>，但是只放</a:t>
            </a:r>
            <a:r>
              <a:rPr lang="en-US" altLang="zh-TW" smtClean="0"/>
              <a:t>a</a:t>
            </a:r>
            <a:r>
              <a:rPr lang="zh-TW" altLang="en-US" smtClean="0"/>
              <a:t>這個字，那麼就會補另外</a:t>
            </a:r>
            <a:r>
              <a:rPr lang="en-US" altLang="zh-TW" smtClean="0"/>
              <a:t>4</a:t>
            </a:r>
            <a:r>
              <a:rPr lang="zh-TW" altLang="en-US" smtClean="0"/>
              <a:t>個空白，會補空白補滿是他的特性</a:t>
            </a:r>
          </a:p>
          <a:p>
            <a:r>
              <a:rPr lang="en-US" altLang="zh-TW" smtClean="0"/>
              <a:t>varchar</a:t>
            </a:r>
            <a:r>
              <a:rPr lang="zh-TW" altLang="en-US" smtClean="0"/>
              <a:t>是不定長度，因此如果宣告</a:t>
            </a:r>
            <a:r>
              <a:rPr lang="en-US" altLang="zh-TW" smtClean="0"/>
              <a:t>varchar(5)</a:t>
            </a:r>
            <a:r>
              <a:rPr lang="zh-TW" altLang="en-US" smtClean="0"/>
              <a:t>，但是只放</a:t>
            </a:r>
            <a:r>
              <a:rPr lang="en-US" altLang="zh-TW" smtClean="0"/>
              <a:t>a</a:t>
            </a:r>
            <a:r>
              <a:rPr lang="zh-TW" altLang="en-US" smtClean="0"/>
              <a:t>這個字，那麼就會放一個</a:t>
            </a:r>
            <a:r>
              <a:rPr lang="en-US" altLang="zh-TW" smtClean="0"/>
              <a:t>a</a:t>
            </a:r>
            <a:r>
              <a:rPr lang="zh-TW" altLang="en-US" smtClean="0"/>
              <a:t>，不會補空白。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316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CREATE TABLE `test` (  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   `</a:t>
            </a:r>
            <a:r>
              <a:rPr lang="en-US" altLang="zh-HK" dirty="0"/>
              <a:t>id` </a:t>
            </a:r>
            <a:r>
              <a:rPr lang="en-US" altLang="zh-HK" dirty="0" err="1"/>
              <a:t>int</a:t>
            </a:r>
            <a:r>
              <a:rPr lang="en-US" altLang="zh-HK" dirty="0"/>
              <a:t>(10) unsigned NOT NULL </a:t>
            </a:r>
            <a:r>
              <a:rPr lang="en-US" altLang="zh-HK" dirty="0" err="1"/>
              <a:t>auto_increment</a:t>
            </a:r>
            <a:r>
              <a:rPr lang="en-US" altLang="zh-HK" dirty="0" smtClean="0"/>
              <a:t>, </a:t>
            </a:r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   `</a:t>
            </a:r>
            <a:r>
              <a:rPr lang="en-US" altLang="zh-HK" dirty="0"/>
              <a:t>message` </a:t>
            </a:r>
            <a:r>
              <a:rPr lang="en-US" altLang="zh-HK" dirty="0" err="1"/>
              <a:t>varchar</a:t>
            </a:r>
            <a:r>
              <a:rPr lang="en-US" altLang="zh-HK" dirty="0"/>
              <a:t>(140) default NULL,  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 smtClean="0"/>
              <a:t>   PRIMARY </a:t>
            </a:r>
            <a:r>
              <a:rPr lang="en-US" altLang="zh-HK" dirty="0"/>
              <a:t>KEY  (`id</a:t>
            </a:r>
            <a:r>
              <a:rPr lang="en-US" altLang="zh-HK" dirty="0" smtClean="0"/>
              <a:t>`)</a:t>
            </a:r>
          </a:p>
          <a:p>
            <a:pPr marL="0" indent="0">
              <a:buNone/>
            </a:pPr>
            <a:r>
              <a:rPr lang="en-US" altLang="zh-HK" dirty="0" smtClean="0"/>
              <a:t>) </a:t>
            </a:r>
            <a:r>
              <a:rPr lang="en-US" altLang="zh-HK" dirty="0"/>
              <a:t>ENGINE=</a:t>
            </a:r>
            <a:r>
              <a:rPr lang="en-US" altLang="zh-HK" dirty="0" err="1"/>
              <a:t>MyISAM</a:t>
            </a:r>
            <a:r>
              <a:rPr lang="en-US" altLang="zh-HK" dirty="0"/>
              <a:t>  DEFAULT CHARSET=utf8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643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connect to a Database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PHP has a connector to all different databases. All you need is to call a function to connect to the database</a:t>
            </a:r>
          </a:p>
          <a:p>
            <a:r>
              <a:rPr lang="en-US" altLang="zh-TW" dirty="0" smtClean="0"/>
              <a:t>PHP changed to use </a:t>
            </a:r>
            <a:r>
              <a:rPr lang="en-US" altLang="zh-TW" dirty="0" err="1" smtClean="0"/>
              <a:t>mysqli</a:t>
            </a:r>
            <a:r>
              <a:rPr lang="en-US" altLang="zh-TW" dirty="0" smtClean="0"/>
              <a:t> or PDO to connect to DB.</a:t>
            </a:r>
          </a:p>
        </p:txBody>
      </p:sp>
    </p:spTree>
    <p:extLst>
      <p:ext uri="{BB962C8B-B14F-4D97-AF65-F5344CB8AC3E}">
        <p14:creationId xmlns:p14="http://schemas.microsoft.com/office/powerpoint/2010/main" val="11445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47775"/>
            <a:ext cx="7877175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INSERT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41569"/>
              </p:ext>
            </p:extLst>
          </p:nvPr>
        </p:nvGraphicFramePr>
        <p:xfrm>
          <a:off x="323528" y="1772816"/>
          <a:ext cx="8229600" cy="4449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0156"/>
                <a:gridCol w="1891684"/>
                <a:gridCol w="1180150"/>
                <a:gridCol w="1214446"/>
                <a:gridCol w="2543164"/>
              </a:tblGrid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Field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How</a:t>
                      </a:r>
                      <a:r>
                        <a:rPr lang="en-US" sz="1800" baseline="0" dirty="0" smtClean="0"/>
                        <a:t> are you?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 am fine</a:t>
                      </a:r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(8) unsigned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</a:tr>
              <a:tr h="3708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message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varchar</a:t>
                      </a:r>
                      <a:r>
                        <a:rPr lang="en-US" sz="1800" dirty="0" smtClean="0"/>
                        <a:t>(255)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Great!</a:t>
                      </a:r>
                      <a:endParaRPr lang="en-US" sz="1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48211" name="TextBox 4"/>
          <p:cNvSpPr txBox="1">
            <a:spLocks noChangeArrowheads="1"/>
          </p:cNvSpPr>
          <p:nvPr/>
        </p:nvSpPr>
        <p:spPr bwMode="auto">
          <a:xfrm>
            <a:off x="1357313" y="6416675"/>
            <a:ext cx="650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Add 10 more records</a:t>
            </a:r>
          </a:p>
        </p:txBody>
      </p:sp>
    </p:spTree>
    <p:extLst>
      <p:ext uri="{BB962C8B-B14F-4D97-AF65-F5344CB8AC3E}">
        <p14:creationId xmlns:p14="http://schemas.microsoft.com/office/powerpoint/2010/main" val="10789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Browse / Query</a:t>
            </a:r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5816" y="1916633"/>
            <a:ext cx="4176464" cy="4598635"/>
          </a:xfrm>
        </p:spPr>
      </p:pic>
    </p:spTree>
    <p:extLst>
      <p:ext uri="{BB962C8B-B14F-4D97-AF65-F5344CB8AC3E}">
        <p14:creationId xmlns:p14="http://schemas.microsoft.com/office/powerpoint/2010/main" val="16302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Update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Click the pencil icon to update the record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53529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Delete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Click the cross icon to delete the record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50111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Homework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Create a table for member registration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31284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Compare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Microsoft SQL Server Express 2016 – 10G, free, good performance, but no UI</a:t>
            </a:r>
          </a:p>
          <a:p>
            <a:r>
              <a:rPr lang="en-US" dirty="0" smtClean="0"/>
              <a:t>Microsoft Office Access – 2G, with easy to use UI and templates</a:t>
            </a:r>
          </a:p>
          <a:p>
            <a:r>
              <a:rPr lang="en-US" dirty="0" smtClean="0"/>
              <a:t>MySQL 5.7 </a:t>
            </a:r>
            <a:r>
              <a:rPr lang="en-US" dirty="0" smtClean="0"/>
              <a:t>– 4T, free to use, cannot bundle with products</a:t>
            </a:r>
          </a:p>
          <a:p>
            <a:r>
              <a:rPr lang="en-US" dirty="0" err="1" smtClean="0"/>
              <a:t>MariaDB</a:t>
            </a:r>
            <a:endParaRPr lang="en-US" dirty="0" smtClean="0"/>
          </a:p>
          <a:p>
            <a:r>
              <a:rPr lang="en-US" dirty="0" err="1" smtClean="0"/>
              <a:t>Postgre</a:t>
            </a:r>
            <a:r>
              <a:rPr lang="en-US" dirty="0" smtClean="0"/>
              <a:t> – free, absolutely free</a:t>
            </a:r>
          </a:p>
          <a:p>
            <a:r>
              <a:rPr lang="en-US" dirty="0" smtClean="0"/>
              <a:t>DB2 – 4G – 9.7</a:t>
            </a:r>
          </a:p>
          <a:p>
            <a:r>
              <a:rPr lang="en-US" dirty="0" smtClean="0"/>
              <a:t>Oracle – 12g R2</a:t>
            </a:r>
          </a:p>
          <a:p>
            <a:r>
              <a:rPr lang="en-US" dirty="0" err="1" smtClean="0"/>
              <a:t>EnterpriseDB</a:t>
            </a:r>
            <a:endParaRPr lang="en-US" dirty="0" smtClean="0"/>
          </a:p>
          <a:p>
            <a:r>
              <a:rPr lang="en-US" dirty="0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2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Database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Data is the most important thing.</a:t>
            </a:r>
          </a:p>
          <a:p>
            <a:r>
              <a:rPr lang="en-US" altLang="zh-TW" smtClean="0"/>
              <a:t>Performance, concurrency, integrity, size limit and recovery from hardware failures are need to considered.</a:t>
            </a:r>
          </a:p>
          <a:p>
            <a:r>
              <a:rPr lang="en-US" altLang="zh-TW" smtClean="0"/>
              <a:t>Scale Up - upgrade hardware (RAM, HD) or Scale Out (buy extra server as a grid)?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055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and information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Data is useless</a:t>
            </a:r>
          </a:p>
          <a:p>
            <a:r>
              <a:rPr lang="en-US" altLang="zh-TW" smtClean="0"/>
              <a:t>Information is useful</a:t>
            </a:r>
          </a:p>
          <a:p>
            <a:r>
              <a:rPr lang="en-US" altLang="zh-TW" smtClean="0"/>
              <a:t>33, 28, 31, 25 is Data</a:t>
            </a:r>
          </a:p>
          <a:p>
            <a:r>
              <a:rPr lang="en-US" altLang="zh-TW" smtClean="0"/>
              <a:t>33`C, 28`C, 31`C, 25`C is Information</a:t>
            </a:r>
          </a:p>
          <a:p>
            <a:r>
              <a:rPr lang="en-US" altLang="zh-TW" smtClean="0"/>
              <a:t>Database only store Data</a:t>
            </a:r>
          </a:p>
          <a:p>
            <a:r>
              <a:rPr lang="en-US" altLang="zh-TW" smtClean="0"/>
              <a:t>We, programmer, use PHP to display data to become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58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uses MySQL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Gov’t: NASA, United States Census Bureau, </a:t>
            </a:r>
          </a:p>
          <a:p>
            <a:r>
              <a:rPr lang="en-US" altLang="zh-TW" dirty="0" smtClean="0"/>
              <a:t>Web: Yahoo!, </a:t>
            </a:r>
            <a:r>
              <a:rPr lang="en-US" altLang="zh-TW" dirty="0" err="1" smtClean="0"/>
              <a:t>flickr</a:t>
            </a:r>
            <a:r>
              <a:rPr lang="en-US" altLang="zh-TW" dirty="0" smtClean="0"/>
              <a:t>, Google, YouTube,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, Wikipedia, FOTOLOG, SKYROCK, Craigslist, </a:t>
            </a:r>
            <a:r>
              <a:rPr lang="en-US" altLang="zh-TW" dirty="0" err="1" smtClean="0"/>
              <a:t>Digg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Sourceforge</a:t>
            </a:r>
            <a:r>
              <a:rPr lang="en-US" altLang="zh-TW" dirty="0" smtClean="0"/>
              <a:t>, CitySearch, </a:t>
            </a:r>
          </a:p>
          <a:p>
            <a:r>
              <a:rPr lang="en-US" altLang="zh-TW" dirty="0" smtClean="0"/>
              <a:t>Travel: </a:t>
            </a:r>
            <a:r>
              <a:rPr lang="en-US" altLang="zh-TW" dirty="0" err="1" smtClean="0"/>
              <a:t>SabreHoldings</a:t>
            </a:r>
            <a:r>
              <a:rPr lang="en-US" altLang="zh-TW" dirty="0" smtClean="0"/>
              <a:t>, active hotels, </a:t>
            </a:r>
            <a:r>
              <a:rPr lang="en-US" altLang="zh-TW" dirty="0" err="1" smtClean="0"/>
              <a:t>pivex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travelocity</a:t>
            </a:r>
            <a:r>
              <a:rPr lang="en-US" altLang="zh-TW" dirty="0" smtClean="0"/>
              <a:t>, Lufthansa, </a:t>
            </a:r>
            <a:r>
              <a:rPr lang="en-US" altLang="zh-TW" dirty="0" err="1" smtClean="0"/>
              <a:t>Continential</a:t>
            </a:r>
            <a:r>
              <a:rPr lang="en-US" altLang="zh-TW" dirty="0" smtClean="0"/>
              <a:t> Airlines, Priceline.com, booking.com</a:t>
            </a:r>
          </a:p>
          <a:p>
            <a:r>
              <a:rPr lang="en-US" altLang="zh-TW" dirty="0" smtClean="0"/>
              <a:t>Retail: neckermann.de, GAP, B&amp;Q, </a:t>
            </a:r>
            <a:r>
              <a:rPr lang="en-US" altLang="zh-TW" dirty="0" err="1" smtClean="0"/>
              <a:t>axfood</a:t>
            </a:r>
            <a:r>
              <a:rPr lang="en-US" altLang="zh-TW" dirty="0" smtClean="0"/>
              <a:t>, SUZUKI, </a:t>
            </a:r>
            <a:r>
              <a:rPr lang="en-US" altLang="zh-TW" dirty="0" err="1" smtClean="0"/>
              <a:t>macy's</a:t>
            </a:r>
            <a:r>
              <a:rPr lang="en-US" altLang="zh-TW" dirty="0" smtClean="0"/>
              <a:t>, spirit group, DaimlerChrysler, caterpillar, </a:t>
            </a:r>
            <a:r>
              <a:rPr lang="en-US" altLang="zh-TW" dirty="0" err="1" smtClean="0"/>
              <a:t>texas</a:t>
            </a:r>
            <a:r>
              <a:rPr lang="en-US" altLang="zh-TW" dirty="0" smtClean="0"/>
              <a:t> instruments</a:t>
            </a:r>
          </a:p>
          <a:p>
            <a:r>
              <a:rPr lang="en-US" altLang="zh-TW" dirty="0" smtClean="0"/>
              <a:t>Telco: 8x8,Inc., </a:t>
            </a:r>
            <a:r>
              <a:rPr lang="en-US" altLang="zh-TW" dirty="0" err="1" smtClean="0"/>
              <a:t>vodafone</a:t>
            </a:r>
            <a:r>
              <a:rPr lang="en-US" altLang="zh-TW" dirty="0" smtClean="0"/>
              <a:t>, Systems, NOKIA, FIVE9, COX communications, Nevis Network, ALCATEL, STANDARD NETWORKS, </a:t>
            </a:r>
            <a:r>
              <a:rPr lang="en-US" altLang="zh-TW" dirty="0" err="1" smtClean="0"/>
              <a:t>Earthlink</a:t>
            </a:r>
            <a:r>
              <a:rPr lang="en-US" altLang="zh-TW" dirty="0" smtClean="0"/>
              <a:t>, Ericsson</a:t>
            </a:r>
          </a:p>
          <a:p>
            <a:r>
              <a:rPr lang="en-US" altLang="zh-TW" dirty="0" smtClean="0"/>
              <a:t>OEM/ISV: </a:t>
            </a:r>
            <a:r>
              <a:rPr lang="en-US" altLang="zh-TW" dirty="0" err="1" smtClean="0"/>
              <a:t>enterasys</a:t>
            </a:r>
            <a:r>
              <a:rPr lang="en-US" altLang="zh-TW" dirty="0" smtClean="0"/>
              <a:t>, JASPERSOFT, QUEST SOFTWARE, </a:t>
            </a:r>
            <a:r>
              <a:rPr lang="en-US" altLang="zh-TW" dirty="0" err="1" smtClean="0"/>
              <a:t>symantec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netiQ</a:t>
            </a:r>
            <a:r>
              <a:rPr lang="en-US" altLang="zh-TW" dirty="0" smtClean="0"/>
              <a:t>, CISCO SYSTEMS, </a:t>
            </a:r>
            <a:r>
              <a:rPr lang="en-US" altLang="zh-TW" dirty="0" err="1" smtClean="0"/>
              <a:t>sas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Proofpoint</a:t>
            </a:r>
            <a:endParaRPr lang="en-US" altLang="zh-TW" dirty="0" smtClean="0"/>
          </a:p>
          <a:p>
            <a:r>
              <a:rPr lang="en-US" altLang="zh-TW" dirty="0" smtClean="0"/>
              <a:t>Others: UPS, The associated Press, Hoover’s Online, </a:t>
            </a:r>
            <a:r>
              <a:rPr lang="en-US" altLang="zh-TW" dirty="0" err="1" smtClean="0"/>
              <a:t>omaha</a:t>
            </a:r>
            <a:r>
              <a:rPr lang="en-US" altLang="zh-TW" dirty="0" smtClean="0"/>
              <a:t> steaks, </a:t>
            </a:r>
            <a:r>
              <a:rPr lang="en-US" altLang="zh-TW" dirty="0" err="1" smtClean="0"/>
              <a:t>HypoVereinsbank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66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MySQL Price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Oracle now charges $2,000 per server for MySQL Standard Edition support, which doubles to $4,000 for servers with five or more sockets; and $5,000 per server for Enterprise Edition, which also doubles to $10,000 for five-plus sockets.</a:t>
            </a:r>
          </a:p>
          <a:p>
            <a:endParaRPr lang="en-US" altLang="zh-TW" smtClean="0"/>
          </a:p>
          <a:p>
            <a:r>
              <a:rPr lang="en-US" smtClean="0"/>
              <a:t>Oracle has also introduced a Cluster Carrier Grade edition that is priced at $10,000 per server for one- to four-socket servers and $20,000 per server for those with five or more.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489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4338</TotalTime>
  <Words>1418</Words>
  <Application>Microsoft Macintosh PowerPoint</Application>
  <PresentationFormat>On-screen Show (4:3)</PresentationFormat>
  <Paragraphs>261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Corbel</vt:lpstr>
      <vt:lpstr>helvetica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What is a Database</vt:lpstr>
      <vt:lpstr>Why we need a Database</vt:lpstr>
      <vt:lpstr>How to connect to a Database</vt:lpstr>
      <vt:lpstr>Compare Databases</vt:lpstr>
      <vt:lpstr>Database requirements</vt:lpstr>
      <vt:lpstr>Data and information</vt:lpstr>
      <vt:lpstr>Who uses MySQL</vt:lpstr>
      <vt:lpstr>MySQL Price</vt:lpstr>
      <vt:lpstr>MySQL File Size</vt:lpstr>
      <vt:lpstr>Pos of using MySQL</vt:lpstr>
      <vt:lpstr>Cons of using MySQL</vt:lpstr>
      <vt:lpstr>Performance</vt:lpstr>
      <vt:lpstr>Performance</vt:lpstr>
      <vt:lpstr>Site</vt:lpstr>
      <vt:lpstr>How large can MySQL handle</vt:lpstr>
      <vt:lpstr>Create a Database</vt:lpstr>
      <vt:lpstr>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 set</vt:lpstr>
      <vt:lpstr>Uni-code</vt:lpstr>
      <vt:lpstr>Collation</vt:lpstr>
      <vt:lpstr>Database and Excel</vt:lpstr>
      <vt:lpstr>Schemas</vt:lpstr>
      <vt:lpstr>Steps to create database</vt:lpstr>
      <vt:lpstr>PowerPoint Presentation</vt:lpstr>
      <vt:lpstr>PowerPoint Presentation</vt:lpstr>
      <vt:lpstr>PowerPoint Presentation</vt:lpstr>
      <vt:lpstr>PowerPoint Presentation</vt:lpstr>
      <vt:lpstr>int</vt:lpstr>
      <vt:lpstr>Decimal number</vt:lpstr>
      <vt:lpstr>Create table</vt:lpstr>
      <vt:lpstr>PowerPoint Presentation</vt:lpstr>
      <vt:lpstr>INSERT</vt:lpstr>
      <vt:lpstr>INSERT</vt:lpstr>
      <vt:lpstr>Browse / Query</vt:lpstr>
      <vt:lpstr>Update</vt:lpstr>
      <vt:lpstr>Delete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299</cp:revision>
  <cp:lastPrinted>1601-01-01T00:00:00Z</cp:lastPrinted>
  <dcterms:created xsi:type="dcterms:W3CDTF">2004-06-06T12:03:14Z</dcterms:created>
  <dcterms:modified xsi:type="dcterms:W3CDTF">2016-11-09T09:34:41Z</dcterms:modified>
</cp:coreProperties>
</file>