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0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8" autoAdjust="0"/>
    <p:restoredTop sz="90924"/>
  </p:normalViewPr>
  <p:slideViewPr>
    <p:cSldViewPr>
      <p:cViewPr varScale="1">
        <p:scale>
          <a:sx n="98" d="100"/>
          <a:sy n="98" d="100"/>
        </p:scale>
        <p:origin x="14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8673FC46-41DA-4C73-BC0D-C20BEA096BD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4786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38D41D04-6839-4D44-8E98-C057969DB4F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015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4BFBFC4-1FD9-4C88-ADF7-158A160D8478}" type="slidenum">
              <a:rPr lang="zh-TW" altLang="en-US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274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1DC0974-38AC-4E3F-A1BB-693148D750B8}" type="slidenum">
              <a:rPr lang="zh-TW" altLang="en-US" sz="1200" smtClean="0"/>
              <a:pPr/>
              <a:t>10</a:t>
            </a:fld>
            <a:endParaRPr lang="en-US" altLang="zh-TW" sz="12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021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8A81B2-8D52-47E0-BFDF-A88EEED1BA44}" type="slidenum">
              <a:rPr lang="zh-TW" altLang="en-US" sz="1200" smtClean="0"/>
              <a:pPr/>
              <a:t>11</a:t>
            </a:fld>
            <a:endParaRPr lang="en-US" altLang="zh-TW" sz="12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879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6FC6A4-8AC6-4FBD-9B8F-CE91B563947A}" type="slidenum">
              <a:rPr lang="zh-TW" altLang="en-US" sz="1200" smtClean="0"/>
              <a:pPr/>
              <a:t>12</a:t>
            </a:fld>
            <a:endParaRPr lang="en-US" altLang="zh-TW" sz="12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879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6FC6A4-8AC6-4FBD-9B8F-CE91B563947A}" type="slidenum">
              <a:rPr lang="zh-TW" altLang="en-US" sz="1200" smtClean="0"/>
              <a:pPr/>
              <a:t>13</a:t>
            </a:fld>
            <a:endParaRPr lang="en-US" altLang="zh-TW" sz="12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965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6FC6A4-8AC6-4FBD-9B8F-CE91B563947A}" type="slidenum">
              <a:rPr lang="zh-TW" altLang="en-US" sz="1200" smtClean="0"/>
              <a:pPr/>
              <a:t>14</a:t>
            </a:fld>
            <a:endParaRPr lang="en-US" altLang="zh-TW" sz="12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927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7960BD-ED5F-458F-A72C-E818ECB1CADF}" type="slidenum">
              <a:rPr lang="zh-TW" altLang="en-US" sz="1200" smtClean="0"/>
              <a:pPr/>
              <a:t>32</a:t>
            </a:fld>
            <a:endParaRPr lang="en-US" altLang="zh-TW" sz="12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302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47A8E3D-DFAF-4581-B154-A5B16700A529}" type="slidenum">
              <a:rPr lang="zh-TW" altLang="en-US" sz="1200" smtClean="0"/>
              <a:pPr/>
              <a:t>40</a:t>
            </a:fld>
            <a:endParaRPr lang="en-US" altLang="zh-TW" sz="120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290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D9F1BC4-EB66-4E58-82A5-F8150E1D27ED}" type="slidenum">
              <a:rPr lang="zh-TW" altLang="en-US" sz="1200" smtClean="0"/>
              <a:pPr/>
              <a:t>2</a:t>
            </a:fld>
            <a:endParaRPr lang="en-US" altLang="zh-TW" sz="120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614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D9F1BC4-EB66-4E58-82A5-F8150E1D27ED}" type="slidenum">
              <a:rPr lang="zh-TW" altLang="en-US" sz="1200" smtClean="0"/>
              <a:pPr/>
              <a:t>3</a:t>
            </a:fld>
            <a:endParaRPr lang="en-US" altLang="zh-TW" sz="120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015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A68FA1E-60E5-4232-A9BB-BBE64D50FD4C}" type="slidenum">
              <a:rPr lang="zh-TW" altLang="en-US" sz="1200" smtClean="0"/>
              <a:pPr/>
              <a:t>4</a:t>
            </a:fld>
            <a:endParaRPr lang="en-US" altLang="zh-TW" sz="120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238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6FC6A4-8AC6-4FBD-9B8F-CE91B563947A}" type="slidenum">
              <a:rPr lang="zh-TW" altLang="en-US" sz="1200" smtClean="0"/>
              <a:pPr/>
              <a:t>5</a:t>
            </a:fld>
            <a:endParaRPr lang="en-US" altLang="zh-TW" sz="12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40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455E796-893F-41D6-9CA2-2EFF27E5D71C}" type="slidenum">
              <a:rPr lang="zh-TW" altLang="en-US" sz="1200" smtClean="0"/>
              <a:pPr/>
              <a:t>6</a:t>
            </a:fld>
            <a:endParaRPr lang="en-US" altLang="zh-TW" sz="120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4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8394C9F-5E2C-4AA4-BD72-C86298444187}" type="slidenum">
              <a:rPr lang="zh-TW" altLang="en-US" sz="1200" smtClean="0"/>
              <a:pPr/>
              <a:t>7</a:t>
            </a:fld>
            <a:endParaRPr lang="en-US" altLang="zh-TW" sz="120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5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1DC0974-38AC-4E3F-A1BB-693148D750B8}" type="slidenum">
              <a:rPr lang="zh-TW" altLang="en-US" sz="1200" smtClean="0"/>
              <a:pPr/>
              <a:t>8</a:t>
            </a:fld>
            <a:endParaRPr lang="en-US" altLang="zh-TW" sz="12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6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1DC0974-38AC-4E3F-A1BB-693148D750B8}" type="slidenum">
              <a:rPr lang="zh-TW" altLang="en-US" sz="1200" smtClean="0"/>
              <a:pPr/>
              <a:t>9</a:t>
            </a:fld>
            <a:endParaRPr lang="en-US" altLang="zh-TW" sz="12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58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 lvl="1">
              <a:defRPr/>
            </a:pPr>
            <a:fld id="{6F792F1E-94E6-461B-9B7A-112308230B4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89740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F0A446D-87ED-4D3F-9A58-FC876823877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183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F0A446D-87ED-4D3F-9A58-FC876823877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3001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F0A446D-87ED-4D3F-9A58-FC876823877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8356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F0A446D-87ED-4D3F-9A58-FC876823877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4980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F0A446D-87ED-4D3F-9A58-FC876823877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9473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F0A446D-87ED-4D3F-9A58-FC876823877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1163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602A08C1-60FC-4935-9FC9-7DAC85FF4F42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6200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AACF412-91C8-4DD0-809C-F552AB9E0BDF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871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 lvl="1">
              <a:defRPr/>
            </a:pPr>
            <a:fld id="{5200EE8A-EEB1-4172-ABEF-F854F53FC1DB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091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 lvl="1">
              <a:defRPr/>
            </a:pPr>
            <a:fld id="{BE61F5E7-25DD-4E3E-B303-ECD551B4DF24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659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74A3A360-6D49-472E-9757-E84861192F88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6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46E62DE-B799-4E54-9188-DF21606C3ABA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08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B934AC9-46F0-4F51-9D2E-2B2DDA9219BF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568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DBE90147-87C7-42C4-8189-E1F940FE1179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111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2EC95901-10B3-49E2-9D70-BBE037EBE212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948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624077F2-B2F8-418F-8975-37FFB7671FA1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118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1">
              <a:defRPr/>
            </a:pPr>
            <a:fld id="{9F0A446D-87ED-4D3F-9A58-FC876823877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177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1" r:id="rId1"/>
    <p:sldLayoutId id="2147484312" r:id="rId2"/>
    <p:sldLayoutId id="2147484313" r:id="rId3"/>
    <p:sldLayoutId id="2147484314" r:id="rId4"/>
    <p:sldLayoutId id="2147484315" r:id="rId5"/>
    <p:sldLayoutId id="2147484316" r:id="rId6"/>
    <p:sldLayoutId id="2147484317" r:id="rId7"/>
    <p:sldLayoutId id="2147484318" r:id="rId8"/>
    <p:sldLayoutId id="2147484319" r:id="rId9"/>
    <p:sldLayoutId id="2147484320" r:id="rId10"/>
    <p:sldLayoutId id="2147484321" r:id="rId11"/>
    <p:sldLayoutId id="2147484322" r:id="rId12"/>
    <p:sldLayoutId id="2147484323" r:id="rId13"/>
    <p:sldLayoutId id="2147484324" r:id="rId14"/>
    <p:sldLayoutId id="2147484325" r:id="rId15"/>
    <p:sldLayoutId id="2147484326" r:id="rId16"/>
    <p:sldLayoutId id="214748432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Professional Diploma in Commercial Web Design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mtClean="0"/>
              <a:t>Lesson 2</a:t>
            </a:r>
          </a:p>
          <a:p>
            <a:r>
              <a:rPr lang="en-US" altLang="zh-TW" smtClean="0"/>
              <a:t>PHP</a:t>
            </a:r>
          </a:p>
          <a:p>
            <a:r>
              <a:rPr lang="en-US" altLang="zh-TW" smtClean="0"/>
              <a:t>By Raymond Tsang in Fevaworks</a:t>
            </a:r>
          </a:p>
          <a:p>
            <a:r>
              <a:rPr lang="en-US" altLang="zh-TW" smtClean="0"/>
              <a:t>t-raymond.tsang@fevaworks.com</a:t>
            </a:r>
            <a:endParaRPr lang="en-US" altLang="zh-TW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Classwork</a:t>
            </a:r>
            <a:endParaRPr lang="en-US" altLang="zh-TW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cart.php</a:t>
            </a:r>
            <a:endParaRPr lang="en-US" altLang="zh-TW" dirty="0" smtClean="0"/>
          </a:p>
          <a:p>
            <a:r>
              <a:rPr lang="en-US" altLang="zh-TW" dirty="0" smtClean="0"/>
              <a:t>Buy 1x Huawei P10, 2x </a:t>
            </a:r>
            <a:r>
              <a:rPr lang="en-US" altLang="zh-TW" dirty="0" err="1" smtClean="0"/>
              <a:t>Ranababy</a:t>
            </a:r>
            <a:r>
              <a:rPr lang="en-US" altLang="zh-TW" dirty="0" smtClean="0"/>
              <a:t> JA-F1M, 3x </a:t>
            </a:r>
            <a:r>
              <a:rPr lang="en-US" altLang="zh-TW" dirty="0" err="1" smtClean="0"/>
              <a:t>utalife</a:t>
            </a:r>
            <a:r>
              <a:rPr lang="en-US" altLang="zh-TW" dirty="0" smtClean="0"/>
              <a:t> E02 watch</a:t>
            </a:r>
          </a:p>
          <a:p>
            <a:r>
              <a:rPr lang="en-US" altLang="zh-TW" dirty="0" smtClean="0"/>
              <a:t>What is the total price?</a:t>
            </a:r>
          </a:p>
        </p:txBody>
      </p:sp>
    </p:spTree>
    <p:extLst>
      <p:ext uri="{BB962C8B-B14F-4D97-AF65-F5344CB8AC3E}">
        <p14:creationId xmlns:p14="http://schemas.microsoft.com/office/powerpoint/2010/main" val="2035259508"/>
      </p:ext>
    </p:extLst>
  </p:cSld>
  <p:clrMapOvr>
    <a:masterClrMapping/>
  </p:clrMapOvr>
  <p:transition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Pre- and Post-Increment and Decrement</a:t>
            </a:r>
            <a:endParaRPr lang="en-US" altLang="zh-TW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$</a:t>
            </a:r>
            <a:r>
              <a:rPr lang="en-US" altLang="zh-TW" dirty="0" smtClean="0"/>
              <a:t>a=1;</a:t>
            </a:r>
          </a:p>
          <a:p>
            <a:r>
              <a:rPr lang="en-US" altLang="zh-TW" dirty="0" smtClean="0"/>
              <a:t>echo ++$a; same as $a+=1;</a:t>
            </a:r>
          </a:p>
          <a:p>
            <a:r>
              <a:rPr lang="en-US" altLang="zh-TW" dirty="0" smtClean="0"/>
              <a:t>echo --$a; same as $a-=1;</a:t>
            </a:r>
          </a:p>
          <a:p>
            <a:r>
              <a:rPr lang="en-US" altLang="zh-TW" dirty="0" smtClean="0"/>
              <a:t>echo $a++; same as $a+=1;</a:t>
            </a:r>
          </a:p>
          <a:p>
            <a:r>
              <a:rPr lang="en-US" altLang="zh-TW" dirty="0" smtClean="0"/>
              <a:t>echo $a--; same as $a-=1;</a:t>
            </a:r>
          </a:p>
          <a:p>
            <a:r>
              <a:rPr lang="en-US" altLang="zh-TW" dirty="0" smtClean="0"/>
              <a:t>incremental.txt</a:t>
            </a:r>
          </a:p>
        </p:txBody>
      </p:sp>
    </p:spTree>
    <p:extLst>
      <p:ext uri="{BB962C8B-B14F-4D97-AF65-F5344CB8AC3E}">
        <p14:creationId xmlns:p14="http://schemas.microsoft.com/office/powerpoint/2010/main" val="2103822641"/>
      </p:ext>
    </p:extLst>
  </p:cSld>
  <p:clrMapOvr>
    <a:masterClrMapping/>
  </p:clrMapOvr>
  <p:transition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Circumference</a:t>
            </a:r>
          </a:p>
        </p:txBody>
      </p:sp>
      <p:pic>
        <p:nvPicPr>
          <p:cNvPr id="1026" name="Picture 2" descr="circumference的圖片搜尋結果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0619" y="2667000"/>
            <a:ext cx="2744237" cy="33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HK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l-GR" altLang="zh-HK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HK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HK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HK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HK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zh-HK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zh-HK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HK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HK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HK" dirty="0" smtClean="0"/>
              </a:p>
              <a:p>
                <a14:m>
                  <m:oMath xmlns:m="http://schemas.openxmlformats.org/officeDocument/2006/math">
                    <m:r>
                      <a:rPr lang="el-GR" altLang="zh-HK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HK" dirty="0" smtClean="0"/>
                  <a:t> = </a:t>
                </a:r>
                <a:r>
                  <a:rPr lang="is-IS" dirty="0" smtClean="0"/>
                  <a:t>3.1415926535897932384626</a:t>
                </a:r>
                <a:endParaRPr lang="zh-HK" alt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4"/>
                <a:stretch>
                  <a:fillRect l="-2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586737"/>
      </p:ext>
    </p:extLst>
  </p:cSld>
  <p:clrMapOvr>
    <a:masterClrMapping/>
  </p:clrMapOvr>
  <p:transition>
    <p:check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Constants</a:t>
            </a:r>
            <a:endParaRPr lang="en-US" altLang="zh-TW" dirty="0" smtClean="0"/>
          </a:p>
        </p:txBody>
      </p:sp>
      <p:sp>
        <p:nvSpPr>
          <p:cNvPr id="20483" name="Rectangle 307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Value that cannot be changed after setup</a:t>
            </a:r>
          </a:p>
          <a:p>
            <a:r>
              <a:rPr lang="en-US" altLang="zh-TW" dirty="0" smtClean="0"/>
              <a:t>Usually use all upper-case letter to distinguish from function name</a:t>
            </a:r>
          </a:p>
          <a:p>
            <a:r>
              <a:rPr lang="en-US" altLang="zh-TW" dirty="0" smtClean="0"/>
              <a:t>No dollar sign</a:t>
            </a:r>
          </a:p>
          <a:p>
            <a:r>
              <a:rPr lang="en-US" altLang="zh-TW" dirty="0" err="1" smtClean="0"/>
              <a:t>constant.php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99998221"/>
      </p:ext>
    </p:extLst>
  </p:cSld>
  <p:clrMapOvr>
    <a:masterClrMapping/>
  </p:clrMapOvr>
  <p:transition>
    <p:check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Predefined Constants</a:t>
            </a:r>
            <a:endParaRPr lang="en-US" altLang="zh-TW" dirty="0" smtClean="0"/>
          </a:p>
        </p:txBody>
      </p:sp>
      <p:sp>
        <p:nvSpPr>
          <p:cNvPr id="20483" name="Rectangle 307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Some constants has already been predefined in PHP.</a:t>
            </a:r>
          </a:p>
          <a:p>
            <a:endParaRPr lang="en-US" altLang="zh-TW" smtClean="0"/>
          </a:p>
          <a:p>
            <a:r>
              <a:rPr lang="en-US" altLang="zh-TW" smtClean="0"/>
              <a:t>predefindedConstant.php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00103781"/>
      </p:ext>
    </p:extLst>
  </p:cSld>
  <p:clrMapOvr>
    <a:masterClrMapping/>
  </p:clrMapOvr>
  <p:transition>
    <p:check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Break</a:t>
            </a:r>
            <a:endParaRPr lang="en-US" dirty="0"/>
          </a:p>
        </p:txBody>
      </p:sp>
      <p:sp>
        <p:nvSpPr>
          <p:cNvPr id="21507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Array is coming next…</a:t>
            </a:r>
          </a:p>
        </p:txBody>
      </p:sp>
    </p:spTree>
    <p:extLst>
      <p:ext uri="{BB962C8B-B14F-4D97-AF65-F5344CB8AC3E}">
        <p14:creationId xmlns:p14="http://schemas.microsoft.com/office/powerpoint/2010/main" val="1124474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Overview</a:t>
            </a:r>
          </a:p>
        </p:txBody>
      </p:sp>
      <p:sp>
        <p:nvSpPr>
          <p:cNvPr id="22531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The uses of arrays</a:t>
            </a:r>
          </a:p>
          <a:p>
            <a:r>
              <a:rPr lang="en-US" altLang="zh-TW" smtClean="0"/>
              <a:t>What are arrays</a:t>
            </a:r>
          </a:p>
          <a:p>
            <a:r>
              <a:rPr lang="en-US" altLang="zh-TW" smtClean="0"/>
              <a:t>How to declare arrays</a:t>
            </a:r>
          </a:p>
          <a:p>
            <a:r>
              <a:rPr lang="en-US" altLang="zh-TW" smtClean="0"/>
              <a:t>Multidimensional array</a:t>
            </a:r>
          </a:p>
          <a:p>
            <a:r>
              <a:rPr lang="en-US" altLang="zh-TW" smtClean="0"/>
              <a:t>Inspecting array</a:t>
            </a:r>
          </a:p>
        </p:txBody>
      </p:sp>
    </p:spTree>
    <p:extLst>
      <p:ext uri="{BB962C8B-B14F-4D97-AF65-F5344CB8AC3E}">
        <p14:creationId xmlns:p14="http://schemas.microsoft.com/office/powerpoint/2010/main" val="1178945417"/>
      </p:ext>
    </p:extLst>
  </p:cSld>
  <p:clrMapOvr>
    <a:masterClrMapping/>
  </p:clrMapOvr>
  <p:transition>
    <p:check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85750" y="3429000"/>
            <a:ext cx="1571625" cy="857250"/>
          </a:xfrm>
          <a:prstGeom prst="rect">
            <a:avLst/>
          </a:prstGeom>
          <a:solidFill>
            <a:srgbClr val="FFC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0000"/>
                </a:solidFill>
                <a:ea typeface="新細明體" pitchFamily="18" charset="-120"/>
              </a:rPr>
              <a:t>Dave</a:t>
            </a:r>
            <a:endParaRPr lang="en-US" altLang="zh-TW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492717" y="2698750"/>
            <a:ext cx="11576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$name1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071688" y="3429000"/>
            <a:ext cx="1571625" cy="857250"/>
          </a:xfrm>
          <a:prstGeom prst="rect">
            <a:avLst/>
          </a:prstGeom>
          <a:solidFill>
            <a:srgbClr val="92D05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0000"/>
                </a:solidFill>
                <a:ea typeface="新細明體" pitchFamily="18" charset="-120"/>
              </a:rPr>
              <a:t>John</a:t>
            </a:r>
            <a:endParaRPr lang="en-US" altLang="zh-TW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23558" name="TextBox 6"/>
          <p:cNvSpPr txBox="1">
            <a:spLocks noChangeArrowheads="1"/>
          </p:cNvSpPr>
          <p:nvPr/>
        </p:nvSpPr>
        <p:spPr bwMode="auto">
          <a:xfrm>
            <a:off x="2214563" y="2698750"/>
            <a:ext cx="11576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dirty="0">
                <a:ea typeface="新細明體" pitchFamily="18" charset="-120"/>
              </a:rPr>
              <a:t>$name2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857625" y="3429000"/>
            <a:ext cx="1571625" cy="857250"/>
          </a:xfrm>
          <a:prstGeom prst="rect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0000"/>
                </a:solidFill>
                <a:ea typeface="新細明體" pitchFamily="18" charset="-120"/>
              </a:rPr>
              <a:t>Mary</a:t>
            </a:r>
            <a:endParaRPr lang="en-US" altLang="zh-TW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23560" name="TextBox 8"/>
          <p:cNvSpPr txBox="1">
            <a:spLocks noChangeArrowheads="1"/>
          </p:cNvSpPr>
          <p:nvPr/>
        </p:nvSpPr>
        <p:spPr bwMode="auto">
          <a:xfrm>
            <a:off x="4000500" y="2698750"/>
            <a:ext cx="1149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dirty="0">
                <a:ea typeface="新細明體" pitchFamily="18" charset="-120"/>
              </a:rPr>
              <a:t>$name3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643688" y="2786063"/>
            <a:ext cx="1571625" cy="857250"/>
          </a:xfrm>
          <a:prstGeom prst="rect">
            <a:avLst/>
          </a:prstGeom>
          <a:solidFill>
            <a:srgbClr val="FFCC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0000"/>
                </a:solidFill>
                <a:ea typeface="新細明體" pitchFamily="18" charset="-120"/>
              </a:rPr>
              <a:t>Dave</a:t>
            </a:r>
            <a:endParaRPr lang="en-US" altLang="zh-TW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23562" name="TextBox 10"/>
          <p:cNvSpPr txBox="1">
            <a:spLocks noChangeArrowheads="1"/>
          </p:cNvSpPr>
          <p:nvPr/>
        </p:nvSpPr>
        <p:spPr bwMode="auto">
          <a:xfrm>
            <a:off x="6715125" y="2143125"/>
            <a:ext cx="10038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$name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643688" y="3643313"/>
            <a:ext cx="1571625" cy="857250"/>
          </a:xfrm>
          <a:prstGeom prst="rect">
            <a:avLst/>
          </a:prstGeom>
          <a:solidFill>
            <a:srgbClr val="92D05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0000"/>
                </a:solidFill>
                <a:ea typeface="新細明體" pitchFamily="18" charset="-120"/>
              </a:rPr>
              <a:t>John</a:t>
            </a:r>
            <a:endParaRPr lang="en-US" altLang="zh-TW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643688" y="4500563"/>
            <a:ext cx="1571625" cy="857250"/>
          </a:xfrm>
          <a:prstGeom prst="rect">
            <a:avLst/>
          </a:prstGeom>
          <a:solidFill>
            <a:srgbClr val="00CCFF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0000"/>
                </a:solidFill>
                <a:ea typeface="新細明體" pitchFamily="18" charset="-120"/>
              </a:rPr>
              <a:t>Mary</a:t>
            </a:r>
            <a:endParaRPr lang="en-US" altLang="zh-TW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23565" name="TextBox 13"/>
          <p:cNvSpPr txBox="1">
            <a:spLocks noChangeArrowheads="1"/>
          </p:cNvSpPr>
          <p:nvPr/>
        </p:nvSpPr>
        <p:spPr bwMode="auto">
          <a:xfrm>
            <a:off x="6091238" y="292893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1</a:t>
            </a:r>
          </a:p>
        </p:txBody>
      </p:sp>
      <p:sp>
        <p:nvSpPr>
          <p:cNvPr id="23566" name="TextBox 14"/>
          <p:cNvSpPr txBox="1">
            <a:spLocks noChangeArrowheads="1"/>
          </p:cNvSpPr>
          <p:nvPr/>
        </p:nvSpPr>
        <p:spPr bwMode="auto">
          <a:xfrm>
            <a:off x="6091238" y="378618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2</a:t>
            </a:r>
          </a:p>
        </p:txBody>
      </p:sp>
      <p:sp>
        <p:nvSpPr>
          <p:cNvPr id="23567" name="TextBox 15"/>
          <p:cNvSpPr txBox="1">
            <a:spLocks noChangeArrowheads="1"/>
          </p:cNvSpPr>
          <p:nvPr/>
        </p:nvSpPr>
        <p:spPr bwMode="auto">
          <a:xfrm>
            <a:off x="6143625" y="46815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3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6215063" y="1071563"/>
            <a:ext cx="25479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>
              <a:defRPr/>
            </a:pPr>
            <a:r>
              <a:rPr lang="en-US" sz="4400" ker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Array</a:t>
            </a:r>
            <a:endParaRPr lang="en-US" sz="4400" kern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51496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The uses of arrays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Store many variables in one variable name</a:t>
            </a:r>
          </a:p>
          <a:p>
            <a:r>
              <a:rPr lang="en-US" altLang="zh-TW" smtClean="0"/>
              <a:t>No difference in data entry, but save a lot of time in generating a result</a:t>
            </a:r>
          </a:p>
          <a:p>
            <a:endParaRPr lang="en-US" altLang="zh-TW" smtClean="0"/>
          </a:p>
          <a:p>
            <a:r>
              <a:rPr lang="en-US" altLang="zh-TW" smtClean="0"/>
              <a:t>How to write that in PHP?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60218649"/>
      </p:ext>
    </p:extLst>
  </p:cSld>
  <p:clrMapOvr>
    <a:masterClrMapping/>
  </p:clrMapOvr>
  <p:transition>
    <p:check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What are arrays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an orderly arrangement</a:t>
            </a:r>
          </a:p>
          <a:p>
            <a:r>
              <a:rPr lang="en-US" altLang="zh-TW" smtClean="0"/>
              <a:t>indexed collection of data values</a:t>
            </a:r>
          </a:p>
          <a:p>
            <a:r>
              <a:rPr lang="en-US" altLang="zh-TW" smtClean="0"/>
              <a:t>A series of variables (or objects) that are of the same size and type</a:t>
            </a:r>
          </a:p>
        </p:txBody>
      </p:sp>
    </p:spTree>
    <p:extLst>
      <p:ext uri="{BB962C8B-B14F-4D97-AF65-F5344CB8AC3E}">
        <p14:creationId xmlns:p14="http://schemas.microsoft.com/office/powerpoint/2010/main" val="1423014584"/>
      </p:ext>
    </p:extLst>
  </p:cSld>
  <p:clrMapOvr>
    <a:masterClrMapping/>
  </p:clrMapOvr>
  <p:transition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Operands II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String operators</a:t>
            </a:r>
          </a:p>
          <a:p>
            <a:r>
              <a:rPr lang="en-US" altLang="zh-TW" dirty="0" smtClean="0"/>
              <a:t>Use a period(.) to combine a variable and a string</a:t>
            </a:r>
          </a:p>
          <a:p>
            <a:r>
              <a:rPr lang="en-US" altLang="zh-TW" dirty="0" smtClean="0"/>
              <a:t>$a=</a:t>
            </a:r>
            <a:r>
              <a:rPr lang="mr-IN" altLang="zh-TW" dirty="0" smtClean="0"/>
              <a:t>"</a:t>
            </a:r>
            <a:r>
              <a:rPr lang="en-US" altLang="zh-TW" dirty="0" err="1" smtClean="0"/>
              <a:t>mary</a:t>
            </a:r>
            <a:r>
              <a:rPr lang="mr-IN" altLang="zh-TW" dirty="0" smtClean="0"/>
              <a:t>"</a:t>
            </a:r>
            <a:r>
              <a:rPr lang="en-US" altLang="zh-TW" dirty="0" smtClean="0"/>
              <a:t>;$b=</a:t>
            </a:r>
            <a:r>
              <a:rPr lang="mr-IN" altLang="zh-TW" dirty="0" smtClean="0"/>
              <a:t>"</a:t>
            </a:r>
            <a:r>
              <a:rPr lang="en-US" altLang="zh-TW" dirty="0" err="1" smtClean="0"/>
              <a:t>chan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$name=$</a:t>
            </a:r>
            <a:r>
              <a:rPr lang="en-US" altLang="zh-TW" dirty="0" err="1" smtClean="0"/>
              <a:t>a.$b</a:t>
            </a:r>
            <a:endParaRPr lang="en-US" altLang="zh-TW" dirty="0" smtClean="0"/>
          </a:p>
          <a:p>
            <a:r>
              <a:rPr lang="en-US" altLang="zh-TW" dirty="0" smtClean="0"/>
              <a:t>Operands2.php</a:t>
            </a:r>
          </a:p>
        </p:txBody>
      </p:sp>
    </p:spTree>
    <p:extLst>
      <p:ext uri="{BB962C8B-B14F-4D97-AF65-F5344CB8AC3E}">
        <p14:creationId xmlns:p14="http://schemas.microsoft.com/office/powerpoint/2010/main" val="1957584107"/>
      </p:ext>
    </p:extLst>
  </p:cSld>
  <p:clrMapOvr>
    <a:masterClrMapping/>
  </p:clrMapOvr>
  <p:transition>
    <p:check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How to declare arrays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$</a:t>
            </a:r>
            <a:r>
              <a:rPr lang="en-US" altLang="zh-TW" dirty="0" smtClean="0"/>
              <a:t>array[0]=</a:t>
            </a:r>
            <a:r>
              <a:rPr lang="mr-IN" altLang="zh-TW" dirty="0" smtClean="0"/>
              <a:t>"</a:t>
            </a:r>
            <a:r>
              <a:rPr lang="en-US" altLang="zh-TW" dirty="0" smtClean="0"/>
              <a:t>first thing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$array[1]=</a:t>
            </a:r>
            <a:r>
              <a:rPr lang="mr-IN" altLang="zh-TW" dirty="0" smtClean="0"/>
              <a:t>"</a:t>
            </a:r>
            <a:r>
              <a:rPr lang="en-US" altLang="zh-TW" dirty="0" smtClean="0"/>
              <a:t>second thing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$array['green']=</a:t>
            </a:r>
            <a:r>
              <a:rPr lang="mr-IN" altLang="zh-TW" dirty="0" smtClean="0"/>
              <a:t>"</a:t>
            </a:r>
            <a:r>
              <a:rPr lang="en-US" altLang="zh-TW" dirty="0" smtClean="0"/>
              <a:t>john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Array key is 0, 1 green</a:t>
            </a:r>
          </a:p>
          <a:p>
            <a:r>
              <a:rPr lang="en-US" altLang="zh-TW" dirty="0" smtClean="0"/>
              <a:t>Array value first thing, second thing, john</a:t>
            </a:r>
          </a:p>
        </p:txBody>
      </p:sp>
    </p:spTree>
    <p:extLst>
      <p:ext uri="{BB962C8B-B14F-4D97-AF65-F5344CB8AC3E}">
        <p14:creationId xmlns:p14="http://schemas.microsoft.com/office/powerpoint/2010/main" val="80736649"/>
      </p:ext>
    </p:extLst>
  </p:cSld>
  <p:clrMapOvr>
    <a:masterClrMapping/>
  </p:clrMapOvr>
  <p:transition>
    <p:check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Exercise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Set student info to an array from </a:t>
            </a:r>
            <a:r>
              <a:rPr lang="en-US" altLang="zh-TW" dirty="0" err="1" smtClean="0"/>
              <a:t>student.php</a:t>
            </a:r>
            <a:endParaRPr lang="en-US" altLang="zh-TW" dirty="0" smtClean="0"/>
          </a:p>
          <a:p>
            <a:r>
              <a:rPr lang="en-US" altLang="zh-TW" dirty="0" err="1"/>
              <a:t>s</a:t>
            </a:r>
            <a:r>
              <a:rPr lang="en-US" altLang="zh-TW" dirty="0" err="1" smtClean="0"/>
              <a:t>tudent.php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78678486"/>
      </p:ext>
    </p:extLst>
  </p:cSld>
  <p:clrMapOvr>
    <a:masterClrMapping/>
  </p:clrMapOvr>
  <p:transition>
    <p:check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82663" y="2667000"/>
          <a:ext cx="7704138" cy="40932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8046"/>
                <a:gridCol w="2568046"/>
                <a:gridCol w="2568046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student number</a:t>
                      </a:r>
                      <a:endParaRPr lang="en-US" sz="24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name</a:t>
                      </a:r>
                      <a:endParaRPr lang="en-US" sz="24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marks</a:t>
                      </a:r>
                      <a:endParaRPr lang="en-US" sz="2400" b="0" i="0" u="none" strike="noStrike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dave</a:t>
                      </a:r>
                      <a:endParaRPr lang="en-US" sz="24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90</a:t>
                      </a:r>
                      <a:endParaRPr lang="en-US" sz="24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s-IS" sz="2400" u="none" strike="noStrike" dirty="0">
                          <a:effectLst/>
                        </a:rPr>
                        <a:t>2</a:t>
                      </a:r>
                      <a:endParaRPr lang="is-IS" sz="24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john</a:t>
                      </a:r>
                      <a:endParaRPr lang="en-US" sz="2400" b="0" i="0" u="none" strike="noStrike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50</a:t>
                      </a:r>
                      <a:endParaRPr lang="en-US" sz="24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mary</a:t>
                      </a:r>
                      <a:endParaRPr lang="en-US" sz="2400" b="0" i="0" u="none" strike="noStrike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2400" u="none" strike="noStrike" dirty="0">
                          <a:effectLst/>
                        </a:rPr>
                        <a:t>66</a:t>
                      </a:r>
                      <a:endParaRPr lang="is-IS" sz="24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sue</a:t>
                      </a:r>
                      <a:endParaRPr lang="en-US" sz="2400" b="0" i="0" u="none" strike="noStrike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2400" u="none" strike="noStrike" dirty="0">
                          <a:effectLst/>
                        </a:rPr>
                        <a:t>72</a:t>
                      </a:r>
                      <a:endParaRPr lang="is-IS" sz="24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ada</a:t>
                      </a:r>
                      <a:endParaRPr lang="en-US" sz="2400" b="0" i="0" u="none" strike="noStrike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55</a:t>
                      </a:r>
                      <a:endParaRPr lang="en-US" sz="2400" b="0" i="0" u="none" strike="noStrike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jack</a:t>
                      </a:r>
                      <a:endParaRPr lang="en-US" sz="2400" b="0" i="0" u="none" strike="noStrike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400" u="none" strike="noStrike" dirty="0">
                          <a:effectLst/>
                        </a:rPr>
                        <a:t>97</a:t>
                      </a:r>
                      <a:endParaRPr lang="cs-CZ" sz="24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jay</a:t>
                      </a:r>
                      <a:endParaRPr lang="en-US" sz="2400" b="0" i="0" u="none" strike="noStrike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2400" u="none" strike="noStrike">
                          <a:effectLst/>
                        </a:rPr>
                        <a:t>82</a:t>
                      </a:r>
                      <a:endParaRPr lang="is-IS" sz="2400" b="0" i="0" u="none" strike="noStrike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leo</a:t>
                      </a:r>
                      <a:endParaRPr lang="en-US" sz="2400" b="0" i="0" u="none" strike="noStrike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88</a:t>
                      </a:r>
                      <a:endParaRPr lang="en-US" sz="24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ben</a:t>
                      </a:r>
                      <a:endParaRPr lang="en-US" sz="2400" b="0" i="0" u="none" strike="noStrike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2400" u="none" strike="noStrike" dirty="0">
                          <a:effectLst/>
                        </a:rPr>
                        <a:t>62</a:t>
                      </a:r>
                      <a:endParaRPr lang="is-IS" sz="24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cindy</a:t>
                      </a:r>
                      <a:endParaRPr lang="en-US" sz="2400" b="0" i="0" u="none" strike="noStrike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2400" u="none" strike="noStrike" dirty="0">
                          <a:effectLst/>
                        </a:rPr>
                        <a:t>100</a:t>
                      </a:r>
                      <a:endParaRPr lang="is-IS" sz="24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252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Multidimensional array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Usually use two dimensional array but no limit of x-dimensional array</a:t>
            </a:r>
          </a:p>
          <a:p>
            <a:r>
              <a:rPr lang="en-US" altLang="zh-TW" dirty="0" smtClean="0"/>
              <a:t>Two dimensional array $</a:t>
            </a:r>
            <a:r>
              <a:rPr lang="en-US" altLang="zh-TW" dirty="0" err="1" smtClean="0"/>
              <a:t>multi_array</a:t>
            </a:r>
            <a:r>
              <a:rPr lang="en-US" altLang="zh-TW" dirty="0" smtClean="0"/>
              <a:t>['A'][1]=</a:t>
            </a:r>
            <a:r>
              <a:rPr lang="mr-IN" altLang="zh-TW" dirty="0" smtClean="0"/>
              <a:t>"</a:t>
            </a:r>
            <a:r>
              <a:rPr lang="en-US" altLang="zh-TW" dirty="0" smtClean="0"/>
              <a:t>dumping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Three dimensional array $</a:t>
            </a:r>
            <a:r>
              <a:rPr lang="en-US" altLang="zh-TW" dirty="0" err="1" smtClean="0"/>
              <a:t>multi_array</a:t>
            </a:r>
            <a:r>
              <a:rPr lang="en-US" altLang="zh-TW" dirty="0" smtClean="0"/>
              <a:t>['sheet1']['A'][1]=</a:t>
            </a:r>
            <a:r>
              <a:rPr lang="mr-IN" altLang="zh-TW" dirty="0" smtClean="0"/>
              <a:t>"</a:t>
            </a:r>
            <a:r>
              <a:rPr lang="en-US" altLang="zh-TW" dirty="0" smtClean="0"/>
              <a:t>dumping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err="1" smtClean="0"/>
              <a:t>car.xls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61560850"/>
      </p:ext>
    </p:extLst>
  </p:cSld>
  <p:clrMapOvr>
    <a:masterClrMapping/>
  </p:clrMapOvr>
  <p:transition>
    <p:check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Overview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If statement</a:t>
            </a:r>
          </a:p>
          <a:p>
            <a:r>
              <a:rPr lang="en-US" altLang="zh-TW" smtClean="0"/>
              <a:t>While loop</a:t>
            </a:r>
          </a:p>
          <a:p>
            <a:r>
              <a:rPr lang="en-US" altLang="zh-TW" smtClean="0"/>
              <a:t>Do while loop</a:t>
            </a:r>
          </a:p>
          <a:p>
            <a:r>
              <a:rPr lang="en-US" altLang="zh-TW" smtClean="0"/>
              <a:t>For loop</a:t>
            </a:r>
          </a:p>
        </p:txBody>
      </p:sp>
    </p:spTree>
    <p:extLst>
      <p:ext uri="{BB962C8B-B14F-4D97-AF65-F5344CB8AC3E}">
        <p14:creationId xmlns:p14="http://schemas.microsoft.com/office/powerpoint/2010/main" val="1535251564"/>
      </p:ext>
    </p:extLst>
  </p:cSld>
  <p:clrMapOvr>
    <a:masterClrMapping/>
  </p:clrMapOvr>
  <p:transition>
    <p:check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If statement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For a special condition, use if for making a decision</a:t>
            </a:r>
          </a:p>
          <a:p>
            <a:r>
              <a:rPr lang="en-US" altLang="zh-TW" smtClean="0"/>
              <a:t>if only</a:t>
            </a:r>
          </a:p>
          <a:p>
            <a:r>
              <a:rPr lang="en-US" altLang="zh-TW" smtClean="0"/>
              <a:t>if {} else {}</a:t>
            </a:r>
          </a:p>
          <a:p>
            <a:r>
              <a:rPr lang="en-US" altLang="zh-TW" smtClean="0"/>
              <a:t>if {} elseif {} else {}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57017443"/>
      </p:ext>
    </p:extLst>
  </p:cSld>
  <p:clrMapOvr>
    <a:masterClrMapping/>
  </p:clrMapOvr>
  <p:transition>
    <p:check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If statement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if (condition){</a:t>
            </a:r>
          </a:p>
          <a:p>
            <a:r>
              <a:rPr lang="en-US" altLang="zh-TW" dirty="0" smtClean="0"/>
              <a:t>	statement;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if ($marks==100){</a:t>
            </a:r>
          </a:p>
          <a:p>
            <a:r>
              <a:rPr lang="en-US" altLang="zh-TW" dirty="0" smtClean="0"/>
              <a:t>	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you get full marks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if ($marks&lt;60){</a:t>
            </a:r>
          </a:p>
          <a:p>
            <a:r>
              <a:rPr lang="en-US" altLang="zh-TW" dirty="0" smtClean="0"/>
              <a:t>	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you are fail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87132118"/>
      </p:ext>
    </p:extLst>
  </p:cSld>
  <p:clrMapOvr>
    <a:masterClrMapping/>
  </p:clrMapOvr>
  <p:transition>
    <p:check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If statement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1800" dirty="0" smtClean="0"/>
              <a:t>if (condition){</a:t>
            </a:r>
          </a:p>
          <a:p>
            <a:r>
              <a:rPr lang="en-US" altLang="zh-TW" sz="1800" dirty="0" smtClean="0"/>
              <a:t>	statment1;</a:t>
            </a:r>
          </a:p>
          <a:p>
            <a:r>
              <a:rPr lang="en-US" altLang="zh-TW" sz="1800" dirty="0" smtClean="0"/>
              <a:t>}else{</a:t>
            </a:r>
          </a:p>
          <a:p>
            <a:r>
              <a:rPr lang="en-US" altLang="zh-TW" sz="1800" dirty="0" smtClean="0"/>
              <a:t>	statment2;</a:t>
            </a:r>
          </a:p>
          <a:p>
            <a:r>
              <a:rPr lang="en-US" altLang="zh-TW" sz="1800" dirty="0" smtClean="0"/>
              <a:t>}</a:t>
            </a:r>
          </a:p>
          <a:p>
            <a:endParaRPr lang="en-US" altLang="zh-TW" sz="1800" dirty="0" smtClean="0"/>
          </a:p>
          <a:p>
            <a:r>
              <a:rPr lang="en-US" altLang="zh-TW" sz="1800" dirty="0" smtClean="0"/>
              <a:t>if ($marks&gt;=60){</a:t>
            </a:r>
          </a:p>
          <a:p>
            <a:r>
              <a:rPr lang="en-US" altLang="zh-TW" sz="1800" dirty="0" smtClean="0"/>
              <a:t>	echo </a:t>
            </a:r>
            <a:r>
              <a:rPr lang="mr-IN" altLang="zh-TW" sz="1800" dirty="0" smtClean="0"/>
              <a:t>"</a:t>
            </a:r>
            <a:r>
              <a:rPr lang="en-US" altLang="zh-TW" sz="1800" dirty="0" smtClean="0"/>
              <a:t>you are pass</a:t>
            </a:r>
            <a:r>
              <a:rPr lang="mr-IN" altLang="zh-TW" sz="1800" dirty="0" smtClean="0"/>
              <a:t>"</a:t>
            </a:r>
            <a:r>
              <a:rPr lang="en-US" altLang="zh-TW" sz="1800" dirty="0" smtClean="0"/>
              <a:t>;</a:t>
            </a:r>
          </a:p>
          <a:p>
            <a:r>
              <a:rPr lang="en-US" altLang="zh-TW" sz="1800" dirty="0" smtClean="0"/>
              <a:t>} else {</a:t>
            </a:r>
          </a:p>
          <a:p>
            <a:r>
              <a:rPr lang="en-US" altLang="zh-TW" sz="1800" dirty="0" smtClean="0"/>
              <a:t>	echo </a:t>
            </a:r>
            <a:r>
              <a:rPr lang="mr-IN" altLang="zh-TW" sz="1800" dirty="0" smtClean="0"/>
              <a:t>"</a:t>
            </a:r>
            <a:r>
              <a:rPr lang="en-US" altLang="zh-TW" sz="1800" dirty="0" smtClean="0"/>
              <a:t>you are fail</a:t>
            </a:r>
            <a:r>
              <a:rPr lang="mr-IN" altLang="zh-TW" sz="1800" dirty="0" smtClean="0"/>
              <a:t>"</a:t>
            </a:r>
            <a:r>
              <a:rPr lang="en-US" altLang="zh-TW" sz="1800" dirty="0" smtClean="0"/>
              <a:t>;</a:t>
            </a:r>
          </a:p>
          <a:p>
            <a:r>
              <a:rPr lang="en-US" altLang="zh-TW" sz="1800" dirty="0" smtClean="0"/>
              <a:t>}</a:t>
            </a:r>
          </a:p>
          <a:p>
            <a:endParaRPr lang="en-US" altLang="zh-TW" sz="1800" dirty="0" smtClean="0"/>
          </a:p>
          <a:p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1431617128"/>
      </p:ext>
    </p:extLst>
  </p:cSld>
  <p:clrMapOvr>
    <a:masterClrMapping/>
  </p:clrMapOvr>
  <p:transition>
    <p:check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If statement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if (condition1){</a:t>
            </a:r>
          </a:p>
          <a:p>
            <a:r>
              <a:rPr lang="en-US" altLang="zh-TW" smtClean="0"/>
              <a:t>	statment1;</a:t>
            </a:r>
          </a:p>
          <a:p>
            <a:r>
              <a:rPr lang="en-US" altLang="zh-TW" smtClean="0"/>
              <a:t>}elseif(condition2){</a:t>
            </a:r>
          </a:p>
          <a:p>
            <a:r>
              <a:rPr lang="en-US" altLang="zh-TW" smtClean="0"/>
              <a:t>	statment2;</a:t>
            </a:r>
          </a:p>
          <a:p>
            <a:r>
              <a:rPr lang="en-US" altLang="zh-TW" smtClean="0"/>
              <a:t>}elseif(condition3){</a:t>
            </a:r>
          </a:p>
          <a:p>
            <a:r>
              <a:rPr lang="en-US" altLang="zh-TW" smtClean="0"/>
              <a:t>	statement3;</a:t>
            </a:r>
          </a:p>
          <a:p>
            <a:r>
              <a:rPr lang="en-US" altLang="zh-TW" smtClean="0"/>
              <a:t>}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82289308"/>
      </p:ext>
    </p:extLst>
  </p:cSld>
  <p:clrMapOvr>
    <a:masterClrMapping/>
  </p:clrMapOvr>
  <p:transition>
    <p:check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If statement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smtClean="0"/>
              <a:t>if (condition1){</a:t>
            </a:r>
          </a:p>
          <a:p>
            <a:r>
              <a:rPr lang="en-US" altLang="zh-TW" smtClean="0"/>
              <a:t>	statment1;</a:t>
            </a:r>
          </a:p>
          <a:p>
            <a:r>
              <a:rPr lang="en-US" altLang="zh-TW" smtClean="0"/>
              <a:t>}elseif(condition2){</a:t>
            </a:r>
          </a:p>
          <a:p>
            <a:r>
              <a:rPr lang="en-US" altLang="zh-TW" smtClean="0"/>
              <a:t>	statment2;</a:t>
            </a:r>
          </a:p>
          <a:p>
            <a:r>
              <a:rPr lang="en-US" altLang="zh-TW" smtClean="0"/>
              <a:t>}elseif(condition3){</a:t>
            </a:r>
          </a:p>
          <a:p>
            <a:r>
              <a:rPr lang="en-US" altLang="zh-TW" smtClean="0"/>
              <a:t>	statement3;</a:t>
            </a:r>
          </a:p>
          <a:p>
            <a:r>
              <a:rPr lang="en-US" altLang="zh-TW" smtClean="0"/>
              <a:t>}else{</a:t>
            </a:r>
          </a:p>
          <a:p>
            <a:r>
              <a:rPr lang="en-US" altLang="zh-TW" smtClean="0"/>
              <a:t>	statement4;</a:t>
            </a:r>
          </a:p>
          <a:p>
            <a:r>
              <a:rPr lang="en-US" altLang="zh-TW" smtClean="0"/>
              <a:t>}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41512622"/>
      </p:ext>
    </p:extLst>
  </p:cSld>
  <p:clrMapOvr>
    <a:masterClrMapping/>
  </p:clrMapOvr>
  <p:transition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Classwork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greeting.php</a:t>
            </a:r>
            <a:endParaRPr lang="en-US" altLang="zh-TW" dirty="0"/>
          </a:p>
          <a:p>
            <a:r>
              <a:rPr lang="en-US" altLang="zh-TW" dirty="0" smtClean="0"/>
              <a:t>Rephrase the </a:t>
            </a:r>
            <a:r>
              <a:rPr lang="en-US" altLang="zh-TW" dirty="0" smtClean="0"/>
              <a:t>sentence</a:t>
            </a:r>
          </a:p>
        </p:txBody>
      </p:sp>
    </p:spTree>
    <p:extLst>
      <p:ext uri="{BB962C8B-B14F-4D97-AF65-F5344CB8AC3E}">
        <p14:creationId xmlns:p14="http://schemas.microsoft.com/office/powerpoint/2010/main" val="1157483542"/>
      </p:ext>
    </p:extLst>
  </p:cSld>
  <p:clrMapOvr>
    <a:masterClrMapping/>
  </p:clrMapOvr>
  <p:transition>
    <p:check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If statement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if ($marks==100){</a:t>
            </a:r>
          </a:p>
          <a:p>
            <a:r>
              <a:rPr lang="en-US" altLang="zh-TW" dirty="0" smtClean="0"/>
              <a:t>	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you get full marks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} </a:t>
            </a:r>
            <a:r>
              <a:rPr lang="en-US" altLang="zh-TW" dirty="0" err="1" smtClean="0"/>
              <a:t>elseif</a:t>
            </a:r>
            <a:r>
              <a:rPr lang="en-US" altLang="zh-TW" dirty="0" smtClean="0"/>
              <a:t> ($marks&gt;=60){</a:t>
            </a:r>
          </a:p>
          <a:p>
            <a:r>
              <a:rPr lang="en-US" altLang="zh-TW" dirty="0" smtClean="0"/>
              <a:t>	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you are pass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} else {</a:t>
            </a:r>
          </a:p>
          <a:p>
            <a:r>
              <a:rPr lang="en-US" altLang="zh-TW" dirty="0" smtClean="0"/>
              <a:t>	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you are fail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3431257"/>
      </p:ext>
    </p:extLst>
  </p:cSld>
  <p:clrMapOvr>
    <a:masterClrMapping/>
  </p:clrMapOvr>
  <p:transition>
    <p:check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Classwork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100=</a:t>
            </a:r>
            <a:r>
              <a:rPr lang="mr-IN" altLang="zh-TW" dirty="0" smtClean="0"/>
              <a:t>"</a:t>
            </a:r>
            <a:r>
              <a:rPr lang="en-US" altLang="zh-TW" dirty="0" smtClean="0"/>
              <a:t>full marks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&gt;90=</a:t>
            </a:r>
            <a:r>
              <a:rPr lang="mr-IN" altLang="zh-TW" dirty="0" smtClean="0"/>
              <a:t>"</a:t>
            </a:r>
            <a:r>
              <a:rPr lang="en-US" altLang="zh-TW" dirty="0" smtClean="0"/>
              <a:t>A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&gt;80=</a:t>
            </a:r>
            <a:r>
              <a:rPr lang="mr-IN" altLang="zh-TW" dirty="0" smtClean="0"/>
              <a:t>"</a:t>
            </a:r>
            <a:r>
              <a:rPr lang="en-US" altLang="zh-TW" dirty="0" smtClean="0"/>
              <a:t>B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&gt;70=</a:t>
            </a:r>
            <a:r>
              <a:rPr lang="mr-IN" altLang="zh-TW" dirty="0" smtClean="0"/>
              <a:t>"</a:t>
            </a:r>
            <a:r>
              <a:rPr lang="en-US" altLang="zh-TW" dirty="0" smtClean="0"/>
              <a:t>C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&gt;=60=</a:t>
            </a:r>
            <a:r>
              <a:rPr lang="mr-IN" altLang="zh-TW" dirty="0" smtClean="0"/>
              <a:t>"</a:t>
            </a:r>
            <a:r>
              <a:rPr lang="en-US" altLang="zh-TW" dirty="0" smtClean="0"/>
              <a:t>D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&lt;60=</a:t>
            </a:r>
            <a:r>
              <a:rPr lang="mr-IN" altLang="zh-TW" dirty="0" smtClean="0"/>
              <a:t>"</a:t>
            </a:r>
            <a:r>
              <a:rPr lang="en-US" altLang="zh-TW" dirty="0" smtClean="0"/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1333736776"/>
      </p:ext>
    </p:extLst>
  </p:cSld>
  <p:clrMapOvr>
    <a:masterClrMapping/>
  </p:clrMapOvr>
  <p:transition>
    <p:check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Operands V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547664" y="2763856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symbol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equal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greater than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same type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686846"/>
      </p:ext>
    </p:extLst>
  </p:cSld>
  <p:clrMapOvr>
    <a:masterClrMapping/>
  </p:clrMapOvr>
  <p:transition>
    <p:check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White spacing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Easier for </a:t>
            </a:r>
            <a:r>
              <a:rPr lang="en-US" altLang="zh-TW" dirty="0" err="1" smtClean="0"/>
              <a:t>dubugging</a:t>
            </a:r>
            <a:endParaRPr lang="en-US" altLang="zh-TW" dirty="0" smtClean="0"/>
          </a:p>
          <a:p>
            <a:r>
              <a:rPr lang="en-US" altLang="zh-TW" dirty="0" smtClean="0"/>
              <a:t>Usually use tab for under each blanket</a:t>
            </a:r>
          </a:p>
          <a:p>
            <a:r>
              <a:rPr lang="en-US" altLang="zh-TW" dirty="0" smtClean="0"/>
              <a:t>Highlight the code</a:t>
            </a:r>
          </a:p>
          <a:p>
            <a:r>
              <a:rPr lang="en-US" altLang="zh-TW" dirty="0" smtClean="0"/>
              <a:t>Use </a:t>
            </a:r>
            <a:r>
              <a:rPr lang="mr-IN" altLang="zh-TW" dirty="0" smtClean="0"/>
              <a:t>"</a:t>
            </a:r>
            <a:r>
              <a:rPr lang="en-US" altLang="zh-TW" dirty="0" err="1" smtClean="0"/>
              <a:t>Ctrl+Shift</a:t>
            </a:r>
            <a:r>
              <a:rPr lang="en-US" altLang="zh-TW" dirty="0" smtClean="0"/>
              <a:t>+&gt;</a:t>
            </a:r>
            <a:r>
              <a:rPr lang="mr-IN" altLang="zh-TW" dirty="0" smtClean="0"/>
              <a:t>"</a:t>
            </a:r>
            <a:r>
              <a:rPr lang="en-US" altLang="zh-TW" dirty="0" smtClean="0"/>
              <a:t> or </a:t>
            </a:r>
            <a:r>
              <a:rPr lang="mr-IN" altLang="zh-TW" dirty="0" smtClean="0"/>
              <a:t>"</a:t>
            </a:r>
            <a:r>
              <a:rPr lang="en-US" altLang="zh-TW" dirty="0" err="1" smtClean="0"/>
              <a:t>Ctrl+Shift</a:t>
            </a:r>
            <a:r>
              <a:rPr lang="en-US" altLang="zh-TW" dirty="0" smtClean="0"/>
              <a:t>+&lt;</a:t>
            </a:r>
            <a:r>
              <a:rPr lang="mr-IN" altLang="zh-TW" dirty="0" smtClean="0"/>
              <a:t>"</a:t>
            </a:r>
            <a:r>
              <a:rPr lang="en-US" altLang="zh-TW" dirty="0" smtClean="0"/>
              <a:t> for formatting</a:t>
            </a:r>
          </a:p>
        </p:txBody>
      </p:sp>
    </p:spTree>
    <p:extLst>
      <p:ext uri="{BB962C8B-B14F-4D97-AF65-F5344CB8AC3E}">
        <p14:creationId xmlns:p14="http://schemas.microsoft.com/office/powerpoint/2010/main" val="757728566"/>
      </p:ext>
    </p:extLst>
  </p:cSld>
  <p:clrMapOvr>
    <a:masterClrMapping/>
  </p:clrMapOvr>
  <p:transition>
    <p:check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While loop</a:t>
            </a: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Also relies on a condition, but it executes repeatedly for as long as the condition is true</a:t>
            </a:r>
          </a:p>
          <a:p>
            <a:r>
              <a:rPr lang="en-US" altLang="zh-TW" dirty="0" smtClean="0"/>
              <a:t>See </a:t>
            </a:r>
            <a:r>
              <a:rPr lang="en-US" altLang="zh-TW" dirty="0" err="1" smtClean="0"/>
              <a:t>while.php</a:t>
            </a:r>
            <a:endParaRPr lang="en-US" altLang="zh-TW" dirty="0" smtClean="0"/>
          </a:p>
          <a:p>
            <a:r>
              <a:rPr lang="en-US" altLang="zh-TW" dirty="0" smtClean="0"/>
              <a:t>Loop forever if this has been setup incorrectly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=6;</a:t>
            </a:r>
          </a:p>
          <a:p>
            <a:r>
              <a:rPr lang="en-US" altLang="zh-TW" dirty="0" smtClean="0"/>
              <a:t>If loading for over 5 seconds, Browser -&gt; Stop</a:t>
            </a:r>
          </a:p>
        </p:txBody>
      </p:sp>
    </p:spTree>
    <p:extLst>
      <p:ext uri="{BB962C8B-B14F-4D97-AF65-F5344CB8AC3E}">
        <p14:creationId xmlns:p14="http://schemas.microsoft.com/office/powerpoint/2010/main" val="565982052"/>
      </p:ext>
    </p:extLst>
  </p:cSld>
  <p:clrMapOvr>
    <a:masterClrMapping/>
  </p:clrMapOvr>
  <p:transition>
    <p:check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Do while loop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Very similar to while loop, but it executes at least once before checking the condition</a:t>
            </a:r>
          </a:p>
          <a:p>
            <a:r>
              <a:rPr lang="en-US" altLang="zh-TW" smtClean="0"/>
              <a:t>See dowhile.php</a:t>
            </a:r>
          </a:p>
        </p:txBody>
      </p:sp>
    </p:spTree>
    <p:extLst>
      <p:ext uri="{BB962C8B-B14F-4D97-AF65-F5344CB8AC3E}">
        <p14:creationId xmlns:p14="http://schemas.microsoft.com/office/powerpoint/2010/main" val="1255275401"/>
      </p:ext>
    </p:extLst>
  </p:cSld>
  <p:clrMapOvr>
    <a:masterClrMapping/>
  </p:clrMapOvr>
  <p:transition>
    <p:check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For loop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Similar to while loop. Also relies on a condition, but we set a counter to begin. </a:t>
            </a:r>
          </a:p>
          <a:p>
            <a:endParaRPr lang="en-US" altLang="zh-TW" smtClean="0"/>
          </a:p>
          <a:p>
            <a:r>
              <a:rPr lang="en-US" altLang="zh-TW" smtClean="0"/>
              <a:t>Initialize a counter</a:t>
            </a:r>
          </a:p>
          <a:p>
            <a:r>
              <a:rPr lang="en-US" altLang="zh-TW" smtClean="0"/>
              <a:t>Set condition</a:t>
            </a:r>
          </a:p>
          <a:p>
            <a:r>
              <a:rPr lang="en-US" altLang="zh-TW" smtClean="0"/>
              <a:t>At the end of each iteration, we modified the counter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34316479"/>
      </p:ext>
    </p:extLst>
  </p:cSld>
  <p:clrMapOvr>
    <a:masterClrMapping/>
  </p:clrMapOvr>
  <p:transition>
    <p:check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For loop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for (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; condition; update){</a:t>
            </a:r>
          </a:p>
          <a:p>
            <a:r>
              <a:rPr lang="en-US" altLang="zh-TW" dirty="0" smtClean="0"/>
              <a:t>	statement;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pt-BR" altLang="zh-TW" dirty="0" smtClean="0"/>
              <a:t>for ($num=1; $num&lt;=5; $num++) {</a:t>
            </a:r>
          </a:p>
          <a:p>
            <a:r>
              <a:rPr lang="pt-BR" altLang="zh-TW" dirty="0" smtClean="0"/>
              <a:t>	</a:t>
            </a:r>
            <a:r>
              <a:rPr lang="pt-BR" altLang="zh-TW" dirty="0" err="1" smtClean="0"/>
              <a:t>echo</a:t>
            </a:r>
            <a:r>
              <a:rPr lang="pt-BR" altLang="zh-TW" dirty="0" smtClean="0"/>
              <a:t> $num.</a:t>
            </a:r>
            <a:r>
              <a:rPr lang="mr-IN" altLang="zh-TW" dirty="0" smtClean="0"/>
              <a:t>"</a:t>
            </a:r>
            <a:r>
              <a:rPr lang="pt-BR" altLang="zh-TW" dirty="0" smtClean="0"/>
              <a:t>&lt;</a:t>
            </a:r>
            <a:r>
              <a:rPr lang="pt-BR" altLang="zh-TW" dirty="0" err="1" smtClean="0"/>
              <a:t>br</a:t>
            </a:r>
            <a:r>
              <a:rPr lang="pt-BR" altLang="zh-TW" dirty="0" smtClean="0"/>
              <a:t>&gt;</a:t>
            </a:r>
            <a:r>
              <a:rPr lang="mr-IN" altLang="zh-TW" dirty="0" smtClean="0"/>
              <a:t>"</a:t>
            </a:r>
            <a:r>
              <a:rPr lang="pt-BR" altLang="zh-TW" dirty="0" smtClean="0"/>
              <a:t>;</a:t>
            </a:r>
          </a:p>
          <a:p>
            <a:r>
              <a:rPr lang="pt-BR" altLang="zh-TW" dirty="0" smtClean="0"/>
              <a:t>}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7934446"/>
      </p:ext>
    </p:extLst>
  </p:cSld>
  <p:clrMapOvr>
    <a:masterClrMapping/>
  </p:clrMapOvr>
  <p:transition>
    <p:check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Classwork</a:t>
            </a:r>
            <a:endParaRPr lang="en-US" altLang="zh-TW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find all numbers from 11-20	//fora.php</a:t>
            </a:r>
          </a:p>
          <a:p>
            <a:r>
              <a:rPr lang="en-US" altLang="zh-TW" smtClean="0"/>
              <a:t>find all odd numbers from 1-10	 //forb.php</a:t>
            </a:r>
          </a:p>
          <a:p>
            <a:r>
              <a:rPr lang="en-US" altLang="zh-TW" smtClean="0"/>
              <a:t>find all even numbers from 1-10 //forc.php</a:t>
            </a:r>
          </a:p>
          <a:p>
            <a:r>
              <a:rPr lang="en-US" altLang="zh-TW" smtClean="0"/>
              <a:t>find all multiple of 5 numbers from 1-100 //ford.php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52571142"/>
      </p:ext>
    </p:extLst>
  </p:cSld>
  <p:clrMapOvr>
    <a:masterClrMapping/>
  </p:clrMapOvr>
  <p:transition>
    <p:check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Homework</a:t>
            </a:r>
            <a:endParaRPr lang="en-US" altLang="zh-TW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Show multiple of 7 within 100 and 200</a:t>
            </a:r>
          </a:p>
          <a:p>
            <a:r>
              <a:rPr lang="en-US" altLang="zh-TW" smtClean="0"/>
              <a:t>	fore.php</a:t>
            </a:r>
          </a:p>
          <a:p>
            <a:r>
              <a:rPr lang="en-US" altLang="zh-TW" smtClean="0"/>
              <a:t>Show 1-100 for 10 numbers in one row</a:t>
            </a:r>
          </a:p>
          <a:p>
            <a:r>
              <a:rPr lang="en-US" altLang="zh-TW" smtClean="0"/>
              <a:t>	forf.php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71800" y="5013176"/>
          <a:ext cx="6096000" cy="11144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481342"/>
      </p:ext>
    </p:extLst>
  </p:cSld>
  <p:clrMapOvr>
    <a:masterClrMapping/>
  </p:clrMapOvr>
  <p:transition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Operands III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Assignment operators</a:t>
            </a:r>
          </a:p>
          <a:p>
            <a:r>
              <a:rPr lang="en-US" altLang="zh-TW" dirty="0" smtClean="0"/>
              <a:t>$a=000;</a:t>
            </a:r>
          </a:p>
          <a:p>
            <a:r>
              <a:rPr lang="en-US" altLang="zh-TW" dirty="0" smtClean="0"/>
              <a:t>$b=</a:t>
            </a:r>
            <a:r>
              <a:rPr lang="mr-IN" altLang="zh-TW" dirty="0" smtClean="0"/>
              <a:t>"</a:t>
            </a:r>
            <a:r>
              <a:rPr lang="en-US" altLang="zh-TW" dirty="0" smtClean="0"/>
              <a:t>000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operand3.php</a:t>
            </a:r>
          </a:p>
        </p:txBody>
      </p:sp>
    </p:spTree>
    <p:extLst>
      <p:ext uri="{BB962C8B-B14F-4D97-AF65-F5344CB8AC3E}">
        <p14:creationId xmlns:p14="http://schemas.microsoft.com/office/powerpoint/2010/main" val="1990282830"/>
      </p:ext>
    </p:extLst>
  </p:cSld>
  <p:clrMapOvr>
    <a:masterClrMapping/>
  </p:clrMapOvr>
  <p:transition>
    <p:check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50314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quotation</a:t>
            </a:r>
          </a:p>
        </p:txBody>
      </p:sp>
      <p:sp>
        <p:nvSpPr>
          <p:cNvPr id="20483" name="Rectangle 307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$</a:t>
            </a:r>
            <a:r>
              <a:rPr lang="en-US" altLang="zh-TW" dirty="0" err="1" smtClean="0"/>
              <a:t>jamesbond</a:t>
            </a:r>
            <a:r>
              <a:rPr lang="en-US" altLang="zh-TW" dirty="0" smtClean="0"/>
              <a:t>=007;</a:t>
            </a:r>
          </a:p>
          <a:p>
            <a:r>
              <a:rPr lang="en-US" altLang="zh-TW" dirty="0"/>
              <a:t>echo $</a:t>
            </a:r>
            <a:r>
              <a:rPr lang="en-US" altLang="zh-TW" dirty="0" err="1"/>
              <a:t>jamesbond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$</a:t>
            </a:r>
            <a:r>
              <a:rPr lang="en-US" altLang="zh-TW" dirty="0" err="1"/>
              <a:t>jamesbond</a:t>
            </a:r>
            <a:r>
              <a:rPr lang="en-US" altLang="zh-TW" dirty="0"/>
              <a:t>="007";</a:t>
            </a:r>
          </a:p>
          <a:p>
            <a:r>
              <a:rPr lang="en-US" altLang="zh-TW" dirty="0"/>
              <a:t>echo $</a:t>
            </a:r>
            <a:r>
              <a:rPr lang="en-US" altLang="zh-TW" dirty="0" err="1"/>
              <a:t>jamesbond</a:t>
            </a:r>
            <a:r>
              <a:rPr lang="en-US" altLang="zh-TW" dirty="0"/>
              <a:t>;</a:t>
            </a:r>
            <a:endParaRPr lang="en-US" altLang="zh-TW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237908"/>
            <a:ext cx="4064000" cy="2095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240" y="4565376"/>
            <a:ext cx="1793776" cy="179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73223"/>
      </p:ext>
    </p:extLst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Operands IV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smtClean="0"/>
              <a:t>and, &amp;&amp; – both true</a:t>
            </a:r>
          </a:p>
          <a:p>
            <a:r>
              <a:rPr lang="en-US" altLang="zh-TW" smtClean="0"/>
              <a:t>or, || – either true</a:t>
            </a:r>
          </a:p>
          <a:p>
            <a:r>
              <a:rPr lang="en-US" altLang="zh-TW" smtClean="0"/>
              <a:t>! – not, opposite</a:t>
            </a:r>
          </a:p>
          <a:p>
            <a:r>
              <a:rPr lang="en-US" altLang="zh-TW" smtClean="0"/>
              <a:t>!=, &lt;&gt; - not equal</a:t>
            </a:r>
          </a:p>
          <a:p>
            <a:r>
              <a:rPr lang="en-US" altLang="zh-TW" smtClean="0"/>
              <a:t>xor </a:t>
            </a:r>
          </a:p>
          <a:p>
            <a:endParaRPr lang="en-US" altLang="zh-TW" smtClean="0"/>
          </a:p>
          <a:p>
            <a:r>
              <a:rPr lang="en-US" altLang="zh-TW" smtClean="0"/>
              <a:t>&amp;, |, ~(not), ^(xor), &gt;&gt;, &lt;&lt;(move left/right) - for bit checking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69253286"/>
      </p:ext>
    </p:extLst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Operands V</a:t>
            </a:r>
            <a:endParaRPr lang="en-US" altLang="zh-TW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95536" y="4149080"/>
          <a:ext cx="2714625" cy="171450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9048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And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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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sym typeface="Wingdings" pitchFamily="2" charset="2"/>
                        </a:rPr>
                        <a:t>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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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sym typeface="Wingdings" pitchFamily="2" charset="2"/>
                        </a:rPr>
                        <a:t>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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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491880" y="4149080"/>
          <a:ext cx="2714625" cy="1714500"/>
        </p:xfrm>
        <a:graphic>
          <a:graphicData uri="http://schemas.openxmlformats.org/drawingml/2006/table">
            <a:tbl>
              <a:tblPr/>
              <a:tblGrid>
                <a:gridCol w="9048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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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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732240" y="4293096"/>
          <a:ext cx="1809750" cy="1508760"/>
        </p:xfrm>
        <a:graphic>
          <a:graphicData uri="http://schemas.openxmlformats.org/drawingml/2006/table">
            <a:tbl>
              <a:tblPr/>
              <a:tblGrid>
                <a:gridCol w="9048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4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!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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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069384" y="1772816"/>
          <a:ext cx="3518840" cy="1508760"/>
        </p:xfrm>
        <a:graphic>
          <a:graphicData uri="http://schemas.openxmlformats.org/drawingml/2006/table">
            <a:tbl>
              <a:tblPr/>
              <a:tblGrid>
                <a:gridCol w="879710"/>
                <a:gridCol w="8797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97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9710"/>
              </a:tblGrid>
              <a:tr h="154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Case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Case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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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Wingdings" pitchFamily="2" charset="2"/>
                        </a:rPr>
                        <a:t></a:t>
                      </a: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4037"/>
      </p:ext>
    </p:extLst>
  </p:cSld>
  <p:clrMapOvr>
    <a:masterClrMapping/>
  </p:clrMapOvr>
  <p:transition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Combination Assignment Operators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$</a:t>
            </a:r>
            <a:r>
              <a:rPr lang="en-US" altLang="zh-TW" dirty="0" smtClean="0"/>
              <a:t>a += $b; same as $a=$a+$b</a:t>
            </a:r>
          </a:p>
          <a:p>
            <a:r>
              <a:rPr lang="en-US" altLang="zh-TW" dirty="0" smtClean="0"/>
              <a:t>$a -= $b; same as $a=$a-$b</a:t>
            </a:r>
          </a:p>
          <a:p>
            <a:r>
              <a:rPr lang="en-US" altLang="zh-TW" dirty="0" smtClean="0"/>
              <a:t>$a *= $b; same as $a=$a*$b</a:t>
            </a:r>
          </a:p>
          <a:p>
            <a:r>
              <a:rPr lang="en-US" altLang="zh-TW" dirty="0" smtClean="0"/>
              <a:t>$a /= $b; same as $a=$a/$b</a:t>
            </a:r>
          </a:p>
          <a:p>
            <a:r>
              <a:rPr lang="en-US" altLang="zh-TW" dirty="0" smtClean="0"/>
              <a:t>$a %= $b; same as $a=$a%$b</a:t>
            </a:r>
          </a:p>
          <a:p>
            <a:r>
              <a:rPr lang="en-US" altLang="zh-TW" dirty="0" smtClean="0"/>
              <a:t>$a .= $b; same as $a=$</a:t>
            </a:r>
            <a:r>
              <a:rPr lang="en-US" altLang="zh-TW" dirty="0" err="1" smtClean="0"/>
              <a:t>a.$b</a:t>
            </a:r>
            <a:endParaRPr lang="en-US" altLang="zh-TW" dirty="0" smtClean="0"/>
          </a:p>
          <a:p>
            <a:r>
              <a:rPr lang="en-US" altLang="zh-TW" dirty="0" smtClean="0"/>
              <a:t>Pre.txt</a:t>
            </a:r>
          </a:p>
        </p:txBody>
      </p:sp>
    </p:spTree>
    <p:extLst>
      <p:ext uri="{BB962C8B-B14F-4D97-AF65-F5344CB8AC3E}">
        <p14:creationId xmlns:p14="http://schemas.microsoft.com/office/powerpoint/2010/main" val="1880823257"/>
      </p:ext>
    </p:extLst>
  </p:cSld>
  <p:clrMapOvr>
    <a:masterClrMapping/>
  </p:clrMapOvr>
  <p:transition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Classwork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59" y="1620836"/>
            <a:ext cx="6516744" cy="5264548"/>
          </a:xfrm>
        </p:spPr>
      </p:pic>
      <p:sp>
        <p:nvSpPr>
          <p:cNvPr id="5" name="Rounded Rectangle 4"/>
          <p:cNvSpPr/>
          <p:nvPr/>
        </p:nvSpPr>
        <p:spPr>
          <a:xfrm>
            <a:off x="1691680" y="3861048"/>
            <a:ext cx="1440160" cy="57606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691680" y="6237312"/>
            <a:ext cx="1440160" cy="57606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932040" y="6309320"/>
            <a:ext cx="1440160" cy="57606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5836"/>
      </p:ext>
    </p:extLst>
  </p:cSld>
  <p:clrMapOvr>
    <a:masterClrMapping/>
  </p:clrMapOvr>
  <p:transition>
    <p:check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3386</TotalTime>
  <Words>951</Words>
  <Application>Microsoft Macintosh PowerPoint</Application>
  <PresentationFormat>On-screen Show (4:3)</PresentationFormat>
  <Paragraphs>349</Paragraphs>
  <Slides>40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Cambria Math</vt:lpstr>
      <vt:lpstr>Corbel</vt:lpstr>
      <vt:lpstr>Mangal</vt:lpstr>
      <vt:lpstr>Times New Roman</vt:lpstr>
      <vt:lpstr>Wingdings</vt:lpstr>
      <vt:lpstr>新細明體</vt:lpstr>
      <vt:lpstr>Arial</vt:lpstr>
      <vt:lpstr>Parallax</vt:lpstr>
      <vt:lpstr>Professional Diploma in Commercial Web Design</vt:lpstr>
      <vt:lpstr>Operands II</vt:lpstr>
      <vt:lpstr>Classwork</vt:lpstr>
      <vt:lpstr>Operands III</vt:lpstr>
      <vt:lpstr>quotation</vt:lpstr>
      <vt:lpstr>Operands IV</vt:lpstr>
      <vt:lpstr>Operands V</vt:lpstr>
      <vt:lpstr>Combination Assignment Operators</vt:lpstr>
      <vt:lpstr>Classwork</vt:lpstr>
      <vt:lpstr>Classwork</vt:lpstr>
      <vt:lpstr>Pre- and Post-Increment and Decrement</vt:lpstr>
      <vt:lpstr>Circumference</vt:lpstr>
      <vt:lpstr>Constants</vt:lpstr>
      <vt:lpstr>Predefined Constants</vt:lpstr>
      <vt:lpstr>Break</vt:lpstr>
      <vt:lpstr>Overview</vt:lpstr>
      <vt:lpstr>Variable</vt:lpstr>
      <vt:lpstr>The uses of arrays</vt:lpstr>
      <vt:lpstr>What are arrays</vt:lpstr>
      <vt:lpstr>How to declare arrays</vt:lpstr>
      <vt:lpstr>Exercise</vt:lpstr>
      <vt:lpstr>Student data</vt:lpstr>
      <vt:lpstr>Multidimensional array</vt:lpstr>
      <vt:lpstr>Overview</vt:lpstr>
      <vt:lpstr>If statement</vt:lpstr>
      <vt:lpstr>If statement</vt:lpstr>
      <vt:lpstr>If statement</vt:lpstr>
      <vt:lpstr>If statement</vt:lpstr>
      <vt:lpstr>If statement</vt:lpstr>
      <vt:lpstr>If statement</vt:lpstr>
      <vt:lpstr>Classwork</vt:lpstr>
      <vt:lpstr>Operands V</vt:lpstr>
      <vt:lpstr>White spacing</vt:lpstr>
      <vt:lpstr>While loop</vt:lpstr>
      <vt:lpstr>Do while loop</vt:lpstr>
      <vt:lpstr>For loop</vt:lpstr>
      <vt:lpstr>For loop</vt:lpstr>
      <vt:lpstr>Classwork</vt:lpstr>
      <vt:lpstr>Homework</vt:lpstr>
      <vt:lpstr>QUESTIONS</vt:lpstr>
    </vt:vector>
  </TitlesOfParts>
  <Company>hatcom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hatted</cp:lastModifiedBy>
  <cp:revision>212</cp:revision>
  <cp:lastPrinted>2017-05-21T09:39:27Z</cp:lastPrinted>
  <dcterms:created xsi:type="dcterms:W3CDTF">2004-06-06T12:03:14Z</dcterms:created>
  <dcterms:modified xsi:type="dcterms:W3CDTF">2017-05-21T11:07:08Z</dcterms:modified>
</cp:coreProperties>
</file>