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4"/>
  </p:notesMasterIdLst>
  <p:handoutMasterIdLst>
    <p:handoutMasterId r:id="rId45"/>
  </p:handoutMasterIdLst>
  <p:sldIdLst>
    <p:sldId id="256" r:id="rId2"/>
    <p:sldId id="413" r:id="rId3"/>
    <p:sldId id="450" r:id="rId4"/>
    <p:sldId id="451" r:id="rId5"/>
    <p:sldId id="452"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45" r:id="rId38"/>
    <p:sldId id="446" r:id="rId39"/>
    <p:sldId id="447" r:id="rId40"/>
    <p:sldId id="444" r:id="rId41"/>
    <p:sldId id="449" r:id="rId42"/>
    <p:sldId id="398"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9" autoAdjust="0"/>
    <p:restoredTop sz="50000" autoAdjust="0"/>
  </p:normalViewPr>
  <p:slideViewPr>
    <p:cSldViewPr>
      <p:cViewPr varScale="1">
        <p:scale>
          <a:sx n="108" d="100"/>
          <a:sy n="108" d="100"/>
        </p:scale>
        <p:origin x="8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238458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290181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15</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3496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16</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331571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17</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40382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18</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91642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19</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55337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20</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81780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21</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4932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22</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8500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23</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60269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24</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6033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a:t>Who is agent?</a:t>
            </a:r>
          </a:p>
        </p:txBody>
      </p:sp>
    </p:spTree>
    <p:extLst>
      <p:ext uri="{BB962C8B-B14F-4D97-AF65-F5344CB8AC3E}">
        <p14:creationId xmlns:p14="http://schemas.microsoft.com/office/powerpoint/2010/main" val="1502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25</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3265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26</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83343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27</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8456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28</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174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32</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208505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33</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425813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42</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0068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813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6</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899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11</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365911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12</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92699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13</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5869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14</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8392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p.net/manual/en/function.hash.php"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lstStyle/>
          <a:p>
            <a:r>
              <a:rPr lang="en-US" dirty="0" smtClean="0"/>
              <a:t>Strong password</a:t>
            </a:r>
          </a:p>
          <a:p>
            <a:r>
              <a:rPr lang="en-US" smtClean="0"/>
              <a:t>PassPhase</a:t>
            </a:r>
            <a:endParaRPr lang="en-US"/>
          </a:p>
        </p:txBody>
      </p:sp>
    </p:spTree>
    <p:extLst>
      <p:ext uri="{BB962C8B-B14F-4D97-AF65-F5344CB8AC3E}">
        <p14:creationId xmlns:p14="http://schemas.microsoft.com/office/powerpoint/2010/main" val="89873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smtClean="0">
                <a:ea typeface="新細明體" pitchFamily="18" charset="-120"/>
              </a:rPr>
              <a:t>Ruby</a:t>
            </a:r>
          </a:p>
          <a:p>
            <a:r>
              <a:rPr lang="en-US" altLang="zh-TW" dirty="0" err="1" smtClean="0">
                <a:ea typeface="新細明體" pitchFamily="18" charset="-120"/>
              </a:rPr>
              <a:t>Node.js</a:t>
            </a:r>
            <a:endParaRPr lang="en-US" altLang="zh-TW" dirty="0" smtClean="0">
              <a:ea typeface="新細明體" pitchFamily="18" charset="-120"/>
            </a:endParaRPr>
          </a:p>
          <a:p>
            <a:r>
              <a:rPr lang="en-US" altLang="zh-TW" dirty="0" smtClean="0">
                <a:ea typeface="新細明體" pitchFamily="18" charset="-120"/>
              </a:rPr>
              <a:t>Python</a:t>
            </a:r>
          </a:p>
          <a:p>
            <a:r>
              <a:rPr lang="en-US" altLang="zh-TW" dirty="0" smtClean="0">
                <a:ea typeface="新細明體" pitchFamily="18" charset="-120"/>
              </a:rPr>
              <a:t>Cold Fusion</a:t>
            </a:r>
          </a:p>
        </p:txBody>
      </p:sp>
    </p:spTree>
    <p:extLst>
      <p:ext uri="{BB962C8B-B14F-4D97-AF65-F5344CB8AC3E}">
        <p14:creationId xmlns:p14="http://schemas.microsoft.com/office/powerpoint/2010/main" val="1806538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266393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814471319"/>
      </p:ext>
    </p:extLst>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a:ea typeface="新細明體" pitchFamily="18" charset="-120"/>
              </a:rPr>
              <a:t>Text </a:t>
            </a:r>
            <a:r>
              <a:rPr lang="en-US" altLang="zh-TW" dirty="0" smtClean="0">
                <a:ea typeface="新細明體" pitchFamily="18" charset="-120"/>
              </a:rPr>
              <a:t>Fields</a:t>
            </a:r>
            <a:endParaRPr lang="en-US" altLang="zh-TW" dirty="0">
              <a:ea typeface="新細明體" pitchFamily="18" charset="-120"/>
            </a:endParaRP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1733678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48230983"/>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635239649"/>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795215955"/>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7541840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radio group 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435338796"/>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991955574"/>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301173552"/>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883989254"/>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765908233"/>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910102539"/>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229149250"/>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073023355"/>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1594849049"/>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r>
              <a:rPr lang="en-US" altLang="zh-TW" dirty="0">
                <a:ea typeface="新細明體" pitchFamily="18" charset="-120"/>
              </a:rPr>
              <a:t>.</a:t>
            </a:r>
          </a:p>
          <a:p>
            <a:r>
              <a:rPr lang="en-US" altLang="zh-TW" dirty="0">
                <a:ea typeface="新細明體" pitchFamily="18" charset="-120"/>
              </a:rPr>
              <a:t>Or use &lt;</a:t>
            </a:r>
            <a:r>
              <a:rPr lang="en-US" altLang="zh-TW" dirty="0" err="1">
                <a:ea typeface="新細明體" pitchFamily="18" charset="-120"/>
              </a:rPr>
              <a:t>dt</a:t>
            </a:r>
            <a:r>
              <a:rPr lang="en-US" altLang="zh-TW" dirty="0">
                <a:ea typeface="新細明體" pitchFamily="18" charset="-120"/>
              </a:rPr>
              <a:t>&gt;left&lt;/</a:t>
            </a:r>
            <a:r>
              <a:rPr lang="en-US" altLang="zh-TW" dirty="0" err="1">
                <a:ea typeface="新細明體" pitchFamily="18" charset="-120"/>
              </a:rPr>
              <a:t>dt</a:t>
            </a:r>
            <a:r>
              <a:rPr lang="en-US" altLang="zh-TW" dirty="0">
                <a:ea typeface="新細明體" pitchFamily="18" charset="-120"/>
              </a:rPr>
              <a:t>&gt;&lt;</a:t>
            </a:r>
            <a:r>
              <a:rPr lang="en-US" altLang="zh-TW" dirty="0" err="1">
                <a:ea typeface="新細明體" pitchFamily="18" charset="-120"/>
              </a:rPr>
              <a:t>dd</a:t>
            </a:r>
            <a:r>
              <a:rPr lang="en-US" altLang="zh-TW" dirty="0">
                <a:ea typeface="新細明體" pitchFamily="18" charset="-120"/>
              </a:rPr>
              <a:t>&gt;right&lt;/</a:t>
            </a:r>
            <a:r>
              <a:rPr lang="en-US" altLang="zh-TW" dirty="0" err="1">
                <a:ea typeface="新細明體" pitchFamily="18" charset="-120"/>
              </a:rPr>
              <a:t>dd</a:t>
            </a:r>
            <a:r>
              <a:rPr lang="en-US" altLang="zh-TW" dirty="0">
                <a:ea typeface="新細明體" pitchFamily="18" charset="-120"/>
              </a:rPr>
              <a:t>&gt; + </a:t>
            </a:r>
            <a:r>
              <a:rPr lang="en-US" altLang="zh-TW" dirty="0" smtClean="0">
                <a:ea typeface="新細明體" pitchFamily="18" charset="-120"/>
              </a:rPr>
              <a:t>CSS</a:t>
            </a:r>
            <a:endParaRPr lang="en-US" altLang="zh-TW" dirty="0">
              <a:ea typeface="新細明體" pitchFamily="18" charset="-120"/>
            </a:endParaRPr>
          </a:p>
          <a:p>
            <a:r>
              <a:rPr lang="en-US" altLang="zh-TW" dirty="0">
                <a:ea typeface="新細明體" pitchFamily="18" charset="-120"/>
              </a:rPr>
              <a:t>Or use </a:t>
            </a:r>
            <a:r>
              <a:rPr lang="en-US" altLang="zh-TW" dirty="0" smtClean="0">
                <a:ea typeface="新細明體" pitchFamily="18" charset="-120"/>
              </a:rPr>
              <a:t>&lt;div&gt;&lt;/div&gt; </a:t>
            </a:r>
            <a:r>
              <a:rPr lang="en-US" altLang="zh-TW" dirty="0">
                <a:ea typeface="新細明體" pitchFamily="18" charset="-120"/>
              </a:rPr>
              <a:t>+ </a:t>
            </a:r>
            <a:r>
              <a:rPr lang="en-US" altLang="zh-TW" dirty="0" smtClean="0">
                <a:ea typeface="新細明體" pitchFamily="18" charset="-120"/>
              </a:rPr>
              <a:t>CSS</a:t>
            </a:r>
            <a:endParaRPr lang="en-US" altLang="zh-TW" dirty="0">
              <a:ea typeface="新細明體" pitchFamily="18" charset="-120"/>
            </a:endParaRPr>
          </a:p>
        </p:txBody>
      </p:sp>
    </p:spTree>
    <p:extLst>
      <p:ext uri="{BB962C8B-B14F-4D97-AF65-F5344CB8AC3E}">
        <p14:creationId xmlns:p14="http://schemas.microsoft.com/office/powerpoint/2010/main" val="703713549"/>
      </p:ext>
    </p:extLst>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1550134520"/>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16380" y="2812977"/>
            <a:ext cx="2310888" cy="214266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8194" name="Rectangle 1026"/>
          <p:cNvSpPr>
            <a:spLocks noGrp="1" noChangeArrowheads="1"/>
          </p:cNvSpPr>
          <p:nvPr>
            <p:ph type="title"/>
          </p:nvPr>
        </p:nvSpPr>
        <p:spPr>
          <a:xfrm>
            <a:off x="1113234" y="685801"/>
            <a:ext cx="7514035" cy="1185333"/>
          </a:xfrm>
        </p:spPr>
        <p:txBody>
          <a:bodyPr>
            <a:normAutofit/>
          </a:bodyPr>
          <a:lstStyle/>
          <a:p>
            <a:pPr>
              <a:defRPr/>
            </a:pPr>
            <a:r>
              <a:rPr lang="en-US" altLang="zh-TW">
                <a:latin typeface="Times New Roman" pitchFamily="18" charset="0"/>
              </a:rPr>
              <a:t>What is a form</a:t>
            </a:r>
          </a:p>
        </p:txBody>
      </p:sp>
      <p:sp>
        <p:nvSpPr>
          <p:cNvPr id="15363" name="Rectangle 1027"/>
          <p:cNvSpPr>
            <a:spLocks noGrp="1" noChangeArrowheads="1"/>
          </p:cNvSpPr>
          <p:nvPr>
            <p:ph idx="1"/>
          </p:nvPr>
        </p:nvSpPr>
        <p:spPr>
          <a:xfrm>
            <a:off x="1113234" y="1998134"/>
            <a:ext cx="4865120" cy="3793067"/>
          </a:xfrm>
        </p:spPr>
        <p:txBody>
          <a:bodyPr>
            <a:normAutofit/>
          </a:bodyPr>
          <a:lstStyle/>
          <a:p>
            <a:pPr>
              <a:lnSpc>
                <a:spcPct val="90000"/>
              </a:lnSpc>
            </a:pPr>
            <a:r>
              <a:rPr lang="en-US" altLang="zh-TW" dirty="0">
                <a:ea typeface="新細明體" pitchFamily="18" charset="-120"/>
              </a:rPr>
              <a:t>It’s a section of a document containing normal content, markup, special elements called controls (checkboxes, radio buttons, menus, etc.), and labels on those controls</a:t>
            </a:r>
          </a:p>
          <a:p>
            <a:pPr>
              <a:lnSpc>
                <a:spcPct val="90000"/>
              </a:lnSpc>
            </a:pPr>
            <a:r>
              <a:rPr lang="en-US" altLang="zh-TW" dirty="0">
                <a:ea typeface="新細明體" pitchFamily="18" charset="-120"/>
              </a:rPr>
              <a:t>Users </a:t>
            </a:r>
            <a:r>
              <a:rPr lang="mr-IN" altLang="zh-TW" dirty="0">
                <a:ea typeface="新細明體" pitchFamily="18" charset="-120"/>
              </a:rPr>
              <a:t>"</a:t>
            </a:r>
            <a:r>
              <a:rPr lang="en-US" altLang="zh-TW" dirty="0">
                <a:ea typeface="新細明體" pitchFamily="18" charset="-120"/>
              </a:rPr>
              <a:t>complete</a:t>
            </a:r>
            <a:r>
              <a:rPr lang="mr-IN" altLang="zh-TW" dirty="0">
                <a:ea typeface="新細明體" pitchFamily="18" charset="-120"/>
              </a:rPr>
              <a:t>"</a:t>
            </a:r>
            <a:r>
              <a:rPr lang="en-US" altLang="zh-TW" dirty="0">
                <a:ea typeface="新細明體" pitchFamily="18" charset="-120"/>
              </a:rPr>
              <a:t> a form by modifying its controls before submitting the form to an agent for processing </a:t>
            </a:r>
          </a:p>
        </p:txBody>
      </p:sp>
    </p:spTree>
    <p:extLst>
      <p:ext uri="{BB962C8B-B14F-4D97-AF65-F5344CB8AC3E}">
        <p14:creationId xmlns:p14="http://schemas.microsoft.com/office/powerpoint/2010/main" val="1455209513"/>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endParaRPr lang="en-US" altLang="zh-TW" dirty="0" smtClean="0">
              <a:ea typeface="新細明體" pitchFamily="18" charset="-120"/>
            </a:endParaRP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1986755883"/>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898378"/>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23940189"/>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strike="sngStrike" dirty="0" smtClean="0">
                <a:ea typeface="新細明體" pitchFamily="18" charset="-120"/>
              </a:rPr>
              <a:t>$HTTP_GET_VARS[</a:t>
            </a:r>
            <a:r>
              <a:rPr lang="mr-IN" altLang="zh-TW" strike="sngStrike" dirty="0" smtClean="0">
                <a:ea typeface="新細明體" pitchFamily="18" charset="-120"/>
              </a:rPr>
              <a:t>"</a:t>
            </a:r>
            <a:r>
              <a:rPr lang="en-US" altLang="zh-TW" strike="sngStrike" dirty="0" smtClean="0">
                <a:ea typeface="新細明體" pitchFamily="18" charset="-120"/>
              </a:rPr>
              <a:t>username</a:t>
            </a:r>
            <a:r>
              <a:rPr lang="mr-IN" altLang="zh-TW" strike="sngStrike" dirty="0" smtClean="0">
                <a:ea typeface="新細明體" pitchFamily="18" charset="-120"/>
              </a:rPr>
              <a:t>"</a:t>
            </a:r>
            <a:r>
              <a:rPr lang="en-US" altLang="zh-TW" strike="sngStrike" dirty="0" smtClean="0">
                <a:ea typeface="新細明體" pitchFamily="18" charset="-120"/>
              </a:rPr>
              <a:t>], $HTTP_POST_VARS[</a:t>
            </a:r>
            <a:r>
              <a:rPr lang="mr-IN" altLang="zh-TW" strike="sngStrike" dirty="0" smtClean="0">
                <a:ea typeface="新細明體" pitchFamily="18" charset="-120"/>
              </a:rPr>
              <a:t>"</a:t>
            </a:r>
            <a:r>
              <a:rPr lang="en-US" altLang="zh-TW" strike="sngStrike" dirty="0" smtClean="0">
                <a:ea typeface="新細明體" pitchFamily="18" charset="-120"/>
              </a:rPr>
              <a:t>username</a:t>
            </a:r>
            <a:r>
              <a:rPr lang="mr-IN" altLang="zh-TW" strike="sngStrike" dirty="0" smtClean="0">
                <a:ea typeface="新細明體" pitchFamily="18" charset="-120"/>
              </a:rPr>
              <a:t>"</a:t>
            </a:r>
            <a:r>
              <a:rPr lang="en-US" altLang="zh-TW" strike="sngStrike" dirty="0" smtClean="0">
                <a:ea typeface="新細明體" pitchFamily="18" charset="-120"/>
              </a:rPr>
              <a:t>]</a:t>
            </a:r>
          </a:p>
          <a:p>
            <a:pPr eaLnBrk="1" hangingPunct="1"/>
            <a:r>
              <a:rPr lang="en-US" altLang="zh-TW" dirty="0" smtClean="0">
                <a:solidFill>
                  <a:srgbClr val="FF0000"/>
                </a:solidFill>
                <a:ea typeface="新細明體" pitchFamily="18" charset="-120"/>
              </a:rPr>
              <a:t>$_GET[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$_POST[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p>
        </p:txBody>
      </p:sp>
    </p:spTree>
    <p:extLst>
      <p:ext uri="{BB962C8B-B14F-4D97-AF65-F5344CB8AC3E}">
        <p14:creationId xmlns:p14="http://schemas.microsoft.com/office/powerpoint/2010/main" val="1798816005"/>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1233142379"/>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59286656"/>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a:ea typeface="新細明體" pitchFamily="18" charset="-120"/>
              </a:rPr>
              <a:t>b</a:t>
            </a:r>
            <a:r>
              <a:rPr lang="en-US" altLang="zh-TW" dirty="0" err="1" smtClean="0">
                <a:ea typeface="新細明體" pitchFamily="18" charset="-120"/>
              </a:rPr>
              <a:t>mi</a:t>
            </a:r>
            <a:r>
              <a:rPr lang="en-US" altLang="zh-TW" dirty="0" smtClean="0">
                <a:ea typeface="新細明體" pitchFamily="18" charset="-120"/>
              </a:rPr>
              <a:t> =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2145898831"/>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3570" y="1916832"/>
            <a:ext cx="6421296"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805422"/>
            <a:ext cx="6120680" cy="473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9" y="1916832"/>
            <a:ext cx="6584814" cy="452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put form in html only, don’t combine in one PHP.</a:t>
            </a:r>
          </a:p>
          <a:p>
            <a:r>
              <a:rPr lang="en-US" altLang="zh-TW" dirty="0" smtClean="0">
                <a:ea typeface="新細明體" pitchFamily="18" charset="-120"/>
              </a:rPr>
              <a:t>JavaScript (jQuery)</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1341992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rPr>
              <a:t>www.zaturday.com/homework/login.html</a:t>
            </a:r>
          </a:p>
          <a:p>
            <a:endParaRPr lang="en-US" dirty="0" smtClean="0"/>
          </a:p>
          <a:p>
            <a:pPr marL="0" indent="0">
              <a:buNone/>
            </a:pPr>
            <a:r>
              <a:rPr lang="en-US" dirty="0" smtClean="0"/>
              <a:t>Lesson 23</a:t>
            </a:r>
            <a:endParaRPr lang="en-US" dirty="0"/>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a:bodyPr>
          <a:lstStyle/>
          <a:p>
            <a:r>
              <a:rPr lang="en-US" altLang="zh-TW" dirty="0" smtClean="0">
                <a:ea typeface="新細明體" pitchFamily="18" charset="-120"/>
              </a:rPr>
              <a:t>Secure data by </a:t>
            </a:r>
            <a:r>
              <a:rPr lang="en-US" altLang="zh-TW" dirty="0" smtClean="0">
                <a:ea typeface="新細明體" pitchFamily="18" charset="-120"/>
              </a:rPr>
              <a:t>encryption</a:t>
            </a:r>
          </a:p>
          <a:p>
            <a:r>
              <a:rPr lang="en-US" altLang="zh-TW" dirty="0" smtClean="0">
                <a:ea typeface="新細明體" pitchFamily="18" charset="-120"/>
              </a:rPr>
              <a:t>Cipher</a:t>
            </a:r>
            <a:endParaRPr lang="en-US" altLang="zh-TW" dirty="0" smtClean="0">
              <a:ea typeface="新細明體" pitchFamily="18" charset="-120"/>
            </a:endParaRPr>
          </a:p>
          <a:p>
            <a:r>
              <a:rPr lang="en-US" altLang="zh-TW" dirty="0" smtClean="0">
                <a:ea typeface="新細明體" pitchFamily="18" charset="-120"/>
              </a:rPr>
              <a:t>MD5(32), sha1(40), sha256(64)</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endParaRPr lang="en-US" altLang="zh-TW" dirty="0" smtClean="0">
              <a:ea typeface="新細明體" pitchFamily="18" charset="-120"/>
            </a:endParaRPr>
          </a:p>
        </p:txBody>
      </p:sp>
    </p:spTree>
    <p:extLst>
      <p:ext uri="{BB962C8B-B14F-4D97-AF65-F5344CB8AC3E}">
        <p14:creationId xmlns:p14="http://schemas.microsoft.com/office/powerpoint/2010/main" val="244186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Website example</a:t>
            </a:r>
            <a:endParaRPr lang="en-US" altLang="zh-TW" dirty="0" smtClean="0"/>
          </a:p>
        </p:txBody>
      </p:sp>
      <p:sp>
        <p:nvSpPr>
          <p:cNvPr id="16387" name="Rectangle 2051"/>
          <p:cNvSpPr>
            <a:spLocks noGrp="1" noChangeArrowheads="1"/>
          </p:cNvSpPr>
          <p:nvPr>
            <p:ph idx="1"/>
          </p:nvPr>
        </p:nvSpPr>
        <p:spPr/>
        <p:txBody>
          <a:bodyPr>
            <a:normAutofit/>
          </a:bodyPr>
          <a:lstStyle/>
          <a:p>
            <a:r>
              <a:rPr lang="en-US" altLang="zh-TW" dirty="0" err="1" smtClean="0">
                <a:ea typeface="新細明體" pitchFamily="18" charset="-120"/>
              </a:rPr>
              <a:t>hsbc.com</a:t>
            </a:r>
            <a:r>
              <a:rPr lang="en-US" altLang="zh-TW" dirty="0" smtClean="0">
                <a:ea typeface="新細明體" pitchFamily="18" charset="-120"/>
              </a:rPr>
              <a:t>, paypal.com</a:t>
            </a:r>
          </a:p>
          <a:p>
            <a:r>
              <a:rPr lang="en-US" altLang="zh-TW" dirty="0" smtClean="0">
                <a:ea typeface="新細明體" pitchFamily="18" charset="-120"/>
              </a:rPr>
              <a:t>gmail.com, mail.yahoo.com, hotmail.com, </a:t>
            </a:r>
            <a:r>
              <a:rPr lang="en-US" altLang="zh-TW" dirty="0" err="1" smtClean="0">
                <a:ea typeface="新細明體" pitchFamily="18" charset="-120"/>
              </a:rPr>
              <a:t>zaturday.com</a:t>
            </a:r>
            <a:r>
              <a:rPr lang="en-US" altLang="zh-TW" dirty="0" smtClean="0">
                <a:ea typeface="新細明體" pitchFamily="18" charset="-120"/>
              </a:rPr>
              <a:t>/webmail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1939986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a:t>MD5 is considered cryptographically broken and is unsuitable for further use.</a:t>
            </a:r>
          </a:p>
          <a:p>
            <a:r>
              <a:rPr lang="en-US" dirty="0"/>
              <a:t>The SHA1 algorithm might not be secure enough for ongoing use. It is recommended not to use SHA1.</a:t>
            </a:r>
          </a:p>
          <a:p>
            <a:r>
              <a:rPr lang="en-US" dirty="0"/>
              <a:t>SHA224: SHA224 produces a 224-bit (28-byte) hash value, typically rendered as a hexadecimal number, 56 digits long.</a:t>
            </a:r>
          </a:p>
          <a:p>
            <a:r>
              <a:rPr lang="en-US" dirty="0"/>
              <a:t>SHA256: SHA256 produces a 256-bit (32-byte) hash value, typically rendered as a hexadecimal number, 64 digits long</a:t>
            </a:r>
            <a:r>
              <a:rPr lang="en-US" dirty="0" smtClean="0"/>
              <a:t>.</a:t>
            </a:r>
            <a:endParaRPr lang="en-US" dirty="0"/>
          </a:p>
        </p:txBody>
      </p:sp>
    </p:spTree>
    <p:extLst>
      <p:ext uri="{BB962C8B-B14F-4D97-AF65-F5344CB8AC3E}">
        <p14:creationId xmlns:p14="http://schemas.microsoft.com/office/powerpoint/2010/main" val="5761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SHA384</a:t>
            </a:r>
            <a:r>
              <a:rPr lang="en-US" dirty="0"/>
              <a:t>: SHA384 produces a 384-bit (48-byte) hash value, typically rendered as a hexadecimal number, 96 digits long.</a:t>
            </a:r>
          </a:p>
          <a:p>
            <a:r>
              <a:rPr lang="en-US" dirty="0"/>
              <a:t>SHA512: SHA512 produces a 512-bit (64-byte) hash value, typically rendered as a hexadecimal number, 128 digits long.</a:t>
            </a:r>
          </a:p>
          <a:p>
            <a:r>
              <a:rPr lang="en-US" dirty="0"/>
              <a:t>RIPEMD160: RIPEMD160 produces a 160-bit (20-byte) hash value, typically rendered as a hexadecimal number, 40 digits long.</a:t>
            </a:r>
          </a:p>
        </p:txBody>
      </p:sp>
    </p:spTree>
    <p:extLst>
      <p:ext uri="{BB962C8B-B14F-4D97-AF65-F5344CB8AC3E}">
        <p14:creationId xmlns:p14="http://schemas.microsoft.com/office/powerpoint/2010/main" val="197600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lstStyle/>
          <a:p>
            <a:r>
              <a:rPr lang="zh-TW" altLang="en-US" dirty="0"/>
              <a:t>雜湊</a:t>
            </a:r>
            <a:r>
              <a:rPr lang="en-US" altLang="zh-TW" dirty="0"/>
              <a:t>(Hash)</a:t>
            </a:r>
            <a:r>
              <a:rPr lang="zh-TW" altLang="en-US" dirty="0"/>
              <a:t>演算法越來越多，</a:t>
            </a:r>
            <a:r>
              <a:rPr lang="en-US" altLang="zh-TW" dirty="0"/>
              <a:t>PHP </a:t>
            </a:r>
            <a:r>
              <a:rPr lang="zh-TW" altLang="en-US" dirty="0"/>
              <a:t>直接做了 </a:t>
            </a:r>
            <a:r>
              <a:rPr lang="en-US" altLang="zh-TW" dirty="0">
                <a:hlinkClick r:id="rId2"/>
              </a:rPr>
              <a:t>hash()</a:t>
            </a:r>
            <a:r>
              <a:rPr lang="zh-TW" altLang="en-US" dirty="0"/>
              <a:t> 來用，直接指定要用哪個雜湊演算法即可</a:t>
            </a:r>
            <a:r>
              <a:rPr lang="zh-TW" altLang="en-US" dirty="0" smtClean="0"/>
              <a:t>。</a:t>
            </a:r>
            <a:endParaRPr lang="en-US" altLang="zh-TW" dirty="0" smtClean="0"/>
          </a:p>
          <a:p>
            <a:r>
              <a:rPr lang="en-US" dirty="0" err="1" smtClean="0"/>
              <a:t>hash.php</a:t>
            </a:r>
            <a:endParaRPr lang="en-US" dirty="0"/>
          </a:p>
        </p:txBody>
      </p:sp>
    </p:spTree>
    <p:extLst>
      <p:ext uri="{BB962C8B-B14F-4D97-AF65-F5344CB8AC3E}">
        <p14:creationId xmlns:p14="http://schemas.microsoft.com/office/powerpoint/2010/main" val="1946933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3080</TotalTime>
  <Words>1688</Words>
  <Application>Microsoft Macintosh PowerPoint</Application>
  <PresentationFormat>On-screen Show (4:3)</PresentationFormat>
  <Paragraphs>237</Paragraphs>
  <Slides>42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Corbel</vt:lpstr>
      <vt:lpstr>Gill Sans MT</vt:lpstr>
      <vt:lpstr>Mangal</vt:lpstr>
      <vt:lpstr>Times New Roman</vt:lpstr>
      <vt:lpstr>Wingdings</vt:lpstr>
      <vt:lpstr>新細明體</vt:lpstr>
      <vt:lpstr>Arial</vt:lpstr>
      <vt:lpstr>Parallax</vt:lpstr>
      <vt:lpstr>Professional Diploma in Commercial Web Design</vt:lpstr>
      <vt:lpstr>Overview</vt:lpstr>
      <vt:lpstr>What is a form</vt:lpstr>
      <vt:lpstr>Client side (html)</vt:lpstr>
      <vt:lpstr>Security</vt:lpstr>
      <vt:lpstr>Website example</vt:lpstr>
      <vt:lpstr>Encryption</vt:lpstr>
      <vt:lpstr>Encryption</vt:lpstr>
      <vt:lpstr>hash</vt:lpstr>
      <vt:lpstr>Password</vt:lpstr>
      <vt:lpstr>Server side programming</vt:lpstr>
      <vt:lpstr>Server side (PHP)</vt:lpstr>
      <vt:lpstr>Usage</vt:lpstr>
      <vt:lpstr>Form components</vt:lpstr>
      <vt:lpstr>The First Step</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hatted</cp:lastModifiedBy>
  <cp:revision>204</cp:revision>
  <cp:lastPrinted>2017-05-21T09:48:28Z</cp:lastPrinted>
  <dcterms:created xsi:type="dcterms:W3CDTF">2004-06-06T12:03:14Z</dcterms:created>
  <dcterms:modified xsi:type="dcterms:W3CDTF">2017-05-21T11:23:45Z</dcterms:modified>
</cp:coreProperties>
</file>