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4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9" r:id="rId3"/>
    <p:sldId id="278" r:id="rId4"/>
    <p:sldId id="405" r:id="rId5"/>
    <p:sldId id="408" r:id="rId6"/>
    <p:sldId id="402" r:id="rId7"/>
    <p:sldId id="370" r:id="rId8"/>
    <p:sldId id="322" r:id="rId9"/>
    <p:sldId id="390" r:id="rId10"/>
    <p:sldId id="391" r:id="rId11"/>
    <p:sldId id="404" r:id="rId12"/>
    <p:sldId id="410" r:id="rId13"/>
    <p:sldId id="411" r:id="rId14"/>
    <p:sldId id="412" r:id="rId15"/>
    <p:sldId id="403" r:id="rId16"/>
    <p:sldId id="333" r:id="rId17"/>
    <p:sldId id="342" r:id="rId18"/>
    <p:sldId id="343" r:id="rId19"/>
    <p:sldId id="334" r:id="rId20"/>
    <p:sldId id="373" r:id="rId21"/>
    <p:sldId id="395" r:id="rId22"/>
    <p:sldId id="394" r:id="rId23"/>
    <p:sldId id="344" r:id="rId24"/>
    <p:sldId id="345" r:id="rId25"/>
    <p:sldId id="371" r:id="rId26"/>
    <p:sldId id="346" r:id="rId27"/>
    <p:sldId id="347" r:id="rId28"/>
    <p:sldId id="348" r:id="rId29"/>
    <p:sldId id="350" r:id="rId30"/>
    <p:sldId id="381" r:id="rId31"/>
    <p:sldId id="372" r:id="rId32"/>
    <p:sldId id="392" r:id="rId33"/>
    <p:sldId id="397" r:id="rId34"/>
    <p:sldId id="369" r:id="rId35"/>
    <p:sldId id="398" r:id="rId36"/>
    <p:sldId id="380" r:id="rId37"/>
    <p:sldId id="351" r:id="rId38"/>
    <p:sldId id="366" r:id="rId39"/>
    <p:sldId id="374" r:id="rId40"/>
    <p:sldId id="353" r:id="rId41"/>
    <p:sldId id="399" r:id="rId42"/>
    <p:sldId id="356" r:id="rId43"/>
    <p:sldId id="357" r:id="rId44"/>
    <p:sldId id="376" r:id="rId45"/>
    <p:sldId id="396" r:id="rId46"/>
    <p:sldId id="375" r:id="rId47"/>
    <p:sldId id="329" r:id="rId48"/>
    <p:sldId id="383" r:id="rId49"/>
    <p:sldId id="400" r:id="rId50"/>
    <p:sldId id="409" r:id="rId51"/>
    <p:sldId id="377" r:id="rId52"/>
    <p:sldId id="382" r:id="rId53"/>
    <p:sldId id="407" r:id="rId54"/>
    <p:sldId id="269" r:id="rId5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03" autoAdjust="0"/>
    <p:restoredTop sz="89013" autoAdjust="0"/>
  </p:normalViewPr>
  <p:slideViewPr>
    <p:cSldViewPr>
      <p:cViewPr varScale="1">
        <p:scale>
          <a:sx n="61" d="100"/>
          <a:sy n="61" d="100"/>
        </p:scale>
        <p:origin x="200" y="9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690DBF08-ED84-494F-B5E8-E4BCAF5A44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281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8BC0186B-0DA4-46B2-8257-ACE3022DFA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335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E7548F-B605-4CC5-BAC6-CEB183BA3394}" type="slidenum">
              <a:rPr lang="zh-TW" altLang="en-US" sz="1300" smtClean="0"/>
              <a:pPr/>
              <a:t>1</a:t>
            </a:fld>
            <a:endParaRPr lang="en-US" altLang="zh-TW" sz="13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4E903F-79C7-46BD-9272-46AAF192CF50}" type="slidenum">
              <a:rPr lang="zh-TW" altLang="en-US" sz="1300" smtClean="0"/>
              <a:pPr/>
              <a:t>16</a:t>
            </a:fld>
            <a:endParaRPr lang="en-US" altLang="zh-TW" sz="13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DCA92-6216-4CA8-B5B2-63988BC073CF}" type="slidenum">
              <a:rPr lang="zh-TW" altLang="en-US" sz="1300" smtClean="0"/>
              <a:pPr/>
              <a:t>17</a:t>
            </a:fld>
            <a:endParaRPr lang="en-US" altLang="zh-TW" sz="13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96EC4F-9042-40E0-8261-699C2B691216}" type="slidenum">
              <a:rPr lang="zh-TW" altLang="en-US" sz="1300" smtClean="0"/>
              <a:pPr/>
              <a:t>18</a:t>
            </a:fld>
            <a:endParaRPr lang="en-US" altLang="zh-TW" sz="13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6E017D-F16A-4818-B3A2-4991D735618E}" type="slidenum">
              <a:rPr lang="zh-TW" altLang="en-US" sz="1300" smtClean="0"/>
              <a:pPr/>
              <a:t>19</a:t>
            </a:fld>
            <a:endParaRPr lang="en-US" altLang="zh-TW" sz="13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60E540-EE1D-4C09-AB5F-75FF0BBFC43C}" type="slidenum">
              <a:rPr lang="zh-TW" altLang="en-US" sz="1300" smtClean="0"/>
              <a:pPr/>
              <a:t>20</a:t>
            </a:fld>
            <a:endParaRPr lang="en-US" altLang="zh-TW" sz="13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5E8E27-2D80-47DF-A8CA-CC543FCE8B75}" type="slidenum">
              <a:rPr lang="zh-TW" altLang="en-US" sz="1300" smtClean="0"/>
              <a:pPr/>
              <a:t>23</a:t>
            </a:fld>
            <a:endParaRPr lang="en-US" altLang="zh-TW" sz="13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D0CD6C-F363-4689-A77C-408F57F87425}" type="slidenum">
              <a:rPr lang="zh-TW" altLang="en-US" sz="1300" smtClean="0"/>
              <a:pPr/>
              <a:t>24</a:t>
            </a:fld>
            <a:endParaRPr lang="en-US" altLang="zh-TW" sz="13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D67C44-68D8-49E4-BAFA-EA87DEF5D213}" type="slidenum">
              <a:rPr lang="zh-TW" altLang="en-US" sz="1300" smtClean="0"/>
              <a:pPr/>
              <a:t>25</a:t>
            </a:fld>
            <a:endParaRPr lang="en-US" altLang="zh-TW" sz="13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8F7238-3CB8-48AE-A601-A99E0EA8DE3D}" type="slidenum">
              <a:rPr lang="zh-TW" altLang="en-US" sz="1300" smtClean="0"/>
              <a:pPr/>
              <a:t>26</a:t>
            </a:fld>
            <a:endParaRPr lang="en-US" altLang="zh-TW" sz="13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AA514-01BA-4551-950E-ED87887F7715}" type="slidenum">
              <a:rPr lang="zh-TW" altLang="en-US" sz="1300" smtClean="0"/>
              <a:pPr/>
              <a:t>27</a:t>
            </a:fld>
            <a:endParaRPr lang="en-US" altLang="zh-TW" sz="13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646B07-1680-414F-BA54-83A2D6421483}" type="slidenum">
              <a:rPr lang="zh-TW" altLang="en-US" sz="1300" smtClean="0"/>
              <a:pPr/>
              <a:t>2</a:t>
            </a:fld>
            <a:endParaRPr lang="en-US" altLang="zh-TW" sz="13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A49AB0-38E3-48FB-B9C7-F3148CD01756}" type="slidenum">
              <a:rPr lang="zh-TW" altLang="en-US" sz="1300" smtClean="0"/>
              <a:pPr/>
              <a:t>28</a:t>
            </a:fld>
            <a:endParaRPr lang="en-US" altLang="zh-TW" sz="13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BB294E-D159-4B0D-8B7C-485162A22FF7}" type="slidenum">
              <a:rPr lang="zh-TW" altLang="en-US" sz="1300" smtClean="0"/>
              <a:pPr/>
              <a:t>29</a:t>
            </a:fld>
            <a:endParaRPr lang="en-US" altLang="zh-TW" sz="13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6493E-F04F-492F-8D95-3031AC6C8C5A}" type="slidenum">
              <a:rPr lang="zh-TW" altLang="en-US" sz="1300" smtClean="0"/>
              <a:pPr/>
              <a:t>30</a:t>
            </a:fld>
            <a:endParaRPr lang="en-US" altLang="zh-TW" sz="13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D58637-8846-4395-9EC3-5163009C4F1D}" type="slidenum">
              <a:rPr lang="zh-TW" altLang="en-US" sz="1300" smtClean="0"/>
              <a:pPr/>
              <a:t>31</a:t>
            </a:fld>
            <a:endParaRPr lang="en-US" altLang="zh-TW" sz="13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305C3B-1A3F-4509-B958-4912958B602C}" type="slidenum">
              <a:rPr lang="zh-TW" altLang="en-US" sz="1300" smtClean="0"/>
              <a:pPr/>
              <a:t>33</a:t>
            </a:fld>
            <a:endParaRPr lang="en-US" altLang="zh-TW" sz="13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E69E31-FB8A-43EF-90E8-8F1A6E67C714}" type="slidenum">
              <a:rPr lang="zh-TW" altLang="en-US" sz="1300" smtClean="0"/>
              <a:pPr/>
              <a:t>34</a:t>
            </a:fld>
            <a:endParaRPr lang="en-US" altLang="zh-TW" sz="13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89445E-84BC-4EEC-8764-21DC13B39430}" type="slidenum">
              <a:rPr lang="zh-TW" altLang="en-US" sz="1300" smtClean="0"/>
              <a:pPr/>
              <a:t>36</a:t>
            </a:fld>
            <a:endParaRPr lang="en-US" altLang="zh-TW" sz="13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CD10D2-66F0-4658-A409-6AB42591A917}" type="slidenum">
              <a:rPr lang="zh-TW" altLang="en-US" sz="1300" smtClean="0"/>
              <a:pPr/>
              <a:t>37</a:t>
            </a:fld>
            <a:endParaRPr lang="en-US" altLang="zh-TW" sz="13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EB6BBE-7BAC-447E-A856-77ACA0CACF66}" type="slidenum">
              <a:rPr lang="zh-TW" altLang="en-US" sz="1300" smtClean="0"/>
              <a:pPr/>
              <a:t>38</a:t>
            </a:fld>
            <a:endParaRPr lang="en-US" altLang="zh-TW" sz="13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44924E-F5AC-403F-90FF-10A034454374}" type="slidenum">
              <a:rPr lang="zh-TW" altLang="en-US" sz="1300" smtClean="0"/>
              <a:pPr/>
              <a:t>39</a:t>
            </a:fld>
            <a:endParaRPr lang="en-US" altLang="zh-TW" sz="13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0F0EDC-0C84-40DF-B02E-07C9319FDB77}" type="slidenum">
              <a:rPr lang="zh-TW" altLang="en-US" sz="1300" smtClean="0"/>
              <a:pPr/>
              <a:t>3</a:t>
            </a:fld>
            <a:endParaRPr lang="en-US" altLang="zh-TW" sz="13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642C14-A02B-4B0F-ABC2-14A05F54496B}" type="slidenum">
              <a:rPr lang="zh-TW" altLang="en-US" sz="1300" smtClean="0"/>
              <a:pPr/>
              <a:t>40</a:t>
            </a:fld>
            <a:endParaRPr lang="en-US" altLang="zh-TW" sz="13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B3C990-1D56-420D-A442-4422CD6CD73C}" type="slidenum">
              <a:rPr lang="zh-TW" altLang="en-US" sz="1300" smtClean="0"/>
              <a:pPr/>
              <a:t>42</a:t>
            </a:fld>
            <a:endParaRPr lang="en-US" altLang="zh-TW" sz="13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86C54-0068-4BC4-AAC8-8AA54FFEE134}" type="slidenum">
              <a:rPr lang="zh-TW" altLang="en-US" sz="1300" smtClean="0"/>
              <a:pPr/>
              <a:t>43</a:t>
            </a:fld>
            <a:endParaRPr lang="en-US" altLang="zh-TW" sz="13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FDDD61-0CF2-4001-9487-7D8396DFCB4A}" type="slidenum">
              <a:rPr lang="zh-TW" altLang="en-US" sz="1300" smtClean="0"/>
              <a:pPr/>
              <a:t>44</a:t>
            </a:fld>
            <a:endParaRPr lang="en-US" altLang="zh-TW" sz="13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F63C84-6F96-483D-BEDF-8BC5AA5BE80D}" type="slidenum">
              <a:rPr lang="zh-TW" altLang="en-US" sz="1300" smtClean="0"/>
              <a:pPr/>
              <a:t>46</a:t>
            </a:fld>
            <a:endParaRPr lang="en-US" altLang="zh-TW" sz="13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6D5E4E-BC30-472C-B163-A0FDE8C2E9C9}" type="slidenum">
              <a:rPr lang="zh-TW" altLang="en-US" sz="1300" smtClean="0"/>
              <a:pPr/>
              <a:t>47</a:t>
            </a:fld>
            <a:endParaRPr lang="en-US" altLang="zh-TW" sz="13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8FCC26-6C01-4A40-8C69-099DC2F34F5B}" type="slidenum">
              <a:rPr lang="zh-TW" altLang="en-US" sz="1300" smtClean="0"/>
              <a:pPr/>
              <a:t>48</a:t>
            </a:fld>
            <a:endParaRPr lang="en-US" altLang="zh-TW" sz="13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49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50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908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A9086-56B5-487B-B477-1FAA6332E284}" type="slidenum">
              <a:rPr lang="zh-TW" altLang="en-US" sz="1300" smtClean="0"/>
              <a:pPr/>
              <a:t>51</a:t>
            </a:fld>
            <a:endParaRPr lang="en-US" altLang="zh-TW" sz="13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BE93AA-265D-4E94-804A-7C0558AC2830}" type="slidenum">
              <a:rPr lang="zh-TW" altLang="en-US" sz="1300" smtClean="0"/>
              <a:pPr/>
              <a:t>6</a:t>
            </a:fld>
            <a:endParaRPr lang="en-US" altLang="zh-TW" sz="13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3B9B09-6922-4727-914C-1484DFB2F967}" type="slidenum">
              <a:rPr lang="zh-TW" altLang="en-US" sz="1300" smtClean="0"/>
              <a:pPr/>
              <a:t>52</a:t>
            </a:fld>
            <a:endParaRPr lang="en-US" altLang="zh-TW" sz="13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46091-4DA9-4583-A58B-8B16EE350C73}" type="slidenum">
              <a:rPr lang="zh-TW" altLang="en-US" sz="1300" smtClean="0"/>
              <a:pPr/>
              <a:t>54</a:t>
            </a:fld>
            <a:endParaRPr lang="en-US" altLang="zh-TW" sz="13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8B0D71-F4D0-4E49-BD6E-78383223E560}" type="slidenum">
              <a:rPr lang="zh-TW" altLang="en-US" sz="1300" smtClean="0"/>
              <a:pPr/>
              <a:t>7</a:t>
            </a:fld>
            <a:endParaRPr lang="en-US" altLang="zh-TW" sz="13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51E11A-D88B-41F1-BE65-2FF81456A251}" type="slidenum">
              <a:rPr lang="zh-TW" altLang="en-US" sz="1300" smtClean="0"/>
              <a:pPr/>
              <a:t>8</a:t>
            </a:fld>
            <a:endParaRPr lang="en-US" altLang="zh-TW" sz="13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12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2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13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3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15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257EC553-85D7-4BC1-9566-187ECAE87AA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74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0D433EA-41DA-47E6-B148-5DE2C901CA6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2029ADB-3138-413D-A225-E0A92196232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A404BCC4-D898-4378-85F3-C4A7B0A94A1C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DD248A43-71AE-4AEC-A24D-032A9BA821C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F4AFACC-4D3F-4AC1-AD89-5083DD05E3C0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5D3A3E4-3067-4D0A-80F5-D521BB730D8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3444AE5-425A-46EA-AC6B-A240AEF2375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84F394-F21D-4B25-AE00-E2BA159619B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FE48EA9-F78A-4696-87E0-05447EE393A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304EE32-2EE0-4092-989E-B89C5909230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  <p:sldLayoutId id="2147484497" r:id="rId13"/>
    <p:sldLayoutId id="2147484498" r:id="rId14"/>
    <p:sldLayoutId id="2147484499" r:id="rId15"/>
    <p:sldLayoutId id="2147484500" r:id="rId16"/>
    <p:sldLayoutId id="21474845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appalyzer.com/applications/php" TargetMode="External"/><Relationship Id="rId4" Type="http://schemas.openxmlformats.org/officeDocument/2006/relationships/hyperlink" Target="http://www.php.net/usage.php" TargetMode="External"/><Relationship Id="rId5" Type="http://schemas.openxmlformats.org/officeDocument/2006/relationships/hyperlink" Target="https://www.google.com.hk/trends/explore#q=php" TargetMode="External"/><Relationship Id="rId6" Type="http://schemas.openxmlformats.org/officeDocument/2006/relationships/hyperlink" Target="http://trends.builtwith.com/framework/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gif"/><Relationship Id="rId20" Type="http://schemas.openxmlformats.org/officeDocument/2006/relationships/image" Target="../media/image23.gif"/><Relationship Id="rId21" Type="http://schemas.openxmlformats.org/officeDocument/2006/relationships/image" Target="../media/image24.gif"/><Relationship Id="rId10" Type="http://schemas.openxmlformats.org/officeDocument/2006/relationships/image" Target="../media/image13.gif"/><Relationship Id="rId11" Type="http://schemas.openxmlformats.org/officeDocument/2006/relationships/image" Target="../media/image14.gif"/><Relationship Id="rId12" Type="http://schemas.openxmlformats.org/officeDocument/2006/relationships/image" Target="../media/image15.gif"/><Relationship Id="rId13" Type="http://schemas.openxmlformats.org/officeDocument/2006/relationships/image" Target="../media/image16.gif"/><Relationship Id="rId14" Type="http://schemas.openxmlformats.org/officeDocument/2006/relationships/image" Target="../media/image17.gif"/><Relationship Id="rId15" Type="http://schemas.openxmlformats.org/officeDocument/2006/relationships/image" Target="../media/image18.gif"/><Relationship Id="rId16" Type="http://schemas.openxmlformats.org/officeDocument/2006/relationships/image" Target="../media/image19.gif"/><Relationship Id="rId17" Type="http://schemas.openxmlformats.org/officeDocument/2006/relationships/image" Target="../media/image20.gif"/><Relationship Id="rId18" Type="http://schemas.openxmlformats.org/officeDocument/2006/relationships/image" Target="../media/image21.gif"/><Relationship Id="rId19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5" Type="http://schemas.openxmlformats.org/officeDocument/2006/relationships/image" Target="../media/image8.gif"/><Relationship Id="rId6" Type="http://schemas.openxmlformats.org/officeDocument/2006/relationships/image" Target="../media/image9.gif"/><Relationship Id="rId7" Type="http://schemas.openxmlformats.org/officeDocument/2006/relationships/image" Target="../media/image10.gif"/><Relationship Id="rId8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ini.com/" TargetMode="External"/><Relationship Id="rId4" Type="http://schemas.openxmlformats.org/officeDocument/2006/relationships/hyperlink" Target="http://www.csie.sju.edu.tw/cm/course/phpteach.htm" TargetMode="External"/><Relationship Id="rId5" Type="http://schemas.openxmlformats.org/officeDocument/2006/relationships/hyperlink" Target="http://www.twhappy.com/index.php?action=blog&amp;category=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hp.net/manual/en/history.php.ph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Professional Diploma in Commercial Web Design</a:t>
            </a:r>
            <a:endParaRPr lang="en-US" altLang="zh-TW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1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PHP6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project closed down because of the bad performance.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PHP7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Up to 100% faster without rewrite PHP</a:t>
            </a:r>
            <a:endParaRPr lang="en-US" altLang="zh-TW" dirty="0" smtClean="0"/>
          </a:p>
          <a:p>
            <a:r>
              <a:rPr lang="en-US" altLang="zh-TW" dirty="0" smtClean="0"/>
              <a:t>Constructors with name same as class</a:t>
            </a:r>
          </a:p>
          <a:p>
            <a:r>
              <a:rPr lang="en-US" altLang="zh-TW" dirty="0" smtClean="0"/>
              <a:t>Change in </a:t>
            </a:r>
            <a:r>
              <a:rPr lang="en-US" altLang="zh-TW" dirty="0" err="1" smtClean="0"/>
              <a:t>password_hash</a:t>
            </a:r>
            <a:r>
              <a:rPr lang="en-US" altLang="zh-TW" dirty="0" smtClean="0"/>
              <a:t>() function</a:t>
            </a:r>
          </a:p>
          <a:p>
            <a:r>
              <a:rPr lang="en-US" altLang="zh-TW" dirty="0" smtClean="0"/>
              <a:t>Calling static methods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https://codingsec.net/2016/05/php-cheatsheet-upgrade-php7-5/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49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PHP</a:t>
            </a:r>
            <a:endParaRPr lang="en-US" altLang="zh-TW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Yahoo! – 3.5 billion/day</a:t>
            </a:r>
          </a:p>
          <a:p>
            <a:r>
              <a:rPr lang="en-US" altLang="zh-TW" dirty="0" smtClean="0"/>
              <a:t>Flickr, Facebook, Friendster, Second life</a:t>
            </a:r>
            <a:r>
              <a:rPr lang="en-US" altLang="zh-TW" dirty="0"/>
              <a:t>, </a:t>
            </a:r>
            <a:r>
              <a:rPr lang="en-US" altLang="zh-TW" dirty="0" err="1"/>
              <a:t>iStockPhoto</a:t>
            </a:r>
            <a:r>
              <a:rPr lang="en-US" altLang="zh-TW" dirty="0"/>
              <a:t>, Tumblr, </a:t>
            </a:r>
            <a:r>
              <a:rPr lang="en-US" altLang="zh-TW" dirty="0" err="1" smtClean="0"/>
              <a:t>Mailchimp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SourceForge</a:t>
            </a:r>
            <a:r>
              <a:rPr lang="en-US" altLang="zh-TW" dirty="0" smtClean="0"/>
              <a:t>, Alibaba, Baidu, Hong Kong Art Festival</a:t>
            </a:r>
          </a:p>
          <a:p>
            <a:r>
              <a:rPr lang="en-US" altLang="zh-TW" dirty="0" err="1" smtClean="0"/>
              <a:t>Magento</a:t>
            </a:r>
            <a:r>
              <a:rPr lang="en-US" altLang="zh-TW" dirty="0" smtClean="0"/>
              <a:t>, WordPress, Joomla, Drupal, Discus</a:t>
            </a:r>
          </a:p>
        </p:txBody>
      </p:sp>
    </p:spTree>
    <p:extLst>
      <p:ext uri="{BB962C8B-B14F-4D97-AF65-F5344CB8AC3E}">
        <p14:creationId xmlns:p14="http://schemas.microsoft.com/office/powerpoint/2010/main" val="109009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 usage statistics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3"/>
              </a:rPr>
              <a:t>https://w3techs.com/</a:t>
            </a: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wappalyzer.com/applications/php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http://www.php.net/usage.php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https://www.google.com.hk/trends/explore#q=php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http://trends.builtwith.com/framework/PHP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534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07" y="2667000"/>
            <a:ext cx="5520449" cy="3332163"/>
          </a:xfrm>
        </p:spPr>
      </p:pic>
    </p:spTree>
    <p:extLst>
      <p:ext uri="{BB962C8B-B14F-4D97-AF65-F5344CB8AC3E}">
        <p14:creationId xmlns:p14="http://schemas.microsoft.com/office/powerpoint/2010/main" val="58748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Zend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17762" name="Picture 2" descr="C:\Users\hatted\Desktop\OpenVPN\s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59" y="16596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3" name="Picture 3" descr="C:\Users\hatted\Desktop\OpenVPN\s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04602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4" name="Picture 4" descr="C:\Users\hatted\Desktop\OpenVPN\s0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34" y="23064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5" name="Picture 5" descr="C:\Users\hatted\Desktop\OpenVPN\s0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60" y="2345765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6" name="Picture 6" descr="C:\Users\hatted\Desktop\OpenVPN\s0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8" y="225861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7" name="Picture 7" descr="C:\Users\hatted\Desktop\OpenVPN\s06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3" y="298916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8" name="Picture 8" descr="C:\Users\hatted\Desktop\OpenVPN\s07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299842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9" name="Picture 9" descr="C:\Users\hatted\Desktop\OpenVPN\s08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736017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0" name="Picture 10" descr="C:\Users\hatted\Desktop\OpenVPN\s09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28" y="3736018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1" name="Picture 11" descr="C:\Users\hatted\Desktop\OpenVPN\s10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376610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2" name="Picture 12" descr="C:\Users\hatted\Desktop\OpenVPN\s1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448618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3" name="Picture 13" descr="C:\Users\hatted\Desktop\OpenVPN\s12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90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4" name="Picture 14" descr="C:\Users\hatted\Desktop\OpenVPN\s13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62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5" name="Picture 15" descr="C:\Users\hatted\Desktop\OpenVPN\s14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5278273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6" name="Picture 16" descr="C:\Users\hatted\Desktop\OpenVPN\s15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7" name="Picture 17" descr="C:\Users\hatted\Desktop\OpenVPN\s16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61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8" name="Picture 18" descr="C:\Users\hatted\Desktop\OpenVPN\s17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2" y="604014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9" name="Picture 19" descr="C:\Users\hatted\Desktop\OpenVPN\s18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604014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80" name="Picture 20" descr="C:\Users\hatted\Desktop\OpenVPN\s19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18" y="607036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9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Platform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Compatible for Linux, Mac OS X and Windows</a:t>
            </a:r>
          </a:p>
          <a:p>
            <a:r>
              <a:rPr lang="en-US" altLang="zh-TW" dirty="0" smtClean="0"/>
              <a:t>Android</a:t>
            </a:r>
          </a:p>
          <a:p>
            <a:r>
              <a:rPr lang="en-US" altLang="zh-TW" dirty="0" smtClean="0"/>
              <a:t>Best work with Apache, </a:t>
            </a:r>
            <a:r>
              <a:rPr lang="en-US" altLang="zh-TW" dirty="0" err="1" smtClean="0"/>
              <a:t>Ngnix</a:t>
            </a:r>
            <a:endParaRPr lang="en-US" altLang="zh-TW" dirty="0" smtClean="0"/>
          </a:p>
          <a:p>
            <a:r>
              <a:rPr lang="en-US" altLang="zh-TW" dirty="0" smtClean="0"/>
              <a:t>Also work on IIS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Using PHP for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User authentication and personalization</a:t>
            </a:r>
          </a:p>
          <a:p>
            <a:r>
              <a:rPr lang="en-US" altLang="zh-TW" dirty="0" smtClean="0"/>
              <a:t>Shopping carts</a:t>
            </a:r>
          </a:p>
          <a:p>
            <a:r>
              <a:rPr lang="en-US" altLang="zh-TW" dirty="0" smtClean="0"/>
              <a:t>Content management systems</a:t>
            </a:r>
          </a:p>
          <a:p>
            <a:r>
              <a:rPr lang="en-US" altLang="zh-TW" dirty="0" smtClean="0"/>
              <a:t>Web-based email</a:t>
            </a:r>
          </a:p>
          <a:p>
            <a:r>
              <a:rPr lang="en-US" altLang="zh-TW" dirty="0" smtClean="0"/>
              <a:t>Mailing list managers</a:t>
            </a:r>
          </a:p>
          <a:p>
            <a:r>
              <a:rPr lang="en-US" altLang="zh-TW" dirty="0" smtClean="0"/>
              <a:t>Web forums</a:t>
            </a:r>
          </a:p>
          <a:p>
            <a:r>
              <a:rPr lang="en-US" altLang="zh-TW" dirty="0" smtClean="0"/>
              <a:t>Document generation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do we use PHP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to html</a:t>
            </a:r>
          </a:p>
          <a:p>
            <a:r>
              <a:rPr lang="en-US" altLang="zh-TW" dirty="0" smtClean="0"/>
              <a:t>Script – no need to compile</a:t>
            </a:r>
          </a:p>
          <a:p>
            <a:r>
              <a:rPr lang="en-US" altLang="zh-TW" dirty="0" smtClean="0"/>
              <a:t>Using programming 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Strengths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High performance</a:t>
            </a:r>
          </a:p>
          <a:p>
            <a:r>
              <a:rPr lang="en-US" altLang="zh-TW" dirty="0" smtClean="0"/>
              <a:t>Interfaces to many different database systems</a:t>
            </a:r>
          </a:p>
          <a:p>
            <a:r>
              <a:rPr lang="en-US" altLang="zh-TW" dirty="0" smtClean="0"/>
              <a:t>Built-in libraries for many common web tasks</a:t>
            </a:r>
          </a:p>
          <a:p>
            <a:r>
              <a:rPr lang="en-US" altLang="zh-TW" dirty="0" smtClean="0"/>
              <a:t>Many free out-of-the-box system ready to use</a:t>
            </a:r>
          </a:p>
          <a:p>
            <a:r>
              <a:rPr lang="en-US" altLang="zh-TW" dirty="0" smtClean="0"/>
              <a:t>Low cost</a:t>
            </a:r>
          </a:p>
          <a:p>
            <a:r>
              <a:rPr lang="en-US" altLang="zh-TW" dirty="0" smtClean="0"/>
              <a:t>Ease of learning and use</a:t>
            </a:r>
          </a:p>
          <a:p>
            <a:r>
              <a:rPr lang="en-US" altLang="zh-TW" dirty="0" smtClean="0"/>
              <a:t>Portability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15363" name="Rectangle 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What is PHP</a:t>
            </a:r>
          </a:p>
          <a:p>
            <a:r>
              <a:rPr lang="en-US" altLang="zh-TW" smtClean="0"/>
              <a:t>History</a:t>
            </a:r>
          </a:p>
          <a:p>
            <a:r>
              <a:rPr lang="en-US" altLang="zh-TW" smtClean="0"/>
              <a:t>Who is using PHP</a:t>
            </a:r>
          </a:p>
          <a:p>
            <a:r>
              <a:rPr lang="en-US" altLang="zh-TW" smtClean="0"/>
              <a:t>Platform</a:t>
            </a:r>
          </a:p>
          <a:p>
            <a:r>
              <a:rPr lang="en-US" altLang="zh-TW" smtClean="0"/>
              <a:t>What is PHP for</a:t>
            </a:r>
          </a:p>
          <a:p>
            <a:r>
              <a:rPr lang="en-US" altLang="zh-TW" smtClean="0"/>
              <a:t>Why do we use PHP</a:t>
            </a:r>
          </a:p>
          <a:p>
            <a:r>
              <a:rPr lang="en-US" altLang="zh-TW" smtClean="0"/>
              <a:t>Strengths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How to upload</a:t>
            </a:r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echo</a:t>
            </a:r>
          </a:p>
          <a:p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Variables</a:t>
            </a:r>
          </a:p>
          <a:p>
            <a:r>
              <a:rPr lang="en-US" altLang="zh-TW" dirty="0" smtClean="0"/>
              <a:t>Operands</a:t>
            </a:r>
          </a:p>
          <a:p>
            <a:r>
              <a:rPr lang="en-US" altLang="zh-TW" dirty="0" smtClean="0"/>
              <a:t>pre- &amp; post-increment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html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Dreamweaver -&gt; New Document -&gt; HTML</a:t>
            </a:r>
          </a:p>
          <a:p>
            <a:r>
              <a:rPr lang="en-US" altLang="zh-TW" dirty="0" smtClean="0"/>
              <a:t>Type your name</a:t>
            </a:r>
          </a:p>
          <a:p>
            <a:r>
              <a:rPr lang="en-US" altLang="zh-TW" dirty="0"/>
              <a:t>Save it to C:\</a:t>
            </a:r>
            <a:r>
              <a:rPr lang="en-US" altLang="zh-TW" dirty="0" smtClean="0"/>
              <a:t>AppServ\www</a:t>
            </a:r>
          </a:p>
          <a:p>
            <a:r>
              <a:rPr lang="en-US" altLang="zh-TW" dirty="0" smtClean="0"/>
              <a:t>Save as index.html</a:t>
            </a:r>
            <a:endParaRPr lang="en-US" altLang="zh-TW" dirty="0"/>
          </a:p>
          <a:p>
            <a:r>
              <a:rPr lang="en-US" altLang="zh-TW" dirty="0" smtClean="0"/>
              <a:t>http://localhost:8080/index.html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77"/>
            <a:ext cx="57150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12069"/>
            <a:ext cx="60864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14" y="4731507"/>
            <a:ext cx="38195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PHP page</a:t>
            </a:r>
            <a:endParaRPr lang="en-US" altLang="zh-TW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Dreamweaver -&gt; File -&gt; new -&gt; Dynamic page -&gt; PHP</a:t>
            </a:r>
          </a:p>
          <a:p>
            <a:r>
              <a:rPr lang="en-US" altLang="zh-TW" smtClean="0"/>
              <a:t>&lt;?php</a:t>
            </a:r>
          </a:p>
          <a:p>
            <a:r>
              <a:rPr lang="en-US" altLang="zh-TW" smtClean="0"/>
              <a:t>phpinfo();</a:t>
            </a:r>
          </a:p>
          <a:p>
            <a:r>
              <a:rPr lang="en-US" altLang="zh-TW" smtClean="0"/>
              <a:t>?&gt;</a:t>
            </a:r>
          </a:p>
          <a:p>
            <a:endParaRPr lang="en-US" altLang="zh-TW" smtClean="0"/>
          </a:p>
          <a:p>
            <a:r>
              <a:rPr lang="en-US" altLang="zh-TW" smtClean="0"/>
              <a:t>phpinfo.php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Outputs information about PHP's configuration</a:t>
            </a:r>
          </a:p>
          <a:p>
            <a:r>
              <a:rPr lang="en-US" altLang="zh-TW" smtClean="0"/>
              <a:t>Commonly used to check configuration settings</a:t>
            </a:r>
          </a:p>
          <a:p>
            <a:r>
              <a:rPr lang="en-US" altLang="zh-TW" smtClean="0"/>
              <a:t>Usually used for testing the PHP engine on the web server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PHP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&lt;?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short style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XML style</a:t>
            </a:r>
          </a:p>
          <a:p>
            <a:r>
              <a:rPr lang="en-US" altLang="zh-TW" dirty="0" smtClean="0"/>
              <a:t>&lt;script Language=‘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’&gt; 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 &lt;/script&gt; - script style</a:t>
            </a:r>
          </a:p>
          <a:p>
            <a:r>
              <a:rPr lang="en-US" altLang="zh-TW" dirty="0" smtClean="0"/>
              <a:t>&lt;%	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%&gt; - ASP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Tell the PHP interpreter what to do</a:t>
            </a:r>
          </a:p>
          <a:p>
            <a:r>
              <a:rPr lang="en-US" altLang="zh-TW" smtClean="0"/>
              <a:t>Ends with a semicolon</a:t>
            </a:r>
          </a:p>
          <a:p>
            <a:r>
              <a:rPr lang="en-US" altLang="zh-TW" smtClean="0"/>
              <a:t>Without a semicolon, you will see an error page indicating the line with an error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White space include new line, spaces, tabs</a:t>
            </a:r>
          </a:p>
          <a:p>
            <a:r>
              <a:rPr lang="en-US" altLang="zh-TW" smtClean="0"/>
              <a:t>Browsers ignore white spaces in both html and PHP</a:t>
            </a:r>
          </a:p>
          <a:p>
            <a:r>
              <a:rPr lang="en-US" altLang="zh-TW" smtClean="0"/>
              <a:t>Encourage to use white space for readability – usually one statement per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Notes for reading the code</a:t>
            </a:r>
          </a:p>
          <a:p>
            <a:r>
              <a:rPr lang="en-US" altLang="zh-TW" dirty="0" smtClean="0"/>
              <a:t>Usually used to explain the purpose of the script, when it was last modified</a:t>
            </a:r>
          </a:p>
          <a:p>
            <a:r>
              <a:rPr lang="en-US" altLang="zh-TW" dirty="0" smtClean="0"/>
              <a:t>/*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*/ - multiline comment</a:t>
            </a:r>
          </a:p>
          <a:p>
            <a:r>
              <a:rPr lang="en-US" altLang="zh-TW" dirty="0" smtClean="0"/>
              <a:t>//	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(programming style)</a:t>
            </a:r>
          </a:p>
          <a:p>
            <a:r>
              <a:rPr lang="en-US" altLang="zh-TW" dirty="0" smtClean="0"/>
              <a:t>#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(shell style)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Echo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Outputs all parameters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Hello, this is my first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page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echo.php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LAMP</a:t>
            </a:r>
            <a:endParaRPr lang="en-US" altLang="zh-TW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2662" y="1788895"/>
            <a:ext cx="7704138" cy="5088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Similar to echo, it also outputs all parameters.</a:t>
            </a:r>
          </a:p>
          <a:p>
            <a:r>
              <a:rPr lang="en-US" altLang="zh-TW" dirty="0" smtClean="0"/>
              <a:t>Print returns a value of 1 and has precedence so that it can be used in the middle of a longer expression. However, the need for this is rare, and the fact that is returns a value makes it ever so slightly slower than echo. So we use echo.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with &lt;&lt;&lt;, it prints all html</a:t>
            </a:r>
          </a:p>
          <a:p>
            <a:r>
              <a:rPr lang="en-US" altLang="zh-TW" dirty="0" err="1" smtClean="0"/>
              <a:t>print.php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html in PHP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Nothing to change for the html code</a:t>
            </a:r>
          </a:p>
          <a:p>
            <a:r>
              <a:rPr lang="en-US" altLang="zh-TW" dirty="0" smtClean="0"/>
              <a:t>Encapsulate PHP code before and after html code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 /&gt;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a new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 and save as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birthday.php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Echo your name in PHP</a:t>
            </a:r>
          </a:p>
          <a:p>
            <a:r>
              <a:rPr lang="en-US" altLang="zh-TW" dirty="0" smtClean="0"/>
              <a:t>Browse http://localhost:8080/birthday.php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PHP + MySQL</a:t>
            </a:r>
            <a:endParaRPr lang="zh-TW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Download XAMPP from http://www.xampp.org</a:t>
            </a:r>
          </a:p>
          <a:p>
            <a:r>
              <a:rPr lang="en-US" altLang="zh-TW" dirty="0" smtClean="0"/>
              <a:t>Install to c:\(Windows)  or  /Application/(MAC)</a:t>
            </a:r>
          </a:p>
          <a:p>
            <a:r>
              <a:rPr lang="en-US" altLang="zh-TW" dirty="0" smtClean="0"/>
              <a:t>Open XAMPP Control Panel, start Apache, MySQL</a:t>
            </a:r>
          </a:p>
          <a:p>
            <a:r>
              <a:rPr lang="en-US" altLang="zh-TW" dirty="0" smtClean="0"/>
              <a:t>Test Apache http://localhost</a:t>
            </a:r>
          </a:p>
          <a:p>
            <a:r>
              <a:rPr lang="en-US" altLang="zh-TW" dirty="0" smtClean="0"/>
              <a:t>Test PHP. Save your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files under c:\xampp\htdocs\(Windows)  /Application/XAMPP/</a:t>
            </a:r>
            <a:r>
              <a:rPr lang="en-US" altLang="zh-TW" dirty="0" err="1" smtClean="0"/>
              <a:t>htdocs</a:t>
            </a:r>
            <a:r>
              <a:rPr lang="en-US" altLang="zh-TW" smtClean="0"/>
              <a:t>/(MAC)</a:t>
            </a:r>
            <a:endParaRPr lang="en-US" altLang="zh-TW" dirty="0" smtClean="0"/>
          </a:p>
          <a:p>
            <a:r>
              <a:rPr lang="en-US" altLang="zh-TW" dirty="0" smtClean="0"/>
              <a:t>Test your web page: http://localhost/filename.php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H:i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F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smtClean="0"/>
              <a:t>l </a:t>
            </a:r>
            <a:r>
              <a:rPr lang="en-US" altLang="zh-TW" dirty="0" err="1" smtClean="0"/>
              <a:t>dS</a:t>
            </a:r>
            <a:r>
              <a:rPr lang="en-US" altLang="zh-TW" dirty="0" smtClean="0"/>
              <a:t> \of F Y h:i:s A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Case sensitive</a:t>
            </a:r>
          </a:p>
          <a:p>
            <a:r>
              <a:rPr lang="en-US" altLang="zh-TW" dirty="0" err="1" smtClean="0"/>
              <a:t>date.php</a:t>
            </a:r>
            <a:endParaRPr lang="en-US" altLang="zh-TW" dirty="0" smtClean="0"/>
          </a:p>
          <a:p>
            <a:r>
              <a:rPr lang="en-US" altLang="zh-TW" dirty="0" err="1" smtClean="0"/>
              <a:t>gmdate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H:i:s</a:t>
            </a:r>
            <a:r>
              <a:rPr lang="en-US" altLang="zh-TW" dirty="0" smtClean="0"/>
              <a:t>', time()+8*3600);</a:t>
            </a:r>
          </a:p>
          <a:p>
            <a:r>
              <a:rPr lang="en-US" altLang="zh-TW" dirty="0" err="1" smtClean="0"/>
              <a:t>date_default_timezone_set</a:t>
            </a:r>
            <a:r>
              <a:rPr lang="en-US" altLang="zh-TW" dirty="0" smtClean="0"/>
              <a:t>('Asia/</a:t>
            </a:r>
            <a:r>
              <a:rPr lang="en-US" altLang="zh-TW" dirty="0" err="1" smtClean="0"/>
              <a:t>Hong_Kong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http://hk2.php.net/manual/en/function.date.php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</a:t>
            </a:r>
            <a:r>
              <a:rPr lang="en-US" altLang="zh-TW" dirty="0" err="1"/>
              <a:t>birthday.php</a:t>
            </a:r>
            <a:endParaRPr lang="en-US" altLang="zh-TW" dirty="0"/>
          </a:p>
          <a:p>
            <a:r>
              <a:rPr lang="en-US" altLang="zh-TW" dirty="0"/>
              <a:t>Echo your birthday as YYYYMMDD format.</a:t>
            </a:r>
          </a:p>
          <a:p>
            <a:r>
              <a:rPr lang="en-US" altLang="zh-TW" dirty="0"/>
              <a:t>EG. (31-Dec-2000)  echo </a:t>
            </a:r>
            <a:r>
              <a:rPr lang="mr-IN" altLang="zh-TW" dirty="0"/>
              <a:t>”</a:t>
            </a:r>
            <a:r>
              <a:rPr lang="en-US" altLang="zh-TW" dirty="0"/>
              <a:t>20001231</a:t>
            </a:r>
            <a:r>
              <a:rPr lang="mr-IN" altLang="zh-TW" dirty="0"/>
              <a:t>"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Echo today date as YYYYMMDD format</a:t>
            </a:r>
          </a:p>
          <a:p>
            <a:r>
              <a:rPr lang="en-US" altLang="zh-TW" dirty="0"/>
              <a:t>EG. echo date(</a:t>
            </a:r>
            <a:r>
              <a:rPr lang="mr-IN" altLang="zh-TW" dirty="0"/>
              <a:t>"</a:t>
            </a:r>
            <a:r>
              <a:rPr lang="en-US" altLang="zh-TW" dirty="0"/>
              <a:t>xxx</a:t>
            </a:r>
            <a:r>
              <a:rPr lang="mr-IN" altLang="zh-TW" dirty="0"/>
              <a:t>"</a:t>
            </a:r>
            <a:r>
              <a:rPr lang="en-US" altLang="zh-TW" dirty="0"/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Find an integer of a decimal number</a:t>
            </a:r>
          </a:p>
          <a:p>
            <a:r>
              <a:rPr lang="en-US" altLang="zh-TW" smtClean="0"/>
              <a:t>echo round(3.4);</a:t>
            </a:r>
          </a:p>
          <a:p>
            <a:r>
              <a:rPr lang="en-US" altLang="zh-TW" smtClean="0"/>
              <a:t>echo round(3.5);</a:t>
            </a:r>
          </a:p>
          <a:p>
            <a:r>
              <a:rPr lang="en-US" altLang="zh-TW" smtClean="0"/>
              <a:t>echo floor(3.4); </a:t>
            </a:r>
          </a:p>
          <a:p>
            <a:r>
              <a:rPr lang="en-US" altLang="zh-TW" smtClean="0"/>
              <a:t>echo floor(3.5);</a:t>
            </a:r>
          </a:p>
          <a:p>
            <a:r>
              <a:rPr lang="en-US" altLang="zh-TW" smtClean="0"/>
              <a:t>roundFloor.php</a:t>
            </a:r>
          </a:p>
          <a:p>
            <a:endParaRPr lang="en-US" altLang="zh-TW" smtClean="0"/>
          </a:p>
          <a:p>
            <a:r>
              <a:rPr lang="en-US" altLang="zh-TW" smtClean="0"/>
              <a:t>Q: How to find the next integer value?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</a:t>
            </a:r>
            <a:endParaRPr lang="en-US" altLang="zh-TW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Each variable start with a dollar sign ($)</a:t>
            </a:r>
          </a:p>
          <a:p>
            <a:r>
              <a:rPr lang="en-US" altLang="zh-TW" smtClean="0"/>
              <a:t>PHP is case sensitive $car&lt;&gt;$Car</a:t>
            </a:r>
          </a:p>
          <a:p>
            <a:r>
              <a:rPr lang="en-US" altLang="zh-TW" smtClean="0"/>
              <a:t>Hello.php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</a:t>
            </a:r>
            <a:endParaRPr lang="en-US" altLang="zh-TW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r-IN" altLang="zh-TW" dirty="0" smtClean="0"/>
              <a:t>"</a:t>
            </a:r>
            <a:r>
              <a:rPr lang="zh-TW" altLang="en-US" dirty="0" smtClean="0"/>
              <a:t>\</a:t>
            </a:r>
            <a:r>
              <a:rPr lang="mr-IN" altLang="zh-TW" dirty="0" smtClean="0"/>
              <a:t>"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used for special command or character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\n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next line in email, same as 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 in html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\r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carriage return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\t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tab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\$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$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\\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\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III</a:t>
            </a:r>
            <a:endParaRPr lang="en-US" altLang="zh-TW" dirty="0" smtClean="0"/>
          </a:p>
        </p:txBody>
      </p:sp>
      <p:sp>
        <p:nvSpPr>
          <p:cNvPr id="4915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Examples of valid variables names are: $total, $_cell1, $</a:t>
            </a:r>
            <a:r>
              <a:rPr lang="en-US" altLang="zh-TW" dirty="0" err="1" smtClean="0"/>
              <a:t>length_of_string</a:t>
            </a:r>
            <a:endParaRPr lang="en-US" altLang="zh-TW" dirty="0" smtClean="0"/>
          </a:p>
          <a:p>
            <a:r>
              <a:rPr lang="en-US" altLang="zh-TW" dirty="0" smtClean="0"/>
              <a:t>Examples of invalid variables names are: $1_total, $2_length, $!total 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oneTwoThreeFour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thisIsVariable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Types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Integer – whole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Double – real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1.00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Character – </a:t>
            </a:r>
            <a:r>
              <a:rPr lang="mr-IN" altLang="zh-TW" dirty="0" smtClean="0"/>
              <a:t>"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mr-IN" altLang="zh-TW" dirty="0" smtClean="0"/>
              <a:t>"</a:t>
            </a:r>
            <a:r>
              <a:rPr lang="en-US" altLang="zh-TW" dirty="0" smtClean="0"/>
              <a:t>B</a:t>
            </a:r>
            <a:r>
              <a:rPr lang="mr-IN" altLang="zh-TW" dirty="0" smtClean="0"/>
              <a:t>"</a:t>
            </a:r>
            <a:r>
              <a:rPr lang="en-US" altLang="zh-TW" dirty="0" smtClean="0"/>
              <a:t> .. </a:t>
            </a:r>
            <a:r>
              <a:rPr lang="mr-IN" altLang="zh-TW" dirty="0" smtClean="0"/>
              <a:t>"</a:t>
            </a:r>
            <a:r>
              <a:rPr lang="en-US" altLang="zh-TW" dirty="0" smtClean="0"/>
              <a:t>z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String – strings of characters,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Boolean – true or false, 1 or 0</a:t>
            </a:r>
          </a:p>
          <a:p>
            <a:r>
              <a:rPr lang="en-US" altLang="zh-TW" dirty="0" smtClean="0"/>
              <a:t>Array – multiple data types items,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$car[I]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array.php</a:t>
            </a:r>
            <a:endParaRPr lang="en-US" altLang="zh-TW" dirty="0" smtClean="0"/>
          </a:p>
          <a:p>
            <a:r>
              <a:rPr lang="en-US" altLang="zh-TW" dirty="0" smtClean="0"/>
              <a:t>Object – instances of classes,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$car-&gt;tire=good</a:t>
            </a:r>
            <a:r>
              <a:rPr lang="mr-IN" altLang="zh-TW" dirty="0" smtClean="0"/>
              <a:t>"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Open birthday.php</a:t>
            </a:r>
          </a:p>
          <a:p>
            <a:r>
              <a:rPr lang="en-US" altLang="zh-TW" smtClean="0"/>
              <a:t>Store your name in variable $name</a:t>
            </a:r>
          </a:p>
          <a:p>
            <a:r>
              <a:rPr lang="en-US" altLang="zh-TW" smtClean="0"/>
              <a:t>Store your birth year in $birthday</a:t>
            </a:r>
          </a:p>
          <a:p>
            <a:r>
              <a:rPr lang="en-US" altLang="zh-TW" smtClean="0"/>
              <a:t>Store today date  in $today</a:t>
            </a:r>
          </a:p>
          <a:p>
            <a:r>
              <a:rPr lang="en-US" altLang="zh-TW" smtClean="0"/>
              <a:t>Echo the value in the variables so people can see your name and date of birth in the web page.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mtClean="0"/>
              <a:t>+, -, *, /, %</a:t>
            </a:r>
          </a:p>
          <a:p>
            <a:r>
              <a:rPr lang="zh-TW" altLang="en-US" smtClean="0"/>
              <a:t>$</a:t>
            </a:r>
            <a:r>
              <a:rPr lang="en-US" altLang="zh-TW" smtClean="0"/>
              <a:t>a=7; $b=3;</a:t>
            </a:r>
          </a:p>
          <a:p>
            <a:r>
              <a:rPr lang="en-US" altLang="zh-TW" smtClean="0"/>
              <a:t>$sum=$a+$b;</a:t>
            </a:r>
          </a:p>
          <a:p>
            <a:r>
              <a:rPr lang="en-US" altLang="zh-TW" smtClean="0"/>
              <a:t>$</a:t>
            </a:r>
            <a:r>
              <a:rPr lang="en-US" smtClean="0"/>
              <a:t>difference</a:t>
            </a:r>
            <a:r>
              <a:rPr lang="en-US" altLang="zh-TW" smtClean="0"/>
              <a:t>=$a-$b;</a:t>
            </a:r>
          </a:p>
          <a:p>
            <a:r>
              <a:rPr lang="en-US" altLang="zh-TW" smtClean="0"/>
              <a:t>$</a:t>
            </a:r>
            <a:r>
              <a:rPr lang="en-US" smtClean="0"/>
              <a:t>product</a:t>
            </a:r>
            <a:r>
              <a:rPr lang="en-US" altLang="zh-TW" smtClean="0"/>
              <a:t>=$a*$b;</a:t>
            </a:r>
          </a:p>
          <a:p>
            <a:r>
              <a:rPr lang="en-US" altLang="zh-TW" smtClean="0"/>
              <a:t>$</a:t>
            </a:r>
            <a:r>
              <a:rPr lang="en-US" smtClean="0"/>
              <a:t>quotient</a:t>
            </a:r>
            <a:r>
              <a:rPr lang="en-US" altLang="zh-TW" smtClean="0"/>
              <a:t>=$a/$b;</a:t>
            </a:r>
          </a:p>
          <a:p>
            <a:r>
              <a:rPr lang="en-US" altLang="zh-TW" smtClean="0"/>
              <a:t>$mod=$a%$b;</a:t>
            </a:r>
          </a:p>
          <a:p>
            <a:r>
              <a:rPr lang="en-US" altLang="zh-TW" smtClean="0"/>
              <a:t>operand.php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Errors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Errors will be shown in the page with line number</a:t>
            </a:r>
          </a:p>
          <a:p>
            <a:r>
              <a:rPr lang="en-US" altLang="zh-TW" smtClean="0"/>
              <a:t>Ctrl+G to go the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Debug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Ctrl+backspace - Delete a word on the left</a:t>
            </a:r>
          </a:p>
          <a:p>
            <a:r>
              <a:rPr lang="en-US" altLang="zh-TW" smtClean="0"/>
              <a:t>Ctrl+Delete - Delete a word on the right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out your age</a:t>
            </a:r>
          </a:p>
          <a:p>
            <a:r>
              <a:rPr lang="en-US" altLang="zh-TW" dirty="0" smtClean="0"/>
              <a:t>Age = this year – your birth year</a:t>
            </a:r>
          </a:p>
          <a:p>
            <a:r>
              <a:rPr lang="en-US" altLang="zh-TW" dirty="0" smtClean="0"/>
              <a:t>Use date function to find out this year in the format (</a:t>
            </a:r>
            <a:r>
              <a:rPr lang="en-US" altLang="zh-TW" dirty="0" err="1" smtClean="0"/>
              <a:t>yyyy</a:t>
            </a:r>
            <a:r>
              <a:rPr lang="en-US" altLang="zh-TW" dirty="0" smtClean="0"/>
              <a:t>).  EG. 2017</a:t>
            </a:r>
          </a:p>
          <a:p>
            <a:r>
              <a:rPr lang="en-US" altLang="zh-TW" dirty="0" smtClean="0"/>
              <a:t>Calculate your age.</a:t>
            </a:r>
          </a:p>
          <a:p>
            <a:r>
              <a:rPr lang="en-US" altLang="zh-TW" dirty="0" smtClean="0"/>
              <a:t>Display your age.</a:t>
            </a:r>
          </a:p>
        </p:txBody>
      </p:sp>
      <p:sp>
        <p:nvSpPr>
          <p:cNvPr id="4" name="文字方塊 4"/>
          <p:cNvSpPr txBox="1">
            <a:spLocks noChangeArrowheads="1"/>
          </p:cNvSpPr>
          <p:nvPr/>
        </p:nvSpPr>
        <p:spPr bwMode="auto">
          <a:xfrm>
            <a:off x="5602592" y="4358741"/>
            <a:ext cx="3071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2017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u="sng" dirty="0" smtClean="0">
                <a:ea typeface="新細明體" pitchFamily="18" charset="-120"/>
              </a:rPr>
              <a:t>-2000</a:t>
            </a:r>
            <a:endParaRPr lang="en-US" altLang="zh-TW" sz="3600" u="sng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17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endParaRPr lang="zh-TW" altLang="en-US" sz="3600" dirty="0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Exercise</a:t>
            </a:r>
            <a:endParaRPr lang="en-US" altLang="zh-TW" dirty="0" smtClean="0"/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Find your age by $age=$today-$birthday</a:t>
            </a:r>
          </a:p>
          <a:p>
            <a:r>
              <a:rPr lang="en-US" altLang="zh-TW" dirty="0" smtClean="0"/>
              <a:t>How to remove the last four digit?</a:t>
            </a:r>
          </a:p>
          <a:p>
            <a:r>
              <a:rPr lang="en-US" altLang="zh-TW" dirty="0" smtClean="0"/>
              <a:t>How to cut off the decimal places?</a:t>
            </a:r>
          </a:p>
        </p:txBody>
      </p:sp>
      <p:sp>
        <p:nvSpPr>
          <p:cNvPr id="56324" name="文字方塊 4"/>
          <p:cNvSpPr txBox="1">
            <a:spLocks noChangeArrowheads="1"/>
          </p:cNvSpPr>
          <p:nvPr/>
        </p:nvSpPr>
        <p:spPr bwMode="auto">
          <a:xfrm>
            <a:off x="5602592" y="4358741"/>
            <a:ext cx="3071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20170131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u="sng" dirty="0" smtClean="0">
                <a:ea typeface="新細明體" pitchFamily="18" charset="-120"/>
              </a:rPr>
              <a:t>-20001231</a:t>
            </a:r>
            <a:endParaRPr lang="en-US" altLang="zh-TW" sz="3600" u="sng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168900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endParaRPr lang="zh-TW" altLang="en-US" sz="3600" dirty="0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Best hosting server</a:t>
            </a:r>
            <a:endParaRPr lang="en-US" altLang="zh-TW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http://www.zaturday.com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http://www.phpbuilder.com</a:t>
            </a:r>
          </a:p>
          <a:p>
            <a:r>
              <a:rPr lang="en-US" altLang="zh-TW" dirty="0" smtClean="0"/>
              <a:t>http://www.phpfreaks.com/</a:t>
            </a:r>
          </a:p>
          <a:p>
            <a:r>
              <a:rPr lang="en-US" altLang="zh-TW" dirty="0" smtClean="0"/>
              <a:t>http://phpnuke.org</a:t>
            </a:r>
          </a:p>
          <a:p>
            <a:r>
              <a:rPr lang="en-US" altLang="zh-TW" dirty="0" smtClean="0"/>
              <a:t>http://www.phpbuddy.com</a:t>
            </a:r>
          </a:p>
          <a:p>
            <a:r>
              <a:rPr lang="en-US" altLang="zh-TW" dirty="0" smtClean="0"/>
              <a:t>http://www.php-security.org/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 2</a:t>
            </a:r>
            <a:endParaRPr lang="en-US" altLang="zh-TW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http://www.devshed.com</a:t>
            </a:r>
          </a:p>
          <a:p>
            <a:r>
              <a:rPr lang="en-US" altLang="zh-TW" dirty="0" smtClean="0"/>
              <a:t>http://px.sklar.com/</a:t>
            </a:r>
          </a:p>
          <a:p>
            <a:r>
              <a:rPr lang="en-US" altLang="zh-TW" dirty="0" smtClean="0"/>
              <a:t>http://www.phpgroupware.org</a:t>
            </a:r>
          </a:p>
          <a:p>
            <a:r>
              <a:rPr lang="en-US" altLang="zh-TW" dirty="0" smtClean="0"/>
              <a:t>http://www.phpclasses.org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-4707904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503749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Sites (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) 3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https://</a:t>
            </a:r>
            <a:r>
              <a:rPr lang="en-US" altLang="zh-TW" dirty="0" err="1" smtClean="0"/>
              <a:t>github.com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ziadoz</a:t>
            </a:r>
            <a:r>
              <a:rPr lang="en-US" altLang="zh-TW" dirty="0" smtClean="0"/>
              <a:t>/awesome-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/>
              <a:t>http://</a:t>
            </a:r>
            <a:r>
              <a:rPr lang="en-US" altLang="zh-TW" dirty="0" err="1"/>
              <a:t>www.phptherightway.com</a:t>
            </a:r>
            <a:r>
              <a:rPr lang="en-US" altLang="zh-TW" dirty="0" smtClean="0"/>
              <a:t>/</a:t>
            </a:r>
          </a:p>
          <a:p>
            <a:r>
              <a:rPr lang="en-US" altLang="zh-TW" dirty="0"/>
              <a:t>https://</a:t>
            </a:r>
            <a:r>
              <a:rPr lang="en-US" altLang="zh-TW" dirty="0" err="1"/>
              <a:t>packagist.org</a:t>
            </a:r>
            <a:r>
              <a:rPr lang="en-US" altLang="zh-TW" dirty="0"/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9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</a:t>
            </a:r>
            <a:r>
              <a:rPr lang="zh-TW" altLang="en-US" smtClean="0"/>
              <a:t>中文)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http://www.phpini.com/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http://www.csie.sju.edu.tw/cm/course/phpteach.htm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http://www.twhappy.com/index.php?action=blog&amp;category=6</a:t>
            </a: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Download Server</a:t>
            </a:r>
            <a:endParaRPr lang="zh-TW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http://www.apache.org/</a:t>
            </a:r>
          </a:p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http://www.mysql.com/</a:t>
            </a:r>
          </a:p>
          <a:p>
            <a:r>
              <a:rPr lang="en-US" altLang="zh-TW" dirty="0" smtClean="0"/>
              <a:t>http://www.phpmyadmin.com</a:t>
            </a:r>
          </a:p>
          <a:p>
            <a:r>
              <a:rPr lang="en-US" altLang="zh-TW" dirty="0" smtClean="0"/>
              <a:t>http://www.appservnetwork.com/</a:t>
            </a:r>
          </a:p>
          <a:p>
            <a:r>
              <a:rPr lang="en-US" altLang="zh-TW" dirty="0" smtClean="0"/>
              <a:t>http://www.apachefriends.org</a:t>
            </a:r>
          </a:p>
          <a:p>
            <a:r>
              <a:rPr lang="en-US" altLang="zh-TW" dirty="0" smtClean="0"/>
              <a:t>http://www.xampp.org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www.facebook.com/groups/teachonetofish/</a:t>
            </a:r>
          </a:p>
          <a:p>
            <a:r>
              <a:rPr lang="en-US" altLang="zh-HK" dirty="0" smtClean="0"/>
              <a:t>www.facebook.com/teachonetofish/</a:t>
            </a:r>
          </a:p>
        </p:txBody>
      </p:sp>
    </p:spTree>
    <p:extLst>
      <p:ext uri="{BB962C8B-B14F-4D97-AF65-F5344CB8AC3E}">
        <p14:creationId xmlns:p14="http://schemas.microsoft.com/office/powerpoint/2010/main" val="3478308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6387" name="Picture 3" descr="CIMG38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7101788" cy="46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17411" name="Rectangle 409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Widely-used general-purpose scripting language that is especially suited for Web development and can be embedded into HTML.</a:t>
            </a:r>
          </a:p>
          <a:p>
            <a:r>
              <a:rPr lang="en-US" altLang="zh-TW" dirty="0" smtClean="0"/>
              <a:t>A server side scripting language designed for creating dynamic web pages</a:t>
            </a:r>
          </a:p>
          <a:p>
            <a:r>
              <a:rPr lang="en-US" altLang="zh-TW" dirty="0" smtClean="0"/>
              <a:t>Written in C</a:t>
            </a:r>
          </a:p>
          <a:p>
            <a:r>
              <a:rPr lang="en-US" altLang="zh-TW" dirty="0" smtClean="0"/>
              <a:t>Open Source and Freeware</a:t>
            </a:r>
          </a:p>
          <a:p>
            <a:r>
              <a:rPr lang="en-US" dirty="0" smtClean="0"/>
              <a:t>Official Name: PHP: Hypertext Preprocessor</a:t>
            </a:r>
          </a:p>
          <a:p>
            <a:r>
              <a:rPr lang="en-US" altLang="zh-TW" dirty="0" smtClean="0"/>
              <a:t>Stand for Personal Home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History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Conceived in 1994 by </a:t>
            </a:r>
            <a:r>
              <a:rPr lang="en-US" altLang="zh-TW" dirty="0" err="1" smtClean="0"/>
              <a:t>Rasmus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Lerdorf</a:t>
            </a:r>
            <a:r>
              <a:rPr lang="en-US" altLang="zh-TW" dirty="0" smtClean="0"/>
              <a:t> for simple set of Perl scripts for tracking accesses to his online resume</a:t>
            </a:r>
          </a:p>
          <a:p>
            <a:r>
              <a:rPr lang="en-US" altLang="zh-TW" dirty="0" smtClean="0"/>
              <a:t>Personal Home Page / Forms Interpreter 2.0 in 1997</a:t>
            </a:r>
          </a:p>
          <a:p>
            <a:r>
              <a:rPr lang="en-US" altLang="zh-TW" dirty="0" smtClean="0"/>
              <a:t>PHP Hypertext Preprocessor 3.0 in 1998</a:t>
            </a:r>
          </a:p>
          <a:p>
            <a:r>
              <a:rPr lang="en-US" altLang="zh-TW" dirty="0" smtClean="0"/>
              <a:t>Rewrite the core engine for PHP 4.0</a:t>
            </a:r>
          </a:p>
          <a:p>
            <a:r>
              <a:rPr lang="en-US" altLang="zh-TW" dirty="0" smtClean="0"/>
              <a:t>PHP 5.6 then 7.0.  No PHP 6.0</a:t>
            </a:r>
          </a:p>
          <a:p>
            <a:r>
              <a:rPr lang="en-US" altLang="zh-TW" dirty="0" smtClean="0"/>
              <a:t>Newest version is PHP 7.x </a:t>
            </a:r>
            <a:r>
              <a:rPr lang="en-US" altLang="zh-TW" dirty="0" smtClean="0"/>
              <a:t>now</a:t>
            </a:r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php.net/manual/en/</a:t>
            </a:r>
            <a:r>
              <a:rPr lang="en-US" altLang="zh-TW" smtClean="0">
                <a:hlinkClick r:id="rId3"/>
              </a:rPr>
              <a:t>history.php.php</a:t>
            </a:r>
            <a:endParaRPr lang="en-US" altLang="zh-TW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What‘s new in PHP5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Real Object-oriented programming (OO)</a:t>
            </a:r>
          </a:p>
          <a:p>
            <a:r>
              <a:rPr lang="en-US" altLang="zh-TW" smtClean="0"/>
              <a:t>Exceptions – procedures that happen when something goes wrong with unexpected error.</a:t>
            </a:r>
          </a:p>
          <a:p>
            <a:r>
              <a:rPr lang="en-US" altLang="zh-TW" smtClean="0"/>
              <a:t>Try/Catch/Throw</a:t>
            </a:r>
          </a:p>
          <a:p>
            <a:r>
              <a:rPr lang="en-US" altLang="zh-TW" smtClean="0"/>
              <a:t>Namespace</a:t>
            </a:r>
          </a:p>
          <a:p>
            <a:endParaRPr lang="en-US" altLang="zh-TW" smtClean="0"/>
          </a:p>
          <a:p>
            <a:r>
              <a:rPr lang="en-US" altLang="zh-TW" smtClean="0"/>
              <a:t>Improved MySQL Extension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4489</TotalTime>
  <Words>1396</Words>
  <Application>Microsoft Macintosh PowerPoint</Application>
  <PresentationFormat>On-screen Show (4:3)</PresentationFormat>
  <Paragraphs>312</Paragraphs>
  <Slides>54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Corbel</vt:lpstr>
      <vt:lpstr>Mangal</vt:lpstr>
      <vt:lpstr>Times New Roman</vt:lpstr>
      <vt:lpstr>新細明體</vt:lpstr>
      <vt:lpstr>Arial</vt:lpstr>
      <vt:lpstr>Parallax</vt:lpstr>
      <vt:lpstr>Professional Diploma in Commercial Web Design</vt:lpstr>
      <vt:lpstr>Overview</vt:lpstr>
      <vt:lpstr>LAMP</vt:lpstr>
      <vt:lpstr>PowerPoint Presentation</vt:lpstr>
      <vt:lpstr>PowerPoint Presentation</vt:lpstr>
      <vt:lpstr>What is PHP</vt:lpstr>
      <vt:lpstr>What is PHP</vt:lpstr>
      <vt:lpstr>History</vt:lpstr>
      <vt:lpstr>What‘s new in PHP5</vt:lpstr>
      <vt:lpstr>What’s new in PHP6</vt:lpstr>
      <vt:lpstr>What’s new in PHP7</vt:lpstr>
      <vt:lpstr>Who is using PHP</vt:lpstr>
      <vt:lpstr>PHP usage statistics</vt:lpstr>
      <vt:lpstr>PowerPoint Presentation</vt:lpstr>
      <vt:lpstr>Who is using Zend</vt:lpstr>
      <vt:lpstr>Platform</vt:lpstr>
      <vt:lpstr>Using PHP for</vt:lpstr>
      <vt:lpstr>Why do we use PHP</vt:lpstr>
      <vt:lpstr>Strengths</vt:lpstr>
      <vt:lpstr>Overview</vt:lpstr>
      <vt:lpstr>First html</vt:lpstr>
      <vt:lpstr>PowerPoint Presentation</vt:lpstr>
      <vt:lpstr>First PHP page</vt:lpstr>
      <vt:lpstr>phpinfo();</vt:lpstr>
      <vt:lpstr>PHP style</vt:lpstr>
      <vt:lpstr>Statements</vt:lpstr>
      <vt:lpstr>White space</vt:lpstr>
      <vt:lpstr>Comments</vt:lpstr>
      <vt:lpstr>Echo</vt:lpstr>
      <vt:lpstr>Print</vt:lpstr>
      <vt:lpstr>html in PHP</vt:lpstr>
      <vt:lpstr>Classwork</vt:lpstr>
      <vt:lpstr>Install PHP + MySQL</vt:lpstr>
      <vt:lpstr>Functions</vt:lpstr>
      <vt:lpstr>Classwork</vt:lpstr>
      <vt:lpstr>Functions</vt:lpstr>
      <vt:lpstr>Variable I</vt:lpstr>
      <vt:lpstr>Variable II</vt:lpstr>
      <vt:lpstr>Variable III</vt:lpstr>
      <vt:lpstr>Variable Types</vt:lpstr>
      <vt:lpstr>Classwork</vt:lpstr>
      <vt:lpstr>Operands I</vt:lpstr>
      <vt:lpstr>Errors</vt:lpstr>
      <vt:lpstr>Debug</vt:lpstr>
      <vt:lpstr>Exercise</vt:lpstr>
      <vt:lpstr>More Exercise</vt:lpstr>
      <vt:lpstr>Best hosting server</vt:lpstr>
      <vt:lpstr>Sites (eng)</vt:lpstr>
      <vt:lpstr>Sites (eng) 2</vt:lpstr>
      <vt:lpstr>Sites (eng) 3</vt:lpstr>
      <vt:lpstr>Sites (中文)</vt:lpstr>
      <vt:lpstr>Download Server</vt:lpstr>
      <vt:lpstr>Facebook</vt:lpstr>
      <vt:lpstr>QUESTIONS</vt:lpstr>
    </vt:vector>
  </TitlesOfParts>
  <Company>hatcom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301</cp:revision>
  <cp:lastPrinted>2017-05-21T10:50:14Z</cp:lastPrinted>
  <dcterms:created xsi:type="dcterms:W3CDTF">2004-06-06T12:03:14Z</dcterms:created>
  <dcterms:modified xsi:type="dcterms:W3CDTF">2017-05-28T16:51:22Z</dcterms:modified>
</cp:coreProperties>
</file>