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84" r:id="rId1"/>
  </p:sldMasterIdLst>
  <p:notesMasterIdLst>
    <p:notesMasterId r:id="rId53"/>
  </p:notesMasterIdLst>
  <p:handoutMasterIdLst>
    <p:handoutMasterId r:id="rId54"/>
  </p:handout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10" r:id="rId41"/>
    <p:sldId id="318" r:id="rId42"/>
    <p:sldId id="319" r:id="rId43"/>
    <p:sldId id="309" r:id="rId44"/>
    <p:sldId id="314" r:id="rId45"/>
    <p:sldId id="311" r:id="rId46"/>
    <p:sldId id="312" r:id="rId47"/>
    <p:sldId id="313" r:id="rId48"/>
    <p:sldId id="316" r:id="rId49"/>
    <p:sldId id="317" r:id="rId50"/>
    <p:sldId id="315" r:id="rId51"/>
    <p:sldId id="269" r:id="rId52"/>
  </p:sldIdLst>
  <p:sldSz cx="9144000" cy="6858000" type="screen4x3"/>
  <p:notesSz cx="7099300" cy="10234613"/>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1" autoAdjust="0"/>
    <p:restoredTop sz="89081" autoAdjust="0"/>
  </p:normalViewPr>
  <p:slideViewPr>
    <p:cSldViewPr>
      <p:cViewPr varScale="1">
        <p:scale>
          <a:sx n="76" d="100"/>
          <a:sy n="76" d="100"/>
        </p:scale>
        <p:origin x="-432" y="-96"/>
      </p:cViewPr>
      <p:guideLst>
        <p:guide orient="horz" pos="2160"/>
        <p:guide pos="2880"/>
      </p:guideLst>
    </p:cSldViewPr>
  </p:slideViewPr>
  <p:outlineViewPr>
    <p:cViewPr>
      <p:scale>
        <a:sx n="33" d="100"/>
        <a:sy n="33" d="100"/>
      </p:scale>
      <p:origin x="0" y="898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76575" cy="511175"/>
          </a:xfrm>
          <a:prstGeom prst="rect">
            <a:avLst/>
          </a:prstGeom>
          <a:noFill/>
          <a:ln w="12700">
            <a:noFill/>
            <a:miter lim="800000"/>
            <a:headEnd type="none" w="sm" len="sm"/>
            <a:tailEnd type="none" w="sm" len="sm"/>
          </a:ln>
          <a:effectLst/>
        </p:spPr>
        <p:txBody>
          <a:bodyPr vert="horz" wrap="square" lIns="99048" tIns="49524" rIns="99048" bIns="49524" numCol="1" anchor="t" anchorCtr="0" compatLnSpc="1">
            <a:prstTxWarp prst="textNoShape">
              <a:avLst/>
            </a:prstTxWarp>
          </a:bodyPr>
          <a:lstStyle>
            <a:lvl1pPr eaLnBrk="0" hangingPunct="0">
              <a:defRPr sz="1300">
                <a:latin typeface="Times New Roman" charset="0"/>
              </a:defRPr>
            </a:lvl1pPr>
          </a:lstStyle>
          <a:p>
            <a:pPr>
              <a:defRPr/>
            </a:pPr>
            <a:endParaRPr lang="en-US" altLang="zh-TW"/>
          </a:p>
        </p:txBody>
      </p:sp>
      <p:sp>
        <p:nvSpPr>
          <p:cNvPr id="15363" name="Rectangle 3"/>
          <p:cNvSpPr>
            <a:spLocks noGrp="1" noChangeArrowheads="1"/>
          </p:cNvSpPr>
          <p:nvPr>
            <p:ph type="dt" sz="quarter" idx="1"/>
          </p:nvPr>
        </p:nvSpPr>
        <p:spPr bwMode="auto">
          <a:xfrm>
            <a:off x="4022725" y="0"/>
            <a:ext cx="3076575" cy="511175"/>
          </a:xfrm>
          <a:prstGeom prst="rect">
            <a:avLst/>
          </a:prstGeom>
          <a:noFill/>
          <a:ln w="12700">
            <a:noFill/>
            <a:miter lim="800000"/>
            <a:headEnd type="none" w="sm" len="sm"/>
            <a:tailEnd type="none" w="sm" len="sm"/>
          </a:ln>
          <a:effectLst/>
        </p:spPr>
        <p:txBody>
          <a:bodyPr vert="horz" wrap="square" lIns="99048" tIns="49524" rIns="99048" bIns="49524" numCol="1" anchor="t" anchorCtr="0" compatLnSpc="1">
            <a:prstTxWarp prst="textNoShape">
              <a:avLst/>
            </a:prstTxWarp>
          </a:bodyPr>
          <a:lstStyle>
            <a:lvl1pPr algn="r" eaLnBrk="0" hangingPunct="0">
              <a:defRPr sz="1300">
                <a:latin typeface="Times New Roman" charset="0"/>
              </a:defRPr>
            </a:lvl1pPr>
          </a:lstStyle>
          <a:p>
            <a:pPr>
              <a:defRPr/>
            </a:pPr>
            <a:endParaRPr lang="en-US" altLang="zh-TW"/>
          </a:p>
        </p:txBody>
      </p:sp>
      <p:sp>
        <p:nvSpPr>
          <p:cNvPr id="15364" name="Rectangle 4"/>
          <p:cNvSpPr>
            <a:spLocks noGrp="1" noChangeArrowheads="1"/>
          </p:cNvSpPr>
          <p:nvPr>
            <p:ph type="ftr" sz="quarter" idx="2"/>
          </p:nvPr>
        </p:nvSpPr>
        <p:spPr bwMode="auto">
          <a:xfrm>
            <a:off x="0" y="9723438"/>
            <a:ext cx="3076575" cy="511175"/>
          </a:xfrm>
          <a:prstGeom prst="rect">
            <a:avLst/>
          </a:prstGeom>
          <a:noFill/>
          <a:ln w="12700">
            <a:noFill/>
            <a:miter lim="800000"/>
            <a:headEnd type="none" w="sm" len="sm"/>
            <a:tailEnd type="none" w="sm" len="sm"/>
          </a:ln>
          <a:effectLst/>
        </p:spPr>
        <p:txBody>
          <a:bodyPr vert="horz" wrap="square" lIns="99048" tIns="49524" rIns="99048" bIns="49524" numCol="1" anchor="b" anchorCtr="0" compatLnSpc="1">
            <a:prstTxWarp prst="textNoShape">
              <a:avLst/>
            </a:prstTxWarp>
          </a:bodyPr>
          <a:lstStyle>
            <a:lvl1pPr eaLnBrk="0" hangingPunct="0">
              <a:defRPr sz="1300">
                <a:latin typeface="Times New Roman" charset="0"/>
              </a:defRPr>
            </a:lvl1pPr>
          </a:lstStyle>
          <a:p>
            <a:pPr>
              <a:defRPr/>
            </a:pPr>
            <a:endParaRPr lang="en-US" altLang="zh-TW"/>
          </a:p>
        </p:txBody>
      </p:sp>
      <p:sp>
        <p:nvSpPr>
          <p:cNvPr id="15365" name="Rectangle 5"/>
          <p:cNvSpPr>
            <a:spLocks noGrp="1" noChangeArrowheads="1"/>
          </p:cNvSpPr>
          <p:nvPr>
            <p:ph type="sldNum" sz="quarter" idx="3"/>
          </p:nvPr>
        </p:nvSpPr>
        <p:spPr bwMode="auto">
          <a:xfrm>
            <a:off x="4022725" y="9723438"/>
            <a:ext cx="3076575" cy="511175"/>
          </a:xfrm>
          <a:prstGeom prst="rect">
            <a:avLst/>
          </a:prstGeom>
          <a:noFill/>
          <a:ln w="12700">
            <a:noFill/>
            <a:miter lim="800000"/>
            <a:headEnd type="none" w="sm" len="sm"/>
            <a:tailEnd type="none" w="sm" len="sm"/>
          </a:ln>
          <a:effectLst/>
        </p:spPr>
        <p:txBody>
          <a:bodyPr vert="horz" wrap="square" lIns="99048" tIns="49524" rIns="99048" bIns="49524" numCol="1" anchor="b" anchorCtr="0" compatLnSpc="1">
            <a:prstTxWarp prst="textNoShape">
              <a:avLst/>
            </a:prstTxWarp>
          </a:bodyPr>
          <a:lstStyle>
            <a:lvl1pPr algn="r" eaLnBrk="0" hangingPunct="0">
              <a:defRPr sz="1300">
                <a:latin typeface="Times New Roman" charset="0"/>
              </a:defRPr>
            </a:lvl1pPr>
          </a:lstStyle>
          <a:p>
            <a:pPr>
              <a:defRPr/>
            </a:pPr>
            <a:fld id="{690DBF08-ED84-494F-B5E8-E4BCAF5A4468}" type="slidenum">
              <a:rPr lang="zh-TW" altLang="en-US"/>
              <a:pPr>
                <a:defRPr/>
              </a:pPr>
              <a:t>‹#›</a:t>
            </a:fld>
            <a:endParaRPr lang="en-US" altLang="zh-TW"/>
          </a:p>
        </p:txBody>
      </p:sp>
    </p:spTree>
    <p:extLst>
      <p:ext uri="{BB962C8B-B14F-4D97-AF65-F5344CB8AC3E}">
        <p14:creationId xmlns:p14="http://schemas.microsoft.com/office/powerpoint/2010/main" val="9712817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76575" cy="511175"/>
          </a:xfrm>
          <a:prstGeom prst="rect">
            <a:avLst/>
          </a:prstGeom>
          <a:noFill/>
          <a:ln w="12700">
            <a:noFill/>
            <a:miter lim="800000"/>
            <a:headEnd type="none" w="sm" len="sm"/>
            <a:tailEnd type="none" w="sm" len="sm"/>
          </a:ln>
          <a:effectLst/>
        </p:spPr>
        <p:txBody>
          <a:bodyPr vert="horz" wrap="square" lIns="99048" tIns="49524" rIns="99048" bIns="49524" numCol="1" anchor="t" anchorCtr="0" compatLnSpc="1">
            <a:prstTxWarp prst="textNoShape">
              <a:avLst/>
            </a:prstTxWarp>
          </a:bodyPr>
          <a:lstStyle>
            <a:lvl1pPr eaLnBrk="0" hangingPunct="0">
              <a:defRPr sz="1300">
                <a:latin typeface="Times New Roman" charset="0"/>
              </a:defRPr>
            </a:lvl1pPr>
          </a:lstStyle>
          <a:p>
            <a:pPr>
              <a:defRPr/>
            </a:pPr>
            <a:endParaRPr lang="en-US" altLang="zh-TW"/>
          </a:p>
        </p:txBody>
      </p:sp>
      <p:sp>
        <p:nvSpPr>
          <p:cNvPr id="17411" name="Rectangle 3"/>
          <p:cNvSpPr>
            <a:spLocks noGrp="1" noChangeArrowheads="1"/>
          </p:cNvSpPr>
          <p:nvPr>
            <p:ph type="dt" idx="1"/>
          </p:nvPr>
        </p:nvSpPr>
        <p:spPr bwMode="auto">
          <a:xfrm>
            <a:off x="4022725" y="0"/>
            <a:ext cx="3076575" cy="511175"/>
          </a:xfrm>
          <a:prstGeom prst="rect">
            <a:avLst/>
          </a:prstGeom>
          <a:noFill/>
          <a:ln w="12700">
            <a:noFill/>
            <a:miter lim="800000"/>
            <a:headEnd type="none" w="sm" len="sm"/>
            <a:tailEnd type="none" w="sm" len="sm"/>
          </a:ln>
          <a:effectLst/>
        </p:spPr>
        <p:txBody>
          <a:bodyPr vert="horz" wrap="square" lIns="99048" tIns="49524" rIns="99048" bIns="49524" numCol="1" anchor="t" anchorCtr="0" compatLnSpc="1">
            <a:prstTxWarp prst="textNoShape">
              <a:avLst/>
            </a:prstTxWarp>
          </a:bodyPr>
          <a:lstStyle>
            <a:lvl1pPr algn="r" eaLnBrk="0" hangingPunct="0">
              <a:defRPr sz="1300">
                <a:latin typeface="Times New Roman" charset="0"/>
              </a:defRPr>
            </a:lvl1pPr>
          </a:lstStyle>
          <a:p>
            <a:pPr>
              <a:defRPr/>
            </a:pPr>
            <a:endParaRPr lang="en-US" altLang="zh-TW"/>
          </a:p>
        </p:txBody>
      </p:sp>
      <p:sp>
        <p:nvSpPr>
          <p:cNvPr id="6349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46150" y="4860925"/>
            <a:ext cx="5207000" cy="4605338"/>
          </a:xfrm>
          <a:prstGeom prst="rect">
            <a:avLst/>
          </a:prstGeom>
          <a:noFill/>
          <a:ln w="12700">
            <a:noFill/>
            <a:miter lim="800000"/>
            <a:headEnd type="none" w="sm" len="sm"/>
            <a:tailEnd type="none" w="sm" len="sm"/>
          </a:ln>
          <a:effectLst/>
        </p:spPr>
        <p:txBody>
          <a:bodyPr vert="horz" wrap="square" lIns="99048" tIns="49524" rIns="99048" bIns="49524"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17414" name="Rectangle 6"/>
          <p:cNvSpPr>
            <a:spLocks noGrp="1" noChangeArrowheads="1"/>
          </p:cNvSpPr>
          <p:nvPr>
            <p:ph type="ftr" sz="quarter" idx="4"/>
          </p:nvPr>
        </p:nvSpPr>
        <p:spPr bwMode="auto">
          <a:xfrm>
            <a:off x="0" y="9723438"/>
            <a:ext cx="3076575" cy="511175"/>
          </a:xfrm>
          <a:prstGeom prst="rect">
            <a:avLst/>
          </a:prstGeom>
          <a:noFill/>
          <a:ln w="12700">
            <a:noFill/>
            <a:miter lim="800000"/>
            <a:headEnd type="none" w="sm" len="sm"/>
            <a:tailEnd type="none" w="sm" len="sm"/>
          </a:ln>
          <a:effectLst/>
        </p:spPr>
        <p:txBody>
          <a:bodyPr vert="horz" wrap="square" lIns="99048" tIns="49524" rIns="99048" bIns="49524" numCol="1" anchor="b" anchorCtr="0" compatLnSpc="1">
            <a:prstTxWarp prst="textNoShape">
              <a:avLst/>
            </a:prstTxWarp>
          </a:bodyPr>
          <a:lstStyle>
            <a:lvl1pPr eaLnBrk="0" hangingPunct="0">
              <a:defRPr sz="1300">
                <a:latin typeface="Times New Roman" charset="0"/>
              </a:defRPr>
            </a:lvl1pPr>
          </a:lstStyle>
          <a:p>
            <a:pPr>
              <a:defRPr/>
            </a:pPr>
            <a:endParaRPr lang="en-US" altLang="zh-TW"/>
          </a:p>
        </p:txBody>
      </p:sp>
      <p:sp>
        <p:nvSpPr>
          <p:cNvPr id="17415" name="Rectangle 7"/>
          <p:cNvSpPr>
            <a:spLocks noGrp="1" noChangeArrowheads="1"/>
          </p:cNvSpPr>
          <p:nvPr>
            <p:ph type="sldNum" sz="quarter" idx="5"/>
          </p:nvPr>
        </p:nvSpPr>
        <p:spPr bwMode="auto">
          <a:xfrm>
            <a:off x="4022725" y="9723438"/>
            <a:ext cx="3076575" cy="511175"/>
          </a:xfrm>
          <a:prstGeom prst="rect">
            <a:avLst/>
          </a:prstGeom>
          <a:noFill/>
          <a:ln w="12700">
            <a:noFill/>
            <a:miter lim="800000"/>
            <a:headEnd type="none" w="sm" len="sm"/>
            <a:tailEnd type="none" w="sm" len="sm"/>
          </a:ln>
          <a:effectLst/>
        </p:spPr>
        <p:txBody>
          <a:bodyPr vert="horz" wrap="square" lIns="99048" tIns="49524" rIns="99048" bIns="49524" numCol="1" anchor="b" anchorCtr="0" compatLnSpc="1">
            <a:prstTxWarp prst="textNoShape">
              <a:avLst/>
            </a:prstTxWarp>
          </a:bodyPr>
          <a:lstStyle>
            <a:lvl1pPr algn="r" eaLnBrk="0" hangingPunct="0">
              <a:defRPr sz="1300">
                <a:latin typeface="Times New Roman" charset="0"/>
              </a:defRPr>
            </a:lvl1pPr>
          </a:lstStyle>
          <a:p>
            <a:pPr>
              <a:defRPr/>
            </a:pPr>
            <a:fld id="{8BC0186B-0DA4-46B2-8257-ACE3022DFA3B}" type="slidenum">
              <a:rPr lang="zh-TW" altLang="en-US"/>
              <a:pPr>
                <a:defRPr/>
              </a:pPr>
              <a:t>‹#›</a:t>
            </a:fld>
            <a:endParaRPr lang="en-US" altLang="zh-TW"/>
          </a:p>
        </p:txBody>
      </p:sp>
    </p:spTree>
    <p:extLst>
      <p:ext uri="{BB962C8B-B14F-4D97-AF65-F5344CB8AC3E}">
        <p14:creationId xmlns:p14="http://schemas.microsoft.com/office/powerpoint/2010/main" val="29233354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FE7548F-B605-4CC5-BAC6-CEB183BA3394}" type="slidenum">
              <a:rPr lang="zh-TW" altLang="en-US" sz="1300" smtClean="0"/>
              <a:pPr/>
              <a:t>1</a:t>
            </a:fld>
            <a:endParaRPr lang="en-US" altLang="zh-TW" sz="13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TW" altLang="zh-TW" smtClean="0">
              <a:latin typeface="Times New Roman" pitchFamily="18" charset="0"/>
            </a:endParaRPr>
          </a:p>
        </p:txBody>
      </p:sp>
    </p:spTree>
    <p:extLst>
      <p:ext uri="{BB962C8B-B14F-4D97-AF65-F5344CB8AC3E}">
        <p14:creationId xmlns:p14="http://schemas.microsoft.com/office/powerpoint/2010/main" val="846930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新細明體" pitchFamily="18" charset="-120"/>
              </a:defRPr>
            </a:lvl1pPr>
            <a:lvl2pPr marL="529500" indent="-203654" eaLnBrk="0" hangingPunct="0">
              <a:defRPr kumimoji="1">
                <a:solidFill>
                  <a:schemeClr val="tx1"/>
                </a:solidFill>
                <a:latin typeface="Arial" charset="0"/>
                <a:ea typeface="新細明體" pitchFamily="18" charset="-120"/>
              </a:defRPr>
            </a:lvl2pPr>
            <a:lvl3pPr marL="814616" indent="-162923" eaLnBrk="0" hangingPunct="0">
              <a:defRPr kumimoji="1">
                <a:solidFill>
                  <a:schemeClr val="tx1"/>
                </a:solidFill>
                <a:latin typeface="Arial" charset="0"/>
                <a:ea typeface="新細明體" pitchFamily="18" charset="-120"/>
              </a:defRPr>
            </a:lvl3pPr>
            <a:lvl4pPr marL="1140463" indent="-162923" eaLnBrk="0" hangingPunct="0">
              <a:defRPr kumimoji="1">
                <a:solidFill>
                  <a:schemeClr val="tx1"/>
                </a:solidFill>
                <a:latin typeface="Arial" charset="0"/>
                <a:ea typeface="新細明體" pitchFamily="18" charset="-120"/>
              </a:defRPr>
            </a:lvl4pPr>
            <a:lvl5pPr marL="1466309" indent="-162923" eaLnBrk="0" hangingPunct="0">
              <a:defRPr kumimoji="1">
                <a:solidFill>
                  <a:schemeClr val="tx1"/>
                </a:solidFill>
                <a:latin typeface="Arial" charset="0"/>
                <a:ea typeface="新細明體" pitchFamily="18" charset="-120"/>
              </a:defRPr>
            </a:lvl5pPr>
            <a:lvl6pPr marL="1792155" indent="-162923" algn="ctr" eaLnBrk="0" fontAlgn="base" hangingPunct="0">
              <a:spcBef>
                <a:spcPct val="0"/>
              </a:spcBef>
              <a:spcAft>
                <a:spcPct val="0"/>
              </a:spcAft>
              <a:defRPr kumimoji="1">
                <a:solidFill>
                  <a:schemeClr val="tx1"/>
                </a:solidFill>
                <a:latin typeface="Arial" charset="0"/>
                <a:ea typeface="新細明體" pitchFamily="18" charset="-120"/>
              </a:defRPr>
            </a:lvl6pPr>
            <a:lvl7pPr marL="2118002" indent="-162923" algn="ctr" eaLnBrk="0" fontAlgn="base" hangingPunct="0">
              <a:spcBef>
                <a:spcPct val="0"/>
              </a:spcBef>
              <a:spcAft>
                <a:spcPct val="0"/>
              </a:spcAft>
              <a:defRPr kumimoji="1">
                <a:solidFill>
                  <a:schemeClr val="tx1"/>
                </a:solidFill>
                <a:latin typeface="Arial" charset="0"/>
                <a:ea typeface="新細明體" pitchFamily="18" charset="-120"/>
              </a:defRPr>
            </a:lvl7pPr>
            <a:lvl8pPr marL="2443848" indent="-162923" algn="ctr" eaLnBrk="0" fontAlgn="base" hangingPunct="0">
              <a:spcBef>
                <a:spcPct val="0"/>
              </a:spcBef>
              <a:spcAft>
                <a:spcPct val="0"/>
              </a:spcAft>
              <a:defRPr kumimoji="1">
                <a:solidFill>
                  <a:schemeClr val="tx1"/>
                </a:solidFill>
                <a:latin typeface="Arial" charset="0"/>
                <a:ea typeface="新細明體" pitchFamily="18" charset="-120"/>
              </a:defRPr>
            </a:lvl8pPr>
            <a:lvl9pPr marL="2769695" indent="-162923" algn="ctr"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545EA329-7236-4A56-9602-2AF66E471405}" type="slidenum">
              <a:rPr lang="en-US" altLang="zh-TW" smtClean="0"/>
              <a:pPr eaLnBrk="1" hangingPunct="1"/>
              <a:t>11</a:t>
            </a:fld>
            <a:endParaRPr lang="en-US" altLang="zh-TW" smtClean="0"/>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新細明體" pitchFamily="18" charset="-120"/>
              </a:defRPr>
            </a:lvl1pPr>
            <a:lvl2pPr marL="529500" indent="-203654" eaLnBrk="0" hangingPunct="0">
              <a:defRPr kumimoji="1">
                <a:solidFill>
                  <a:schemeClr val="tx1"/>
                </a:solidFill>
                <a:latin typeface="Arial" charset="0"/>
                <a:ea typeface="新細明體" pitchFamily="18" charset="-120"/>
              </a:defRPr>
            </a:lvl2pPr>
            <a:lvl3pPr marL="814616" indent="-162923" eaLnBrk="0" hangingPunct="0">
              <a:defRPr kumimoji="1">
                <a:solidFill>
                  <a:schemeClr val="tx1"/>
                </a:solidFill>
                <a:latin typeface="Arial" charset="0"/>
                <a:ea typeface="新細明體" pitchFamily="18" charset="-120"/>
              </a:defRPr>
            </a:lvl3pPr>
            <a:lvl4pPr marL="1140463" indent="-162923" eaLnBrk="0" hangingPunct="0">
              <a:defRPr kumimoji="1">
                <a:solidFill>
                  <a:schemeClr val="tx1"/>
                </a:solidFill>
                <a:latin typeface="Arial" charset="0"/>
                <a:ea typeface="新細明體" pitchFamily="18" charset="-120"/>
              </a:defRPr>
            </a:lvl4pPr>
            <a:lvl5pPr marL="1466309" indent="-162923" eaLnBrk="0" hangingPunct="0">
              <a:defRPr kumimoji="1">
                <a:solidFill>
                  <a:schemeClr val="tx1"/>
                </a:solidFill>
                <a:latin typeface="Arial" charset="0"/>
                <a:ea typeface="新細明體" pitchFamily="18" charset="-120"/>
              </a:defRPr>
            </a:lvl5pPr>
            <a:lvl6pPr marL="1792155" indent="-162923" algn="ctr" eaLnBrk="0" fontAlgn="base" hangingPunct="0">
              <a:spcBef>
                <a:spcPct val="0"/>
              </a:spcBef>
              <a:spcAft>
                <a:spcPct val="0"/>
              </a:spcAft>
              <a:defRPr kumimoji="1">
                <a:solidFill>
                  <a:schemeClr val="tx1"/>
                </a:solidFill>
                <a:latin typeface="Arial" charset="0"/>
                <a:ea typeface="新細明體" pitchFamily="18" charset="-120"/>
              </a:defRPr>
            </a:lvl6pPr>
            <a:lvl7pPr marL="2118002" indent="-162923" algn="ctr" eaLnBrk="0" fontAlgn="base" hangingPunct="0">
              <a:spcBef>
                <a:spcPct val="0"/>
              </a:spcBef>
              <a:spcAft>
                <a:spcPct val="0"/>
              </a:spcAft>
              <a:defRPr kumimoji="1">
                <a:solidFill>
                  <a:schemeClr val="tx1"/>
                </a:solidFill>
                <a:latin typeface="Arial" charset="0"/>
                <a:ea typeface="新細明體" pitchFamily="18" charset="-120"/>
              </a:defRPr>
            </a:lvl7pPr>
            <a:lvl8pPr marL="2443848" indent="-162923" algn="ctr" eaLnBrk="0" fontAlgn="base" hangingPunct="0">
              <a:spcBef>
                <a:spcPct val="0"/>
              </a:spcBef>
              <a:spcAft>
                <a:spcPct val="0"/>
              </a:spcAft>
              <a:defRPr kumimoji="1">
                <a:solidFill>
                  <a:schemeClr val="tx1"/>
                </a:solidFill>
                <a:latin typeface="Arial" charset="0"/>
                <a:ea typeface="新細明體" pitchFamily="18" charset="-120"/>
              </a:defRPr>
            </a:lvl8pPr>
            <a:lvl9pPr marL="2769695" indent="-162923" algn="ctr"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39CC0493-BEA1-4885-9F52-ABE8B504F3C9}" type="slidenum">
              <a:rPr lang="en-US" altLang="zh-TW" smtClean="0"/>
              <a:pPr eaLnBrk="1" hangingPunct="1"/>
              <a:t>12</a:t>
            </a:fld>
            <a:endParaRPr lang="en-US" altLang="zh-TW" smtClean="0"/>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新細明體" pitchFamily="18" charset="-120"/>
              </a:defRPr>
            </a:lvl1pPr>
            <a:lvl2pPr marL="529500" indent="-203654" eaLnBrk="0" hangingPunct="0">
              <a:defRPr kumimoji="1">
                <a:solidFill>
                  <a:schemeClr val="tx1"/>
                </a:solidFill>
                <a:latin typeface="Arial" charset="0"/>
                <a:ea typeface="新細明體" pitchFamily="18" charset="-120"/>
              </a:defRPr>
            </a:lvl2pPr>
            <a:lvl3pPr marL="814616" indent="-162923" eaLnBrk="0" hangingPunct="0">
              <a:defRPr kumimoji="1">
                <a:solidFill>
                  <a:schemeClr val="tx1"/>
                </a:solidFill>
                <a:latin typeface="Arial" charset="0"/>
                <a:ea typeface="新細明體" pitchFamily="18" charset="-120"/>
              </a:defRPr>
            </a:lvl3pPr>
            <a:lvl4pPr marL="1140463" indent="-162923" eaLnBrk="0" hangingPunct="0">
              <a:defRPr kumimoji="1">
                <a:solidFill>
                  <a:schemeClr val="tx1"/>
                </a:solidFill>
                <a:latin typeface="Arial" charset="0"/>
                <a:ea typeface="新細明體" pitchFamily="18" charset="-120"/>
              </a:defRPr>
            </a:lvl4pPr>
            <a:lvl5pPr marL="1466309" indent="-162923" eaLnBrk="0" hangingPunct="0">
              <a:defRPr kumimoji="1">
                <a:solidFill>
                  <a:schemeClr val="tx1"/>
                </a:solidFill>
                <a:latin typeface="Arial" charset="0"/>
                <a:ea typeface="新細明體" pitchFamily="18" charset="-120"/>
              </a:defRPr>
            </a:lvl5pPr>
            <a:lvl6pPr marL="1792155" indent="-162923" algn="ctr" eaLnBrk="0" fontAlgn="base" hangingPunct="0">
              <a:spcBef>
                <a:spcPct val="0"/>
              </a:spcBef>
              <a:spcAft>
                <a:spcPct val="0"/>
              </a:spcAft>
              <a:defRPr kumimoji="1">
                <a:solidFill>
                  <a:schemeClr val="tx1"/>
                </a:solidFill>
                <a:latin typeface="Arial" charset="0"/>
                <a:ea typeface="新細明體" pitchFamily="18" charset="-120"/>
              </a:defRPr>
            </a:lvl6pPr>
            <a:lvl7pPr marL="2118002" indent="-162923" algn="ctr" eaLnBrk="0" fontAlgn="base" hangingPunct="0">
              <a:spcBef>
                <a:spcPct val="0"/>
              </a:spcBef>
              <a:spcAft>
                <a:spcPct val="0"/>
              </a:spcAft>
              <a:defRPr kumimoji="1">
                <a:solidFill>
                  <a:schemeClr val="tx1"/>
                </a:solidFill>
                <a:latin typeface="Arial" charset="0"/>
                <a:ea typeface="新細明體" pitchFamily="18" charset="-120"/>
              </a:defRPr>
            </a:lvl7pPr>
            <a:lvl8pPr marL="2443848" indent="-162923" algn="ctr" eaLnBrk="0" fontAlgn="base" hangingPunct="0">
              <a:spcBef>
                <a:spcPct val="0"/>
              </a:spcBef>
              <a:spcAft>
                <a:spcPct val="0"/>
              </a:spcAft>
              <a:defRPr kumimoji="1">
                <a:solidFill>
                  <a:schemeClr val="tx1"/>
                </a:solidFill>
                <a:latin typeface="Arial" charset="0"/>
                <a:ea typeface="新細明體" pitchFamily="18" charset="-120"/>
              </a:defRPr>
            </a:lvl8pPr>
            <a:lvl9pPr marL="2769695" indent="-162923" algn="ctr"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CED39DA0-559C-4087-969D-54D2E5D96964}" type="slidenum">
              <a:rPr lang="en-US" altLang="zh-TW" smtClean="0"/>
              <a:pPr eaLnBrk="1" hangingPunct="1"/>
              <a:t>13</a:t>
            </a:fld>
            <a:endParaRPr lang="en-US" altLang="zh-TW" smtClean="0"/>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新細明體" pitchFamily="18" charset="-120"/>
              </a:defRPr>
            </a:lvl1pPr>
            <a:lvl2pPr marL="529500" indent="-203654" eaLnBrk="0" hangingPunct="0">
              <a:defRPr kumimoji="1">
                <a:solidFill>
                  <a:schemeClr val="tx1"/>
                </a:solidFill>
                <a:latin typeface="Arial" charset="0"/>
                <a:ea typeface="新細明體" pitchFamily="18" charset="-120"/>
              </a:defRPr>
            </a:lvl2pPr>
            <a:lvl3pPr marL="814616" indent="-162923" eaLnBrk="0" hangingPunct="0">
              <a:defRPr kumimoji="1">
                <a:solidFill>
                  <a:schemeClr val="tx1"/>
                </a:solidFill>
                <a:latin typeface="Arial" charset="0"/>
                <a:ea typeface="新細明體" pitchFamily="18" charset="-120"/>
              </a:defRPr>
            </a:lvl3pPr>
            <a:lvl4pPr marL="1140463" indent="-162923" eaLnBrk="0" hangingPunct="0">
              <a:defRPr kumimoji="1">
                <a:solidFill>
                  <a:schemeClr val="tx1"/>
                </a:solidFill>
                <a:latin typeface="Arial" charset="0"/>
                <a:ea typeface="新細明體" pitchFamily="18" charset="-120"/>
              </a:defRPr>
            </a:lvl4pPr>
            <a:lvl5pPr marL="1466309" indent="-162923" eaLnBrk="0" hangingPunct="0">
              <a:defRPr kumimoji="1">
                <a:solidFill>
                  <a:schemeClr val="tx1"/>
                </a:solidFill>
                <a:latin typeface="Arial" charset="0"/>
                <a:ea typeface="新細明體" pitchFamily="18" charset="-120"/>
              </a:defRPr>
            </a:lvl5pPr>
            <a:lvl6pPr marL="1792155" indent="-162923" algn="ctr" eaLnBrk="0" fontAlgn="base" hangingPunct="0">
              <a:spcBef>
                <a:spcPct val="0"/>
              </a:spcBef>
              <a:spcAft>
                <a:spcPct val="0"/>
              </a:spcAft>
              <a:defRPr kumimoji="1">
                <a:solidFill>
                  <a:schemeClr val="tx1"/>
                </a:solidFill>
                <a:latin typeface="Arial" charset="0"/>
                <a:ea typeface="新細明體" pitchFamily="18" charset="-120"/>
              </a:defRPr>
            </a:lvl6pPr>
            <a:lvl7pPr marL="2118002" indent="-162923" algn="ctr" eaLnBrk="0" fontAlgn="base" hangingPunct="0">
              <a:spcBef>
                <a:spcPct val="0"/>
              </a:spcBef>
              <a:spcAft>
                <a:spcPct val="0"/>
              </a:spcAft>
              <a:defRPr kumimoji="1">
                <a:solidFill>
                  <a:schemeClr val="tx1"/>
                </a:solidFill>
                <a:latin typeface="Arial" charset="0"/>
                <a:ea typeface="新細明體" pitchFamily="18" charset="-120"/>
              </a:defRPr>
            </a:lvl7pPr>
            <a:lvl8pPr marL="2443848" indent="-162923" algn="ctr" eaLnBrk="0" fontAlgn="base" hangingPunct="0">
              <a:spcBef>
                <a:spcPct val="0"/>
              </a:spcBef>
              <a:spcAft>
                <a:spcPct val="0"/>
              </a:spcAft>
              <a:defRPr kumimoji="1">
                <a:solidFill>
                  <a:schemeClr val="tx1"/>
                </a:solidFill>
                <a:latin typeface="Arial" charset="0"/>
                <a:ea typeface="新細明體" pitchFamily="18" charset="-120"/>
              </a:defRPr>
            </a:lvl8pPr>
            <a:lvl9pPr marL="2769695" indent="-162923" algn="ctr"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32E6EB01-C6B6-4E5F-81CF-9A2B217470AC}" type="slidenum">
              <a:rPr lang="en-US" altLang="zh-TW" smtClean="0"/>
              <a:pPr eaLnBrk="1" hangingPunct="1"/>
              <a:t>14</a:t>
            </a:fld>
            <a:endParaRPr lang="en-US" altLang="zh-TW" smtClean="0"/>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新細明體" pitchFamily="18" charset="-120"/>
              </a:defRPr>
            </a:lvl1pPr>
            <a:lvl2pPr marL="529500" indent="-203654" eaLnBrk="0" hangingPunct="0">
              <a:defRPr kumimoji="1">
                <a:solidFill>
                  <a:schemeClr val="tx1"/>
                </a:solidFill>
                <a:latin typeface="Arial" charset="0"/>
                <a:ea typeface="新細明體" pitchFamily="18" charset="-120"/>
              </a:defRPr>
            </a:lvl2pPr>
            <a:lvl3pPr marL="814616" indent="-162923" eaLnBrk="0" hangingPunct="0">
              <a:defRPr kumimoji="1">
                <a:solidFill>
                  <a:schemeClr val="tx1"/>
                </a:solidFill>
                <a:latin typeface="Arial" charset="0"/>
                <a:ea typeface="新細明體" pitchFamily="18" charset="-120"/>
              </a:defRPr>
            </a:lvl3pPr>
            <a:lvl4pPr marL="1140463" indent="-162923" eaLnBrk="0" hangingPunct="0">
              <a:defRPr kumimoji="1">
                <a:solidFill>
                  <a:schemeClr val="tx1"/>
                </a:solidFill>
                <a:latin typeface="Arial" charset="0"/>
                <a:ea typeface="新細明體" pitchFamily="18" charset="-120"/>
              </a:defRPr>
            </a:lvl4pPr>
            <a:lvl5pPr marL="1466309" indent="-162923" eaLnBrk="0" hangingPunct="0">
              <a:defRPr kumimoji="1">
                <a:solidFill>
                  <a:schemeClr val="tx1"/>
                </a:solidFill>
                <a:latin typeface="Arial" charset="0"/>
                <a:ea typeface="新細明體" pitchFamily="18" charset="-120"/>
              </a:defRPr>
            </a:lvl5pPr>
            <a:lvl6pPr marL="1792155" indent="-162923" algn="ctr" eaLnBrk="0" fontAlgn="base" hangingPunct="0">
              <a:spcBef>
                <a:spcPct val="0"/>
              </a:spcBef>
              <a:spcAft>
                <a:spcPct val="0"/>
              </a:spcAft>
              <a:defRPr kumimoji="1">
                <a:solidFill>
                  <a:schemeClr val="tx1"/>
                </a:solidFill>
                <a:latin typeface="Arial" charset="0"/>
                <a:ea typeface="新細明體" pitchFamily="18" charset="-120"/>
              </a:defRPr>
            </a:lvl6pPr>
            <a:lvl7pPr marL="2118002" indent="-162923" algn="ctr" eaLnBrk="0" fontAlgn="base" hangingPunct="0">
              <a:spcBef>
                <a:spcPct val="0"/>
              </a:spcBef>
              <a:spcAft>
                <a:spcPct val="0"/>
              </a:spcAft>
              <a:defRPr kumimoji="1">
                <a:solidFill>
                  <a:schemeClr val="tx1"/>
                </a:solidFill>
                <a:latin typeface="Arial" charset="0"/>
                <a:ea typeface="新細明體" pitchFamily="18" charset="-120"/>
              </a:defRPr>
            </a:lvl7pPr>
            <a:lvl8pPr marL="2443848" indent="-162923" algn="ctr" eaLnBrk="0" fontAlgn="base" hangingPunct="0">
              <a:spcBef>
                <a:spcPct val="0"/>
              </a:spcBef>
              <a:spcAft>
                <a:spcPct val="0"/>
              </a:spcAft>
              <a:defRPr kumimoji="1">
                <a:solidFill>
                  <a:schemeClr val="tx1"/>
                </a:solidFill>
                <a:latin typeface="Arial" charset="0"/>
                <a:ea typeface="新細明體" pitchFamily="18" charset="-120"/>
              </a:defRPr>
            </a:lvl8pPr>
            <a:lvl9pPr marL="2769695" indent="-162923" algn="ctr"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930759A8-98DB-44C3-819B-8CA00D153100}" type="slidenum">
              <a:rPr lang="en-US" altLang="zh-TW" smtClean="0"/>
              <a:pPr eaLnBrk="1" hangingPunct="1"/>
              <a:t>15</a:t>
            </a:fld>
            <a:endParaRPr lang="en-US" altLang="zh-TW" smtClean="0"/>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9830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新細明體" pitchFamily="18" charset="-120"/>
              </a:defRPr>
            </a:lvl1pPr>
            <a:lvl2pPr marL="529500" indent="-203654" eaLnBrk="0" hangingPunct="0">
              <a:defRPr kumimoji="1">
                <a:solidFill>
                  <a:schemeClr val="tx1"/>
                </a:solidFill>
                <a:latin typeface="Arial" charset="0"/>
                <a:ea typeface="新細明體" pitchFamily="18" charset="-120"/>
              </a:defRPr>
            </a:lvl2pPr>
            <a:lvl3pPr marL="814616" indent="-162923" eaLnBrk="0" hangingPunct="0">
              <a:defRPr kumimoji="1">
                <a:solidFill>
                  <a:schemeClr val="tx1"/>
                </a:solidFill>
                <a:latin typeface="Arial" charset="0"/>
                <a:ea typeface="新細明體" pitchFamily="18" charset="-120"/>
              </a:defRPr>
            </a:lvl3pPr>
            <a:lvl4pPr marL="1140463" indent="-162923" eaLnBrk="0" hangingPunct="0">
              <a:defRPr kumimoji="1">
                <a:solidFill>
                  <a:schemeClr val="tx1"/>
                </a:solidFill>
                <a:latin typeface="Arial" charset="0"/>
                <a:ea typeface="新細明體" pitchFamily="18" charset="-120"/>
              </a:defRPr>
            </a:lvl4pPr>
            <a:lvl5pPr marL="1466309" indent="-162923" eaLnBrk="0" hangingPunct="0">
              <a:defRPr kumimoji="1">
                <a:solidFill>
                  <a:schemeClr val="tx1"/>
                </a:solidFill>
                <a:latin typeface="Arial" charset="0"/>
                <a:ea typeface="新細明體" pitchFamily="18" charset="-120"/>
              </a:defRPr>
            </a:lvl5pPr>
            <a:lvl6pPr marL="1792155" indent="-162923" algn="ctr" eaLnBrk="0" fontAlgn="base" hangingPunct="0">
              <a:spcBef>
                <a:spcPct val="0"/>
              </a:spcBef>
              <a:spcAft>
                <a:spcPct val="0"/>
              </a:spcAft>
              <a:defRPr kumimoji="1">
                <a:solidFill>
                  <a:schemeClr val="tx1"/>
                </a:solidFill>
                <a:latin typeface="Arial" charset="0"/>
                <a:ea typeface="新細明體" pitchFamily="18" charset="-120"/>
              </a:defRPr>
            </a:lvl6pPr>
            <a:lvl7pPr marL="2118002" indent="-162923" algn="ctr" eaLnBrk="0" fontAlgn="base" hangingPunct="0">
              <a:spcBef>
                <a:spcPct val="0"/>
              </a:spcBef>
              <a:spcAft>
                <a:spcPct val="0"/>
              </a:spcAft>
              <a:defRPr kumimoji="1">
                <a:solidFill>
                  <a:schemeClr val="tx1"/>
                </a:solidFill>
                <a:latin typeface="Arial" charset="0"/>
                <a:ea typeface="新細明體" pitchFamily="18" charset="-120"/>
              </a:defRPr>
            </a:lvl7pPr>
            <a:lvl8pPr marL="2443848" indent="-162923" algn="ctr" eaLnBrk="0" fontAlgn="base" hangingPunct="0">
              <a:spcBef>
                <a:spcPct val="0"/>
              </a:spcBef>
              <a:spcAft>
                <a:spcPct val="0"/>
              </a:spcAft>
              <a:defRPr kumimoji="1">
                <a:solidFill>
                  <a:schemeClr val="tx1"/>
                </a:solidFill>
                <a:latin typeface="Arial" charset="0"/>
                <a:ea typeface="新細明體" pitchFamily="18" charset="-120"/>
              </a:defRPr>
            </a:lvl8pPr>
            <a:lvl9pPr marL="2769695" indent="-162923" algn="ctr"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DB6A8E0A-103C-4973-AE71-F9A7DEFB391A}" type="slidenum">
              <a:rPr lang="en-US" altLang="zh-TW" smtClean="0"/>
              <a:pPr eaLnBrk="1" hangingPunct="1"/>
              <a:t>34</a:t>
            </a:fld>
            <a:endParaRPr lang="en-US" altLang="zh-TW"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7346091-4DA9-4583-A58B-8B16EE350C73}" type="slidenum">
              <a:rPr lang="zh-TW" altLang="en-US" sz="1300" smtClean="0"/>
              <a:pPr/>
              <a:t>51</a:t>
            </a:fld>
            <a:endParaRPr lang="en-US" altLang="zh-TW" sz="130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TW" altLang="zh-TW" smtClean="0">
              <a:latin typeface="Times New Roman" pitchFamily="18" charset="0"/>
            </a:endParaRPr>
          </a:p>
        </p:txBody>
      </p:sp>
    </p:spTree>
    <p:extLst>
      <p:ext uri="{BB962C8B-B14F-4D97-AF65-F5344CB8AC3E}">
        <p14:creationId xmlns:p14="http://schemas.microsoft.com/office/powerpoint/2010/main" val="1998898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pPr>
              <a:defRPr/>
            </a:pPr>
            <a:endParaRPr lang="en-US" altLang="zh-TW"/>
          </a:p>
        </p:txBody>
      </p:sp>
      <p:sp>
        <p:nvSpPr>
          <p:cNvPr id="5" name="Footer Placeholder 4"/>
          <p:cNvSpPr>
            <a:spLocks noGrp="1"/>
          </p:cNvSpPr>
          <p:nvPr>
            <p:ph type="ftr" sz="quarter" idx="11"/>
          </p:nvPr>
        </p:nvSpPr>
        <p:spPr>
          <a:xfrm>
            <a:off x="3623733" y="6117336"/>
            <a:ext cx="3609438" cy="365125"/>
          </a:xfrm>
        </p:spPr>
        <p:txBody>
          <a:bodyPr/>
          <a:lstStyle/>
          <a:p>
            <a:pPr>
              <a:defRPr/>
            </a:pPr>
            <a:endParaRPr lang="en-US" altLang="zh-TW"/>
          </a:p>
        </p:txBody>
      </p:sp>
      <p:sp>
        <p:nvSpPr>
          <p:cNvPr id="6" name="Slide Number Placeholder 5"/>
          <p:cNvSpPr>
            <a:spLocks noGrp="1"/>
          </p:cNvSpPr>
          <p:nvPr>
            <p:ph type="sldNum" sz="quarter" idx="12"/>
          </p:nvPr>
        </p:nvSpPr>
        <p:spPr>
          <a:xfrm>
            <a:off x="8275320" y="6117336"/>
            <a:ext cx="411480" cy="365125"/>
          </a:xfrm>
        </p:spPr>
        <p:txBody>
          <a:bodyPr/>
          <a:lstStyle/>
          <a:p>
            <a:pPr lvl="1">
              <a:defRPr/>
            </a:pPr>
            <a:fld id="{257EC553-85D7-4BC1-9566-187ECAE87AA3}" type="slidenum">
              <a:rPr lang="zh-TW" altLang="en-US" smtClean="0"/>
              <a:pPr lvl="1">
                <a:defRPr/>
              </a:pPr>
              <a:t>‹#›</a:t>
            </a:fld>
            <a:endParaRPr lang="en-US" altLang="zh-TW"/>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013725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lvl="1">
              <a:defRPr/>
            </a:pPr>
            <a:fld id="{4EA45936-8A03-4A1C-85F6-032C6774958D}" type="slidenum">
              <a:rPr lang="zh-TW" altLang="en-US" smtClean="0"/>
              <a:pPr lvl="1">
                <a:defRPr/>
              </a:pPr>
              <a:t>‹#›</a:t>
            </a:fld>
            <a:endParaRPr lang="en-US" altLang="zh-TW"/>
          </a:p>
        </p:txBody>
      </p:sp>
    </p:spTree>
    <p:extLst>
      <p:ext uri="{BB962C8B-B14F-4D97-AF65-F5344CB8AC3E}">
        <p14:creationId xmlns:p14="http://schemas.microsoft.com/office/powerpoint/2010/main" val="1404515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lvl="1">
              <a:defRPr/>
            </a:pPr>
            <a:fld id="{4EA45936-8A03-4A1C-85F6-032C6774958D}" type="slidenum">
              <a:rPr lang="zh-TW" altLang="en-US" smtClean="0"/>
              <a:pPr lvl="1">
                <a:defRPr/>
              </a:pPr>
              <a:t>‹#›</a:t>
            </a:fld>
            <a:endParaRPr lang="en-US" altLang="zh-TW"/>
          </a:p>
        </p:txBody>
      </p:sp>
    </p:spTree>
    <p:extLst>
      <p:ext uri="{BB962C8B-B14F-4D97-AF65-F5344CB8AC3E}">
        <p14:creationId xmlns:p14="http://schemas.microsoft.com/office/powerpoint/2010/main" val="695748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mr-IN" sz="8000" dirty="0" smtClean="0">
                <a:solidFill>
                  <a:schemeClr val="tx1"/>
                </a:solidFill>
                <a:effectLst/>
              </a:rPr>
              <a:t>"</a:t>
            </a:r>
            <a:endParaRPr lang="en-US" sz="8000" dirty="0">
              <a:solidFill>
                <a:schemeClr val="tx1"/>
              </a:solidFill>
              <a:effectLst/>
            </a:endParaRP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mr-IN" sz="8000" dirty="0" smtClean="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lvl="1">
              <a:defRPr/>
            </a:pPr>
            <a:fld id="{4EA45936-8A03-4A1C-85F6-032C6774958D}" type="slidenum">
              <a:rPr lang="zh-TW" altLang="en-US" smtClean="0"/>
              <a:pPr lvl="1">
                <a:defRPr/>
              </a:pPr>
              <a:t>‹#›</a:t>
            </a:fld>
            <a:endParaRPr lang="en-US" altLang="zh-TW"/>
          </a:p>
        </p:txBody>
      </p:sp>
    </p:spTree>
    <p:extLst>
      <p:ext uri="{BB962C8B-B14F-4D97-AF65-F5344CB8AC3E}">
        <p14:creationId xmlns:p14="http://schemas.microsoft.com/office/powerpoint/2010/main" val="1289547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lvl="1">
              <a:defRPr/>
            </a:pPr>
            <a:fld id="{4EA45936-8A03-4A1C-85F6-032C6774958D}" type="slidenum">
              <a:rPr lang="zh-TW" altLang="en-US" smtClean="0"/>
              <a:pPr lvl="1">
                <a:defRPr/>
              </a:pPr>
              <a:t>‹#›</a:t>
            </a:fld>
            <a:endParaRPr lang="en-US" altLang="zh-TW"/>
          </a:p>
        </p:txBody>
      </p:sp>
    </p:spTree>
    <p:extLst>
      <p:ext uri="{BB962C8B-B14F-4D97-AF65-F5344CB8AC3E}">
        <p14:creationId xmlns:p14="http://schemas.microsoft.com/office/powerpoint/2010/main" val="279121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mr-IN" sz="8000" dirty="0" smtClean="0">
                <a:solidFill>
                  <a:schemeClr val="tx1"/>
                </a:solidFill>
                <a:effectLst/>
              </a:rPr>
              <a:t>"</a:t>
            </a:r>
            <a:endParaRPr lang="en-US" sz="8000" dirty="0">
              <a:solidFill>
                <a:schemeClr val="tx1"/>
              </a:solidFill>
              <a:effectLst/>
            </a:endParaRP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mr-IN" sz="8000" dirty="0" smtClean="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lvl="1">
              <a:defRPr/>
            </a:pPr>
            <a:fld id="{4EA45936-8A03-4A1C-85F6-032C6774958D}" type="slidenum">
              <a:rPr lang="zh-TW" altLang="en-US" smtClean="0"/>
              <a:pPr lvl="1">
                <a:defRPr/>
              </a:pPr>
              <a:t>‹#›</a:t>
            </a:fld>
            <a:endParaRPr lang="en-US" altLang="zh-TW"/>
          </a:p>
        </p:txBody>
      </p:sp>
    </p:spTree>
    <p:extLst>
      <p:ext uri="{BB962C8B-B14F-4D97-AF65-F5344CB8AC3E}">
        <p14:creationId xmlns:p14="http://schemas.microsoft.com/office/powerpoint/2010/main" val="174515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lvl="1">
              <a:defRPr/>
            </a:pPr>
            <a:fld id="{4EA45936-8A03-4A1C-85F6-032C6774958D}" type="slidenum">
              <a:rPr lang="zh-TW" altLang="en-US" smtClean="0"/>
              <a:pPr lvl="1">
                <a:defRPr/>
              </a:pPr>
              <a:t>‹#›</a:t>
            </a:fld>
            <a:endParaRPr lang="en-US" altLang="zh-TW"/>
          </a:p>
        </p:txBody>
      </p:sp>
    </p:spTree>
    <p:extLst>
      <p:ext uri="{BB962C8B-B14F-4D97-AF65-F5344CB8AC3E}">
        <p14:creationId xmlns:p14="http://schemas.microsoft.com/office/powerpoint/2010/main" val="811742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lvl="1">
              <a:defRPr/>
            </a:pPr>
            <a:fld id="{40D433EA-41DA-47E6-B148-5DE2C901CA6E}" type="slidenum">
              <a:rPr lang="zh-TW" altLang="en-US" smtClean="0"/>
              <a:pPr lvl="1">
                <a:defRPr/>
              </a:pPr>
              <a:t>‹#›</a:t>
            </a:fld>
            <a:endParaRPr lang="en-US" altLang="zh-TW">
              <a:latin typeface="+mn-lt"/>
            </a:endParaRPr>
          </a:p>
        </p:txBody>
      </p:sp>
    </p:spTree>
    <p:extLst>
      <p:ext uri="{BB962C8B-B14F-4D97-AF65-F5344CB8AC3E}">
        <p14:creationId xmlns:p14="http://schemas.microsoft.com/office/powerpoint/2010/main" val="294110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lvl="1">
              <a:defRPr/>
            </a:pPr>
            <a:fld id="{92029ADB-3138-413D-A225-E0A921962323}" type="slidenum">
              <a:rPr lang="zh-TW" altLang="en-US" smtClean="0"/>
              <a:pPr lvl="1">
                <a:defRPr/>
              </a:pPr>
              <a:t>‹#›</a:t>
            </a:fld>
            <a:endParaRPr lang="en-US" altLang="zh-TW">
              <a:latin typeface="+mn-lt"/>
            </a:endParaRPr>
          </a:p>
        </p:txBody>
      </p:sp>
    </p:spTree>
    <p:extLst>
      <p:ext uri="{BB962C8B-B14F-4D97-AF65-F5344CB8AC3E}">
        <p14:creationId xmlns:p14="http://schemas.microsoft.com/office/powerpoint/2010/main" val="141707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a:defRPr/>
            </a:pPr>
            <a:endParaRPr lang="en-US" altLang="zh-TW"/>
          </a:p>
        </p:txBody>
      </p:sp>
      <p:sp>
        <p:nvSpPr>
          <p:cNvPr id="5" name="Footer Placeholder 4"/>
          <p:cNvSpPr>
            <a:spLocks noGrp="1"/>
          </p:cNvSpPr>
          <p:nvPr>
            <p:ph type="ftr" sz="quarter" idx="11"/>
          </p:nvPr>
        </p:nvSpPr>
        <p:spPr>
          <a:xfrm>
            <a:off x="1972647" y="6108173"/>
            <a:ext cx="5314517" cy="365125"/>
          </a:xfrm>
        </p:spPr>
        <p:txBody>
          <a:bodyPr/>
          <a:lstStyle/>
          <a:p>
            <a:pPr>
              <a:defRPr/>
            </a:pPr>
            <a:endParaRPr lang="en-US" altLang="zh-TW"/>
          </a:p>
        </p:txBody>
      </p:sp>
      <p:sp>
        <p:nvSpPr>
          <p:cNvPr id="6" name="Slide Number Placeholder 5"/>
          <p:cNvSpPr>
            <a:spLocks noGrp="1"/>
          </p:cNvSpPr>
          <p:nvPr>
            <p:ph type="sldNum" sz="quarter" idx="12"/>
          </p:nvPr>
        </p:nvSpPr>
        <p:spPr>
          <a:xfrm>
            <a:off x="8258967" y="6108173"/>
            <a:ext cx="427833" cy="365125"/>
          </a:xfrm>
        </p:spPr>
        <p:txBody>
          <a:bodyPr/>
          <a:lstStyle/>
          <a:p>
            <a:pPr lvl="1">
              <a:defRPr/>
            </a:pPr>
            <a:fld id="{A404BCC4-D898-4378-85F3-C4A7B0A94A1C}" type="slidenum">
              <a:rPr lang="zh-TW" altLang="en-US" smtClean="0"/>
              <a:pPr lvl="1">
                <a:defRPr/>
              </a:pPr>
              <a:t>‹#›</a:t>
            </a:fld>
            <a:endParaRPr lang="en-US" altLang="zh-TW">
              <a:latin typeface="+mn-lt"/>
            </a:endParaRPr>
          </a:p>
        </p:txBody>
      </p:sp>
    </p:spTree>
    <p:extLst>
      <p:ext uri="{BB962C8B-B14F-4D97-AF65-F5344CB8AC3E}">
        <p14:creationId xmlns:p14="http://schemas.microsoft.com/office/powerpoint/2010/main" val="163393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a:xfrm>
            <a:off x="8273317" y="6116070"/>
            <a:ext cx="413483" cy="365125"/>
          </a:xfrm>
        </p:spPr>
        <p:txBody>
          <a:bodyPr/>
          <a:lstStyle/>
          <a:p>
            <a:pPr lvl="1">
              <a:defRPr/>
            </a:pPr>
            <a:fld id="{DD248A43-71AE-4AEC-A24D-032A9BA821C9}" type="slidenum">
              <a:rPr lang="zh-TW" altLang="en-US" smtClean="0"/>
              <a:pPr lvl="1">
                <a:defRPr/>
              </a:pPr>
              <a:t>‹#›</a:t>
            </a:fld>
            <a:endParaRPr lang="en-US" altLang="zh-TW">
              <a:latin typeface="+mn-lt"/>
            </a:endParaRPr>
          </a:p>
        </p:txBody>
      </p:sp>
    </p:spTree>
    <p:extLst>
      <p:ext uri="{BB962C8B-B14F-4D97-AF65-F5344CB8AC3E}">
        <p14:creationId xmlns:p14="http://schemas.microsoft.com/office/powerpoint/2010/main" val="20762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lvl="1">
              <a:defRPr/>
            </a:pPr>
            <a:fld id="{AF4AFACC-4D3F-4AC1-AD89-5083DD05E3C0}" type="slidenum">
              <a:rPr lang="zh-TW" altLang="en-US" smtClean="0"/>
              <a:pPr lvl="1">
                <a:defRPr/>
              </a:pPr>
              <a:t>‹#›</a:t>
            </a:fld>
            <a:endParaRPr lang="en-US" altLang="zh-TW">
              <a:latin typeface="+mn-lt"/>
            </a:endParaRPr>
          </a:p>
        </p:txBody>
      </p:sp>
    </p:spTree>
    <p:extLst>
      <p:ext uri="{BB962C8B-B14F-4D97-AF65-F5344CB8AC3E}">
        <p14:creationId xmlns:p14="http://schemas.microsoft.com/office/powerpoint/2010/main" val="2106914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ltLang="zh-TW"/>
          </a:p>
        </p:txBody>
      </p:sp>
      <p:sp>
        <p:nvSpPr>
          <p:cNvPr id="8" name="Footer Placeholder 7"/>
          <p:cNvSpPr>
            <a:spLocks noGrp="1"/>
          </p:cNvSpPr>
          <p:nvPr>
            <p:ph type="ftr" sz="quarter" idx="11"/>
          </p:nvPr>
        </p:nvSpPr>
        <p:spPr/>
        <p:txBody>
          <a:bodyPr/>
          <a:lstStyle/>
          <a:p>
            <a:pPr>
              <a:defRPr/>
            </a:pPr>
            <a:endParaRPr lang="en-US" altLang="zh-TW"/>
          </a:p>
        </p:txBody>
      </p:sp>
      <p:sp>
        <p:nvSpPr>
          <p:cNvPr id="9" name="Slide Number Placeholder 8"/>
          <p:cNvSpPr>
            <a:spLocks noGrp="1"/>
          </p:cNvSpPr>
          <p:nvPr>
            <p:ph type="sldNum" sz="quarter" idx="12"/>
          </p:nvPr>
        </p:nvSpPr>
        <p:spPr/>
        <p:txBody>
          <a:bodyPr/>
          <a:lstStyle/>
          <a:p>
            <a:pPr lvl="1">
              <a:defRPr/>
            </a:pPr>
            <a:fld id="{F5D3A3E4-3067-4D0A-80F5-D521BB730D8E}" type="slidenum">
              <a:rPr lang="zh-TW" altLang="en-US" smtClean="0"/>
              <a:pPr lvl="1">
                <a:defRPr/>
              </a:pPr>
              <a:t>‹#›</a:t>
            </a:fld>
            <a:endParaRPr lang="en-US" altLang="zh-TW">
              <a:latin typeface="+mn-lt"/>
            </a:endParaRPr>
          </a:p>
        </p:txBody>
      </p:sp>
    </p:spTree>
    <p:extLst>
      <p:ext uri="{BB962C8B-B14F-4D97-AF65-F5344CB8AC3E}">
        <p14:creationId xmlns:p14="http://schemas.microsoft.com/office/powerpoint/2010/main" val="181520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zh-TW"/>
          </a:p>
        </p:txBody>
      </p:sp>
      <p:sp>
        <p:nvSpPr>
          <p:cNvPr id="4" name="Footer Placeholder 3"/>
          <p:cNvSpPr>
            <a:spLocks noGrp="1"/>
          </p:cNvSpPr>
          <p:nvPr>
            <p:ph type="ftr" sz="quarter" idx="11"/>
          </p:nvPr>
        </p:nvSpPr>
        <p:spPr/>
        <p:txBody>
          <a:bodyPr/>
          <a:lstStyle/>
          <a:p>
            <a:pPr>
              <a:defRPr/>
            </a:pPr>
            <a:endParaRPr lang="en-US" altLang="zh-TW"/>
          </a:p>
        </p:txBody>
      </p:sp>
      <p:sp>
        <p:nvSpPr>
          <p:cNvPr id="5" name="Slide Number Placeholder 4"/>
          <p:cNvSpPr>
            <a:spLocks noGrp="1"/>
          </p:cNvSpPr>
          <p:nvPr>
            <p:ph type="sldNum" sz="quarter" idx="12"/>
          </p:nvPr>
        </p:nvSpPr>
        <p:spPr/>
        <p:txBody>
          <a:bodyPr/>
          <a:lstStyle/>
          <a:p>
            <a:pPr lvl="1">
              <a:defRPr/>
            </a:pPr>
            <a:fld id="{93444AE5-425A-46EA-AC6B-A240AEF2375E}" type="slidenum">
              <a:rPr lang="zh-TW" altLang="en-US" smtClean="0"/>
              <a:pPr lvl="1">
                <a:defRPr/>
              </a:pPr>
              <a:t>‹#›</a:t>
            </a:fld>
            <a:endParaRPr lang="en-US" altLang="zh-TW">
              <a:latin typeface="+mn-lt"/>
            </a:endParaRPr>
          </a:p>
        </p:txBody>
      </p:sp>
    </p:spTree>
    <p:extLst>
      <p:ext uri="{BB962C8B-B14F-4D97-AF65-F5344CB8AC3E}">
        <p14:creationId xmlns:p14="http://schemas.microsoft.com/office/powerpoint/2010/main" val="733450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TW"/>
          </a:p>
        </p:txBody>
      </p:sp>
      <p:sp>
        <p:nvSpPr>
          <p:cNvPr id="3" name="Footer Placeholder 2"/>
          <p:cNvSpPr>
            <a:spLocks noGrp="1"/>
          </p:cNvSpPr>
          <p:nvPr>
            <p:ph type="ftr" sz="quarter" idx="11"/>
          </p:nvPr>
        </p:nvSpPr>
        <p:spPr/>
        <p:txBody>
          <a:bodyPr/>
          <a:lstStyle/>
          <a:p>
            <a:pPr>
              <a:defRPr/>
            </a:pPr>
            <a:endParaRPr lang="en-US" altLang="zh-TW"/>
          </a:p>
        </p:txBody>
      </p:sp>
      <p:sp>
        <p:nvSpPr>
          <p:cNvPr id="4" name="Slide Number Placeholder 3"/>
          <p:cNvSpPr>
            <a:spLocks noGrp="1"/>
          </p:cNvSpPr>
          <p:nvPr>
            <p:ph type="sldNum" sz="quarter" idx="12"/>
          </p:nvPr>
        </p:nvSpPr>
        <p:spPr/>
        <p:txBody>
          <a:bodyPr/>
          <a:lstStyle/>
          <a:p>
            <a:pPr lvl="1">
              <a:defRPr/>
            </a:pPr>
            <a:fld id="{9A84F394-F21D-4B25-AE00-E2BA159619B5}" type="slidenum">
              <a:rPr lang="zh-TW" altLang="en-US" smtClean="0"/>
              <a:pPr lvl="1">
                <a:defRPr/>
              </a:pPr>
              <a:t>‹#›</a:t>
            </a:fld>
            <a:endParaRPr lang="en-US" altLang="zh-TW">
              <a:latin typeface="+mn-lt"/>
            </a:endParaRPr>
          </a:p>
        </p:txBody>
      </p:sp>
    </p:spTree>
    <p:extLst>
      <p:ext uri="{BB962C8B-B14F-4D97-AF65-F5344CB8AC3E}">
        <p14:creationId xmlns:p14="http://schemas.microsoft.com/office/powerpoint/2010/main" val="1487053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lvl="1">
              <a:defRPr/>
            </a:pPr>
            <a:fld id="{FFE48EA9-F78A-4696-87E0-05447EE393A3}" type="slidenum">
              <a:rPr lang="zh-TW" altLang="en-US" smtClean="0"/>
              <a:pPr lvl="1">
                <a:defRPr/>
              </a:pPr>
              <a:t>‹#›</a:t>
            </a:fld>
            <a:endParaRPr lang="en-US" altLang="zh-TW">
              <a:latin typeface="+mn-lt"/>
            </a:endParaRPr>
          </a:p>
        </p:txBody>
      </p:sp>
    </p:spTree>
    <p:extLst>
      <p:ext uri="{BB962C8B-B14F-4D97-AF65-F5344CB8AC3E}">
        <p14:creationId xmlns:p14="http://schemas.microsoft.com/office/powerpoint/2010/main" val="98035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lvl="1">
              <a:defRPr/>
            </a:pPr>
            <a:fld id="{C304EE32-2EE0-4092-989E-B89C59092305}" type="slidenum">
              <a:rPr lang="zh-TW" altLang="en-US" smtClean="0"/>
              <a:pPr lvl="1">
                <a:defRPr/>
              </a:pPr>
              <a:t>‹#›</a:t>
            </a:fld>
            <a:endParaRPr lang="en-US" altLang="zh-TW">
              <a:latin typeface="+mn-lt"/>
            </a:endParaRPr>
          </a:p>
        </p:txBody>
      </p:sp>
    </p:spTree>
    <p:extLst>
      <p:ext uri="{BB962C8B-B14F-4D97-AF65-F5344CB8AC3E}">
        <p14:creationId xmlns:p14="http://schemas.microsoft.com/office/powerpoint/2010/main" val="932862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TW"/>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TW"/>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lvl="1">
              <a:defRPr/>
            </a:pPr>
            <a:fld id="{4EA45936-8A03-4A1C-85F6-032C6774958D}" type="slidenum">
              <a:rPr lang="zh-TW" altLang="en-US" smtClean="0"/>
              <a:pPr lvl="1">
                <a:defRPr/>
              </a:pPr>
              <a:t>‹#›</a:t>
            </a:fld>
            <a:endParaRPr lang="en-US" altLang="zh-TW"/>
          </a:p>
        </p:txBody>
      </p:sp>
    </p:spTree>
    <p:extLst>
      <p:ext uri="{BB962C8B-B14F-4D97-AF65-F5344CB8AC3E}">
        <p14:creationId xmlns:p14="http://schemas.microsoft.com/office/powerpoint/2010/main" val="372160269"/>
      </p:ext>
    </p:extLst>
  </p:cSld>
  <p:clrMap bg1="lt1" tx1="dk1" bg2="lt2" tx2="dk2" accent1="accent1" accent2="accent2" accent3="accent3" accent4="accent4" accent5="accent5" accent6="accent6" hlink="hlink" folHlink="folHlink"/>
  <p:sldLayoutIdLst>
    <p:sldLayoutId id="2147484485" r:id="rId1"/>
    <p:sldLayoutId id="2147484486" r:id="rId2"/>
    <p:sldLayoutId id="2147484487" r:id="rId3"/>
    <p:sldLayoutId id="2147484488" r:id="rId4"/>
    <p:sldLayoutId id="2147484489" r:id="rId5"/>
    <p:sldLayoutId id="2147484490" r:id="rId6"/>
    <p:sldLayoutId id="2147484491" r:id="rId7"/>
    <p:sldLayoutId id="2147484492" r:id="rId8"/>
    <p:sldLayoutId id="2147484493" r:id="rId9"/>
    <p:sldLayoutId id="2147484494" r:id="rId10"/>
    <p:sldLayoutId id="2147484495" r:id="rId11"/>
    <p:sldLayoutId id="2147484496" r:id="rId12"/>
    <p:sldLayoutId id="2147484497" r:id="rId13"/>
    <p:sldLayoutId id="2147484498" r:id="rId14"/>
    <p:sldLayoutId id="2147484499" r:id="rId15"/>
    <p:sldLayoutId id="2147484500" r:id="rId16"/>
    <p:sldLayoutId id="21474845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ev.mysql.com/doc/refman/4.1/en/full-tabl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lstStyle/>
          <a:p>
            <a:r>
              <a:rPr lang="en-US" altLang="zh-TW" smtClean="0"/>
              <a:t>Professional Diploma in Commercial Web Design</a:t>
            </a:r>
            <a:endParaRPr lang="en-US" altLang="zh-TW" dirty="0" smtClean="0"/>
          </a:p>
        </p:txBody>
      </p:sp>
      <p:sp>
        <p:nvSpPr>
          <p:cNvPr id="4101" name="Rectangle 5"/>
          <p:cNvSpPr>
            <a:spLocks noGrp="1" noChangeArrowheads="1"/>
          </p:cNvSpPr>
          <p:nvPr>
            <p:ph type="subTitle" idx="1"/>
          </p:nvPr>
        </p:nvSpPr>
        <p:spPr/>
        <p:txBody>
          <a:bodyPr>
            <a:normAutofit fontScale="92500" lnSpcReduction="20000"/>
          </a:bodyPr>
          <a:lstStyle/>
          <a:p>
            <a:r>
              <a:rPr lang="en-US" altLang="zh-TW" smtClean="0"/>
              <a:t>Lesson 1</a:t>
            </a:r>
          </a:p>
          <a:p>
            <a:r>
              <a:rPr lang="en-US" altLang="zh-TW" smtClean="0"/>
              <a:t>MySQL</a:t>
            </a:r>
          </a:p>
          <a:p>
            <a:r>
              <a:rPr lang="en-US" altLang="zh-TW" smtClean="0"/>
              <a:t>By Raymond Tsang in Fevaworks</a:t>
            </a:r>
          </a:p>
          <a:p>
            <a:r>
              <a:rPr lang="en-US" altLang="zh-TW" smtClean="0"/>
              <a:t>t-raymond.tsang@fevaworks.com</a:t>
            </a:r>
            <a:endParaRPr lang="en-US" altLang="zh-TW" dirty="0" smtClean="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zh-TW" smtClean="0"/>
              <a:t>MySQL File Size</a:t>
            </a:r>
          </a:p>
        </p:txBody>
      </p:sp>
      <p:graphicFrame>
        <p:nvGraphicFramePr>
          <p:cNvPr id="3" name="Content Placeholder 2"/>
          <p:cNvGraphicFramePr>
            <a:graphicFrameLocks noGrp="1"/>
          </p:cNvGraphicFramePr>
          <p:nvPr>
            <p:ph idx="1"/>
          </p:nvPr>
        </p:nvGraphicFramePr>
        <p:xfrm>
          <a:off x="982663" y="2667000"/>
          <a:ext cx="8229600" cy="2967040"/>
        </p:xfrm>
        <a:graphic>
          <a:graphicData uri="http://schemas.openxmlformats.org/drawingml/2006/table">
            <a:tbl>
              <a:tblPr firstRow="1" bandRow="1">
                <a:tableStyleId>{5C22544A-7EE6-4342-B048-85BDC9FD1C3A}</a:tableStyleId>
              </a:tblPr>
              <a:tblGrid>
                <a:gridCol w="4114800"/>
                <a:gridCol w="4114800"/>
              </a:tblGrid>
              <a:tr h="370880">
                <a:tc>
                  <a:txBody>
                    <a:bodyPr/>
                    <a:lstStyle/>
                    <a:p>
                      <a:pPr fontAlgn="base"/>
                      <a:r>
                        <a:rPr lang="en-US" sz="1800" b="1" i="0" dirty="0">
                          <a:solidFill>
                            <a:srgbClr val="000000"/>
                          </a:solidFill>
                          <a:effectLst/>
                          <a:latin typeface="helvetica"/>
                        </a:rPr>
                        <a:t>Operating System</a:t>
                      </a:r>
                    </a:p>
                  </a:txBody>
                  <a:tcPr marT="45725" marB="45725"/>
                </a:tc>
                <a:tc>
                  <a:txBody>
                    <a:bodyPr/>
                    <a:lstStyle/>
                    <a:p>
                      <a:pPr fontAlgn="base"/>
                      <a:r>
                        <a:rPr lang="en-US" sz="1800" b="1" i="0">
                          <a:solidFill>
                            <a:srgbClr val="000000"/>
                          </a:solidFill>
                          <a:effectLst/>
                          <a:latin typeface="helvetica"/>
                        </a:rPr>
                        <a:t>File-size Limit</a:t>
                      </a:r>
                    </a:p>
                  </a:txBody>
                  <a:tcPr marT="45725" marB="45725"/>
                </a:tc>
              </a:tr>
              <a:tr h="370880">
                <a:tc>
                  <a:txBody>
                    <a:bodyPr/>
                    <a:lstStyle/>
                    <a:p>
                      <a:pPr fontAlgn="base"/>
                      <a:r>
                        <a:rPr lang="en-US" sz="1800">
                          <a:effectLst/>
                          <a:latin typeface="helvetica"/>
                        </a:rPr>
                        <a:t>Win32 w/ FAT/FAT32</a:t>
                      </a:r>
                    </a:p>
                  </a:txBody>
                  <a:tcPr marL="47625" marR="47625" marT="45725" marB="45725"/>
                </a:tc>
                <a:tc>
                  <a:txBody>
                    <a:bodyPr/>
                    <a:lstStyle/>
                    <a:p>
                      <a:pPr fontAlgn="base"/>
                      <a:r>
                        <a:rPr lang="en-US" sz="1800">
                          <a:effectLst/>
                          <a:latin typeface="helvetica"/>
                        </a:rPr>
                        <a:t>2GB/4GB</a:t>
                      </a:r>
                    </a:p>
                  </a:txBody>
                  <a:tcPr marL="47625" marR="47625" marT="45725" marB="45725"/>
                </a:tc>
              </a:tr>
              <a:tr h="370880">
                <a:tc>
                  <a:txBody>
                    <a:bodyPr/>
                    <a:lstStyle/>
                    <a:p>
                      <a:pPr fontAlgn="base"/>
                      <a:r>
                        <a:rPr lang="en-US" sz="1800">
                          <a:effectLst/>
                          <a:latin typeface="helvetica"/>
                        </a:rPr>
                        <a:t>Win32 w/ NTFS</a:t>
                      </a:r>
                    </a:p>
                  </a:txBody>
                  <a:tcPr marL="47625" marR="47625" marT="45725" marB="45725"/>
                </a:tc>
                <a:tc>
                  <a:txBody>
                    <a:bodyPr/>
                    <a:lstStyle/>
                    <a:p>
                      <a:pPr fontAlgn="base"/>
                      <a:r>
                        <a:rPr lang="en-US" sz="1800">
                          <a:effectLst/>
                          <a:latin typeface="helvetica"/>
                        </a:rPr>
                        <a:t>2TB (possibly larger)</a:t>
                      </a:r>
                    </a:p>
                  </a:txBody>
                  <a:tcPr marL="47625" marR="47625" marT="45725" marB="45725"/>
                </a:tc>
              </a:tr>
              <a:tr h="370880">
                <a:tc>
                  <a:txBody>
                    <a:bodyPr/>
                    <a:lstStyle/>
                    <a:p>
                      <a:pPr fontAlgn="base"/>
                      <a:r>
                        <a:rPr lang="en-US" sz="1800">
                          <a:effectLst/>
                          <a:latin typeface="helvetica"/>
                        </a:rPr>
                        <a:t>Linux 2.2-Intel 32-bit</a:t>
                      </a:r>
                    </a:p>
                  </a:txBody>
                  <a:tcPr marL="47625" marR="47625" marT="45725" marB="45725"/>
                </a:tc>
                <a:tc>
                  <a:txBody>
                    <a:bodyPr/>
                    <a:lstStyle/>
                    <a:p>
                      <a:pPr fontAlgn="base"/>
                      <a:r>
                        <a:rPr lang="en-US" sz="1800" dirty="0">
                          <a:effectLst/>
                          <a:latin typeface="helvetica"/>
                        </a:rPr>
                        <a:t>2GB (LFS: 4GB)</a:t>
                      </a:r>
                    </a:p>
                  </a:txBody>
                  <a:tcPr marL="47625" marR="47625" marT="45725" marB="45725"/>
                </a:tc>
              </a:tr>
              <a:tr h="370880">
                <a:tc>
                  <a:txBody>
                    <a:bodyPr/>
                    <a:lstStyle/>
                    <a:p>
                      <a:pPr fontAlgn="base"/>
                      <a:r>
                        <a:rPr lang="en-US" sz="1800">
                          <a:effectLst/>
                          <a:latin typeface="helvetica"/>
                        </a:rPr>
                        <a:t>Linux 2.4+</a:t>
                      </a:r>
                    </a:p>
                  </a:txBody>
                  <a:tcPr marL="47625" marR="47625" marT="45725" marB="45725"/>
                </a:tc>
                <a:tc>
                  <a:txBody>
                    <a:bodyPr/>
                    <a:lstStyle/>
                    <a:p>
                      <a:pPr fontAlgn="base"/>
                      <a:r>
                        <a:rPr lang="en-US" sz="1800">
                          <a:effectLst/>
                          <a:latin typeface="helvetica"/>
                        </a:rPr>
                        <a:t>(using ext3 file system) 4TB</a:t>
                      </a:r>
                    </a:p>
                  </a:txBody>
                  <a:tcPr marL="47625" marR="47625" marT="45725" marB="45725"/>
                </a:tc>
              </a:tr>
              <a:tr h="370880">
                <a:tc>
                  <a:txBody>
                    <a:bodyPr/>
                    <a:lstStyle/>
                    <a:p>
                      <a:pPr fontAlgn="base"/>
                      <a:r>
                        <a:rPr lang="en-US" sz="1800">
                          <a:effectLst/>
                          <a:latin typeface="helvetica"/>
                        </a:rPr>
                        <a:t>Solaris 9/10</a:t>
                      </a:r>
                    </a:p>
                  </a:txBody>
                  <a:tcPr marL="47625" marR="47625" marT="45725" marB="45725"/>
                </a:tc>
                <a:tc>
                  <a:txBody>
                    <a:bodyPr/>
                    <a:lstStyle/>
                    <a:p>
                      <a:pPr fontAlgn="base"/>
                      <a:r>
                        <a:rPr lang="en-US" sz="1800">
                          <a:effectLst/>
                          <a:latin typeface="helvetica"/>
                        </a:rPr>
                        <a:t>16TB</a:t>
                      </a:r>
                    </a:p>
                  </a:txBody>
                  <a:tcPr marL="47625" marR="47625" marT="45725" marB="45725"/>
                </a:tc>
              </a:tr>
              <a:tr h="370880">
                <a:tc>
                  <a:txBody>
                    <a:bodyPr/>
                    <a:lstStyle/>
                    <a:p>
                      <a:pPr fontAlgn="base"/>
                      <a:r>
                        <a:rPr lang="en-US" sz="1800">
                          <a:effectLst/>
                          <a:latin typeface="helvetica"/>
                        </a:rPr>
                        <a:t>MacOS X w/ HFS+</a:t>
                      </a:r>
                    </a:p>
                  </a:txBody>
                  <a:tcPr marL="47625" marR="47625" marT="45725" marB="45725"/>
                </a:tc>
                <a:tc>
                  <a:txBody>
                    <a:bodyPr/>
                    <a:lstStyle/>
                    <a:p>
                      <a:pPr fontAlgn="base"/>
                      <a:r>
                        <a:rPr lang="en-US" sz="1800">
                          <a:effectLst/>
                          <a:latin typeface="helvetica"/>
                        </a:rPr>
                        <a:t>2TB</a:t>
                      </a:r>
                    </a:p>
                  </a:txBody>
                  <a:tcPr marL="47625" marR="47625" marT="45725" marB="45725"/>
                </a:tc>
              </a:tr>
              <a:tr h="370880">
                <a:tc>
                  <a:txBody>
                    <a:bodyPr/>
                    <a:lstStyle/>
                    <a:p>
                      <a:pPr fontAlgn="base"/>
                      <a:r>
                        <a:rPr lang="en-US" sz="1800">
                          <a:effectLst/>
                          <a:latin typeface="helvetica"/>
                        </a:rPr>
                        <a:t>NetWare w/NSS file system</a:t>
                      </a:r>
                    </a:p>
                  </a:txBody>
                  <a:tcPr marL="47625" marR="47625" marT="45725" marB="45725"/>
                </a:tc>
                <a:tc>
                  <a:txBody>
                    <a:bodyPr/>
                    <a:lstStyle/>
                    <a:p>
                      <a:pPr fontAlgn="base"/>
                      <a:r>
                        <a:rPr lang="en-US" sz="1800" dirty="0">
                          <a:effectLst/>
                          <a:latin typeface="helvetica"/>
                        </a:rPr>
                        <a:t>8TB</a:t>
                      </a:r>
                    </a:p>
                  </a:txBody>
                  <a:tcPr marL="47625" marR="47625" marT="45725" marB="45725"/>
                </a:tc>
              </a:tr>
            </a:tbl>
          </a:graphicData>
        </a:graphic>
      </p:graphicFrame>
      <p:sp>
        <p:nvSpPr>
          <p:cNvPr id="14368" name="TextBox 3"/>
          <p:cNvSpPr txBox="1">
            <a:spLocks noChangeArrowheads="1"/>
          </p:cNvSpPr>
          <p:nvPr/>
        </p:nvSpPr>
        <p:spPr bwMode="auto">
          <a:xfrm>
            <a:off x="1763688" y="5819830"/>
            <a:ext cx="6913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dirty="0">
                <a:hlinkClick r:id="rId2"/>
              </a:rPr>
              <a:t>http://dev.mysql.com/doc/refman/4.1/en/full-table.html</a:t>
            </a:r>
            <a:endParaRPr lang="en-US" dirty="0"/>
          </a:p>
        </p:txBody>
      </p:sp>
    </p:spTree>
    <p:extLst>
      <p:ext uri="{BB962C8B-B14F-4D97-AF65-F5344CB8AC3E}">
        <p14:creationId xmlns:p14="http://schemas.microsoft.com/office/powerpoint/2010/main" val="231529807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TW" smtClean="0"/>
              <a:t>Pos of using MySQL</a:t>
            </a:r>
          </a:p>
        </p:txBody>
      </p:sp>
      <p:sp>
        <p:nvSpPr>
          <p:cNvPr id="15363" name="Rectangle 3"/>
          <p:cNvSpPr>
            <a:spLocks noGrp="1" noChangeArrowheads="1"/>
          </p:cNvSpPr>
          <p:nvPr>
            <p:ph type="body" idx="1"/>
          </p:nvPr>
        </p:nvSpPr>
        <p:spPr/>
        <p:txBody>
          <a:bodyPr>
            <a:normAutofit fontScale="92500" lnSpcReduction="20000"/>
          </a:bodyPr>
          <a:lstStyle/>
          <a:p>
            <a:r>
              <a:rPr lang="en-US" altLang="zh-TW" smtClean="0"/>
              <a:t>Open source - free to use</a:t>
            </a:r>
          </a:p>
          <a:p>
            <a:r>
              <a:rPr lang="en-US" altLang="zh-TW" smtClean="0"/>
              <a:t>Comes with Linux – up to 4G database</a:t>
            </a:r>
          </a:p>
          <a:p>
            <a:r>
              <a:rPr lang="en-US" altLang="zh-TW" smtClean="0"/>
              <a:t>Implementation costs only 10-20% of the price of commercial databases (Oracle, IBM, MS)</a:t>
            </a:r>
          </a:p>
          <a:p>
            <a:r>
              <a:rPr lang="en-US" altLang="zh-TW" smtClean="0"/>
              <a:t>Capable of handling routine and even critical computing tasks, easy to manage</a:t>
            </a:r>
          </a:p>
          <a:p>
            <a:r>
              <a:rPr lang="en-US" altLang="zh-TW" smtClean="0"/>
              <a:t>Usually used for new, custom-built apps</a:t>
            </a:r>
          </a:p>
          <a:p>
            <a:r>
              <a:rPr lang="en-US" altLang="zh-TW" smtClean="0"/>
              <a:t>More third-party products now support the open-source database</a:t>
            </a:r>
          </a:p>
        </p:txBody>
      </p:sp>
    </p:spTree>
    <p:extLst>
      <p:ext uri="{BB962C8B-B14F-4D97-AF65-F5344CB8AC3E}">
        <p14:creationId xmlns:p14="http://schemas.microsoft.com/office/powerpoint/2010/main" val="32967515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TW" smtClean="0"/>
              <a:t>Cons of using MySQL</a:t>
            </a:r>
          </a:p>
        </p:txBody>
      </p:sp>
      <p:sp>
        <p:nvSpPr>
          <p:cNvPr id="16387" name="Rectangle 3"/>
          <p:cNvSpPr>
            <a:spLocks noGrp="1" noChangeArrowheads="1"/>
          </p:cNvSpPr>
          <p:nvPr>
            <p:ph type="body" idx="1"/>
          </p:nvPr>
        </p:nvSpPr>
        <p:spPr/>
        <p:txBody>
          <a:bodyPr/>
          <a:lstStyle/>
          <a:p>
            <a:r>
              <a:rPr lang="en-US" altLang="zh-TW" smtClean="0"/>
              <a:t>Companies have invested in apps that run on commercial databases</a:t>
            </a:r>
          </a:p>
          <a:p>
            <a:r>
              <a:rPr lang="en-US" altLang="zh-TW" smtClean="0"/>
              <a:t>MySQL is not highly scalable and lacks triggers, views and stored procedures</a:t>
            </a:r>
          </a:p>
          <a:p>
            <a:r>
              <a:rPr lang="en-US" altLang="zh-TW" smtClean="0"/>
              <a:t>Few packaged apps run on MySQL</a:t>
            </a:r>
          </a:p>
          <a:p>
            <a:r>
              <a:rPr lang="en-US" altLang="zh-TW" smtClean="0"/>
              <a:t>Big-name software vendors such as peoplesoft, SAP, and Siebel Systems do not support it</a:t>
            </a:r>
          </a:p>
        </p:txBody>
      </p:sp>
    </p:spTree>
    <p:extLst>
      <p:ext uri="{BB962C8B-B14F-4D97-AF65-F5344CB8AC3E}">
        <p14:creationId xmlns:p14="http://schemas.microsoft.com/office/powerpoint/2010/main" val="270152403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050"/>
          <p:cNvSpPr>
            <a:spLocks noGrp="1" noChangeArrowheads="1"/>
          </p:cNvSpPr>
          <p:nvPr>
            <p:ph type="title"/>
          </p:nvPr>
        </p:nvSpPr>
        <p:spPr/>
        <p:txBody>
          <a:bodyPr/>
          <a:lstStyle/>
          <a:p>
            <a:r>
              <a:rPr lang="en-US" altLang="zh-TW" smtClean="0"/>
              <a:t>Performance</a:t>
            </a:r>
          </a:p>
        </p:txBody>
      </p:sp>
      <p:sp>
        <p:nvSpPr>
          <p:cNvPr id="17411" name="Rectangle 2051"/>
          <p:cNvSpPr>
            <a:spLocks noGrp="1" noChangeArrowheads="1"/>
          </p:cNvSpPr>
          <p:nvPr>
            <p:ph type="body" idx="1"/>
          </p:nvPr>
        </p:nvSpPr>
        <p:spPr/>
        <p:txBody>
          <a:bodyPr>
            <a:normAutofit fontScale="70000" lnSpcReduction="20000"/>
          </a:bodyPr>
          <a:lstStyle/>
          <a:p>
            <a:r>
              <a:rPr lang="en-US" smtClean="0"/>
              <a:t>MySQL Database 5.5 delivers enterprise features, including:</a:t>
            </a:r>
          </a:p>
          <a:p>
            <a:r>
              <a:rPr lang="en-US" smtClean="0"/>
              <a:t>Improved! Up to 1500% faster performance on Windows</a:t>
            </a:r>
          </a:p>
          <a:p>
            <a:r>
              <a:rPr lang="en-US" smtClean="0"/>
              <a:t>Improved! Up to 370% faster performance on Linux</a:t>
            </a:r>
          </a:p>
          <a:p>
            <a:r>
              <a:rPr lang="en-US" smtClean="0"/>
              <a:t>Improved! Better scalabilty on modern, multi-core, multi-CPU hardware</a:t>
            </a:r>
          </a:p>
          <a:p>
            <a:r>
              <a:rPr lang="en-US" smtClean="0"/>
              <a:t>New! Performance Schema for monitoring MySQL server run-time performance</a:t>
            </a:r>
          </a:p>
          <a:p>
            <a:r>
              <a:rPr lang="en-US" smtClean="0"/>
              <a:t>New! Semi-synchronous replication to ensure data consistency and redundancy</a:t>
            </a:r>
          </a:p>
          <a:p>
            <a:r>
              <a:rPr lang="en-US" smtClean="0"/>
              <a:t>New! Replication Heartbeat to immediately uncover replication interruptions</a:t>
            </a:r>
          </a:p>
          <a:p>
            <a:r>
              <a:rPr lang="en-US" smtClean="0"/>
              <a:t>New! Partitioning options for faster lookups</a:t>
            </a:r>
          </a:p>
          <a:p>
            <a:r>
              <a:rPr lang="en-US" smtClean="0"/>
              <a:t>New! Easier development and debugging of stored procedures, functions, and triggers</a:t>
            </a:r>
          </a:p>
        </p:txBody>
      </p:sp>
    </p:spTree>
    <p:extLst>
      <p:ext uri="{BB962C8B-B14F-4D97-AF65-F5344CB8AC3E}">
        <p14:creationId xmlns:p14="http://schemas.microsoft.com/office/powerpoint/2010/main" val="424249446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50"/>
          <p:cNvSpPr>
            <a:spLocks noGrp="1" noChangeArrowheads="1"/>
          </p:cNvSpPr>
          <p:nvPr>
            <p:ph type="title"/>
          </p:nvPr>
        </p:nvSpPr>
        <p:spPr/>
        <p:txBody>
          <a:bodyPr/>
          <a:lstStyle/>
          <a:p>
            <a:r>
              <a:rPr lang="en-US" altLang="zh-TW" smtClean="0"/>
              <a:t>Performance</a:t>
            </a:r>
          </a:p>
        </p:txBody>
      </p:sp>
      <p:sp>
        <p:nvSpPr>
          <p:cNvPr id="18435" name="Rectangle 2051"/>
          <p:cNvSpPr>
            <a:spLocks noGrp="1" noChangeArrowheads="1"/>
          </p:cNvSpPr>
          <p:nvPr>
            <p:ph type="body" idx="1"/>
          </p:nvPr>
        </p:nvSpPr>
        <p:spPr/>
        <p:txBody>
          <a:bodyPr>
            <a:normAutofit fontScale="62500" lnSpcReduction="20000"/>
          </a:bodyPr>
          <a:lstStyle/>
          <a:p>
            <a:r>
              <a:rPr lang="en-US" smtClean="0"/>
              <a:t>Reliability requiring little or no intervention to achieve continuous uptime</a:t>
            </a:r>
          </a:p>
          <a:p>
            <a:r>
              <a:rPr lang="en-US" smtClean="0"/>
              <a:t>Ease of use with "15 minutes to success" installation and configuration</a:t>
            </a:r>
          </a:p>
          <a:p>
            <a:r>
              <a:rPr lang="en-US" smtClean="0"/>
              <a:t>Low administration with very little database maintenance required</a:t>
            </a:r>
          </a:p>
          <a:p>
            <a:r>
              <a:rPr lang="en-US" smtClean="0"/>
              <a:t>Replication providing flexible topologies for scale-out and high availability</a:t>
            </a:r>
          </a:p>
          <a:p>
            <a:r>
              <a:rPr lang="en-US" smtClean="0"/>
              <a:t>Partitioning to improve performance and management of very large database environments</a:t>
            </a:r>
          </a:p>
          <a:p>
            <a:r>
              <a:rPr lang="en-US" smtClean="0"/>
              <a:t>ACID Transactions to build reliable and secure business critical applications</a:t>
            </a:r>
          </a:p>
          <a:p>
            <a:r>
              <a:rPr lang="en-US" smtClean="0"/>
              <a:t>Stored Procedures to improve developer productivity</a:t>
            </a:r>
          </a:p>
          <a:p>
            <a:r>
              <a:rPr lang="en-US" smtClean="0"/>
              <a:t>Triggers to enforce complex business rules at the database level</a:t>
            </a:r>
          </a:p>
          <a:p>
            <a:r>
              <a:rPr lang="en-US" smtClean="0"/>
              <a:t>Views to ensure sensitive information is not compromised</a:t>
            </a:r>
          </a:p>
          <a:p>
            <a:r>
              <a:rPr lang="en-US" smtClean="0"/>
              <a:t>Information Schema to provide easy access to metadata</a:t>
            </a:r>
          </a:p>
          <a:p>
            <a:r>
              <a:rPr lang="en-US" smtClean="0"/>
              <a:t>Pluggable Storage Engine Architecture for maximum flexibility</a:t>
            </a:r>
          </a:p>
        </p:txBody>
      </p:sp>
    </p:spTree>
    <p:extLst>
      <p:ext uri="{BB962C8B-B14F-4D97-AF65-F5344CB8AC3E}">
        <p14:creationId xmlns:p14="http://schemas.microsoft.com/office/powerpoint/2010/main" val="156784331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TW" smtClean="0"/>
              <a:t>Site</a:t>
            </a:r>
          </a:p>
        </p:txBody>
      </p:sp>
      <p:sp>
        <p:nvSpPr>
          <p:cNvPr id="19459" name="Rectangle 3"/>
          <p:cNvSpPr>
            <a:spLocks noGrp="1" noChangeArrowheads="1"/>
          </p:cNvSpPr>
          <p:nvPr>
            <p:ph type="body" idx="1"/>
          </p:nvPr>
        </p:nvSpPr>
        <p:spPr/>
        <p:txBody>
          <a:bodyPr/>
          <a:lstStyle/>
          <a:p>
            <a:r>
              <a:rPr lang="en-US" altLang="zh-TW" smtClean="0"/>
              <a:t>http://www.mysql.com (Eng)</a:t>
            </a:r>
          </a:p>
          <a:p>
            <a:r>
              <a:rPr lang="en-US" smtClean="0"/>
              <a:t>http://dev.mysql.com/doc/ (Manual)</a:t>
            </a:r>
            <a:endParaRPr lang="en-US" altLang="zh-TW" smtClean="0"/>
          </a:p>
          <a:p>
            <a:endParaRPr lang="zh-TW" altLang="en-US" smtClean="0"/>
          </a:p>
        </p:txBody>
      </p:sp>
    </p:spTree>
    <p:extLst>
      <p:ext uri="{BB962C8B-B14F-4D97-AF65-F5344CB8AC3E}">
        <p14:creationId xmlns:p14="http://schemas.microsoft.com/office/powerpoint/2010/main" val="65224999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TW" smtClean="0"/>
              <a:t>How large can MySQL handle</a:t>
            </a:r>
          </a:p>
        </p:txBody>
      </p:sp>
      <p:sp>
        <p:nvSpPr>
          <p:cNvPr id="20483" name="Content Placeholder 2"/>
          <p:cNvSpPr>
            <a:spLocks noGrp="1"/>
          </p:cNvSpPr>
          <p:nvPr>
            <p:ph idx="1"/>
          </p:nvPr>
        </p:nvSpPr>
        <p:spPr/>
        <p:txBody>
          <a:bodyPr/>
          <a:lstStyle/>
          <a:p>
            <a:r>
              <a:rPr lang="en-US" altLang="zh-TW" smtClean="0"/>
              <a:t>60000 tables</a:t>
            </a:r>
          </a:p>
          <a:p>
            <a:r>
              <a:rPr lang="en-US" altLang="zh-TW" smtClean="0"/>
              <a:t>5 billion rows</a:t>
            </a:r>
          </a:p>
          <a:p>
            <a:r>
              <a:rPr lang="en-US" altLang="zh-TW" smtClean="0"/>
              <a:t>8 million terabytes in some system</a:t>
            </a:r>
          </a:p>
        </p:txBody>
      </p:sp>
    </p:spTree>
    <p:extLst>
      <p:ext uri="{BB962C8B-B14F-4D97-AF65-F5344CB8AC3E}">
        <p14:creationId xmlns:p14="http://schemas.microsoft.com/office/powerpoint/2010/main" val="31309989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zh-TW" smtClean="0"/>
              <a:t>Top Reasons to Use MySQL</a:t>
            </a:r>
          </a:p>
        </p:txBody>
      </p:sp>
      <p:sp>
        <p:nvSpPr>
          <p:cNvPr id="3" name="Content Placeholder 2"/>
          <p:cNvSpPr>
            <a:spLocks noGrp="1"/>
          </p:cNvSpPr>
          <p:nvPr>
            <p:ph idx="1"/>
          </p:nvPr>
        </p:nvSpPr>
        <p:spPr/>
        <p:txBody>
          <a:bodyPr>
            <a:normAutofit fontScale="55000" lnSpcReduction="20000"/>
          </a:bodyPr>
          <a:lstStyle/>
          <a:p>
            <a:r>
              <a:rPr lang="en-US" smtClean="0"/>
              <a:t>1. Scalability and Flexibility</a:t>
            </a:r>
          </a:p>
          <a:p>
            <a:r>
              <a:rPr lang="en-US" smtClean="0"/>
              <a:t>The MySQL database server provides the ultimate in scalability, sporting the capacity to handle deeply embedded applications with a footprint of only 1MB to running massive data warehouses holding terabytes of information. Platform flexibility is a stalwart feature of MySQL with all flavors of Linux, UNIX, and Windows being supported. And, of course, the open source nature of MySQL allows complete customization for those wanting to add unique requirements to the database server. </a:t>
            </a:r>
          </a:p>
          <a:p>
            <a:r>
              <a:rPr lang="en-US" smtClean="0"/>
              <a:t>2. High Performance</a:t>
            </a:r>
          </a:p>
          <a:p>
            <a:r>
              <a:rPr lang="en-US" smtClean="0"/>
              <a:t>A unique storage-engine architecture allows database professionals to configure the MySQL database server specifically for particular applications, with the end result being amazing performance results. Whether the intended application is a high-speed transactional processing system or a high-volume web site that services a billion queries a day, MySQL can meet the most demanding performance expectations of any system. With high-speed load utilities, distinctive memory caches, full text indexes, and other performance-enhancing mechanisms, MySQL offers all the right ammunition for today's critical business systems. </a:t>
            </a:r>
            <a:endParaRPr lang="en-US" dirty="0" smtClean="0"/>
          </a:p>
        </p:txBody>
      </p:sp>
    </p:spTree>
    <p:extLst>
      <p:ext uri="{BB962C8B-B14F-4D97-AF65-F5344CB8AC3E}">
        <p14:creationId xmlns:p14="http://schemas.microsoft.com/office/powerpoint/2010/main" val="17518745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zh-TW" smtClean="0"/>
              <a:t>Top Reasons to Use MySQL</a:t>
            </a:r>
          </a:p>
        </p:txBody>
      </p:sp>
      <p:sp>
        <p:nvSpPr>
          <p:cNvPr id="3" name="Content Placeholder 2"/>
          <p:cNvSpPr>
            <a:spLocks noGrp="1"/>
          </p:cNvSpPr>
          <p:nvPr>
            <p:ph idx="1"/>
          </p:nvPr>
        </p:nvSpPr>
        <p:spPr/>
        <p:txBody>
          <a:bodyPr>
            <a:normAutofit fontScale="62500" lnSpcReduction="20000"/>
          </a:bodyPr>
          <a:lstStyle/>
          <a:p>
            <a:r>
              <a:rPr lang="en-US" smtClean="0"/>
              <a:t>3. High Availability </a:t>
            </a:r>
          </a:p>
          <a:p>
            <a:r>
              <a:rPr lang="en-US" smtClean="0"/>
              <a:t>Rock-solid reliability and constant availability are hallmarks of MySQL, with customers relying on MySQL to guarantee around-the-clock uptime. MySQL offers a variety of high-availability options from high-speed master/slave replication configurations, to specialized Cluster servers offering instant failover, to third party vendors offering unique high-availability solutions for the MySQL database server. </a:t>
            </a:r>
          </a:p>
          <a:p>
            <a:r>
              <a:rPr lang="en-US" smtClean="0"/>
              <a:t>4. Robust Transactional Support </a:t>
            </a:r>
          </a:p>
          <a:p>
            <a:r>
              <a:rPr lang="en-US" smtClean="0"/>
              <a:t>MySQL offers one of the most powerful transactional database engines on the market. Features include complete ACID (atomic, consistent, isolated, durable) transaction support, unlimited row-level locking, distributed transaction capability, and multi-version transaction support where readers never block writers and vice-versa. Full data integrity is also assured through server-enforced referential integrity, specialized transaction isolation levels, and instant deadlock detection. </a:t>
            </a:r>
          </a:p>
          <a:p>
            <a:endParaRPr lang="en-US" dirty="0" smtClean="0"/>
          </a:p>
        </p:txBody>
      </p:sp>
    </p:spTree>
    <p:extLst>
      <p:ext uri="{BB962C8B-B14F-4D97-AF65-F5344CB8AC3E}">
        <p14:creationId xmlns:p14="http://schemas.microsoft.com/office/powerpoint/2010/main" val="1361233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zh-TW" smtClean="0"/>
              <a:t>Top Reasons to Use MySQL</a:t>
            </a:r>
          </a:p>
        </p:txBody>
      </p:sp>
      <p:sp>
        <p:nvSpPr>
          <p:cNvPr id="3" name="Content Placeholder 2"/>
          <p:cNvSpPr>
            <a:spLocks noGrp="1"/>
          </p:cNvSpPr>
          <p:nvPr>
            <p:ph idx="1"/>
          </p:nvPr>
        </p:nvSpPr>
        <p:spPr/>
        <p:txBody>
          <a:bodyPr>
            <a:normAutofit fontScale="55000" lnSpcReduction="20000"/>
          </a:bodyPr>
          <a:lstStyle/>
          <a:p>
            <a:r>
              <a:rPr lang="en-US" smtClean="0"/>
              <a:t>5. Web and Data Warehouse Strengths</a:t>
            </a:r>
          </a:p>
          <a:p>
            <a:r>
              <a:rPr lang="en-US" smtClean="0"/>
              <a:t>MySQL is the de-facto standard for high-traffic web sites because of its high-performance query engine, tremendously fast data insert capability, and strong support for specialized web functions like fast full text searches. These same strengths also apply to data warehousing environments where MySQL scales up into the terabyte range for either single servers or scale-out architectures. Other features like main memory tables, B-tree and hash indexes, and compressed archive tables that reduce storage requirements by up to eighty-percent make MySQL a strong standout for both web and business intelligence applications. </a:t>
            </a:r>
          </a:p>
          <a:p>
            <a:r>
              <a:rPr lang="en-US" smtClean="0"/>
              <a:t>6. Strong Data Protection </a:t>
            </a:r>
          </a:p>
          <a:p>
            <a:r>
              <a:rPr lang="en-US" smtClean="0"/>
              <a:t>Because guarding the data assets of corporations is the number one job of database professionals, MySQL offers exceptional security features that ensure absolute data protection. In terms of database authentication, MySQL provides powerful mechanisms for ensuring only authorized users have entry to the database server, with the ability to block users down to the client machine level being possible. SSH and SSL support are also provided to ensure safe and secure connections. A granular object privilege framework is present so that users only see the data they should, and powerful data encryption and decryption functions ensure that sensitive data is protected from unauthorized viewing. Finally, backup and recovery utilities provided through MySQL and third party software vendors allow for complete logical and physical backup as well as full and point-in-time recovery. </a:t>
            </a:r>
            <a:endParaRPr lang="en-US" dirty="0" smtClean="0"/>
          </a:p>
        </p:txBody>
      </p:sp>
    </p:spTree>
    <p:extLst>
      <p:ext uri="{BB962C8B-B14F-4D97-AF65-F5344CB8AC3E}">
        <p14:creationId xmlns:p14="http://schemas.microsoft.com/office/powerpoint/2010/main" val="277662107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zh-TW" smtClean="0"/>
              <a:t>What is a Database</a:t>
            </a:r>
          </a:p>
        </p:txBody>
      </p:sp>
      <p:sp>
        <p:nvSpPr>
          <p:cNvPr id="3" name="Content Placeholder 2"/>
          <p:cNvSpPr>
            <a:spLocks noGrp="1"/>
          </p:cNvSpPr>
          <p:nvPr>
            <p:ph idx="1"/>
          </p:nvPr>
        </p:nvSpPr>
        <p:spPr/>
        <p:txBody>
          <a:bodyPr/>
          <a:lstStyle/>
          <a:p>
            <a:r>
              <a:rPr lang="en-US" smtClean="0"/>
              <a:t>A database is a structured collection of records or data. </a:t>
            </a:r>
          </a:p>
          <a:p>
            <a:r>
              <a:rPr lang="en-US" smtClean="0"/>
              <a:t>A collection of organized information</a:t>
            </a:r>
          </a:p>
          <a:p>
            <a:r>
              <a:rPr lang="en-US" smtClean="0"/>
              <a:t>A computer database relies upon software to organize the storage of data.</a:t>
            </a:r>
          </a:p>
          <a:p>
            <a:r>
              <a:rPr lang="en-US" smtClean="0"/>
              <a:t>Database management systems (DBMS) are the software used to organize and maintain the database.</a:t>
            </a:r>
          </a:p>
          <a:p>
            <a:r>
              <a:rPr lang="en-US" smtClean="0"/>
              <a:t>SQL is the language that access the database. </a:t>
            </a:r>
            <a:endParaRPr lang="en-US" dirty="0" smtClean="0"/>
          </a:p>
        </p:txBody>
      </p:sp>
    </p:spTree>
    <p:extLst>
      <p:ext uri="{BB962C8B-B14F-4D97-AF65-F5344CB8AC3E}">
        <p14:creationId xmlns:p14="http://schemas.microsoft.com/office/powerpoint/2010/main" val="277166838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zh-TW" smtClean="0"/>
              <a:t>Top Reasons to Use MySQL</a:t>
            </a:r>
          </a:p>
        </p:txBody>
      </p:sp>
      <p:sp>
        <p:nvSpPr>
          <p:cNvPr id="3" name="Content Placeholder 2"/>
          <p:cNvSpPr>
            <a:spLocks noGrp="1"/>
          </p:cNvSpPr>
          <p:nvPr>
            <p:ph idx="1"/>
          </p:nvPr>
        </p:nvSpPr>
        <p:spPr/>
        <p:txBody>
          <a:bodyPr>
            <a:normAutofit fontScale="47500" lnSpcReduction="20000"/>
          </a:bodyPr>
          <a:lstStyle/>
          <a:p>
            <a:r>
              <a:rPr lang="en-US" smtClean="0"/>
              <a:t>7. Comprehensive Application Development</a:t>
            </a:r>
          </a:p>
          <a:p>
            <a:r>
              <a:rPr lang="en-US" smtClean="0"/>
              <a:t>One of the reasons MySQL is the world's most popular open source database is that it provides comprehensive support for every application development need. Within the database, support can be found for stored procedures, triggers, functions, views, cursors, ANSI-standard SQL, and more. For embedded applications, plug-in libraries are available to embed MySQL database support into nearly any application. MySQL also provides connectors and drivers (ODBC, JDBC, etc.) that allow all forms of applications to make use of MySQL as a preferred data management server. It doesn't matter if it's PHP, Perl, Java, Visual Basic, or .NET, MySQL offers application developers everything they need to be successful in building database-driven information systems. </a:t>
            </a:r>
          </a:p>
          <a:p>
            <a:r>
              <a:rPr lang="en-US" smtClean="0"/>
              <a:t>8. Management Ease </a:t>
            </a:r>
          </a:p>
          <a:p>
            <a:r>
              <a:rPr lang="en-US" smtClean="0"/>
              <a:t>MySQL offers exceptional quick-start capability with the average time from software download to installation completion being less than fifteen minutes. This rule holds true whether the platform is Microsoft Windows, Linux, Macintosh, or UNIX. Once installed, self-management features like automatic space expansion, auto-restart, and dynamic configuration changes take much of the burden off already overworked database administrators. MySQL also provides a complete suite of graphical management and migration tools that allow a DBA to manage, troubleshoot, and control the operation of many MySQL servers from a single workstation. Many third party software vendor tools are also available for MySQL that handle tasks ranging from data design and ETL, to complete database administration, job management, and performance monitoring. </a:t>
            </a:r>
            <a:endParaRPr lang="en-US" dirty="0" smtClean="0"/>
          </a:p>
        </p:txBody>
      </p:sp>
    </p:spTree>
    <p:extLst>
      <p:ext uri="{BB962C8B-B14F-4D97-AF65-F5344CB8AC3E}">
        <p14:creationId xmlns:p14="http://schemas.microsoft.com/office/powerpoint/2010/main" val="317846487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zh-TW" smtClean="0"/>
              <a:t>Top Reasons to Use MySQL</a:t>
            </a:r>
          </a:p>
        </p:txBody>
      </p:sp>
      <p:sp>
        <p:nvSpPr>
          <p:cNvPr id="3" name="Content Placeholder 2"/>
          <p:cNvSpPr>
            <a:spLocks noGrp="1"/>
          </p:cNvSpPr>
          <p:nvPr>
            <p:ph idx="1"/>
          </p:nvPr>
        </p:nvSpPr>
        <p:spPr/>
        <p:txBody>
          <a:bodyPr>
            <a:normAutofit fontScale="55000" lnSpcReduction="20000"/>
          </a:bodyPr>
          <a:lstStyle/>
          <a:p>
            <a:r>
              <a:rPr lang="en-US" smtClean="0"/>
              <a:t>9. Open Source Freedom and 24 x 7 Support </a:t>
            </a:r>
          </a:p>
          <a:p>
            <a:r>
              <a:rPr lang="en-US" smtClean="0"/>
              <a:t>Many corporations are hesitant to fully commit to open source software because they believe they can't get the type of support or professional service safety nets they currently rely on with proprietary software to ensure the overall success of their key applications. The questions of indemnification come up often as well. These worries can be put to rest with MySQL as complete around-the-clock support as well as indemnification is available through MySQL Network. MySQL is not a typical open source project as all the software is owned and supported by MySQL AB, and because of this, a unique cost and support model are available that provides a unique combination of open source freedom and trusted software with support. </a:t>
            </a:r>
          </a:p>
          <a:p>
            <a:r>
              <a:rPr lang="en-US" smtClean="0"/>
              <a:t>10. Lowest Total Cost of Ownership </a:t>
            </a:r>
          </a:p>
          <a:p>
            <a:r>
              <a:rPr lang="en-US" smtClean="0"/>
              <a:t>By migrating current database-drive applications to MySQL, or using MySQL for new development projects, corporations are realizing cost savings that many times stretch into seven figures. Accomplished through the use of the MySQL database server and scale-out architectures that utilize low-cost commodity hardware, corporations are finding that they can achieve amazing levels of scalability and performance, all at a cost that is far less than those offered by proprietary and scale-up software vendors. In addition, the reliability and easy maintainability of MySQL means that database administrators don't waste time troubleshooting performance or downtime issues, but instead can concentrate on making a positive impact on higher level tasks that involve the business side of data. </a:t>
            </a:r>
          </a:p>
          <a:p>
            <a:endParaRPr lang="en-US" dirty="0" smtClean="0"/>
          </a:p>
        </p:txBody>
      </p:sp>
    </p:spTree>
    <p:extLst>
      <p:ext uri="{BB962C8B-B14F-4D97-AF65-F5344CB8AC3E}">
        <p14:creationId xmlns:p14="http://schemas.microsoft.com/office/powerpoint/2010/main" val="20713648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zh-TW" smtClean="0"/>
              <a:t>Create a Database</a:t>
            </a:r>
          </a:p>
        </p:txBody>
      </p:sp>
      <p:sp>
        <p:nvSpPr>
          <p:cNvPr id="26627" name="Content Placeholder 2"/>
          <p:cNvSpPr>
            <a:spLocks noGrp="1"/>
          </p:cNvSpPr>
          <p:nvPr>
            <p:ph idx="1"/>
          </p:nvPr>
        </p:nvSpPr>
        <p:spPr/>
        <p:txBody>
          <a:bodyPr/>
          <a:lstStyle/>
          <a:p>
            <a:r>
              <a:rPr lang="en-US" altLang="zh-TW" dirty="0" smtClean="0"/>
              <a:t>We seldom have a chance to use command prompt to control our database. Moreover, it’s too dangerous for an end user to have too much rights/control.</a:t>
            </a:r>
          </a:p>
          <a:p>
            <a:r>
              <a:rPr lang="en-US" altLang="zh-TW" dirty="0" smtClean="0"/>
              <a:t>We use </a:t>
            </a:r>
            <a:r>
              <a:rPr lang="en-US" altLang="zh-HK" dirty="0" err="1" smtClean="0"/>
              <a:t>phpMyAdmin</a:t>
            </a:r>
            <a:r>
              <a:rPr lang="en-US" altLang="zh-HK" b="1" dirty="0" smtClean="0"/>
              <a:t> </a:t>
            </a:r>
            <a:r>
              <a:rPr lang="en-US" altLang="zh-TW" dirty="0" smtClean="0"/>
              <a:t>to </a:t>
            </a:r>
            <a:r>
              <a:rPr lang="en-US" altLang="zh-TW" dirty="0" smtClean="0"/>
              <a:t>control a database.</a:t>
            </a:r>
          </a:p>
          <a:p>
            <a:r>
              <a:rPr lang="en-US" altLang="zh-TW" dirty="0" smtClean="0"/>
              <a:t>http://localhost/phpmyadmin</a:t>
            </a:r>
          </a:p>
          <a:p>
            <a:r>
              <a:rPr lang="en-US" altLang="zh-TW" dirty="0"/>
              <a:t>http://</a:t>
            </a:r>
            <a:r>
              <a:rPr lang="en-US" altLang="zh-TW" dirty="0" smtClean="0"/>
              <a:t>localhost:8080/phpmyadmin</a:t>
            </a:r>
            <a:endParaRPr lang="en-US" altLang="zh-TW" dirty="0"/>
          </a:p>
        </p:txBody>
      </p:sp>
    </p:spTree>
    <p:extLst>
      <p:ext uri="{BB962C8B-B14F-4D97-AF65-F5344CB8AC3E}">
        <p14:creationId xmlns:p14="http://schemas.microsoft.com/office/powerpoint/2010/main" val="160041499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zh-TW" smtClean="0"/>
              <a:t>Login</a:t>
            </a:r>
          </a:p>
        </p:txBody>
      </p:sp>
      <p:sp>
        <p:nvSpPr>
          <p:cNvPr id="27651" name="Content Placeholder 2"/>
          <p:cNvSpPr>
            <a:spLocks noGrp="1"/>
          </p:cNvSpPr>
          <p:nvPr>
            <p:ph sz="half" idx="1"/>
          </p:nvPr>
        </p:nvSpPr>
        <p:spPr/>
        <p:txBody>
          <a:bodyPr/>
          <a:lstStyle/>
          <a:p>
            <a:r>
              <a:rPr lang="en-US" altLang="zh-TW" dirty="0"/>
              <a:t>http://localhost/phpmyadmin</a:t>
            </a:r>
            <a:r>
              <a:rPr lang="en-US" altLang="zh-TW" dirty="0" smtClean="0"/>
              <a:t>/</a:t>
            </a:r>
          </a:p>
          <a:p>
            <a:r>
              <a:rPr lang="en-US" altLang="zh-TW" dirty="0" smtClean="0"/>
              <a:t>Username: </a:t>
            </a:r>
            <a:r>
              <a:rPr lang="en-US" altLang="zh-TW" b="1" dirty="0" smtClean="0"/>
              <a:t>root</a:t>
            </a:r>
          </a:p>
          <a:p>
            <a:r>
              <a:rPr lang="en-US" altLang="zh-TW" dirty="0" smtClean="0"/>
              <a:t>Password: </a:t>
            </a:r>
            <a:r>
              <a:rPr lang="en-US" altLang="zh-TW" b="1" dirty="0" smtClean="0"/>
              <a:t>password</a:t>
            </a:r>
            <a:endParaRPr lang="en-US" altLang="zh-TW" b="1" dirty="0" smtClean="0"/>
          </a:p>
        </p:txBody>
      </p:sp>
      <p:pic>
        <p:nvPicPr>
          <p:cNvPr id="7"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46650" y="3053514"/>
            <a:ext cx="3740150" cy="2573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439227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HK" altLang="en-US"/>
          </a:p>
        </p:txBody>
      </p:sp>
      <p:sp>
        <p:nvSpPr>
          <p:cNvPr id="3" name="Content Placeholder 2"/>
          <p:cNvSpPr>
            <a:spLocks noGrp="1"/>
          </p:cNvSpPr>
          <p:nvPr>
            <p:ph idx="1"/>
          </p:nvPr>
        </p:nvSpPr>
        <p:spPr/>
        <p:txBody>
          <a:bodyPr/>
          <a:lstStyle/>
          <a:p>
            <a:endParaRPr lang="zh-HK" altLang="en-US"/>
          </a:p>
        </p:txBody>
      </p:sp>
      <p:pic>
        <p:nvPicPr>
          <p:cNvPr id="28676" name="Picture 2" descr="C:\Users\hatted\Desktop\php\images\phpmyadmin02.jpg"/>
          <p:cNvPicPr>
            <a:picLocks noChangeAspect="1" noChangeArrowheads="1"/>
          </p:cNvPicPr>
          <p:nvPr/>
        </p:nvPicPr>
        <p:blipFill>
          <a:blip r:embed="rId2">
            <a:extLst>
              <a:ext uri="{28A0092B-C50C-407E-A947-70E740481C1C}">
                <a14:useLocalDpi xmlns:a14="http://schemas.microsoft.com/office/drawing/2010/main" val="0"/>
              </a:ext>
            </a:extLst>
          </a:blip>
          <a:srcRect l="19943" t="14606" r="7584" b="11237"/>
          <a:stretch>
            <a:fillRect/>
          </a:stretch>
        </p:blipFill>
        <p:spPr bwMode="auto">
          <a:xfrm>
            <a:off x="500063" y="266700"/>
            <a:ext cx="8215312" cy="630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708744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HK" altLang="en-US"/>
          </a:p>
        </p:txBody>
      </p:sp>
      <p:sp>
        <p:nvSpPr>
          <p:cNvPr id="3" name="Content Placeholder 2"/>
          <p:cNvSpPr>
            <a:spLocks noGrp="1"/>
          </p:cNvSpPr>
          <p:nvPr>
            <p:ph idx="1"/>
          </p:nvPr>
        </p:nvSpPr>
        <p:spPr/>
        <p:txBody>
          <a:bodyPr/>
          <a:lstStyle/>
          <a:p>
            <a:endParaRPr lang="zh-HK" altLang="en-US"/>
          </a:p>
        </p:txBody>
      </p:sp>
      <p:pic>
        <p:nvPicPr>
          <p:cNvPr id="29700" name="Picture 2" descr="C:\Users\hatted\Desktop\php\images\phpmyadmin03.jpg"/>
          <p:cNvPicPr>
            <a:picLocks noChangeAspect="1" noChangeArrowheads="1"/>
          </p:cNvPicPr>
          <p:nvPr/>
        </p:nvPicPr>
        <p:blipFill>
          <a:blip r:embed="rId2">
            <a:extLst>
              <a:ext uri="{28A0092B-C50C-407E-A947-70E740481C1C}">
                <a14:useLocalDpi xmlns:a14="http://schemas.microsoft.com/office/drawing/2010/main" val="0"/>
              </a:ext>
            </a:extLst>
          </a:blip>
          <a:srcRect l="19658" t="14536" r="2563" b="6837"/>
          <a:stretch>
            <a:fillRect/>
          </a:stretch>
        </p:blipFill>
        <p:spPr bwMode="auto">
          <a:xfrm>
            <a:off x="285750" y="142875"/>
            <a:ext cx="8572500" cy="650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560874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Content Placeholder 3" descr="phpmyadmin04.jpg"/>
          <p:cNvPicPr>
            <a:picLocks noGrp="1" noChangeAspect="1"/>
          </p:cNvPicPr>
          <p:nvPr>
            <p:ph idx="4294967295"/>
          </p:nvPr>
        </p:nvPicPr>
        <p:blipFill>
          <a:blip r:embed="rId2">
            <a:extLst>
              <a:ext uri="{28A0092B-C50C-407E-A947-70E740481C1C}">
                <a14:useLocalDpi xmlns:a14="http://schemas.microsoft.com/office/drawing/2010/main" val="0"/>
              </a:ext>
            </a:extLst>
          </a:blip>
          <a:srcRect l="20226" t="14606" r="3090" b="6741"/>
          <a:stretch>
            <a:fillRect/>
          </a:stretch>
        </p:blipFill>
        <p:spPr>
          <a:xfrm>
            <a:off x="1331640" y="332656"/>
            <a:ext cx="7596336" cy="5842695"/>
          </a:xfrm>
        </p:spPr>
      </p:pic>
    </p:spTree>
    <p:extLst>
      <p:ext uri="{BB962C8B-B14F-4D97-AF65-F5344CB8AC3E}">
        <p14:creationId xmlns:p14="http://schemas.microsoft.com/office/powerpoint/2010/main" val="79032268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HK" altLang="en-US"/>
          </a:p>
        </p:txBody>
      </p:sp>
      <p:sp>
        <p:nvSpPr>
          <p:cNvPr id="3" name="Content Placeholder 2"/>
          <p:cNvSpPr>
            <a:spLocks noGrp="1"/>
          </p:cNvSpPr>
          <p:nvPr>
            <p:ph idx="1"/>
          </p:nvPr>
        </p:nvSpPr>
        <p:spPr/>
        <p:txBody>
          <a:bodyPr/>
          <a:lstStyle/>
          <a:p>
            <a:endParaRPr lang="zh-HK" altLang="en-US"/>
          </a:p>
        </p:txBody>
      </p:sp>
      <p:pic>
        <p:nvPicPr>
          <p:cNvPr id="31748" name="Picture 3" descr="C:\Users\hatted\Desktop\php\images\phpmyadmin05.jpg"/>
          <p:cNvPicPr>
            <a:picLocks noChangeAspect="1" noChangeArrowheads="1"/>
          </p:cNvPicPr>
          <p:nvPr/>
        </p:nvPicPr>
        <p:blipFill>
          <a:blip r:embed="rId2">
            <a:extLst>
              <a:ext uri="{28A0092B-C50C-407E-A947-70E740481C1C}">
                <a14:useLocalDpi xmlns:a14="http://schemas.microsoft.com/office/drawing/2010/main" val="0"/>
              </a:ext>
            </a:extLst>
          </a:blip>
          <a:srcRect l="20168" t="14566" r="2521" b="6998"/>
          <a:stretch>
            <a:fillRect/>
          </a:stretch>
        </p:blipFill>
        <p:spPr bwMode="auto">
          <a:xfrm>
            <a:off x="428625" y="284163"/>
            <a:ext cx="8358188" cy="635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887933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HK" altLang="en-US"/>
          </a:p>
        </p:txBody>
      </p:sp>
      <p:sp>
        <p:nvSpPr>
          <p:cNvPr id="3" name="Content Placeholder 2"/>
          <p:cNvSpPr>
            <a:spLocks noGrp="1"/>
          </p:cNvSpPr>
          <p:nvPr>
            <p:ph idx="1"/>
          </p:nvPr>
        </p:nvSpPr>
        <p:spPr/>
        <p:txBody>
          <a:bodyPr/>
          <a:lstStyle/>
          <a:p>
            <a:endParaRPr lang="zh-HK" altLang="en-US"/>
          </a:p>
        </p:txBody>
      </p:sp>
      <p:pic>
        <p:nvPicPr>
          <p:cNvPr id="32772" name="Picture 4" descr="C:\Users\hatted\Desktop\php\images\phpmyadmin06.jpg"/>
          <p:cNvPicPr>
            <a:picLocks noChangeAspect="1" noChangeArrowheads="1"/>
          </p:cNvPicPr>
          <p:nvPr/>
        </p:nvPicPr>
        <p:blipFill>
          <a:blip r:embed="rId2">
            <a:extLst>
              <a:ext uri="{28A0092B-C50C-407E-A947-70E740481C1C}">
                <a14:useLocalDpi xmlns:a14="http://schemas.microsoft.com/office/drawing/2010/main" val="0"/>
              </a:ext>
            </a:extLst>
          </a:blip>
          <a:srcRect l="20660" t="15427" r="3305" b="7443"/>
          <a:stretch>
            <a:fillRect/>
          </a:stretch>
        </p:blipFill>
        <p:spPr bwMode="auto">
          <a:xfrm>
            <a:off x="357188" y="138113"/>
            <a:ext cx="8643937" cy="657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8786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HK" altLang="en-US"/>
          </a:p>
        </p:txBody>
      </p:sp>
      <p:sp>
        <p:nvSpPr>
          <p:cNvPr id="3" name="Content Placeholder 2"/>
          <p:cNvSpPr>
            <a:spLocks noGrp="1"/>
          </p:cNvSpPr>
          <p:nvPr>
            <p:ph idx="1"/>
          </p:nvPr>
        </p:nvSpPr>
        <p:spPr/>
        <p:txBody>
          <a:bodyPr/>
          <a:lstStyle/>
          <a:p>
            <a:endParaRPr lang="zh-HK" altLang="en-US"/>
          </a:p>
        </p:txBody>
      </p:sp>
      <p:pic>
        <p:nvPicPr>
          <p:cNvPr id="33796" name="Picture 5" descr="C:\Users\hatted\Desktop\php\images\phpmyadmin07.jpg"/>
          <p:cNvPicPr>
            <a:picLocks noChangeAspect="1" noChangeArrowheads="1"/>
          </p:cNvPicPr>
          <p:nvPr/>
        </p:nvPicPr>
        <p:blipFill>
          <a:blip r:embed="rId2">
            <a:extLst>
              <a:ext uri="{28A0092B-C50C-407E-A947-70E740481C1C}">
                <a14:useLocalDpi xmlns:a14="http://schemas.microsoft.com/office/drawing/2010/main" val="0"/>
              </a:ext>
            </a:extLst>
          </a:blip>
          <a:srcRect l="20186" t="14261" r="2467" b="7851"/>
          <a:stretch>
            <a:fillRect/>
          </a:stretch>
        </p:blipFill>
        <p:spPr bwMode="auto">
          <a:xfrm>
            <a:off x="441325" y="357188"/>
            <a:ext cx="8416925" cy="635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540370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zh-TW" smtClean="0"/>
              <a:t>Why we need a Database</a:t>
            </a:r>
          </a:p>
        </p:txBody>
      </p:sp>
      <p:sp>
        <p:nvSpPr>
          <p:cNvPr id="3" name="Content Placeholder 2"/>
          <p:cNvSpPr>
            <a:spLocks noGrp="1"/>
          </p:cNvSpPr>
          <p:nvPr>
            <p:ph idx="1"/>
          </p:nvPr>
        </p:nvSpPr>
        <p:spPr/>
        <p:txBody>
          <a:bodyPr>
            <a:normAutofit fontScale="85000" lnSpcReduction="20000"/>
          </a:bodyPr>
          <a:lstStyle/>
          <a:p>
            <a:r>
              <a:rPr lang="en-US" smtClean="0"/>
              <a:t>We need to share LARGE AMOUNT OF DATA between users, between tools working on them, and usually between different computers.</a:t>
            </a:r>
          </a:p>
          <a:p>
            <a:r>
              <a:rPr lang="en-US" smtClean="0"/>
              <a:t>Several users and/or several tools must be able to SAFELY ACCESS the same data CONCURRENTLY. </a:t>
            </a:r>
          </a:p>
          <a:p>
            <a:r>
              <a:rPr lang="en-US" smtClean="0"/>
              <a:t>We need persistent storage will last for a long period. This storage must also be RELIABLE. </a:t>
            </a:r>
          </a:p>
          <a:p>
            <a:r>
              <a:rPr lang="en-US" smtClean="0"/>
              <a:t>We need to access to large amounts of data QUICKLY, through indexing and other optimizations. </a:t>
            </a:r>
          </a:p>
          <a:p>
            <a:r>
              <a:rPr lang="en-US" smtClean="0"/>
              <a:t>A DBMS and its data model provides an abstraction; we do not need to care about the physical storage format. </a:t>
            </a:r>
            <a:endParaRPr lang="en-US" dirty="0" smtClean="0"/>
          </a:p>
        </p:txBody>
      </p:sp>
    </p:spTree>
    <p:extLst>
      <p:ext uri="{BB962C8B-B14F-4D97-AF65-F5344CB8AC3E}">
        <p14:creationId xmlns:p14="http://schemas.microsoft.com/office/powerpoint/2010/main" val="358458662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HK" altLang="en-US"/>
          </a:p>
        </p:txBody>
      </p:sp>
      <p:sp>
        <p:nvSpPr>
          <p:cNvPr id="3" name="Content Placeholder 2"/>
          <p:cNvSpPr>
            <a:spLocks noGrp="1"/>
          </p:cNvSpPr>
          <p:nvPr>
            <p:ph idx="1"/>
          </p:nvPr>
        </p:nvSpPr>
        <p:spPr/>
        <p:txBody>
          <a:bodyPr/>
          <a:lstStyle/>
          <a:p>
            <a:endParaRPr lang="zh-HK" altLang="en-US"/>
          </a:p>
        </p:txBody>
      </p:sp>
      <p:pic>
        <p:nvPicPr>
          <p:cNvPr id="34820" name="Picture 6" descr="C:\Users\hatted\Desktop\php\images\phpmyadmin08.jpg"/>
          <p:cNvPicPr>
            <a:picLocks noChangeAspect="1" noChangeArrowheads="1"/>
          </p:cNvPicPr>
          <p:nvPr/>
        </p:nvPicPr>
        <p:blipFill>
          <a:blip r:embed="rId2">
            <a:extLst>
              <a:ext uri="{28A0092B-C50C-407E-A947-70E740481C1C}">
                <a14:useLocalDpi xmlns:a14="http://schemas.microsoft.com/office/drawing/2010/main" val="0"/>
              </a:ext>
            </a:extLst>
          </a:blip>
          <a:srcRect l="20525" t="13387" r="3346" b="7413"/>
          <a:stretch>
            <a:fillRect/>
          </a:stretch>
        </p:blipFill>
        <p:spPr bwMode="auto">
          <a:xfrm>
            <a:off x="357188" y="209550"/>
            <a:ext cx="8429625" cy="657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82483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zh-TW" smtClean="0"/>
              <a:t>Character set</a:t>
            </a:r>
          </a:p>
        </p:txBody>
      </p:sp>
      <p:sp>
        <p:nvSpPr>
          <p:cNvPr id="35843" name="Content Placeholder 2"/>
          <p:cNvSpPr>
            <a:spLocks noGrp="1"/>
          </p:cNvSpPr>
          <p:nvPr>
            <p:ph idx="1"/>
          </p:nvPr>
        </p:nvSpPr>
        <p:spPr/>
        <p:txBody>
          <a:bodyPr/>
          <a:lstStyle/>
          <a:p>
            <a:r>
              <a:rPr lang="en-US" altLang="zh-TW" dirty="0" smtClean="0"/>
              <a:t>A character set is a set of symbols and encodings.</a:t>
            </a:r>
          </a:p>
          <a:p>
            <a:r>
              <a:rPr lang="en-US" altLang="zh-TW" dirty="0" smtClean="0"/>
              <a:t>Unicode is the most common way for character set</a:t>
            </a:r>
            <a:r>
              <a:rPr lang="en-US" altLang="zh-TW" dirty="0" smtClean="0"/>
              <a:t>.</a:t>
            </a:r>
          </a:p>
          <a:p>
            <a:r>
              <a:rPr lang="en-US" altLang="zh-TW" dirty="0" smtClean="0"/>
              <a:t>UTF-8 -&gt; utf8_general_ci</a:t>
            </a:r>
            <a:endParaRPr lang="en-US" altLang="zh-TW" dirty="0" smtClean="0"/>
          </a:p>
        </p:txBody>
      </p:sp>
    </p:spTree>
    <p:extLst>
      <p:ext uri="{BB962C8B-B14F-4D97-AF65-F5344CB8AC3E}">
        <p14:creationId xmlns:p14="http://schemas.microsoft.com/office/powerpoint/2010/main" val="100904039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zh-TW" smtClean="0"/>
              <a:t>Uni-code</a:t>
            </a:r>
          </a:p>
        </p:txBody>
      </p:sp>
      <p:sp>
        <p:nvSpPr>
          <p:cNvPr id="36867" name="Content Placeholder 2"/>
          <p:cNvSpPr>
            <a:spLocks noGrp="1"/>
          </p:cNvSpPr>
          <p:nvPr>
            <p:ph idx="1"/>
          </p:nvPr>
        </p:nvSpPr>
        <p:spPr/>
        <p:txBody>
          <a:bodyPr/>
          <a:lstStyle/>
          <a:p>
            <a:r>
              <a:rPr lang="en-US" altLang="zh-TW" smtClean="0"/>
              <a:t>MySQL 5.0 supports two character sets for storing Unicode data: </a:t>
            </a:r>
          </a:p>
          <a:p>
            <a:pPr lvl="1"/>
            <a:r>
              <a:rPr lang="en-US" altLang="zh-TW" smtClean="0"/>
              <a:t>ucs2, the UCS-2 encoding of the Unicode character set using 16 bits per character </a:t>
            </a:r>
          </a:p>
          <a:p>
            <a:pPr lvl="1"/>
            <a:r>
              <a:rPr lang="en-US" altLang="zh-TW" smtClean="0"/>
              <a:t>utf8, a UTF-8 encoding of the Unicode character set using one to three bytes per character </a:t>
            </a:r>
          </a:p>
          <a:p>
            <a:r>
              <a:rPr lang="en-US" altLang="zh-TW" smtClean="0"/>
              <a:t>They usually include a language name, and they end with _ci (case insensitive), _cs (case sensitive), or _bin (binary). </a:t>
            </a:r>
          </a:p>
        </p:txBody>
      </p:sp>
    </p:spTree>
    <p:extLst>
      <p:ext uri="{BB962C8B-B14F-4D97-AF65-F5344CB8AC3E}">
        <p14:creationId xmlns:p14="http://schemas.microsoft.com/office/powerpoint/2010/main" val="25322076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zh-TW" smtClean="0"/>
              <a:t>Collation</a:t>
            </a:r>
          </a:p>
        </p:txBody>
      </p:sp>
      <p:sp>
        <p:nvSpPr>
          <p:cNvPr id="37891" name="Content Placeholder 2"/>
          <p:cNvSpPr>
            <a:spLocks noGrp="1"/>
          </p:cNvSpPr>
          <p:nvPr>
            <p:ph idx="1"/>
          </p:nvPr>
        </p:nvSpPr>
        <p:spPr/>
        <p:txBody>
          <a:bodyPr>
            <a:normAutofit fontScale="92500" lnSpcReduction="20000"/>
          </a:bodyPr>
          <a:lstStyle/>
          <a:p>
            <a:r>
              <a:rPr lang="en-US" altLang="zh-TW" smtClean="0"/>
              <a:t>A character set is a set of symbols and encodings. A collation is a set of rules for comparing characters in a character set.. </a:t>
            </a:r>
          </a:p>
          <a:p>
            <a:r>
              <a:rPr lang="en-US" altLang="zh-TW" smtClean="0"/>
              <a:t>Suppose that we have an alphabet with four letters: “A”, “B”, “a”, “b”. We give each letter a number: “A” = 0, “B” = 1, “a” = 2, “b” = 3. The letter “A” is a symbol, the number 0 is the encoding for “A”, and the combination of all four letters and their encodings is a character set. </a:t>
            </a:r>
          </a:p>
          <a:p>
            <a:r>
              <a:rPr lang="en-US" altLang="zh-TW" smtClean="0"/>
              <a:t>Suppose that we want to compare two string values, “A” and “B”. The simplest way to do this is to look at the encodings: 0 for “A” and 1 for “B”. Because 0 is less than 1, we say “A” is less than “B”.</a:t>
            </a:r>
          </a:p>
        </p:txBody>
      </p:sp>
    </p:spTree>
    <p:extLst>
      <p:ext uri="{BB962C8B-B14F-4D97-AF65-F5344CB8AC3E}">
        <p14:creationId xmlns:p14="http://schemas.microsoft.com/office/powerpoint/2010/main" val="86303265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zh-TW" smtClean="0"/>
              <a:t>Database and Excel</a:t>
            </a:r>
          </a:p>
        </p:txBody>
      </p:sp>
      <p:sp>
        <p:nvSpPr>
          <p:cNvPr id="38915" name="Content Placeholder 2"/>
          <p:cNvSpPr>
            <a:spLocks noGrp="1"/>
          </p:cNvSpPr>
          <p:nvPr>
            <p:ph idx="1"/>
          </p:nvPr>
        </p:nvSpPr>
        <p:spPr/>
        <p:txBody>
          <a:bodyPr/>
          <a:lstStyle/>
          <a:p>
            <a:r>
              <a:rPr lang="en-US" altLang="zh-TW" smtClean="0"/>
              <a:t>Database = Excel files</a:t>
            </a:r>
          </a:p>
          <a:p>
            <a:r>
              <a:rPr lang="en-US" altLang="zh-TW" smtClean="0"/>
              <a:t>Tables = Sheet</a:t>
            </a:r>
          </a:p>
          <a:p>
            <a:r>
              <a:rPr lang="en-US" altLang="zh-TW" smtClean="0"/>
              <a:t>Record = Row</a:t>
            </a:r>
          </a:p>
          <a:p>
            <a:r>
              <a:rPr lang="en-US" altLang="zh-TW" smtClean="0"/>
              <a:t>Field = Column</a:t>
            </a:r>
          </a:p>
          <a:p>
            <a:r>
              <a:rPr lang="en-US" altLang="zh-TW" smtClean="0"/>
              <a:t>Value = Cell</a:t>
            </a:r>
          </a:p>
        </p:txBody>
      </p:sp>
    </p:spTree>
    <p:extLst>
      <p:ext uri="{BB962C8B-B14F-4D97-AF65-F5344CB8AC3E}">
        <p14:creationId xmlns:p14="http://schemas.microsoft.com/office/powerpoint/2010/main" val="17148936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p:txBody>
          <a:bodyPr/>
          <a:lstStyle/>
          <a:p>
            <a:r>
              <a:rPr lang="en-US" altLang="zh-TW" smtClean="0"/>
              <a:t>Schemas</a:t>
            </a:r>
          </a:p>
        </p:txBody>
      </p:sp>
      <p:sp>
        <p:nvSpPr>
          <p:cNvPr id="39939" name="Rectangle 1027"/>
          <p:cNvSpPr>
            <a:spLocks noGrp="1" noChangeArrowheads="1"/>
          </p:cNvSpPr>
          <p:nvPr>
            <p:ph type="body" idx="1"/>
          </p:nvPr>
        </p:nvSpPr>
        <p:spPr/>
        <p:txBody>
          <a:bodyPr>
            <a:normAutofit lnSpcReduction="10000"/>
          </a:bodyPr>
          <a:lstStyle/>
          <a:p>
            <a:r>
              <a:rPr lang="en-US" altLang="zh-TW" smtClean="0"/>
              <a:t>complete set of table design</a:t>
            </a:r>
          </a:p>
          <a:p>
            <a:r>
              <a:rPr lang="en-US" altLang="zh-TW" smtClean="0"/>
              <a:t>test (id, message)</a:t>
            </a:r>
          </a:p>
          <a:p>
            <a:r>
              <a:rPr lang="en-US" altLang="zh-TW" smtClean="0"/>
              <a:t>Shows each data types of a column and indicate the primary key(underline)</a:t>
            </a:r>
          </a:p>
          <a:p>
            <a:r>
              <a:rPr lang="en-US" altLang="zh-TW" smtClean="0"/>
              <a:t>Primary key is the unique key in the table</a:t>
            </a:r>
          </a:p>
          <a:p>
            <a:r>
              <a:rPr lang="en-US" altLang="zh-TW" smtClean="0"/>
              <a:t>Eg. HKID is primary key, so there are many people can use your name but no one else can have the same HKID as you.</a:t>
            </a:r>
          </a:p>
        </p:txBody>
      </p:sp>
    </p:spTree>
    <p:extLst>
      <p:ext uri="{BB962C8B-B14F-4D97-AF65-F5344CB8AC3E}">
        <p14:creationId xmlns:p14="http://schemas.microsoft.com/office/powerpoint/2010/main" val="40324567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zh-TW" smtClean="0"/>
              <a:t>Steps to create database</a:t>
            </a:r>
          </a:p>
        </p:txBody>
      </p:sp>
      <p:sp>
        <p:nvSpPr>
          <p:cNvPr id="40963" name="Content Placeholder 2"/>
          <p:cNvSpPr>
            <a:spLocks noGrp="1"/>
          </p:cNvSpPr>
          <p:nvPr>
            <p:ph idx="1"/>
          </p:nvPr>
        </p:nvSpPr>
        <p:spPr/>
        <p:txBody>
          <a:bodyPr/>
          <a:lstStyle/>
          <a:p>
            <a:r>
              <a:rPr lang="en-US" altLang="zh-TW" smtClean="0"/>
              <a:t>Create database</a:t>
            </a:r>
          </a:p>
          <a:p>
            <a:r>
              <a:rPr lang="en-US" altLang="zh-TW" smtClean="0"/>
              <a:t>Create table</a:t>
            </a:r>
          </a:p>
          <a:p>
            <a:r>
              <a:rPr lang="en-US" altLang="zh-TW" smtClean="0"/>
              <a:t>Create fields</a:t>
            </a:r>
          </a:p>
          <a:p>
            <a:endParaRPr lang="en-US" altLang="zh-TW" smtClean="0"/>
          </a:p>
        </p:txBody>
      </p:sp>
    </p:spTree>
    <p:extLst>
      <p:ext uri="{BB962C8B-B14F-4D97-AF65-F5344CB8AC3E}">
        <p14:creationId xmlns:p14="http://schemas.microsoft.com/office/powerpoint/2010/main" val="418962983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HK" altLang="en-US"/>
          </a:p>
        </p:txBody>
      </p:sp>
      <p:sp>
        <p:nvSpPr>
          <p:cNvPr id="3" name="Content Placeholder 2"/>
          <p:cNvSpPr>
            <a:spLocks noGrp="1"/>
          </p:cNvSpPr>
          <p:nvPr>
            <p:ph idx="1"/>
          </p:nvPr>
        </p:nvSpPr>
        <p:spPr/>
        <p:txBody>
          <a:bodyPr/>
          <a:lstStyle/>
          <a:p>
            <a:endParaRPr lang="zh-HK" altLang="en-US"/>
          </a:p>
        </p:txBody>
      </p:sp>
      <p:pic>
        <p:nvPicPr>
          <p:cNvPr id="41988" name="Picture 7" descr="C:\Users\hatted\Desktop\php\images\phpmyadmin09.jpg"/>
          <p:cNvPicPr>
            <a:picLocks noChangeAspect="1" noChangeArrowheads="1"/>
          </p:cNvPicPr>
          <p:nvPr/>
        </p:nvPicPr>
        <p:blipFill>
          <a:blip r:embed="rId2">
            <a:extLst>
              <a:ext uri="{28A0092B-C50C-407E-A947-70E740481C1C}">
                <a14:useLocalDpi xmlns:a14="http://schemas.microsoft.com/office/drawing/2010/main" val="0"/>
              </a:ext>
            </a:extLst>
          </a:blip>
          <a:srcRect l="19588" t="14761" r="2061" b="8025"/>
          <a:stretch>
            <a:fillRect/>
          </a:stretch>
        </p:blipFill>
        <p:spPr bwMode="auto">
          <a:xfrm>
            <a:off x="214313" y="201613"/>
            <a:ext cx="8715375" cy="644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52922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HK" altLang="en-US"/>
          </a:p>
        </p:txBody>
      </p:sp>
      <p:sp>
        <p:nvSpPr>
          <p:cNvPr id="3" name="Content Placeholder 2"/>
          <p:cNvSpPr>
            <a:spLocks noGrp="1"/>
          </p:cNvSpPr>
          <p:nvPr>
            <p:ph idx="1"/>
          </p:nvPr>
        </p:nvSpPr>
        <p:spPr/>
        <p:txBody>
          <a:bodyPr/>
          <a:lstStyle/>
          <a:p>
            <a:endParaRPr lang="zh-HK" altLang="en-US"/>
          </a:p>
        </p:txBody>
      </p:sp>
      <p:pic>
        <p:nvPicPr>
          <p:cNvPr id="43012" name="Picture 3" descr="C:\Users\hatted\Desktop\php\images\phpmyadmin10.jpg"/>
          <p:cNvPicPr>
            <a:picLocks noChangeAspect="1" noChangeArrowheads="1"/>
          </p:cNvPicPr>
          <p:nvPr/>
        </p:nvPicPr>
        <p:blipFill>
          <a:blip r:embed="rId2">
            <a:extLst>
              <a:ext uri="{28A0092B-C50C-407E-A947-70E740481C1C}">
                <a14:useLocalDpi xmlns:a14="http://schemas.microsoft.com/office/drawing/2010/main" val="0"/>
              </a:ext>
            </a:extLst>
          </a:blip>
          <a:srcRect l="20354" t="14380" r="1659" b="7079"/>
          <a:stretch>
            <a:fillRect/>
          </a:stretch>
        </p:blipFill>
        <p:spPr bwMode="auto">
          <a:xfrm>
            <a:off x="142875" y="77788"/>
            <a:ext cx="8786813" cy="663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546913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HK" altLang="en-US"/>
          </a:p>
        </p:txBody>
      </p:sp>
      <p:sp>
        <p:nvSpPr>
          <p:cNvPr id="3" name="Content Placeholder 2"/>
          <p:cNvSpPr>
            <a:spLocks noGrp="1"/>
          </p:cNvSpPr>
          <p:nvPr>
            <p:ph idx="1"/>
          </p:nvPr>
        </p:nvSpPr>
        <p:spPr/>
        <p:txBody>
          <a:bodyPr/>
          <a:lstStyle/>
          <a:p>
            <a:endParaRPr lang="zh-HK" altLang="en-US"/>
          </a:p>
        </p:txBody>
      </p:sp>
      <p:pic>
        <p:nvPicPr>
          <p:cNvPr id="4403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428625"/>
            <a:ext cx="8382000" cy="638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12723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zh-TW" smtClean="0"/>
              <a:t>How to connect to a Database</a:t>
            </a:r>
          </a:p>
        </p:txBody>
      </p:sp>
      <p:sp>
        <p:nvSpPr>
          <p:cNvPr id="8195" name="Content Placeholder 2"/>
          <p:cNvSpPr>
            <a:spLocks noGrp="1"/>
          </p:cNvSpPr>
          <p:nvPr>
            <p:ph idx="1"/>
          </p:nvPr>
        </p:nvSpPr>
        <p:spPr/>
        <p:txBody>
          <a:bodyPr/>
          <a:lstStyle/>
          <a:p>
            <a:r>
              <a:rPr lang="en-US" altLang="zh-TW" dirty="0" smtClean="0"/>
              <a:t>PHP has a connector to all different databases. All you need is to call a function to connect to the database</a:t>
            </a:r>
          </a:p>
          <a:p>
            <a:r>
              <a:rPr lang="en-US" altLang="zh-TW" dirty="0" smtClean="0"/>
              <a:t>In Dreamweaver, you can use the UI instead of typing.</a:t>
            </a:r>
          </a:p>
        </p:txBody>
      </p:sp>
    </p:spTree>
    <p:extLst>
      <p:ext uri="{BB962C8B-B14F-4D97-AF65-F5344CB8AC3E}">
        <p14:creationId xmlns:p14="http://schemas.microsoft.com/office/powerpoint/2010/main" val="11445297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HK" altLang="en-US"/>
          </a:p>
        </p:txBody>
      </p:sp>
      <p:sp>
        <p:nvSpPr>
          <p:cNvPr id="3" name="Content Placeholder 2"/>
          <p:cNvSpPr>
            <a:spLocks noGrp="1"/>
          </p:cNvSpPr>
          <p:nvPr>
            <p:ph idx="1"/>
          </p:nvPr>
        </p:nvSpPr>
        <p:spPr/>
        <p:txBody>
          <a:bodyPr/>
          <a:lstStyle/>
          <a:p>
            <a:endParaRPr lang="zh-HK" altLang="en-US"/>
          </a:p>
        </p:txBody>
      </p:sp>
      <p:pic>
        <p:nvPicPr>
          <p:cNvPr id="46084" name="Picture 2" descr="C:\Users\hatted\Desktop\php\images\phpmyadmin11.jpg"/>
          <p:cNvPicPr>
            <a:picLocks noChangeAspect="1" noChangeArrowheads="1"/>
          </p:cNvPicPr>
          <p:nvPr/>
        </p:nvPicPr>
        <p:blipFill>
          <a:blip r:embed="rId2">
            <a:extLst>
              <a:ext uri="{28A0092B-C50C-407E-A947-70E740481C1C}">
                <a14:useLocalDpi xmlns:a14="http://schemas.microsoft.com/office/drawing/2010/main" val="0"/>
              </a:ext>
            </a:extLst>
          </a:blip>
          <a:srcRect l="20238" t="15111" r="2049" b="7172"/>
          <a:stretch>
            <a:fillRect/>
          </a:stretch>
        </p:blipFill>
        <p:spPr bwMode="auto">
          <a:xfrm>
            <a:off x="214313" y="160338"/>
            <a:ext cx="8643937" cy="648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04177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955575"/>
          </a:xfrm>
        </p:spPr>
        <p:txBody>
          <a:bodyPr/>
          <a:lstStyle/>
          <a:p>
            <a:r>
              <a:rPr lang="en-US" altLang="zh-HK" dirty="0" err="1" smtClean="0"/>
              <a:t>int</a:t>
            </a:r>
            <a:endParaRPr lang="zh-HK"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9608391"/>
              </p:ext>
            </p:extLst>
          </p:nvPr>
        </p:nvGraphicFramePr>
        <p:xfrm>
          <a:off x="683568" y="1412776"/>
          <a:ext cx="8136184" cy="4450080"/>
        </p:xfrm>
        <a:graphic>
          <a:graphicData uri="http://schemas.openxmlformats.org/drawingml/2006/table">
            <a:tbl>
              <a:tblPr firstRow="1" bandRow="1">
                <a:tableStyleId>{5C22544A-7EE6-4342-B048-85BDC9FD1C3A}</a:tableStyleId>
              </a:tblPr>
              <a:tblGrid>
                <a:gridCol w="1512168"/>
                <a:gridCol w="1368152"/>
                <a:gridCol w="2520280"/>
                <a:gridCol w="2735584"/>
              </a:tblGrid>
              <a:tr h="370840">
                <a:tc>
                  <a:txBody>
                    <a:bodyPr/>
                    <a:lstStyle/>
                    <a:p>
                      <a:pPr fontAlgn="base"/>
                      <a:r>
                        <a:rPr lang="en-US" b="1" i="0" dirty="0">
                          <a:effectLst/>
                        </a:rPr>
                        <a:t>Type</a:t>
                      </a:r>
                    </a:p>
                  </a:txBody>
                  <a:tcPr marL="28575" marR="28575" marT="28575" marB="28575"/>
                </a:tc>
                <a:tc>
                  <a:txBody>
                    <a:bodyPr/>
                    <a:lstStyle/>
                    <a:p>
                      <a:pPr fontAlgn="base"/>
                      <a:r>
                        <a:rPr lang="en-US" b="1" i="0">
                          <a:effectLst/>
                        </a:rPr>
                        <a:t>Storage</a:t>
                      </a:r>
                    </a:p>
                  </a:txBody>
                  <a:tcPr marL="28575" marR="28575" marT="28575" marB="28575"/>
                </a:tc>
                <a:tc>
                  <a:txBody>
                    <a:bodyPr/>
                    <a:lstStyle/>
                    <a:p>
                      <a:pPr fontAlgn="base"/>
                      <a:r>
                        <a:rPr lang="en-US" b="1" i="0">
                          <a:effectLst/>
                        </a:rPr>
                        <a:t>Minimum Value</a:t>
                      </a:r>
                    </a:p>
                  </a:txBody>
                  <a:tcPr marL="28575" marR="28575" marT="28575" marB="28575"/>
                </a:tc>
                <a:tc>
                  <a:txBody>
                    <a:bodyPr/>
                    <a:lstStyle/>
                    <a:p>
                      <a:pPr fontAlgn="base"/>
                      <a:r>
                        <a:rPr lang="en-US" b="1" i="0">
                          <a:effectLst/>
                        </a:rPr>
                        <a:t>Maximum Value</a:t>
                      </a:r>
                    </a:p>
                  </a:txBody>
                  <a:tcPr marL="28575" marR="28575" marT="28575" marB="28575"/>
                </a:tc>
              </a:tr>
              <a:tr h="370840">
                <a:tc>
                  <a:txBody>
                    <a:bodyPr/>
                    <a:lstStyle/>
                    <a:p>
                      <a:pPr fontAlgn="base"/>
                      <a:r>
                        <a:rPr lang="zh-HK" altLang="en-US" b="1" i="0">
                          <a:effectLst/>
                        </a:rPr>
                        <a:t> </a:t>
                      </a:r>
                    </a:p>
                  </a:txBody>
                  <a:tcPr marL="28575" marR="28575" marT="28575" marB="28575"/>
                </a:tc>
                <a:tc>
                  <a:txBody>
                    <a:bodyPr/>
                    <a:lstStyle/>
                    <a:p>
                      <a:pPr fontAlgn="base"/>
                      <a:r>
                        <a:rPr lang="en-US" b="1" i="0">
                          <a:effectLst/>
                        </a:rPr>
                        <a:t>(Bytes)</a:t>
                      </a:r>
                    </a:p>
                  </a:txBody>
                  <a:tcPr marL="28575" marR="28575" marT="28575" marB="28575"/>
                </a:tc>
                <a:tc>
                  <a:txBody>
                    <a:bodyPr/>
                    <a:lstStyle/>
                    <a:p>
                      <a:pPr fontAlgn="base"/>
                      <a:r>
                        <a:rPr lang="en-US" b="1" i="0">
                          <a:effectLst/>
                        </a:rPr>
                        <a:t>(Signed/Unsigned)</a:t>
                      </a:r>
                    </a:p>
                  </a:txBody>
                  <a:tcPr marL="28575" marR="28575" marT="28575" marB="28575"/>
                </a:tc>
                <a:tc>
                  <a:txBody>
                    <a:bodyPr/>
                    <a:lstStyle/>
                    <a:p>
                      <a:pPr fontAlgn="base"/>
                      <a:r>
                        <a:rPr lang="en-US" b="1" i="0">
                          <a:effectLst/>
                        </a:rPr>
                        <a:t>(Signed/Unsigned)</a:t>
                      </a:r>
                    </a:p>
                  </a:txBody>
                  <a:tcPr marL="28575" marR="28575" marT="28575" marB="28575"/>
                </a:tc>
              </a:tr>
              <a:tr h="370840">
                <a:tc>
                  <a:txBody>
                    <a:bodyPr/>
                    <a:lstStyle/>
                    <a:p>
                      <a:pPr fontAlgn="base"/>
                      <a:r>
                        <a:rPr lang="en-US">
                          <a:effectLst/>
                        </a:rPr>
                        <a:t>TINYINT</a:t>
                      </a:r>
                    </a:p>
                  </a:txBody>
                  <a:tcPr marL="47625" marR="47625"/>
                </a:tc>
                <a:tc>
                  <a:txBody>
                    <a:bodyPr/>
                    <a:lstStyle/>
                    <a:p>
                      <a:pPr fontAlgn="base"/>
                      <a:r>
                        <a:rPr lang="en-US" altLang="zh-HK">
                          <a:effectLst/>
                        </a:rPr>
                        <a:t>1</a:t>
                      </a:r>
                    </a:p>
                  </a:txBody>
                  <a:tcPr marL="47625" marR="47625"/>
                </a:tc>
                <a:tc>
                  <a:txBody>
                    <a:bodyPr/>
                    <a:lstStyle/>
                    <a:p>
                      <a:pPr fontAlgn="base"/>
                      <a:r>
                        <a:rPr lang="en-US" altLang="zh-HK">
                          <a:effectLst/>
                        </a:rPr>
                        <a:t>-128</a:t>
                      </a:r>
                    </a:p>
                  </a:txBody>
                  <a:tcPr marL="47625" marR="47625"/>
                </a:tc>
                <a:tc>
                  <a:txBody>
                    <a:bodyPr/>
                    <a:lstStyle/>
                    <a:p>
                      <a:pPr fontAlgn="base"/>
                      <a:r>
                        <a:rPr lang="en-US" altLang="zh-HK">
                          <a:effectLst/>
                        </a:rPr>
                        <a:t>127</a:t>
                      </a:r>
                    </a:p>
                  </a:txBody>
                  <a:tcPr marL="47625" marR="47625"/>
                </a:tc>
              </a:tr>
              <a:tr h="370840">
                <a:tc>
                  <a:txBody>
                    <a:bodyPr/>
                    <a:lstStyle/>
                    <a:p>
                      <a:pPr fontAlgn="base"/>
                      <a:r>
                        <a:rPr lang="zh-HK" altLang="en-US">
                          <a:effectLst/>
                        </a:rPr>
                        <a:t> </a:t>
                      </a:r>
                    </a:p>
                  </a:txBody>
                  <a:tcPr marL="47625" marR="47625"/>
                </a:tc>
                <a:tc>
                  <a:txBody>
                    <a:bodyPr/>
                    <a:lstStyle/>
                    <a:p>
                      <a:pPr fontAlgn="base"/>
                      <a:r>
                        <a:rPr lang="zh-HK" altLang="en-US">
                          <a:effectLst/>
                        </a:rPr>
                        <a:t> </a:t>
                      </a:r>
                    </a:p>
                  </a:txBody>
                  <a:tcPr marL="47625" marR="47625"/>
                </a:tc>
                <a:tc>
                  <a:txBody>
                    <a:bodyPr/>
                    <a:lstStyle/>
                    <a:p>
                      <a:pPr fontAlgn="base"/>
                      <a:r>
                        <a:rPr lang="en-US" altLang="zh-HK">
                          <a:effectLst/>
                        </a:rPr>
                        <a:t>0</a:t>
                      </a:r>
                    </a:p>
                  </a:txBody>
                  <a:tcPr marL="47625" marR="47625"/>
                </a:tc>
                <a:tc>
                  <a:txBody>
                    <a:bodyPr/>
                    <a:lstStyle/>
                    <a:p>
                      <a:pPr fontAlgn="base"/>
                      <a:r>
                        <a:rPr lang="en-US" altLang="zh-HK">
                          <a:effectLst/>
                        </a:rPr>
                        <a:t>255</a:t>
                      </a:r>
                    </a:p>
                  </a:txBody>
                  <a:tcPr marL="47625" marR="47625"/>
                </a:tc>
              </a:tr>
              <a:tr h="370840">
                <a:tc>
                  <a:txBody>
                    <a:bodyPr/>
                    <a:lstStyle/>
                    <a:p>
                      <a:pPr fontAlgn="base"/>
                      <a:r>
                        <a:rPr lang="en-US">
                          <a:effectLst/>
                        </a:rPr>
                        <a:t>SMALLINT</a:t>
                      </a:r>
                    </a:p>
                  </a:txBody>
                  <a:tcPr marL="47625" marR="47625"/>
                </a:tc>
                <a:tc>
                  <a:txBody>
                    <a:bodyPr/>
                    <a:lstStyle/>
                    <a:p>
                      <a:pPr fontAlgn="base"/>
                      <a:r>
                        <a:rPr lang="en-US" altLang="zh-HK">
                          <a:effectLst/>
                        </a:rPr>
                        <a:t>2</a:t>
                      </a:r>
                    </a:p>
                  </a:txBody>
                  <a:tcPr marL="47625" marR="47625"/>
                </a:tc>
                <a:tc>
                  <a:txBody>
                    <a:bodyPr/>
                    <a:lstStyle/>
                    <a:p>
                      <a:pPr fontAlgn="base"/>
                      <a:r>
                        <a:rPr lang="en-US" altLang="zh-HK">
                          <a:effectLst/>
                        </a:rPr>
                        <a:t>-32768</a:t>
                      </a:r>
                    </a:p>
                  </a:txBody>
                  <a:tcPr marL="47625" marR="47625"/>
                </a:tc>
                <a:tc>
                  <a:txBody>
                    <a:bodyPr/>
                    <a:lstStyle/>
                    <a:p>
                      <a:pPr fontAlgn="base"/>
                      <a:r>
                        <a:rPr lang="en-US" altLang="zh-HK">
                          <a:effectLst/>
                        </a:rPr>
                        <a:t>32767</a:t>
                      </a:r>
                    </a:p>
                  </a:txBody>
                  <a:tcPr marL="47625" marR="47625"/>
                </a:tc>
              </a:tr>
              <a:tr h="370840">
                <a:tc>
                  <a:txBody>
                    <a:bodyPr/>
                    <a:lstStyle/>
                    <a:p>
                      <a:pPr fontAlgn="base"/>
                      <a:r>
                        <a:rPr lang="zh-HK" altLang="en-US">
                          <a:effectLst/>
                        </a:rPr>
                        <a:t> </a:t>
                      </a:r>
                    </a:p>
                  </a:txBody>
                  <a:tcPr marL="47625" marR="47625"/>
                </a:tc>
                <a:tc>
                  <a:txBody>
                    <a:bodyPr/>
                    <a:lstStyle/>
                    <a:p>
                      <a:pPr fontAlgn="base"/>
                      <a:r>
                        <a:rPr lang="zh-HK" altLang="en-US">
                          <a:effectLst/>
                        </a:rPr>
                        <a:t> </a:t>
                      </a:r>
                    </a:p>
                  </a:txBody>
                  <a:tcPr marL="47625" marR="47625"/>
                </a:tc>
                <a:tc>
                  <a:txBody>
                    <a:bodyPr/>
                    <a:lstStyle/>
                    <a:p>
                      <a:pPr fontAlgn="base"/>
                      <a:r>
                        <a:rPr lang="en-US" altLang="zh-HK">
                          <a:effectLst/>
                        </a:rPr>
                        <a:t>0</a:t>
                      </a:r>
                    </a:p>
                  </a:txBody>
                  <a:tcPr marL="47625" marR="47625"/>
                </a:tc>
                <a:tc>
                  <a:txBody>
                    <a:bodyPr/>
                    <a:lstStyle/>
                    <a:p>
                      <a:pPr fontAlgn="base"/>
                      <a:r>
                        <a:rPr lang="en-US" altLang="zh-HK">
                          <a:effectLst/>
                        </a:rPr>
                        <a:t>65535</a:t>
                      </a:r>
                    </a:p>
                  </a:txBody>
                  <a:tcPr marL="47625" marR="47625"/>
                </a:tc>
              </a:tr>
              <a:tr h="370840">
                <a:tc>
                  <a:txBody>
                    <a:bodyPr/>
                    <a:lstStyle/>
                    <a:p>
                      <a:pPr fontAlgn="base"/>
                      <a:r>
                        <a:rPr lang="en-US">
                          <a:effectLst/>
                        </a:rPr>
                        <a:t>MEDIUMINT</a:t>
                      </a:r>
                    </a:p>
                  </a:txBody>
                  <a:tcPr marL="47625" marR="47625"/>
                </a:tc>
                <a:tc>
                  <a:txBody>
                    <a:bodyPr/>
                    <a:lstStyle/>
                    <a:p>
                      <a:pPr fontAlgn="base"/>
                      <a:r>
                        <a:rPr lang="en-US" altLang="zh-HK">
                          <a:effectLst/>
                        </a:rPr>
                        <a:t>3</a:t>
                      </a:r>
                    </a:p>
                  </a:txBody>
                  <a:tcPr marL="47625" marR="47625"/>
                </a:tc>
                <a:tc>
                  <a:txBody>
                    <a:bodyPr/>
                    <a:lstStyle/>
                    <a:p>
                      <a:pPr fontAlgn="base"/>
                      <a:r>
                        <a:rPr lang="en-US" altLang="zh-HK">
                          <a:effectLst/>
                        </a:rPr>
                        <a:t>-8388608</a:t>
                      </a:r>
                    </a:p>
                  </a:txBody>
                  <a:tcPr marL="47625" marR="47625"/>
                </a:tc>
                <a:tc>
                  <a:txBody>
                    <a:bodyPr/>
                    <a:lstStyle/>
                    <a:p>
                      <a:pPr fontAlgn="base"/>
                      <a:r>
                        <a:rPr lang="en-US" altLang="zh-HK">
                          <a:effectLst/>
                        </a:rPr>
                        <a:t>8388607</a:t>
                      </a:r>
                    </a:p>
                  </a:txBody>
                  <a:tcPr marL="47625" marR="47625"/>
                </a:tc>
              </a:tr>
              <a:tr h="370840">
                <a:tc>
                  <a:txBody>
                    <a:bodyPr/>
                    <a:lstStyle/>
                    <a:p>
                      <a:pPr fontAlgn="base"/>
                      <a:r>
                        <a:rPr lang="zh-HK" altLang="en-US">
                          <a:effectLst/>
                        </a:rPr>
                        <a:t> </a:t>
                      </a:r>
                    </a:p>
                  </a:txBody>
                  <a:tcPr marL="47625" marR="47625"/>
                </a:tc>
                <a:tc>
                  <a:txBody>
                    <a:bodyPr/>
                    <a:lstStyle/>
                    <a:p>
                      <a:pPr fontAlgn="base"/>
                      <a:r>
                        <a:rPr lang="zh-HK" altLang="en-US">
                          <a:effectLst/>
                        </a:rPr>
                        <a:t> </a:t>
                      </a:r>
                    </a:p>
                  </a:txBody>
                  <a:tcPr marL="47625" marR="47625"/>
                </a:tc>
                <a:tc>
                  <a:txBody>
                    <a:bodyPr/>
                    <a:lstStyle/>
                    <a:p>
                      <a:pPr fontAlgn="base"/>
                      <a:r>
                        <a:rPr lang="en-US" altLang="zh-HK">
                          <a:effectLst/>
                        </a:rPr>
                        <a:t>0</a:t>
                      </a:r>
                    </a:p>
                  </a:txBody>
                  <a:tcPr marL="47625" marR="47625"/>
                </a:tc>
                <a:tc>
                  <a:txBody>
                    <a:bodyPr/>
                    <a:lstStyle/>
                    <a:p>
                      <a:pPr fontAlgn="base"/>
                      <a:r>
                        <a:rPr lang="en-US" altLang="zh-HK">
                          <a:effectLst/>
                        </a:rPr>
                        <a:t>16777215</a:t>
                      </a:r>
                    </a:p>
                  </a:txBody>
                  <a:tcPr marL="47625" marR="47625"/>
                </a:tc>
              </a:tr>
              <a:tr h="370840">
                <a:tc>
                  <a:txBody>
                    <a:bodyPr/>
                    <a:lstStyle/>
                    <a:p>
                      <a:pPr fontAlgn="base"/>
                      <a:r>
                        <a:rPr lang="en-US">
                          <a:effectLst/>
                        </a:rPr>
                        <a:t>INT</a:t>
                      </a:r>
                    </a:p>
                  </a:txBody>
                  <a:tcPr marL="47625" marR="47625"/>
                </a:tc>
                <a:tc>
                  <a:txBody>
                    <a:bodyPr/>
                    <a:lstStyle/>
                    <a:p>
                      <a:pPr fontAlgn="base"/>
                      <a:r>
                        <a:rPr lang="en-US" altLang="zh-HK">
                          <a:effectLst/>
                        </a:rPr>
                        <a:t>4</a:t>
                      </a:r>
                    </a:p>
                  </a:txBody>
                  <a:tcPr marL="47625" marR="47625"/>
                </a:tc>
                <a:tc>
                  <a:txBody>
                    <a:bodyPr/>
                    <a:lstStyle/>
                    <a:p>
                      <a:pPr fontAlgn="base"/>
                      <a:r>
                        <a:rPr lang="en-US" altLang="zh-HK">
                          <a:effectLst/>
                        </a:rPr>
                        <a:t>-2147483648</a:t>
                      </a:r>
                    </a:p>
                  </a:txBody>
                  <a:tcPr marL="47625" marR="47625"/>
                </a:tc>
                <a:tc>
                  <a:txBody>
                    <a:bodyPr/>
                    <a:lstStyle/>
                    <a:p>
                      <a:pPr fontAlgn="base"/>
                      <a:r>
                        <a:rPr lang="en-US" altLang="zh-HK">
                          <a:effectLst/>
                        </a:rPr>
                        <a:t>2147483647</a:t>
                      </a:r>
                    </a:p>
                  </a:txBody>
                  <a:tcPr marL="47625" marR="47625"/>
                </a:tc>
              </a:tr>
              <a:tr h="370840">
                <a:tc>
                  <a:txBody>
                    <a:bodyPr/>
                    <a:lstStyle/>
                    <a:p>
                      <a:pPr fontAlgn="base"/>
                      <a:r>
                        <a:rPr lang="zh-HK" altLang="en-US">
                          <a:effectLst/>
                        </a:rPr>
                        <a:t> </a:t>
                      </a:r>
                    </a:p>
                  </a:txBody>
                  <a:tcPr marL="47625" marR="47625"/>
                </a:tc>
                <a:tc>
                  <a:txBody>
                    <a:bodyPr/>
                    <a:lstStyle/>
                    <a:p>
                      <a:pPr fontAlgn="base"/>
                      <a:r>
                        <a:rPr lang="zh-HK" altLang="en-US">
                          <a:effectLst/>
                        </a:rPr>
                        <a:t> </a:t>
                      </a:r>
                    </a:p>
                  </a:txBody>
                  <a:tcPr marL="47625" marR="47625"/>
                </a:tc>
                <a:tc>
                  <a:txBody>
                    <a:bodyPr/>
                    <a:lstStyle/>
                    <a:p>
                      <a:pPr fontAlgn="base"/>
                      <a:r>
                        <a:rPr lang="en-US" altLang="zh-HK">
                          <a:effectLst/>
                        </a:rPr>
                        <a:t>0</a:t>
                      </a:r>
                    </a:p>
                  </a:txBody>
                  <a:tcPr marL="47625" marR="47625"/>
                </a:tc>
                <a:tc>
                  <a:txBody>
                    <a:bodyPr/>
                    <a:lstStyle/>
                    <a:p>
                      <a:pPr fontAlgn="base"/>
                      <a:r>
                        <a:rPr lang="en-US" altLang="zh-HK">
                          <a:effectLst/>
                        </a:rPr>
                        <a:t>4294967295</a:t>
                      </a:r>
                    </a:p>
                  </a:txBody>
                  <a:tcPr marL="47625" marR="47625"/>
                </a:tc>
              </a:tr>
              <a:tr h="370840">
                <a:tc>
                  <a:txBody>
                    <a:bodyPr/>
                    <a:lstStyle/>
                    <a:p>
                      <a:pPr fontAlgn="base"/>
                      <a:r>
                        <a:rPr lang="en-US">
                          <a:effectLst/>
                        </a:rPr>
                        <a:t>BIGINT</a:t>
                      </a:r>
                    </a:p>
                  </a:txBody>
                  <a:tcPr marL="47625" marR="47625"/>
                </a:tc>
                <a:tc>
                  <a:txBody>
                    <a:bodyPr/>
                    <a:lstStyle/>
                    <a:p>
                      <a:pPr fontAlgn="base"/>
                      <a:r>
                        <a:rPr lang="en-US" altLang="zh-HK">
                          <a:effectLst/>
                        </a:rPr>
                        <a:t>8</a:t>
                      </a:r>
                    </a:p>
                  </a:txBody>
                  <a:tcPr marL="47625" marR="47625"/>
                </a:tc>
                <a:tc>
                  <a:txBody>
                    <a:bodyPr/>
                    <a:lstStyle/>
                    <a:p>
                      <a:pPr fontAlgn="base"/>
                      <a:r>
                        <a:rPr lang="en-US" altLang="zh-HK">
                          <a:effectLst/>
                        </a:rPr>
                        <a:t>-9223372036854775808</a:t>
                      </a:r>
                    </a:p>
                  </a:txBody>
                  <a:tcPr marL="47625" marR="47625"/>
                </a:tc>
                <a:tc>
                  <a:txBody>
                    <a:bodyPr/>
                    <a:lstStyle/>
                    <a:p>
                      <a:pPr fontAlgn="base"/>
                      <a:r>
                        <a:rPr lang="en-US" altLang="zh-HK">
                          <a:effectLst/>
                        </a:rPr>
                        <a:t>9223372036854775807</a:t>
                      </a:r>
                    </a:p>
                  </a:txBody>
                  <a:tcPr marL="47625" marR="47625"/>
                </a:tc>
              </a:tr>
              <a:tr h="370840">
                <a:tc>
                  <a:txBody>
                    <a:bodyPr/>
                    <a:lstStyle/>
                    <a:p>
                      <a:pPr fontAlgn="base"/>
                      <a:r>
                        <a:rPr lang="zh-HK" altLang="en-US">
                          <a:effectLst/>
                        </a:rPr>
                        <a:t> </a:t>
                      </a:r>
                    </a:p>
                  </a:txBody>
                  <a:tcPr marL="47625" marR="47625"/>
                </a:tc>
                <a:tc>
                  <a:txBody>
                    <a:bodyPr/>
                    <a:lstStyle/>
                    <a:p>
                      <a:pPr fontAlgn="base"/>
                      <a:r>
                        <a:rPr lang="zh-HK" altLang="en-US" dirty="0">
                          <a:effectLst/>
                        </a:rPr>
                        <a:t> </a:t>
                      </a:r>
                    </a:p>
                  </a:txBody>
                  <a:tcPr marL="47625" marR="47625"/>
                </a:tc>
                <a:tc>
                  <a:txBody>
                    <a:bodyPr/>
                    <a:lstStyle/>
                    <a:p>
                      <a:pPr fontAlgn="base"/>
                      <a:r>
                        <a:rPr lang="en-US" altLang="zh-HK">
                          <a:effectLst/>
                        </a:rPr>
                        <a:t>0</a:t>
                      </a:r>
                    </a:p>
                  </a:txBody>
                  <a:tcPr marL="47625" marR="47625"/>
                </a:tc>
                <a:tc>
                  <a:txBody>
                    <a:bodyPr/>
                    <a:lstStyle/>
                    <a:p>
                      <a:pPr fontAlgn="base"/>
                      <a:r>
                        <a:rPr lang="en-US" altLang="zh-HK" dirty="0">
                          <a:effectLst/>
                        </a:rPr>
                        <a:t>18446744073709551615</a:t>
                      </a:r>
                    </a:p>
                  </a:txBody>
                  <a:tcPr marL="47625" marR="47625"/>
                </a:tc>
              </a:tr>
            </a:tbl>
          </a:graphicData>
        </a:graphic>
      </p:graphicFrame>
    </p:spTree>
    <p:extLst>
      <p:ext uri="{BB962C8B-B14F-4D97-AF65-F5344CB8AC3E}">
        <p14:creationId xmlns:p14="http://schemas.microsoft.com/office/powerpoint/2010/main" val="3185343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Decimal number</a:t>
            </a:r>
            <a:endParaRPr lang="zh-HK" altLang="en-US" dirty="0"/>
          </a:p>
        </p:txBody>
      </p:sp>
      <p:sp>
        <p:nvSpPr>
          <p:cNvPr id="3" name="Content Placeholder 2"/>
          <p:cNvSpPr>
            <a:spLocks noGrp="1"/>
          </p:cNvSpPr>
          <p:nvPr>
            <p:ph idx="1"/>
          </p:nvPr>
        </p:nvSpPr>
        <p:spPr/>
        <p:txBody>
          <a:bodyPr/>
          <a:lstStyle/>
          <a:p>
            <a:r>
              <a:rPr lang="en-US" altLang="zh-HK" dirty="0"/>
              <a:t>Fixed-Point Types (Exact Value) - DECIMAL, </a:t>
            </a:r>
            <a:r>
              <a:rPr lang="en-US" altLang="zh-HK" dirty="0" smtClean="0"/>
              <a:t>NUMERIC</a:t>
            </a:r>
          </a:p>
          <a:p>
            <a:r>
              <a:rPr lang="en-US" altLang="zh-HK" dirty="0"/>
              <a:t>Floating-Point Types (Approximate Value) - FLOAT, </a:t>
            </a:r>
            <a:r>
              <a:rPr lang="en-US" altLang="zh-HK" dirty="0" smtClean="0"/>
              <a:t>DOUBLE  0.001=0</a:t>
            </a:r>
            <a:endParaRPr lang="en-US" altLang="zh-HK" dirty="0"/>
          </a:p>
          <a:p>
            <a:endParaRPr lang="zh-HK" altLang="en-US" dirty="0"/>
          </a:p>
        </p:txBody>
      </p:sp>
    </p:spTree>
    <p:extLst>
      <p:ext uri="{BB962C8B-B14F-4D97-AF65-F5344CB8AC3E}">
        <p14:creationId xmlns:p14="http://schemas.microsoft.com/office/powerpoint/2010/main" val="1192352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zh-TW" smtClean="0"/>
              <a:t>Create table</a:t>
            </a:r>
          </a:p>
        </p:txBody>
      </p:sp>
      <p:sp>
        <p:nvSpPr>
          <p:cNvPr id="45059" name="Content Placeholder 2"/>
          <p:cNvSpPr>
            <a:spLocks noGrp="1"/>
          </p:cNvSpPr>
          <p:nvPr>
            <p:ph idx="1"/>
          </p:nvPr>
        </p:nvSpPr>
        <p:spPr/>
        <p:txBody>
          <a:bodyPr/>
          <a:lstStyle/>
          <a:p>
            <a:r>
              <a:rPr lang="en-US" altLang="zh-TW" smtClean="0"/>
              <a:t>var</a:t>
            </a:r>
            <a:r>
              <a:rPr lang="zh-TW" altLang="en-US" smtClean="0"/>
              <a:t>：不定長度→ </a:t>
            </a:r>
            <a:r>
              <a:rPr lang="en-US" altLang="zh-TW" smtClean="0"/>
              <a:t>n+1</a:t>
            </a:r>
            <a:endParaRPr lang="zh-TW" altLang="en-US" smtClean="0"/>
          </a:p>
          <a:p>
            <a:r>
              <a:rPr lang="en-US" altLang="zh-TW" smtClean="0"/>
              <a:t>char</a:t>
            </a:r>
            <a:r>
              <a:rPr lang="zh-TW" altLang="en-US" smtClean="0"/>
              <a:t>宣告的是固定的長度，因此如果宣告</a:t>
            </a:r>
            <a:r>
              <a:rPr lang="en-US" altLang="zh-TW" smtClean="0"/>
              <a:t>char(5)</a:t>
            </a:r>
            <a:r>
              <a:rPr lang="zh-TW" altLang="en-US" smtClean="0"/>
              <a:t>，但是只放</a:t>
            </a:r>
            <a:r>
              <a:rPr lang="en-US" altLang="zh-TW" smtClean="0"/>
              <a:t>a</a:t>
            </a:r>
            <a:r>
              <a:rPr lang="zh-TW" altLang="en-US" smtClean="0"/>
              <a:t>這個字，那麼就會補另外</a:t>
            </a:r>
            <a:r>
              <a:rPr lang="en-US" altLang="zh-TW" smtClean="0"/>
              <a:t>4</a:t>
            </a:r>
            <a:r>
              <a:rPr lang="zh-TW" altLang="en-US" smtClean="0"/>
              <a:t>個空白，會補空白補滿是他的特性</a:t>
            </a:r>
          </a:p>
          <a:p>
            <a:r>
              <a:rPr lang="en-US" altLang="zh-TW" smtClean="0"/>
              <a:t>varchar</a:t>
            </a:r>
            <a:r>
              <a:rPr lang="zh-TW" altLang="en-US" smtClean="0"/>
              <a:t>是不定長度，因此如果宣告</a:t>
            </a:r>
            <a:r>
              <a:rPr lang="en-US" altLang="zh-TW" smtClean="0"/>
              <a:t>varchar(5)</a:t>
            </a:r>
            <a:r>
              <a:rPr lang="zh-TW" altLang="en-US" smtClean="0"/>
              <a:t>，但是只放</a:t>
            </a:r>
            <a:r>
              <a:rPr lang="en-US" altLang="zh-TW" smtClean="0"/>
              <a:t>a</a:t>
            </a:r>
            <a:r>
              <a:rPr lang="zh-TW" altLang="en-US" smtClean="0"/>
              <a:t>這個字，那麼就會放一個</a:t>
            </a:r>
            <a:r>
              <a:rPr lang="en-US" altLang="zh-TW" smtClean="0"/>
              <a:t>a</a:t>
            </a:r>
            <a:r>
              <a:rPr lang="zh-TW" altLang="en-US" smtClean="0"/>
              <a:t>，不會補空白。</a:t>
            </a:r>
          </a:p>
          <a:p>
            <a:endParaRPr lang="en-US" altLang="zh-TW" smtClean="0"/>
          </a:p>
        </p:txBody>
      </p:sp>
    </p:spTree>
    <p:extLst>
      <p:ext uri="{BB962C8B-B14F-4D97-AF65-F5344CB8AC3E}">
        <p14:creationId xmlns:p14="http://schemas.microsoft.com/office/powerpoint/2010/main" val="333165638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HK" altLang="en-US"/>
          </a:p>
        </p:txBody>
      </p:sp>
      <p:sp>
        <p:nvSpPr>
          <p:cNvPr id="3" name="Content Placeholder 2"/>
          <p:cNvSpPr>
            <a:spLocks noGrp="1"/>
          </p:cNvSpPr>
          <p:nvPr>
            <p:ph idx="1"/>
          </p:nvPr>
        </p:nvSpPr>
        <p:spPr/>
        <p:txBody>
          <a:bodyPr/>
          <a:lstStyle/>
          <a:p>
            <a:pPr marL="0" indent="0">
              <a:buNone/>
            </a:pPr>
            <a:r>
              <a:rPr lang="en-US" altLang="zh-HK" dirty="0"/>
              <a:t>CREATE TABLE `test` (  </a:t>
            </a:r>
            <a:endParaRPr lang="en-US" altLang="zh-HK" dirty="0" smtClean="0"/>
          </a:p>
          <a:p>
            <a:pPr marL="0" indent="0">
              <a:buNone/>
            </a:pPr>
            <a:r>
              <a:rPr lang="en-US" altLang="zh-HK" dirty="0"/>
              <a:t> </a:t>
            </a:r>
            <a:r>
              <a:rPr lang="en-US" altLang="zh-HK" dirty="0" smtClean="0"/>
              <a:t>   `</a:t>
            </a:r>
            <a:r>
              <a:rPr lang="en-US" altLang="zh-HK" dirty="0"/>
              <a:t>id` </a:t>
            </a:r>
            <a:r>
              <a:rPr lang="en-US" altLang="zh-HK" dirty="0" err="1"/>
              <a:t>int</a:t>
            </a:r>
            <a:r>
              <a:rPr lang="en-US" altLang="zh-HK" dirty="0"/>
              <a:t>(10) unsigned NOT NULL </a:t>
            </a:r>
            <a:r>
              <a:rPr lang="en-US" altLang="zh-HK" dirty="0" err="1"/>
              <a:t>auto_increment</a:t>
            </a:r>
            <a:r>
              <a:rPr lang="en-US" altLang="zh-HK" dirty="0" smtClean="0"/>
              <a:t>, </a:t>
            </a:r>
          </a:p>
          <a:p>
            <a:pPr marL="0" indent="0">
              <a:buNone/>
            </a:pPr>
            <a:r>
              <a:rPr lang="en-US" altLang="zh-HK" dirty="0"/>
              <a:t> </a:t>
            </a:r>
            <a:r>
              <a:rPr lang="en-US" altLang="zh-HK" dirty="0" smtClean="0"/>
              <a:t>   `</a:t>
            </a:r>
            <a:r>
              <a:rPr lang="en-US" altLang="zh-HK" dirty="0"/>
              <a:t>message` </a:t>
            </a:r>
            <a:r>
              <a:rPr lang="en-US" altLang="zh-HK" dirty="0" err="1"/>
              <a:t>varchar</a:t>
            </a:r>
            <a:r>
              <a:rPr lang="en-US" altLang="zh-HK" dirty="0"/>
              <a:t>(140) default NULL,  </a:t>
            </a:r>
            <a:endParaRPr lang="en-US" altLang="zh-HK" dirty="0" smtClean="0"/>
          </a:p>
          <a:p>
            <a:pPr marL="0" indent="0">
              <a:buNone/>
            </a:pPr>
            <a:r>
              <a:rPr lang="en-US" altLang="zh-HK" dirty="0"/>
              <a:t> </a:t>
            </a:r>
            <a:r>
              <a:rPr lang="en-US" altLang="zh-HK" dirty="0" smtClean="0"/>
              <a:t>   PRIMARY </a:t>
            </a:r>
            <a:r>
              <a:rPr lang="en-US" altLang="zh-HK" dirty="0"/>
              <a:t>KEY  (`id</a:t>
            </a:r>
            <a:r>
              <a:rPr lang="en-US" altLang="zh-HK" dirty="0" smtClean="0"/>
              <a:t>`)</a:t>
            </a:r>
          </a:p>
          <a:p>
            <a:pPr marL="0" indent="0">
              <a:buNone/>
            </a:pPr>
            <a:r>
              <a:rPr lang="en-US" altLang="zh-HK" dirty="0" smtClean="0"/>
              <a:t>) </a:t>
            </a:r>
            <a:r>
              <a:rPr lang="en-US" altLang="zh-HK" dirty="0"/>
              <a:t>ENGINE=</a:t>
            </a:r>
            <a:r>
              <a:rPr lang="en-US" altLang="zh-HK" dirty="0" err="1"/>
              <a:t>MyISAM</a:t>
            </a:r>
            <a:r>
              <a:rPr lang="en-US" altLang="zh-HK" dirty="0"/>
              <a:t>  DEFAULT CHARSET=utf8</a:t>
            </a:r>
            <a:endParaRPr lang="zh-HK" altLang="en-US" dirty="0"/>
          </a:p>
        </p:txBody>
      </p:sp>
    </p:spTree>
    <p:extLst>
      <p:ext uri="{BB962C8B-B14F-4D97-AF65-F5344CB8AC3E}">
        <p14:creationId xmlns:p14="http://schemas.microsoft.com/office/powerpoint/2010/main" val="306438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zh-TW" smtClean="0"/>
              <a:t>INSERT</a:t>
            </a:r>
          </a:p>
        </p:txBody>
      </p:sp>
      <p:sp>
        <p:nvSpPr>
          <p:cNvPr id="3" name="Content Placeholder 2"/>
          <p:cNvSpPr>
            <a:spLocks noGrp="1"/>
          </p:cNvSpPr>
          <p:nvPr>
            <p:ph idx="1"/>
          </p:nvPr>
        </p:nvSpPr>
        <p:spPr/>
        <p:txBody>
          <a:bodyPr/>
          <a:lstStyle/>
          <a:p>
            <a:endParaRPr lang="zh-HK" altLang="en-US"/>
          </a:p>
        </p:txBody>
      </p:sp>
      <p:pic>
        <p:nvPicPr>
          <p:cNvPr id="471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247775"/>
            <a:ext cx="7877175" cy="536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83188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zh-TW" smtClean="0"/>
              <a:t>INSERT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941569"/>
              </p:ext>
            </p:extLst>
          </p:nvPr>
        </p:nvGraphicFramePr>
        <p:xfrm>
          <a:off x="323528" y="1772816"/>
          <a:ext cx="8229600" cy="4449768"/>
        </p:xfrm>
        <a:graphic>
          <a:graphicData uri="http://schemas.openxmlformats.org/drawingml/2006/table">
            <a:tbl>
              <a:tblPr firstRow="1" bandRow="1">
                <a:tableStyleId>{21E4AEA4-8DFA-4A89-87EB-49C32662AFE0}</a:tableStyleId>
              </a:tblPr>
              <a:tblGrid>
                <a:gridCol w="1400156"/>
                <a:gridCol w="1891684"/>
                <a:gridCol w="1180150"/>
                <a:gridCol w="1214446"/>
                <a:gridCol w="2543164"/>
              </a:tblGrid>
              <a:tr h="370814">
                <a:tc>
                  <a:txBody>
                    <a:bodyPr/>
                    <a:lstStyle/>
                    <a:p>
                      <a:r>
                        <a:rPr lang="en-US" sz="1800" dirty="0" smtClean="0"/>
                        <a:t>Field</a:t>
                      </a:r>
                      <a:endParaRPr lang="en-US" sz="1800" dirty="0"/>
                    </a:p>
                  </a:txBody>
                  <a:tcPr marT="45717" marB="45717"/>
                </a:tc>
                <a:tc>
                  <a:txBody>
                    <a:bodyPr/>
                    <a:lstStyle/>
                    <a:p>
                      <a:r>
                        <a:rPr lang="en-US" sz="1800" dirty="0" smtClean="0"/>
                        <a:t>Type</a:t>
                      </a:r>
                      <a:endParaRPr lang="en-US" sz="1800" dirty="0"/>
                    </a:p>
                  </a:txBody>
                  <a:tcPr marT="45717" marB="45717"/>
                </a:tc>
                <a:tc>
                  <a:txBody>
                    <a:bodyPr/>
                    <a:lstStyle/>
                    <a:p>
                      <a:r>
                        <a:rPr lang="en-US" sz="1800" dirty="0" smtClean="0"/>
                        <a:t>Function</a:t>
                      </a:r>
                      <a:endParaRPr lang="en-US" sz="1800" dirty="0"/>
                    </a:p>
                  </a:txBody>
                  <a:tcPr marT="45717" marB="45717"/>
                </a:tc>
                <a:tc>
                  <a:txBody>
                    <a:bodyPr/>
                    <a:lstStyle/>
                    <a:p>
                      <a:r>
                        <a:rPr lang="en-US" sz="1800" dirty="0" smtClean="0"/>
                        <a:t>Null</a:t>
                      </a:r>
                      <a:endParaRPr lang="en-US" sz="1800" dirty="0"/>
                    </a:p>
                  </a:txBody>
                  <a:tcPr marT="45717" marB="45717"/>
                </a:tc>
                <a:tc>
                  <a:txBody>
                    <a:bodyPr/>
                    <a:lstStyle/>
                    <a:p>
                      <a:r>
                        <a:rPr lang="en-US" sz="1800" dirty="0" smtClean="0"/>
                        <a:t>Value</a:t>
                      </a:r>
                      <a:endParaRPr lang="en-US" sz="1800" dirty="0"/>
                    </a:p>
                  </a:txBody>
                  <a:tcPr marT="45717" marB="45717"/>
                </a:tc>
              </a:tr>
              <a:tr h="370814">
                <a:tc>
                  <a:txBody>
                    <a:bodyPr/>
                    <a:lstStyle/>
                    <a:p>
                      <a:r>
                        <a:rPr lang="en-US" sz="1800" dirty="0" smtClean="0"/>
                        <a:t>id</a:t>
                      </a:r>
                      <a:endParaRPr lang="en-US" sz="1800" dirty="0"/>
                    </a:p>
                  </a:txBody>
                  <a:tcPr marT="45717" marB="45717"/>
                </a:tc>
                <a:tc>
                  <a:txBody>
                    <a:bodyPr/>
                    <a:lstStyle/>
                    <a:p>
                      <a:r>
                        <a:rPr lang="en-US" sz="1800" dirty="0" err="1" smtClean="0"/>
                        <a:t>int</a:t>
                      </a:r>
                      <a:r>
                        <a:rPr lang="en-US" sz="1800" dirty="0" smtClean="0"/>
                        <a:t>(8) unsigned</a:t>
                      </a:r>
                      <a:endParaRPr lang="en-US" sz="1800" dirty="0"/>
                    </a:p>
                  </a:txBody>
                  <a:tcPr marT="45717" marB="45717"/>
                </a:tc>
                <a:tc>
                  <a:txBody>
                    <a:bodyPr/>
                    <a:lstStyle/>
                    <a:p>
                      <a:endParaRPr lang="en-US" sz="1800" dirty="0"/>
                    </a:p>
                  </a:txBody>
                  <a:tcPr marT="45717" marB="45717"/>
                </a:tc>
                <a:tc>
                  <a:txBody>
                    <a:bodyPr/>
                    <a:lstStyle/>
                    <a:p>
                      <a:endParaRPr lang="en-US" sz="1800"/>
                    </a:p>
                  </a:txBody>
                  <a:tcPr marT="45717" marB="45717"/>
                </a:tc>
                <a:tc>
                  <a:txBody>
                    <a:bodyPr/>
                    <a:lstStyle/>
                    <a:p>
                      <a:endParaRPr lang="en-US" sz="1800" dirty="0"/>
                    </a:p>
                  </a:txBody>
                  <a:tcPr marT="45717" marB="45717"/>
                </a:tc>
              </a:tr>
              <a:tr h="370814">
                <a:tc>
                  <a:txBody>
                    <a:bodyPr/>
                    <a:lstStyle/>
                    <a:p>
                      <a:r>
                        <a:rPr lang="en-US" sz="1800" dirty="0" smtClean="0"/>
                        <a:t>message</a:t>
                      </a:r>
                      <a:endParaRPr lang="en-US" sz="1800" dirty="0"/>
                    </a:p>
                  </a:txBody>
                  <a:tcPr marT="45717" marB="45717"/>
                </a:tc>
                <a:tc>
                  <a:txBody>
                    <a:bodyPr/>
                    <a:lstStyle/>
                    <a:p>
                      <a:r>
                        <a:rPr lang="en-US" sz="1800" dirty="0" err="1" smtClean="0"/>
                        <a:t>varchar</a:t>
                      </a:r>
                      <a:r>
                        <a:rPr lang="en-US" sz="1800" dirty="0" smtClean="0"/>
                        <a:t>(255)</a:t>
                      </a:r>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r>
                        <a:rPr lang="en-US" sz="1800" dirty="0" smtClean="0"/>
                        <a:t>Hi</a:t>
                      </a:r>
                      <a:endParaRPr lang="en-US" sz="1800" dirty="0"/>
                    </a:p>
                  </a:txBody>
                  <a:tcPr marT="45717" marB="45717"/>
                </a:tc>
              </a:tr>
              <a:tr h="370814">
                <a:tc>
                  <a:txBody>
                    <a:bodyPr/>
                    <a:lstStyle/>
                    <a:p>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r>
              <a:tr h="370814">
                <a:tc>
                  <a:txBody>
                    <a:bodyPr/>
                    <a:lstStyle/>
                    <a:p>
                      <a:r>
                        <a:rPr lang="en-US" sz="1800" dirty="0" smtClean="0"/>
                        <a:t>id</a:t>
                      </a:r>
                      <a:endParaRPr lang="en-US" sz="1800" dirty="0"/>
                    </a:p>
                  </a:txBody>
                  <a:tcPr marT="45717" marB="45717"/>
                </a:tc>
                <a:tc>
                  <a:txBody>
                    <a:bodyPr/>
                    <a:lstStyle/>
                    <a:p>
                      <a:r>
                        <a:rPr lang="en-US" sz="1800" dirty="0" err="1" smtClean="0"/>
                        <a:t>int</a:t>
                      </a:r>
                      <a:r>
                        <a:rPr lang="en-US" sz="1800" dirty="0" smtClean="0"/>
                        <a:t>(8) unsigned</a:t>
                      </a:r>
                      <a:endParaRPr lang="en-US" sz="1800" dirty="0"/>
                    </a:p>
                  </a:txBody>
                  <a:tcPr marT="45717" marB="45717"/>
                </a:tc>
                <a:tc>
                  <a:txBody>
                    <a:bodyPr/>
                    <a:lstStyle/>
                    <a:p>
                      <a:endParaRPr lang="en-US" sz="1800" dirty="0"/>
                    </a:p>
                  </a:txBody>
                  <a:tcPr marT="45717" marB="45717"/>
                </a:tc>
                <a:tc>
                  <a:txBody>
                    <a:bodyPr/>
                    <a:lstStyle/>
                    <a:p>
                      <a:endParaRPr lang="en-US" sz="1800"/>
                    </a:p>
                  </a:txBody>
                  <a:tcPr marT="45717" marB="45717"/>
                </a:tc>
                <a:tc>
                  <a:txBody>
                    <a:bodyPr/>
                    <a:lstStyle/>
                    <a:p>
                      <a:endParaRPr lang="en-US" sz="1800" dirty="0"/>
                    </a:p>
                  </a:txBody>
                  <a:tcPr marT="45717" marB="45717"/>
                </a:tc>
              </a:tr>
              <a:tr h="370814">
                <a:tc>
                  <a:txBody>
                    <a:bodyPr/>
                    <a:lstStyle/>
                    <a:p>
                      <a:r>
                        <a:rPr lang="en-US" sz="1800" dirty="0" smtClean="0"/>
                        <a:t>message</a:t>
                      </a:r>
                      <a:endParaRPr lang="en-US" sz="1800" dirty="0"/>
                    </a:p>
                  </a:txBody>
                  <a:tcPr marT="45717" marB="45717"/>
                </a:tc>
                <a:tc>
                  <a:txBody>
                    <a:bodyPr/>
                    <a:lstStyle/>
                    <a:p>
                      <a:r>
                        <a:rPr lang="en-US" sz="1800" dirty="0" err="1" smtClean="0"/>
                        <a:t>varchar</a:t>
                      </a:r>
                      <a:r>
                        <a:rPr lang="en-US" sz="1800" dirty="0" smtClean="0"/>
                        <a:t>(255)</a:t>
                      </a:r>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r>
                        <a:rPr lang="en-US" sz="1800" dirty="0" smtClean="0"/>
                        <a:t>How</a:t>
                      </a:r>
                      <a:r>
                        <a:rPr lang="en-US" sz="1800" baseline="0" dirty="0" smtClean="0"/>
                        <a:t> are you?</a:t>
                      </a:r>
                      <a:endParaRPr lang="en-US" sz="1800" dirty="0"/>
                    </a:p>
                  </a:txBody>
                  <a:tcPr marT="45717" marB="45717"/>
                </a:tc>
              </a:tr>
              <a:tr h="370814">
                <a:tc>
                  <a:txBody>
                    <a:bodyPr/>
                    <a:lstStyle/>
                    <a:p>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r>
              <a:tr h="370814">
                <a:tc>
                  <a:txBody>
                    <a:bodyPr/>
                    <a:lstStyle/>
                    <a:p>
                      <a:r>
                        <a:rPr lang="en-US" sz="1800" dirty="0" smtClean="0"/>
                        <a:t>id</a:t>
                      </a:r>
                      <a:endParaRPr lang="en-US" sz="1800" dirty="0"/>
                    </a:p>
                  </a:txBody>
                  <a:tcPr marT="45717" marB="45717"/>
                </a:tc>
                <a:tc>
                  <a:txBody>
                    <a:bodyPr/>
                    <a:lstStyle/>
                    <a:p>
                      <a:r>
                        <a:rPr lang="en-US" sz="1800" dirty="0" err="1" smtClean="0"/>
                        <a:t>int</a:t>
                      </a:r>
                      <a:r>
                        <a:rPr lang="en-US" sz="1800" dirty="0" smtClean="0"/>
                        <a:t>(8) unsigned</a:t>
                      </a:r>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r>
              <a:tr h="370814">
                <a:tc>
                  <a:txBody>
                    <a:bodyPr/>
                    <a:lstStyle/>
                    <a:p>
                      <a:r>
                        <a:rPr lang="en-US" sz="1800" dirty="0" smtClean="0"/>
                        <a:t>message</a:t>
                      </a:r>
                      <a:endParaRPr lang="en-US" sz="1800" dirty="0"/>
                    </a:p>
                  </a:txBody>
                  <a:tcPr marT="45717" marB="45717"/>
                </a:tc>
                <a:tc>
                  <a:txBody>
                    <a:bodyPr/>
                    <a:lstStyle/>
                    <a:p>
                      <a:r>
                        <a:rPr lang="en-US" sz="1800" dirty="0" err="1" smtClean="0"/>
                        <a:t>varchar</a:t>
                      </a:r>
                      <a:r>
                        <a:rPr lang="en-US" sz="1800" dirty="0" smtClean="0"/>
                        <a:t>(255)</a:t>
                      </a:r>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r>
                        <a:rPr lang="en-US" sz="1800" dirty="0" smtClean="0"/>
                        <a:t>I am fine</a:t>
                      </a:r>
                      <a:endParaRPr lang="en-US" sz="1800" dirty="0"/>
                    </a:p>
                  </a:txBody>
                  <a:tcPr marT="45717" marB="45717"/>
                </a:tc>
              </a:tr>
              <a:tr h="370814">
                <a:tc>
                  <a:txBody>
                    <a:bodyPr/>
                    <a:lstStyle/>
                    <a:p>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r>
              <a:tr h="370814">
                <a:tc>
                  <a:txBody>
                    <a:bodyPr/>
                    <a:lstStyle/>
                    <a:p>
                      <a:r>
                        <a:rPr lang="en-US" sz="1800" dirty="0" smtClean="0"/>
                        <a:t>id</a:t>
                      </a:r>
                      <a:endParaRPr lang="en-US" sz="1800" dirty="0"/>
                    </a:p>
                  </a:txBody>
                  <a:tcPr marT="45717" marB="45717"/>
                </a:tc>
                <a:tc>
                  <a:txBody>
                    <a:bodyPr/>
                    <a:lstStyle/>
                    <a:p>
                      <a:r>
                        <a:rPr lang="en-US" sz="1800" dirty="0" err="1" smtClean="0"/>
                        <a:t>int</a:t>
                      </a:r>
                      <a:r>
                        <a:rPr lang="en-US" sz="1800" dirty="0" smtClean="0"/>
                        <a:t>(8) unsigned</a:t>
                      </a:r>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r>
              <a:tr h="370814">
                <a:tc>
                  <a:txBody>
                    <a:bodyPr/>
                    <a:lstStyle/>
                    <a:p>
                      <a:r>
                        <a:rPr lang="en-US" sz="1800" dirty="0" smtClean="0"/>
                        <a:t>message</a:t>
                      </a:r>
                      <a:endParaRPr lang="en-US" sz="1800" dirty="0"/>
                    </a:p>
                  </a:txBody>
                  <a:tcPr marT="45717" marB="45717"/>
                </a:tc>
                <a:tc>
                  <a:txBody>
                    <a:bodyPr/>
                    <a:lstStyle/>
                    <a:p>
                      <a:r>
                        <a:rPr lang="en-US" sz="1800" dirty="0" err="1" smtClean="0"/>
                        <a:t>varchar</a:t>
                      </a:r>
                      <a:r>
                        <a:rPr lang="en-US" sz="1800" dirty="0" smtClean="0"/>
                        <a:t>(255)</a:t>
                      </a:r>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r>
                        <a:rPr lang="en-US" sz="1800" dirty="0" smtClean="0"/>
                        <a:t>Great!</a:t>
                      </a:r>
                      <a:endParaRPr lang="en-US" sz="1800" dirty="0"/>
                    </a:p>
                  </a:txBody>
                  <a:tcPr marT="45717" marB="45717"/>
                </a:tc>
              </a:tr>
            </a:tbl>
          </a:graphicData>
        </a:graphic>
      </p:graphicFrame>
      <p:sp>
        <p:nvSpPr>
          <p:cNvPr id="48211" name="TextBox 4"/>
          <p:cNvSpPr txBox="1">
            <a:spLocks noChangeArrowheads="1"/>
          </p:cNvSpPr>
          <p:nvPr/>
        </p:nvSpPr>
        <p:spPr bwMode="auto">
          <a:xfrm>
            <a:off x="1357313" y="6416675"/>
            <a:ext cx="6500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a:t>Add 10 more records</a:t>
            </a:r>
          </a:p>
        </p:txBody>
      </p:sp>
    </p:spTree>
    <p:extLst>
      <p:ext uri="{BB962C8B-B14F-4D97-AF65-F5344CB8AC3E}">
        <p14:creationId xmlns:p14="http://schemas.microsoft.com/office/powerpoint/2010/main" val="107899352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zh-TW" smtClean="0"/>
              <a:t>Browse / Query</a:t>
            </a:r>
          </a:p>
        </p:txBody>
      </p:sp>
      <p:pic>
        <p:nvPicPr>
          <p:cNvPr id="4915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15816" y="1916633"/>
            <a:ext cx="4176464" cy="4598635"/>
          </a:xfrm>
        </p:spPr>
      </p:pic>
    </p:spTree>
    <p:extLst>
      <p:ext uri="{BB962C8B-B14F-4D97-AF65-F5344CB8AC3E}">
        <p14:creationId xmlns:p14="http://schemas.microsoft.com/office/powerpoint/2010/main" val="163026575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Update</a:t>
            </a:r>
            <a:endParaRPr lang="zh-HK" altLang="en-US" dirty="0"/>
          </a:p>
        </p:txBody>
      </p:sp>
      <p:sp>
        <p:nvSpPr>
          <p:cNvPr id="3" name="Content Placeholder 2"/>
          <p:cNvSpPr>
            <a:spLocks noGrp="1"/>
          </p:cNvSpPr>
          <p:nvPr>
            <p:ph idx="1"/>
          </p:nvPr>
        </p:nvSpPr>
        <p:spPr/>
        <p:txBody>
          <a:bodyPr/>
          <a:lstStyle/>
          <a:p>
            <a:r>
              <a:rPr lang="en-US" altLang="zh-HK" dirty="0" smtClean="0"/>
              <a:t>Click the pencil icon to update the record</a:t>
            </a:r>
            <a:endParaRPr lang="zh-HK" altLang="en-US" dirty="0"/>
          </a:p>
        </p:txBody>
      </p:sp>
    </p:spTree>
    <p:extLst>
      <p:ext uri="{BB962C8B-B14F-4D97-AF65-F5344CB8AC3E}">
        <p14:creationId xmlns:p14="http://schemas.microsoft.com/office/powerpoint/2010/main" val="15535292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Delete</a:t>
            </a:r>
            <a:endParaRPr lang="zh-HK" altLang="en-US" dirty="0"/>
          </a:p>
        </p:txBody>
      </p:sp>
      <p:sp>
        <p:nvSpPr>
          <p:cNvPr id="3" name="Content Placeholder 2"/>
          <p:cNvSpPr>
            <a:spLocks noGrp="1"/>
          </p:cNvSpPr>
          <p:nvPr>
            <p:ph idx="1"/>
          </p:nvPr>
        </p:nvSpPr>
        <p:spPr/>
        <p:txBody>
          <a:bodyPr/>
          <a:lstStyle/>
          <a:p>
            <a:r>
              <a:rPr lang="en-US" altLang="zh-HK" dirty="0" smtClean="0"/>
              <a:t>Click the cross icon to delete the record</a:t>
            </a:r>
            <a:endParaRPr lang="zh-HK" altLang="en-US" dirty="0"/>
          </a:p>
        </p:txBody>
      </p:sp>
    </p:spTree>
    <p:extLst>
      <p:ext uri="{BB962C8B-B14F-4D97-AF65-F5344CB8AC3E}">
        <p14:creationId xmlns:p14="http://schemas.microsoft.com/office/powerpoint/2010/main" val="3650111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TW" smtClean="0"/>
              <a:t>Compare Databases</a:t>
            </a:r>
          </a:p>
        </p:txBody>
      </p:sp>
      <p:sp>
        <p:nvSpPr>
          <p:cNvPr id="3" name="Content Placeholder 2"/>
          <p:cNvSpPr>
            <a:spLocks noGrp="1"/>
          </p:cNvSpPr>
          <p:nvPr>
            <p:ph idx="1"/>
          </p:nvPr>
        </p:nvSpPr>
        <p:spPr/>
        <p:txBody>
          <a:bodyPr>
            <a:normAutofit fontScale="85000" lnSpcReduction="20000"/>
          </a:bodyPr>
          <a:lstStyle/>
          <a:p>
            <a:r>
              <a:rPr lang="en-US" dirty="0" smtClean="0"/>
              <a:t>Microsoft SQL Server</a:t>
            </a:r>
          </a:p>
          <a:p>
            <a:r>
              <a:rPr lang="en-US" dirty="0" smtClean="0"/>
              <a:t>Microsoft SQL Server Express 2016 – 10G, free, good performance, but no UI</a:t>
            </a:r>
          </a:p>
          <a:p>
            <a:r>
              <a:rPr lang="en-US" dirty="0" smtClean="0"/>
              <a:t>Microsoft Office Access – 2G, with easy to use UI and templates</a:t>
            </a:r>
          </a:p>
          <a:p>
            <a:r>
              <a:rPr lang="en-US" dirty="0" smtClean="0"/>
              <a:t>Sun Micro MySQL – 4T, free to use, cannot bundle with products</a:t>
            </a:r>
          </a:p>
          <a:p>
            <a:r>
              <a:rPr lang="en-US" dirty="0" err="1" smtClean="0"/>
              <a:t>Postgre</a:t>
            </a:r>
            <a:r>
              <a:rPr lang="en-US" dirty="0" smtClean="0"/>
              <a:t> – free, absolutely free</a:t>
            </a:r>
          </a:p>
          <a:p>
            <a:r>
              <a:rPr lang="en-US" dirty="0" smtClean="0"/>
              <a:t>DB2 – 4G – 9.7</a:t>
            </a:r>
          </a:p>
          <a:p>
            <a:r>
              <a:rPr lang="en-US" dirty="0" smtClean="0"/>
              <a:t>Oracle – 12g R2</a:t>
            </a:r>
          </a:p>
          <a:p>
            <a:r>
              <a:rPr lang="en-US" dirty="0" err="1" smtClean="0"/>
              <a:t>EnterpriseDB</a:t>
            </a:r>
            <a:endParaRPr lang="en-US" dirty="0" smtClean="0"/>
          </a:p>
          <a:p>
            <a:endParaRPr lang="en-US" dirty="0" smtClean="0"/>
          </a:p>
        </p:txBody>
      </p:sp>
    </p:spTree>
    <p:extLst>
      <p:ext uri="{BB962C8B-B14F-4D97-AF65-F5344CB8AC3E}">
        <p14:creationId xmlns:p14="http://schemas.microsoft.com/office/powerpoint/2010/main" val="42792914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Homework</a:t>
            </a:r>
            <a:endParaRPr lang="zh-HK" altLang="en-US" dirty="0"/>
          </a:p>
        </p:txBody>
      </p:sp>
      <p:sp>
        <p:nvSpPr>
          <p:cNvPr id="3" name="Content Placeholder 2"/>
          <p:cNvSpPr>
            <a:spLocks noGrp="1"/>
          </p:cNvSpPr>
          <p:nvPr>
            <p:ph idx="1"/>
          </p:nvPr>
        </p:nvSpPr>
        <p:spPr/>
        <p:txBody>
          <a:bodyPr/>
          <a:lstStyle/>
          <a:p>
            <a:r>
              <a:rPr lang="en-US" altLang="zh-HK" dirty="0" smtClean="0"/>
              <a:t>Create a table for member registration</a:t>
            </a:r>
            <a:endParaRPr lang="zh-HK" altLang="en-US" dirty="0"/>
          </a:p>
        </p:txBody>
      </p:sp>
    </p:spTree>
    <p:extLst>
      <p:ext uri="{BB962C8B-B14F-4D97-AF65-F5344CB8AC3E}">
        <p14:creationId xmlns:p14="http://schemas.microsoft.com/office/powerpoint/2010/main" val="15312849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r>
              <a:rPr lang="en-US" altLang="zh-TW" smtClean="0"/>
              <a:t>QUESTIONS</a:t>
            </a:r>
          </a:p>
        </p:txBody>
      </p:sp>
      <p:sp>
        <p:nvSpPr>
          <p:cNvPr id="4" name="Subtitle 3"/>
          <p:cNvSpPr>
            <a:spLocks noGrp="1"/>
          </p:cNvSpPr>
          <p:nvPr>
            <p:ph type="subTitle" idx="1"/>
          </p:nvPr>
        </p:nvSpPr>
        <p:spPr/>
        <p:txBody>
          <a:bodyPr/>
          <a:lstStyle/>
          <a:p>
            <a:endParaRPr lang="zh-HK" alt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zh-TW" smtClean="0"/>
              <a:t>Database requirements</a:t>
            </a:r>
          </a:p>
        </p:txBody>
      </p:sp>
      <p:sp>
        <p:nvSpPr>
          <p:cNvPr id="10243" name="Content Placeholder 2"/>
          <p:cNvSpPr>
            <a:spLocks noGrp="1"/>
          </p:cNvSpPr>
          <p:nvPr>
            <p:ph idx="1"/>
          </p:nvPr>
        </p:nvSpPr>
        <p:spPr/>
        <p:txBody>
          <a:bodyPr/>
          <a:lstStyle/>
          <a:p>
            <a:r>
              <a:rPr lang="en-US" altLang="zh-TW" smtClean="0"/>
              <a:t>Data is the most important thing.</a:t>
            </a:r>
          </a:p>
          <a:p>
            <a:r>
              <a:rPr lang="en-US" altLang="zh-TW" smtClean="0"/>
              <a:t>Performance, concurrency, integrity, size limit and recovery from hardware failures are need to considered.</a:t>
            </a:r>
          </a:p>
          <a:p>
            <a:r>
              <a:rPr lang="en-US" altLang="zh-TW" smtClean="0"/>
              <a:t>Scale Up - upgrade hardware (RAM, HD) or Scale Out (buy extra server as a grid)?</a:t>
            </a:r>
          </a:p>
          <a:p>
            <a:endParaRPr lang="en-US" altLang="zh-TW" smtClean="0"/>
          </a:p>
        </p:txBody>
      </p:sp>
    </p:spTree>
    <p:extLst>
      <p:ext uri="{BB962C8B-B14F-4D97-AF65-F5344CB8AC3E}">
        <p14:creationId xmlns:p14="http://schemas.microsoft.com/office/powerpoint/2010/main" val="14055864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zh-TW" smtClean="0"/>
              <a:t>Data and information</a:t>
            </a:r>
          </a:p>
        </p:txBody>
      </p:sp>
      <p:sp>
        <p:nvSpPr>
          <p:cNvPr id="11267" name="Content Placeholder 2"/>
          <p:cNvSpPr>
            <a:spLocks noGrp="1"/>
          </p:cNvSpPr>
          <p:nvPr>
            <p:ph idx="1"/>
          </p:nvPr>
        </p:nvSpPr>
        <p:spPr/>
        <p:txBody>
          <a:bodyPr>
            <a:normAutofit lnSpcReduction="10000"/>
          </a:bodyPr>
          <a:lstStyle/>
          <a:p>
            <a:r>
              <a:rPr lang="en-US" altLang="zh-TW" smtClean="0"/>
              <a:t>Data is useless</a:t>
            </a:r>
          </a:p>
          <a:p>
            <a:r>
              <a:rPr lang="en-US" altLang="zh-TW" smtClean="0"/>
              <a:t>Information is useful</a:t>
            </a:r>
          </a:p>
          <a:p>
            <a:r>
              <a:rPr lang="en-US" altLang="zh-TW" smtClean="0"/>
              <a:t>33, 28, 31, 25 is Data</a:t>
            </a:r>
          </a:p>
          <a:p>
            <a:r>
              <a:rPr lang="en-US" altLang="zh-TW" smtClean="0"/>
              <a:t>33`C, 28`C, 31`C, 25`C is Information</a:t>
            </a:r>
          </a:p>
          <a:p>
            <a:r>
              <a:rPr lang="en-US" altLang="zh-TW" smtClean="0"/>
              <a:t>Database only store Data</a:t>
            </a:r>
          </a:p>
          <a:p>
            <a:r>
              <a:rPr lang="en-US" altLang="zh-TW" smtClean="0"/>
              <a:t>We, programmer, use PHP to display data to become the information</a:t>
            </a:r>
          </a:p>
        </p:txBody>
      </p:sp>
    </p:spTree>
    <p:extLst>
      <p:ext uri="{BB962C8B-B14F-4D97-AF65-F5344CB8AC3E}">
        <p14:creationId xmlns:p14="http://schemas.microsoft.com/office/powerpoint/2010/main" val="29758833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zh-TW" smtClean="0"/>
              <a:t>Who uses MySQL</a:t>
            </a:r>
          </a:p>
        </p:txBody>
      </p:sp>
      <p:sp>
        <p:nvSpPr>
          <p:cNvPr id="12291" name="Content Placeholder 2"/>
          <p:cNvSpPr>
            <a:spLocks noGrp="1"/>
          </p:cNvSpPr>
          <p:nvPr>
            <p:ph idx="1"/>
          </p:nvPr>
        </p:nvSpPr>
        <p:spPr/>
        <p:txBody>
          <a:bodyPr>
            <a:normAutofit fontScale="62500" lnSpcReduction="20000"/>
          </a:bodyPr>
          <a:lstStyle/>
          <a:p>
            <a:r>
              <a:rPr lang="en-US" altLang="zh-TW" dirty="0" smtClean="0"/>
              <a:t>Gov’t: NASA, United States Census Bureau, </a:t>
            </a:r>
          </a:p>
          <a:p>
            <a:r>
              <a:rPr lang="en-US" altLang="zh-TW" dirty="0" smtClean="0"/>
              <a:t>Web: Yahoo!, </a:t>
            </a:r>
            <a:r>
              <a:rPr lang="en-US" altLang="zh-TW" dirty="0" err="1" smtClean="0"/>
              <a:t>flickr</a:t>
            </a:r>
            <a:r>
              <a:rPr lang="en-US" altLang="zh-TW" dirty="0" smtClean="0"/>
              <a:t>, Google, YouTube, </a:t>
            </a:r>
            <a:r>
              <a:rPr lang="en-US" altLang="zh-TW" dirty="0" err="1" smtClean="0"/>
              <a:t>facebook</a:t>
            </a:r>
            <a:r>
              <a:rPr lang="en-US" altLang="zh-TW" dirty="0" smtClean="0"/>
              <a:t>, Wikipedia, FOTOLOG, SKYROCK, Craigslist, </a:t>
            </a:r>
            <a:r>
              <a:rPr lang="en-US" altLang="zh-TW" dirty="0" err="1" smtClean="0"/>
              <a:t>Digg</a:t>
            </a:r>
            <a:r>
              <a:rPr lang="en-US" altLang="zh-TW" dirty="0" smtClean="0"/>
              <a:t>, </a:t>
            </a:r>
            <a:r>
              <a:rPr lang="en-US" altLang="zh-TW" dirty="0" err="1" smtClean="0"/>
              <a:t>Sourceforge</a:t>
            </a:r>
            <a:r>
              <a:rPr lang="en-US" altLang="zh-TW" dirty="0" smtClean="0"/>
              <a:t>, CitySearch, </a:t>
            </a:r>
          </a:p>
          <a:p>
            <a:r>
              <a:rPr lang="en-US" altLang="zh-TW" dirty="0" smtClean="0"/>
              <a:t>Travel: </a:t>
            </a:r>
            <a:r>
              <a:rPr lang="en-US" altLang="zh-TW" dirty="0" err="1" smtClean="0"/>
              <a:t>SabreHoldings</a:t>
            </a:r>
            <a:r>
              <a:rPr lang="en-US" altLang="zh-TW" dirty="0" smtClean="0"/>
              <a:t>, active hotels, </a:t>
            </a:r>
            <a:r>
              <a:rPr lang="en-US" altLang="zh-TW" dirty="0" err="1" smtClean="0"/>
              <a:t>pivex</a:t>
            </a:r>
            <a:r>
              <a:rPr lang="en-US" altLang="zh-TW" dirty="0" smtClean="0"/>
              <a:t>, </a:t>
            </a:r>
            <a:r>
              <a:rPr lang="en-US" altLang="zh-TW" dirty="0" err="1" smtClean="0"/>
              <a:t>travelocity</a:t>
            </a:r>
            <a:r>
              <a:rPr lang="en-US" altLang="zh-TW" dirty="0" smtClean="0"/>
              <a:t>, Lufthansa, </a:t>
            </a:r>
            <a:r>
              <a:rPr lang="en-US" altLang="zh-TW" dirty="0" err="1" smtClean="0"/>
              <a:t>Continential</a:t>
            </a:r>
            <a:r>
              <a:rPr lang="en-US" altLang="zh-TW" dirty="0" smtClean="0"/>
              <a:t> Airlines, Priceline.com, booking.com</a:t>
            </a:r>
          </a:p>
          <a:p>
            <a:r>
              <a:rPr lang="en-US" altLang="zh-TW" dirty="0" smtClean="0"/>
              <a:t>Retail: neckermann.de, GAP, B&amp;Q, </a:t>
            </a:r>
            <a:r>
              <a:rPr lang="en-US" altLang="zh-TW" dirty="0" err="1" smtClean="0"/>
              <a:t>axfood</a:t>
            </a:r>
            <a:r>
              <a:rPr lang="en-US" altLang="zh-TW" dirty="0" smtClean="0"/>
              <a:t>, SUZUKI, </a:t>
            </a:r>
            <a:r>
              <a:rPr lang="en-US" altLang="zh-TW" dirty="0" err="1" smtClean="0"/>
              <a:t>macy's</a:t>
            </a:r>
            <a:r>
              <a:rPr lang="en-US" altLang="zh-TW" dirty="0" smtClean="0"/>
              <a:t>, spirit group, DaimlerChrysler, caterpillar, </a:t>
            </a:r>
            <a:r>
              <a:rPr lang="en-US" altLang="zh-TW" dirty="0" err="1" smtClean="0"/>
              <a:t>texas</a:t>
            </a:r>
            <a:r>
              <a:rPr lang="en-US" altLang="zh-TW" dirty="0" smtClean="0"/>
              <a:t> instruments</a:t>
            </a:r>
          </a:p>
          <a:p>
            <a:r>
              <a:rPr lang="en-US" altLang="zh-TW" dirty="0" smtClean="0"/>
              <a:t>Telco: 8x8,Inc., </a:t>
            </a:r>
            <a:r>
              <a:rPr lang="en-US" altLang="zh-TW" dirty="0" err="1" smtClean="0"/>
              <a:t>vodafone</a:t>
            </a:r>
            <a:r>
              <a:rPr lang="en-US" altLang="zh-TW" dirty="0" smtClean="0"/>
              <a:t>, Systems, NOKIA, FIVE9, COX communications, Nevis Network, ALCATEL, STANDARD NETWORKS, </a:t>
            </a:r>
            <a:r>
              <a:rPr lang="en-US" altLang="zh-TW" dirty="0" err="1" smtClean="0"/>
              <a:t>Earthlink</a:t>
            </a:r>
            <a:r>
              <a:rPr lang="en-US" altLang="zh-TW" dirty="0" smtClean="0"/>
              <a:t>, Ericsson</a:t>
            </a:r>
          </a:p>
          <a:p>
            <a:r>
              <a:rPr lang="en-US" altLang="zh-TW" dirty="0" smtClean="0"/>
              <a:t>OEM/ISV: </a:t>
            </a:r>
            <a:r>
              <a:rPr lang="en-US" altLang="zh-TW" dirty="0" err="1" smtClean="0"/>
              <a:t>enterasys</a:t>
            </a:r>
            <a:r>
              <a:rPr lang="en-US" altLang="zh-TW" dirty="0" smtClean="0"/>
              <a:t>, JASPERSOFT, QUEST SOFTWARE, </a:t>
            </a:r>
            <a:r>
              <a:rPr lang="en-US" altLang="zh-TW" dirty="0" err="1" smtClean="0"/>
              <a:t>symantec</a:t>
            </a:r>
            <a:r>
              <a:rPr lang="en-US" altLang="zh-TW" dirty="0" smtClean="0"/>
              <a:t>, </a:t>
            </a:r>
            <a:r>
              <a:rPr lang="en-US" altLang="zh-TW" dirty="0" err="1" smtClean="0"/>
              <a:t>netiQ</a:t>
            </a:r>
            <a:r>
              <a:rPr lang="en-US" altLang="zh-TW" dirty="0" smtClean="0"/>
              <a:t>, CISCO SYSTEMS, </a:t>
            </a:r>
            <a:r>
              <a:rPr lang="en-US" altLang="zh-TW" dirty="0" err="1" smtClean="0"/>
              <a:t>sas</a:t>
            </a:r>
            <a:r>
              <a:rPr lang="en-US" altLang="zh-TW" dirty="0" smtClean="0"/>
              <a:t>, </a:t>
            </a:r>
            <a:r>
              <a:rPr lang="en-US" altLang="zh-TW" dirty="0" err="1" smtClean="0"/>
              <a:t>Proofpoint</a:t>
            </a:r>
            <a:endParaRPr lang="en-US" altLang="zh-TW" dirty="0" smtClean="0"/>
          </a:p>
          <a:p>
            <a:r>
              <a:rPr lang="en-US" altLang="zh-TW" dirty="0" smtClean="0"/>
              <a:t>Others: UPS, The associated Press, Hoover’s Online, </a:t>
            </a:r>
            <a:r>
              <a:rPr lang="en-US" altLang="zh-TW" dirty="0" err="1" smtClean="0"/>
              <a:t>omaha</a:t>
            </a:r>
            <a:r>
              <a:rPr lang="en-US" altLang="zh-TW" dirty="0" smtClean="0"/>
              <a:t> steaks, </a:t>
            </a:r>
            <a:r>
              <a:rPr lang="en-US" altLang="zh-TW" dirty="0" err="1" smtClean="0"/>
              <a:t>HypoVereinsbank</a:t>
            </a:r>
            <a:endParaRPr lang="en-US" altLang="zh-TW" dirty="0" smtClean="0"/>
          </a:p>
        </p:txBody>
      </p:sp>
    </p:spTree>
    <p:extLst>
      <p:ext uri="{BB962C8B-B14F-4D97-AF65-F5344CB8AC3E}">
        <p14:creationId xmlns:p14="http://schemas.microsoft.com/office/powerpoint/2010/main" val="223663230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zh-TW" smtClean="0"/>
              <a:t>MySQL Price</a:t>
            </a:r>
          </a:p>
        </p:txBody>
      </p:sp>
      <p:sp>
        <p:nvSpPr>
          <p:cNvPr id="13315" name="Content Placeholder 2"/>
          <p:cNvSpPr>
            <a:spLocks noGrp="1"/>
          </p:cNvSpPr>
          <p:nvPr>
            <p:ph idx="1"/>
          </p:nvPr>
        </p:nvSpPr>
        <p:spPr/>
        <p:txBody>
          <a:bodyPr>
            <a:normAutofit fontScale="92500"/>
          </a:bodyPr>
          <a:lstStyle/>
          <a:p>
            <a:r>
              <a:rPr lang="en-US" smtClean="0"/>
              <a:t>Oracle now charges $2,000 per server for MySQL Standard Edition support, which doubles to $4,000 for servers with five or more sockets; and $5,000 per server for Enterprise Edition, which also doubles to $10,000 for five-plus sockets.</a:t>
            </a:r>
          </a:p>
          <a:p>
            <a:endParaRPr lang="en-US" altLang="zh-TW" smtClean="0"/>
          </a:p>
          <a:p>
            <a:r>
              <a:rPr lang="en-US" smtClean="0"/>
              <a:t>Oracle has also introduced a Cluster Carrier Grade edition that is priced at $10,000 per server for one- to four-socket servers and $20,000 per server for those with five or more.</a:t>
            </a:r>
            <a:endParaRPr lang="en-US" altLang="zh-TW" smtClean="0"/>
          </a:p>
        </p:txBody>
      </p:sp>
    </p:spTree>
    <p:extLst>
      <p:ext uri="{BB962C8B-B14F-4D97-AF65-F5344CB8AC3E}">
        <p14:creationId xmlns:p14="http://schemas.microsoft.com/office/powerpoint/2010/main" val="304899216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4149</TotalTime>
  <Words>2555</Words>
  <Application>Microsoft Office PowerPoint</Application>
  <PresentationFormat>On-screen Show (4:3)</PresentationFormat>
  <Paragraphs>279</Paragraphs>
  <Slides>51</Slides>
  <Notes>8</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Parallax</vt:lpstr>
      <vt:lpstr>Professional Diploma in Commercial Web Design</vt:lpstr>
      <vt:lpstr>What is a Database</vt:lpstr>
      <vt:lpstr>Why we need a Database</vt:lpstr>
      <vt:lpstr>How to connect to a Database</vt:lpstr>
      <vt:lpstr>Compare Databases</vt:lpstr>
      <vt:lpstr>Database requirements</vt:lpstr>
      <vt:lpstr>Data and information</vt:lpstr>
      <vt:lpstr>Who uses MySQL</vt:lpstr>
      <vt:lpstr>MySQL Price</vt:lpstr>
      <vt:lpstr>MySQL File Size</vt:lpstr>
      <vt:lpstr>Pos of using MySQL</vt:lpstr>
      <vt:lpstr>Cons of using MySQL</vt:lpstr>
      <vt:lpstr>Performance</vt:lpstr>
      <vt:lpstr>Performance</vt:lpstr>
      <vt:lpstr>Site</vt:lpstr>
      <vt:lpstr>How large can MySQL handle</vt:lpstr>
      <vt:lpstr>Top Reasons to Use MySQL</vt:lpstr>
      <vt:lpstr>Top Reasons to Use MySQL</vt:lpstr>
      <vt:lpstr>Top Reasons to Use MySQL</vt:lpstr>
      <vt:lpstr>Top Reasons to Use MySQL</vt:lpstr>
      <vt:lpstr>Top Reasons to Use MySQL</vt:lpstr>
      <vt:lpstr>Create a Database</vt:lpstr>
      <vt:lpstr>Login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 set</vt:lpstr>
      <vt:lpstr>Uni-code</vt:lpstr>
      <vt:lpstr>Collation</vt:lpstr>
      <vt:lpstr>Database and Excel</vt:lpstr>
      <vt:lpstr>Schemas</vt:lpstr>
      <vt:lpstr>Steps to create database</vt:lpstr>
      <vt:lpstr>PowerPoint Presentation</vt:lpstr>
      <vt:lpstr>PowerPoint Presentation</vt:lpstr>
      <vt:lpstr>PowerPoint Presentation</vt:lpstr>
      <vt:lpstr>PowerPoint Presentation</vt:lpstr>
      <vt:lpstr>int</vt:lpstr>
      <vt:lpstr>Decimal number</vt:lpstr>
      <vt:lpstr>Create table</vt:lpstr>
      <vt:lpstr>PowerPoint Presentation</vt:lpstr>
      <vt:lpstr>INSERT</vt:lpstr>
      <vt:lpstr>INSERT</vt:lpstr>
      <vt:lpstr>Browse / Query</vt:lpstr>
      <vt:lpstr>Update</vt:lpstr>
      <vt:lpstr>Delete</vt:lpstr>
      <vt:lpstr>Homework</vt:lpstr>
      <vt:lpstr>QUESTIONS</vt:lpstr>
    </vt:vector>
  </TitlesOfParts>
  <Company>hatcom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Macromedia Dreamweaver MX Developer Certification Examination</dc:title>
  <dc:creator>hatted</dc:creator>
  <cp:lastModifiedBy>Fevaworks</cp:lastModifiedBy>
  <cp:revision>294</cp:revision>
  <cp:lastPrinted>1601-01-01T00:00:00Z</cp:lastPrinted>
  <dcterms:created xsi:type="dcterms:W3CDTF">2004-06-06T12:03:14Z</dcterms:created>
  <dcterms:modified xsi:type="dcterms:W3CDTF">2016-10-14T14:15:00Z</dcterms:modified>
</cp:coreProperties>
</file>