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72" r:id="rId2"/>
    <p:sldId id="273" r:id="rId3"/>
    <p:sldId id="274" r:id="rId4"/>
    <p:sldId id="275" r:id="rId5"/>
    <p:sldId id="280" r:id="rId6"/>
    <p:sldId id="281" r:id="rId7"/>
    <p:sldId id="390" r:id="rId8"/>
    <p:sldId id="316" r:id="rId9"/>
    <p:sldId id="395" r:id="rId10"/>
    <p:sldId id="396" r:id="rId11"/>
    <p:sldId id="380" r:id="rId12"/>
    <p:sldId id="381" r:id="rId13"/>
    <p:sldId id="394" r:id="rId14"/>
    <p:sldId id="393" r:id="rId15"/>
    <p:sldId id="383" r:id="rId16"/>
    <p:sldId id="369" r:id="rId17"/>
    <p:sldId id="311" r:id="rId18"/>
    <p:sldId id="312" r:id="rId19"/>
    <p:sldId id="313" r:id="rId20"/>
    <p:sldId id="314" r:id="rId21"/>
    <p:sldId id="315" r:id="rId22"/>
    <p:sldId id="282" r:id="rId23"/>
    <p:sldId id="320" r:id="rId24"/>
    <p:sldId id="326" r:id="rId25"/>
    <p:sldId id="327" r:id="rId26"/>
    <p:sldId id="328" r:id="rId27"/>
    <p:sldId id="329" r:id="rId28"/>
    <p:sldId id="330" r:id="rId29"/>
    <p:sldId id="331" r:id="rId30"/>
    <p:sldId id="332" r:id="rId31"/>
    <p:sldId id="325" r:id="rId32"/>
    <p:sldId id="322" r:id="rId33"/>
    <p:sldId id="321" r:id="rId34"/>
    <p:sldId id="378" r:id="rId35"/>
    <p:sldId id="379" r:id="rId36"/>
    <p:sldId id="323" r:id="rId37"/>
    <p:sldId id="333" r:id="rId38"/>
    <p:sldId id="334" r:id="rId39"/>
    <p:sldId id="324" r:id="rId40"/>
    <p:sldId id="388" r:id="rId41"/>
    <p:sldId id="337" r:id="rId42"/>
    <p:sldId id="365" r:id="rId43"/>
    <p:sldId id="336" r:id="rId44"/>
    <p:sldId id="366" r:id="rId45"/>
    <p:sldId id="293" r:id="rId46"/>
    <p:sldId id="294" r:id="rId47"/>
    <p:sldId id="397" r:id="rId48"/>
  </p:sldIdLst>
  <p:sldSz cx="9144000" cy="6858000" type="screen4x3"/>
  <p:notesSz cx="9945688" cy="14374813"/>
  <p:defaultTextStyle>
    <a:defPPr>
      <a:defRPr lang="zh-TW"/>
    </a:defPPr>
    <a:lvl1pPr algn="ctr"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ctr"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ctr"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ctr"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ctr"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3847"/>
    <a:srgbClr val="990099"/>
    <a:srgbClr val="FFFF00"/>
    <a:srgbClr val="0099CC"/>
    <a:srgbClr val="FF00FF"/>
    <a:srgbClr val="336699"/>
    <a:srgbClr val="3366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3167" autoAdjust="0"/>
  </p:normalViewPr>
  <p:slideViewPr>
    <p:cSldViewPr>
      <p:cViewPr>
        <p:scale>
          <a:sx n="100" d="100"/>
          <a:sy n="100" d="100"/>
        </p:scale>
        <p:origin x="-672"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4308475" cy="720725"/>
          </a:xfrm>
          <a:prstGeom prst="rect">
            <a:avLst/>
          </a:prstGeom>
          <a:noFill/>
          <a:ln w="9525">
            <a:noFill/>
            <a:miter lim="800000"/>
            <a:headEnd/>
            <a:tailEnd/>
          </a:ln>
          <a:effectLst/>
        </p:spPr>
        <p:txBody>
          <a:bodyPr vert="horz" wrap="square" lIns="138961" tIns="69481" rIns="138961" bIns="69481" numCol="1" anchor="t" anchorCtr="0" compatLnSpc="1">
            <a:prstTxWarp prst="textNoShape">
              <a:avLst/>
            </a:prstTxWarp>
          </a:bodyPr>
          <a:lstStyle>
            <a:lvl1pPr algn="l" defTabSz="1389652">
              <a:defRPr sz="1800">
                <a:latin typeface="Arial" charset="0"/>
              </a:defRPr>
            </a:lvl1pPr>
          </a:lstStyle>
          <a:p>
            <a:pPr>
              <a:defRPr/>
            </a:pPr>
            <a:endParaRPr lang="en-US"/>
          </a:p>
        </p:txBody>
      </p:sp>
      <p:sp>
        <p:nvSpPr>
          <p:cNvPr id="45059" name="Rectangle 3"/>
          <p:cNvSpPr>
            <a:spLocks noGrp="1" noChangeArrowheads="1"/>
          </p:cNvSpPr>
          <p:nvPr>
            <p:ph type="dt" sz="quarter" idx="1"/>
          </p:nvPr>
        </p:nvSpPr>
        <p:spPr bwMode="auto">
          <a:xfrm>
            <a:off x="5637213" y="0"/>
            <a:ext cx="4308475" cy="720725"/>
          </a:xfrm>
          <a:prstGeom prst="rect">
            <a:avLst/>
          </a:prstGeom>
          <a:noFill/>
          <a:ln w="9525">
            <a:noFill/>
            <a:miter lim="800000"/>
            <a:headEnd/>
            <a:tailEnd/>
          </a:ln>
          <a:effectLst/>
        </p:spPr>
        <p:txBody>
          <a:bodyPr vert="horz" wrap="square" lIns="138961" tIns="69481" rIns="138961" bIns="69481" numCol="1" anchor="t" anchorCtr="0" compatLnSpc="1">
            <a:prstTxWarp prst="textNoShape">
              <a:avLst/>
            </a:prstTxWarp>
          </a:bodyPr>
          <a:lstStyle>
            <a:lvl1pPr algn="r" defTabSz="1389652">
              <a:defRPr sz="1800">
                <a:latin typeface="Arial" charset="0"/>
              </a:defRPr>
            </a:lvl1pPr>
          </a:lstStyle>
          <a:p>
            <a:pPr>
              <a:defRPr/>
            </a:pPr>
            <a:endParaRPr lang="en-US"/>
          </a:p>
        </p:txBody>
      </p:sp>
      <p:sp>
        <p:nvSpPr>
          <p:cNvPr id="45060" name="Rectangle 4"/>
          <p:cNvSpPr>
            <a:spLocks noGrp="1" noChangeArrowheads="1"/>
          </p:cNvSpPr>
          <p:nvPr>
            <p:ph type="ftr" sz="quarter" idx="2"/>
          </p:nvPr>
        </p:nvSpPr>
        <p:spPr bwMode="auto">
          <a:xfrm>
            <a:off x="0" y="13654088"/>
            <a:ext cx="4308475" cy="720725"/>
          </a:xfrm>
          <a:prstGeom prst="rect">
            <a:avLst/>
          </a:prstGeom>
          <a:noFill/>
          <a:ln w="9525">
            <a:noFill/>
            <a:miter lim="800000"/>
            <a:headEnd/>
            <a:tailEnd/>
          </a:ln>
          <a:effectLst/>
        </p:spPr>
        <p:txBody>
          <a:bodyPr vert="horz" wrap="square" lIns="138961" tIns="69481" rIns="138961" bIns="69481" numCol="1" anchor="b" anchorCtr="0" compatLnSpc="1">
            <a:prstTxWarp prst="textNoShape">
              <a:avLst/>
            </a:prstTxWarp>
          </a:bodyPr>
          <a:lstStyle>
            <a:lvl1pPr algn="l" defTabSz="1389652">
              <a:defRPr sz="1800">
                <a:latin typeface="Arial" charset="0"/>
              </a:defRPr>
            </a:lvl1pPr>
          </a:lstStyle>
          <a:p>
            <a:pPr>
              <a:defRPr/>
            </a:pPr>
            <a:endParaRPr lang="en-US"/>
          </a:p>
        </p:txBody>
      </p:sp>
      <p:sp>
        <p:nvSpPr>
          <p:cNvPr id="45061" name="Rectangle 5"/>
          <p:cNvSpPr>
            <a:spLocks noGrp="1" noChangeArrowheads="1"/>
          </p:cNvSpPr>
          <p:nvPr>
            <p:ph type="sldNum" sz="quarter" idx="3"/>
          </p:nvPr>
        </p:nvSpPr>
        <p:spPr bwMode="auto">
          <a:xfrm>
            <a:off x="5637213" y="13654088"/>
            <a:ext cx="4308475" cy="720725"/>
          </a:xfrm>
          <a:prstGeom prst="rect">
            <a:avLst/>
          </a:prstGeom>
          <a:noFill/>
          <a:ln w="9525">
            <a:noFill/>
            <a:miter lim="800000"/>
            <a:headEnd/>
            <a:tailEnd/>
          </a:ln>
          <a:effectLst/>
        </p:spPr>
        <p:txBody>
          <a:bodyPr vert="horz" wrap="square" lIns="138961" tIns="69481" rIns="138961" bIns="69481" numCol="1" anchor="b" anchorCtr="0" compatLnSpc="1">
            <a:prstTxWarp prst="textNoShape">
              <a:avLst/>
            </a:prstTxWarp>
          </a:bodyPr>
          <a:lstStyle>
            <a:lvl1pPr algn="r" defTabSz="1389652">
              <a:defRPr sz="1800">
                <a:latin typeface="Arial" charset="0"/>
              </a:defRPr>
            </a:lvl1pPr>
          </a:lstStyle>
          <a:p>
            <a:pPr>
              <a:defRPr/>
            </a:pPr>
            <a:fld id="{A60658C6-624E-4ED0-9262-E8A00495B935}" type="slidenum">
              <a:rPr lang="en-US"/>
              <a:pPr>
                <a:defRPr/>
              </a:pPr>
              <a:t>‹#›</a:t>
            </a:fld>
            <a:endParaRPr lang="en-US" dirty="0"/>
          </a:p>
        </p:txBody>
      </p:sp>
    </p:spTree>
    <p:extLst>
      <p:ext uri="{BB962C8B-B14F-4D97-AF65-F5344CB8AC3E}">
        <p14:creationId xmlns:p14="http://schemas.microsoft.com/office/powerpoint/2010/main" val="1290875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10063" cy="719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5634038" y="0"/>
            <a:ext cx="4310062" cy="719138"/>
          </a:xfrm>
          <a:prstGeom prst="rect">
            <a:avLst/>
          </a:prstGeom>
        </p:spPr>
        <p:txBody>
          <a:bodyPr vert="horz" lIns="91440" tIns="45720" rIns="91440" bIns="45720" rtlCol="0"/>
          <a:lstStyle>
            <a:lvl1pPr algn="r">
              <a:defRPr sz="1200"/>
            </a:lvl1pPr>
          </a:lstStyle>
          <a:p>
            <a:pPr>
              <a:defRPr/>
            </a:pPr>
            <a:fld id="{4FB17767-B94F-4AF0-B319-736C9D06045C}" type="datetimeFigureOut">
              <a:rPr lang="en-US"/>
              <a:pPr>
                <a:defRPr/>
              </a:pPr>
              <a:t>10/17/2011</a:t>
            </a:fld>
            <a:endParaRPr lang="en-US"/>
          </a:p>
        </p:txBody>
      </p:sp>
      <p:sp>
        <p:nvSpPr>
          <p:cNvPr id="4" name="Slide Image Placeholder 3"/>
          <p:cNvSpPr>
            <a:spLocks noGrp="1" noRot="1" noChangeAspect="1"/>
          </p:cNvSpPr>
          <p:nvPr>
            <p:ph type="sldImg" idx="2"/>
          </p:nvPr>
        </p:nvSpPr>
        <p:spPr>
          <a:xfrm>
            <a:off x="1379538" y="1077913"/>
            <a:ext cx="7186612" cy="5391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995363" y="6827838"/>
            <a:ext cx="7956550" cy="6469062"/>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13654088"/>
            <a:ext cx="4310063" cy="71755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634038" y="13654088"/>
            <a:ext cx="4310062" cy="717550"/>
          </a:xfrm>
          <a:prstGeom prst="rect">
            <a:avLst/>
          </a:prstGeom>
        </p:spPr>
        <p:txBody>
          <a:bodyPr vert="horz" lIns="91440" tIns="45720" rIns="91440" bIns="45720" rtlCol="0" anchor="b"/>
          <a:lstStyle>
            <a:lvl1pPr algn="r">
              <a:defRPr sz="1200"/>
            </a:lvl1pPr>
          </a:lstStyle>
          <a:p>
            <a:pPr>
              <a:defRPr/>
            </a:pPr>
            <a:fld id="{F695DF3C-1985-469D-8DA5-0B0529CCC603}" type="slidenum">
              <a:rPr lang="en-US"/>
              <a:pPr>
                <a:defRPr/>
              </a:pPr>
              <a:t>‹#›</a:t>
            </a:fld>
            <a:endParaRPr lang="en-US"/>
          </a:p>
        </p:txBody>
      </p:sp>
    </p:spTree>
    <p:extLst>
      <p:ext uri="{BB962C8B-B14F-4D97-AF65-F5344CB8AC3E}">
        <p14:creationId xmlns:p14="http://schemas.microsoft.com/office/powerpoint/2010/main" val="22597543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FAFB0113-A2D1-439B-9459-8A2B061E71AD}" type="slidenum">
              <a:rPr lang="en-US" altLang="zh-TW" smtClean="0"/>
              <a:pPr eaLnBrk="1" hangingPunct="1"/>
              <a:t>11</a:t>
            </a:fld>
            <a:endParaRPr lang="en-US" altLang="zh-TW" smtClean="0"/>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3A3D3B0B-0132-4E7D-A270-1497D8838BE7}" type="slidenum">
              <a:rPr lang="en-US" altLang="zh-TW" smtClean="0"/>
              <a:pPr eaLnBrk="1" hangingPunct="1"/>
              <a:t>12</a:t>
            </a:fld>
            <a:endParaRPr lang="en-US" altLang="zh-TW" smtClean="0"/>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52805967-88D7-416C-8EC1-B32F29ED2E18}" type="slidenum">
              <a:rPr lang="en-US" altLang="zh-TW" smtClean="0"/>
              <a:pPr eaLnBrk="1" hangingPunct="1"/>
              <a:t>13</a:t>
            </a:fld>
            <a:endParaRPr lang="en-US" altLang="zh-TW" smtClean="0"/>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2D35CBAC-7B92-4AB4-A03D-8E1719F7F3E6}" type="slidenum">
              <a:rPr lang="en-US" altLang="zh-TW" smtClean="0"/>
              <a:pPr eaLnBrk="1" hangingPunct="1"/>
              <a:t>14</a:t>
            </a:fld>
            <a:endParaRPr lang="en-US" altLang="zh-TW" smtClean="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8B478AC1-BAA7-4098-A655-1F5B3A3BE945}" type="slidenum">
              <a:rPr lang="en-US" altLang="zh-TW" smtClean="0"/>
              <a:pPr eaLnBrk="1" hangingPunct="1"/>
              <a:t>15</a:t>
            </a:fld>
            <a:endParaRPr lang="en-US" altLang="zh-TW" smtClean="0"/>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smtClean="0"/>
          </a:p>
        </p:txBody>
      </p:sp>
      <p:sp>
        <p:nvSpPr>
          <p:cNvPr id="972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6AFBA34D-10B5-43B3-8721-7039EC33B74B}" type="slidenum">
              <a:rPr lang="en-US" altLang="zh-TW" smtClean="0"/>
              <a:pPr eaLnBrk="1" hangingPunct="1"/>
              <a:t>34</a:t>
            </a:fld>
            <a:endParaRPr lang="en-US" altLang="zh-TW"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0C8F6D10-1F4F-41FF-8C56-8DF43E7BB3FB}" type="slidenum">
              <a:rPr lang="en-US" altLang="zh-TW"/>
              <a:pPr>
                <a:defRPr/>
              </a:pPr>
              <a:t>‹#›</a:t>
            </a:fld>
            <a:endParaRPr lang="en-US" altLang="zh-TW" dirty="0"/>
          </a:p>
        </p:txBody>
      </p:sp>
    </p:spTree>
    <p:extLst>
      <p:ext uri="{BB962C8B-B14F-4D97-AF65-F5344CB8AC3E}">
        <p14:creationId xmlns:p14="http://schemas.microsoft.com/office/powerpoint/2010/main" val="1073091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8888FC5-17B4-4338-8E13-2EF5D850DF75}" type="slidenum">
              <a:rPr lang="en-US" altLang="zh-TW"/>
              <a:pPr>
                <a:defRPr/>
              </a:pPr>
              <a:t>‹#›</a:t>
            </a:fld>
            <a:endParaRPr lang="en-US" altLang="zh-TW" dirty="0"/>
          </a:p>
        </p:txBody>
      </p:sp>
    </p:spTree>
    <p:extLst>
      <p:ext uri="{BB962C8B-B14F-4D97-AF65-F5344CB8AC3E}">
        <p14:creationId xmlns:p14="http://schemas.microsoft.com/office/powerpoint/2010/main" val="3804066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313B902-F024-46CD-9232-C379176305C6}" type="slidenum">
              <a:rPr lang="en-US" altLang="zh-TW"/>
              <a:pPr>
                <a:defRPr/>
              </a:pPr>
              <a:t>‹#›</a:t>
            </a:fld>
            <a:endParaRPr lang="en-US" altLang="zh-TW" dirty="0"/>
          </a:p>
        </p:txBody>
      </p:sp>
    </p:spTree>
    <p:extLst>
      <p:ext uri="{BB962C8B-B14F-4D97-AF65-F5344CB8AC3E}">
        <p14:creationId xmlns:p14="http://schemas.microsoft.com/office/powerpoint/2010/main" val="64049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600200"/>
            <a:ext cx="4038600" cy="21859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648200" y="3938588"/>
            <a:ext cx="4038600" cy="218757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8" name="Rectangle 6"/>
          <p:cNvSpPr>
            <a:spLocks noGrp="1" noChangeArrowheads="1"/>
          </p:cNvSpPr>
          <p:nvPr>
            <p:ph type="sldNum" sz="quarter" idx="12"/>
          </p:nvPr>
        </p:nvSpPr>
        <p:spPr>
          <a:ln/>
        </p:spPr>
        <p:txBody>
          <a:bodyPr/>
          <a:lstStyle>
            <a:lvl1pPr>
              <a:defRPr/>
            </a:lvl1pPr>
          </a:lstStyle>
          <a:p>
            <a:pPr>
              <a:defRPr/>
            </a:pPr>
            <a:fld id="{38916300-6CDA-4980-9384-199456612DA0}" type="slidenum">
              <a:rPr lang="en-US" altLang="zh-TW"/>
              <a:pPr>
                <a:defRPr/>
              </a:pPr>
              <a:t>‹#›</a:t>
            </a:fld>
            <a:endParaRPr lang="en-US" altLang="zh-TW" dirty="0"/>
          </a:p>
        </p:txBody>
      </p:sp>
    </p:spTree>
    <p:extLst>
      <p:ext uri="{BB962C8B-B14F-4D97-AF65-F5344CB8AC3E}">
        <p14:creationId xmlns:p14="http://schemas.microsoft.com/office/powerpoint/2010/main" val="3255730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6EB8DA27-1842-47D0-8048-90491A4AD96B}" type="slidenum">
              <a:rPr lang="en-US" altLang="zh-TW"/>
              <a:pPr>
                <a:defRPr/>
              </a:pPr>
              <a:t>‹#›</a:t>
            </a:fld>
            <a:endParaRPr lang="en-US" altLang="zh-TW" dirty="0"/>
          </a:p>
        </p:txBody>
      </p:sp>
    </p:spTree>
    <p:extLst>
      <p:ext uri="{BB962C8B-B14F-4D97-AF65-F5344CB8AC3E}">
        <p14:creationId xmlns:p14="http://schemas.microsoft.com/office/powerpoint/2010/main" val="2838699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457200" y="1600200"/>
            <a:ext cx="8229600" cy="4525963"/>
          </a:xfrm>
        </p:spPr>
        <p:txBody>
          <a:bodyPr/>
          <a:lstStyle/>
          <a:p>
            <a:pPr lvl="0"/>
            <a:endParaRPr lang="zh-TW"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971B08D2-B668-4DBB-A666-D04EA4F4C3F3}" type="slidenum">
              <a:rPr lang="en-US" altLang="zh-TW"/>
              <a:pPr>
                <a:defRPr/>
              </a:pPr>
              <a:t>‹#›</a:t>
            </a:fld>
            <a:endParaRPr lang="en-US" altLang="zh-TW" dirty="0"/>
          </a:p>
        </p:txBody>
      </p:sp>
    </p:spTree>
    <p:extLst>
      <p:ext uri="{BB962C8B-B14F-4D97-AF65-F5344CB8AC3E}">
        <p14:creationId xmlns:p14="http://schemas.microsoft.com/office/powerpoint/2010/main" val="1045399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標題及圖表">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smtClean="0"/>
              <a:t>按一下以編輯母片標題樣式</a:t>
            </a:r>
            <a:endParaRPr lang="zh-TW" altLang="en-US"/>
          </a:p>
        </p:txBody>
      </p:sp>
      <p:sp>
        <p:nvSpPr>
          <p:cNvPr id="3" name="圖表版面配置區 2"/>
          <p:cNvSpPr>
            <a:spLocks noGrp="1"/>
          </p:cNvSpPr>
          <p:nvPr>
            <p:ph type="chart" idx="1"/>
          </p:nvPr>
        </p:nvSpPr>
        <p:spPr>
          <a:xfrm>
            <a:off x="457200" y="1600200"/>
            <a:ext cx="8229600" cy="4525963"/>
          </a:xfrm>
        </p:spPr>
        <p:txBody>
          <a:bodyPr/>
          <a:lstStyle/>
          <a:p>
            <a:pPr lvl="0"/>
            <a:endParaRPr lang="zh-TW"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95D6819D-C1F7-4C16-A7A6-143D17F9E2CC}" type="slidenum">
              <a:rPr lang="en-US" altLang="zh-TW"/>
              <a:pPr>
                <a:defRPr/>
              </a:pPr>
              <a:t>‹#›</a:t>
            </a:fld>
            <a:endParaRPr lang="en-US" altLang="zh-TW" dirty="0"/>
          </a:p>
        </p:txBody>
      </p:sp>
    </p:spTree>
    <p:extLst>
      <p:ext uri="{BB962C8B-B14F-4D97-AF65-F5344CB8AC3E}">
        <p14:creationId xmlns:p14="http://schemas.microsoft.com/office/powerpoint/2010/main" val="1134326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600200"/>
            <a:ext cx="4038600" cy="21859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648200" y="3938588"/>
            <a:ext cx="4038600" cy="218757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8" name="Rectangle 6"/>
          <p:cNvSpPr>
            <a:spLocks noGrp="1" noChangeArrowheads="1"/>
          </p:cNvSpPr>
          <p:nvPr>
            <p:ph type="sldNum" sz="quarter" idx="12"/>
          </p:nvPr>
        </p:nvSpPr>
        <p:spPr>
          <a:ln/>
        </p:spPr>
        <p:txBody>
          <a:bodyPr/>
          <a:lstStyle>
            <a:lvl1pPr>
              <a:defRPr/>
            </a:lvl1pPr>
          </a:lstStyle>
          <a:p>
            <a:pPr>
              <a:defRPr/>
            </a:pPr>
            <a:fld id="{AF927157-13ED-4B3A-A1FE-7AA379C6D93A}" type="slidenum">
              <a:rPr lang="en-US" altLang="zh-TW"/>
              <a:pPr>
                <a:defRPr/>
              </a:pPr>
              <a:t>‹#›</a:t>
            </a:fld>
            <a:endParaRPr lang="en-US" altLang="zh-TW" dirty="0"/>
          </a:p>
        </p:txBody>
      </p:sp>
    </p:spTree>
    <p:extLst>
      <p:ext uri="{BB962C8B-B14F-4D97-AF65-F5344CB8AC3E}">
        <p14:creationId xmlns:p14="http://schemas.microsoft.com/office/powerpoint/2010/main" val="905963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17D6E90-3BE7-4072-B02D-8DF82B1F4AB7}" type="slidenum">
              <a:rPr lang="en-US" altLang="zh-TW"/>
              <a:pPr>
                <a:defRPr/>
              </a:pPr>
              <a:t>‹#›</a:t>
            </a:fld>
            <a:endParaRPr lang="en-US" altLang="zh-TW" dirty="0"/>
          </a:p>
        </p:txBody>
      </p:sp>
    </p:spTree>
    <p:extLst>
      <p:ext uri="{BB962C8B-B14F-4D97-AF65-F5344CB8AC3E}">
        <p14:creationId xmlns:p14="http://schemas.microsoft.com/office/powerpoint/2010/main" val="172650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E73D78E-C876-4310-A5E9-D8717B65290F}" type="slidenum">
              <a:rPr lang="en-US" altLang="zh-TW"/>
              <a:pPr>
                <a:defRPr/>
              </a:pPr>
              <a:t>‹#›</a:t>
            </a:fld>
            <a:endParaRPr lang="en-US" altLang="zh-TW" dirty="0"/>
          </a:p>
        </p:txBody>
      </p:sp>
    </p:spTree>
    <p:extLst>
      <p:ext uri="{BB962C8B-B14F-4D97-AF65-F5344CB8AC3E}">
        <p14:creationId xmlns:p14="http://schemas.microsoft.com/office/powerpoint/2010/main" val="385885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B1D859E3-ADA2-426F-BEE1-7EF4B4DE6F05}" type="slidenum">
              <a:rPr lang="en-US" altLang="zh-TW"/>
              <a:pPr>
                <a:defRPr/>
              </a:pPr>
              <a:t>‹#›</a:t>
            </a:fld>
            <a:endParaRPr lang="en-US" altLang="zh-TW" dirty="0"/>
          </a:p>
        </p:txBody>
      </p:sp>
    </p:spTree>
    <p:extLst>
      <p:ext uri="{BB962C8B-B14F-4D97-AF65-F5344CB8AC3E}">
        <p14:creationId xmlns:p14="http://schemas.microsoft.com/office/powerpoint/2010/main" val="2723143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AB4BE217-CDE5-4CC6-842D-7A601336F266}" type="slidenum">
              <a:rPr lang="en-US" altLang="zh-TW"/>
              <a:pPr>
                <a:defRPr/>
              </a:pPr>
              <a:t>‹#›</a:t>
            </a:fld>
            <a:endParaRPr lang="en-US" altLang="zh-TW" dirty="0"/>
          </a:p>
        </p:txBody>
      </p:sp>
    </p:spTree>
    <p:extLst>
      <p:ext uri="{BB962C8B-B14F-4D97-AF65-F5344CB8AC3E}">
        <p14:creationId xmlns:p14="http://schemas.microsoft.com/office/powerpoint/2010/main" val="244711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65E913E5-8132-4DE6-B62D-F31F1A20C1B7}" type="slidenum">
              <a:rPr lang="en-US" altLang="zh-TW"/>
              <a:pPr>
                <a:defRPr/>
              </a:pPr>
              <a:t>‹#›</a:t>
            </a:fld>
            <a:endParaRPr lang="en-US" altLang="zh-TW" dirty="0"/>
          </a:p>
        </p:txBody>
      </p:sp>
    </p:spTree>
    <p:extLst>
      <p:ext uri="{BB962C8B-B14F-4D97-AF65-F5344CB8AC3E}">
        <p14:creationId xmlns:p14="http://schemas.microsoft.com/office/powerpoint/2010/main" val="70195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CC3F2381-CE58-4C82-8DE5-FA39692B7F2B}" type="slidenum">
              <a:rPr lang="en-US" altLang="zh-TW"/>
              <a:pPr>
                <a:defRPr/>
              </a:pPr>
              <a:t>‹#›</a:t>
            </a:fld>
            <a:endParaRPr lang="en-US" altLang="zh-TW" dirty="0"/>
          </a:p>
        </p:txBody>
      </p:sp>
    </p:spTree>
    <p:extLst>
      <p:ext uri="{BB962C8B-B14F-4D97-AF65-F5344CB8AC3E}">
        <p14:creationId xmlns:p14="http://schemas.microsoft.com/office/powerpoint/2010/main" val="197307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2F3C747F-7161-4BCB-8A69-C4210A93688A}" type="slidenum">
              <a:rPr lang="en-US" altLang="zh-TW"/>
              <a:pPr>
                <a:defRPr/>
              </a:pPr>
              <a:t>‹#›</a:t>
            </a:fld>
            <a:endParaRPr lang="en-US" altLang="zh-TW" dirty="0"/>
          </a:p>
        </p:txBody>
      </p:sp>
    </p:spTree>
    <p:extLst>
      <p:ext uri="{BB962C8B-B14F-4D97-AF65-F5344CB8AC3E}">
        <p14:creationId xmlns:p14="http://schemas.microsoft.com/office/powerpoint/2010/main" val="232972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FE72F0F3-909B-4B58-861F-7AD41604F8D8}" type="slidenum">
              <a:rPr lang="en-US" altLang="zh-TW"/>
              <a:pPr>
                <a:defRPr/>
              </a:pPr>
              <a:t>‹#›</a:t>
            </a:fld>
            <a:endParaRPr lang="en-US" altLang="zh-TW" dirty="0"/>
          </a:p>
        </p:txBody>
      </p:sp>
    </p:spTree>
    <p:extLst>
      <p:ext uri="{BB962C8B-B14F-4D97-AF65-F5344CB8AC3E}">
        <p14:creationId xmlns:p14="http://schemas.microsoft.com/office/powerpoint/2010/main" val="3208462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73DF0A15-62A9-49D3-8CE7-2674D1FE155F}" type="slidenum">
              <a:rPr lang="en-US" altLang="zh-TW"/>
              <a:pPr>
                <a:defRPr/>
              </a:pPr>
              <a:t>‹#›</a:t>
            </a:fld>
            <a:endParaRPr lang="en-US" altLang="zh-TW"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rtl="0" eaLnBrk="0" fontAlgn="base" hangingPunct="0">
        <a:spcBef>
          <a:spcPct val="0"/>
        </a:spcBef>
        <a:spcAft>
          <a:spcPct val="0"/>
        </a:spcAft>
        <a:defRPr kumimoji="1" sz="4400">
          <a:solidFill>
            <a:srgbClr val="336699"/>
          </a:solidFill>
          <a:latin typeface="+mj-lt"/>
          <a:ea typeface="+mj-ea"/>
          <a:cs typeface="+mj-cs"/>
        </a:defRPr>
      </a:lvl1pPr>
      <a:lvl2pPr algn="ctr" rtl="0" eaLnBrk="0" fontAlgn="base" hangingPunct="0">
        <a:spcBef>
          <a:spcPct val="0"/>
        </a:spcBef>
        <a:spcAft>
          <a:spcPct val="0"/>
        </a:spcAft>
        <a:defRPr kumimoji="1" sz="4400">
          <a:solidFill>
            <a:srgbClr val="336699"/>
          </a:solidFill>
          <a:latin typeface="Arial" charset="0"/>
          <a:ea typeface="新細明體" pitchFamily="18" charset="-120"/>
        </a:defRPr>
      </a:lvl2pPr>
      <a:lvl3pPr algn="ctr" rtl="0" eaLnBrk="0" fontAlgn="base" hangingPunct="0">
        <a:spcBef>
          <a:spcPct val="0"/>
        </a:spcBef>
        <a:spcAft>
          <a:spcPct val="0"/>
        </a:spcAft>
        <a:defRPr kumimoji="1" sz="4400">
          <a:solidFill>
            <a:srgbClr val="336699"/>
          </a:solidFill>
          <a:latin typeface="Arial" charset="0"/>
          <a:ea typeface="新細明體" pitchFamily="18" charset="-120"/>
        </a:defRPr>
      </a:lvl3pPr>
      <a:lvl4pPr algn="ctr" rtl="0" eaLnBrk="0" fontAlgn="base" hangingPunct="0">
        <a:spcBef>
          <a:spcPct val="0"/>
        </a:spcBef>
        <a:spcAft>
          <a:spcPct val="0"/>
        </a:spcAft>
        <a:defRPr kumimoji="1" sz="4400">
          <a:solidFill>
            <a:srgbClr val="336699"/>
          </a:solidFill>
          <a:latin typeface="Arial" charset="0"/>
          <a:ea typeface="新細明體" pitchFamily="18" charset="-120"/>
        </a:defRPr>
      </a:lvl4pPr>
      <a:lvl5pPr algn="ctr" rtl="0" eaLnBrk="0" fontAlgn="base" hangingPunct="0">
        <a:spcBef>
          <a:spcPct val="0"/>
        </a:spcBef>
        <a:spcAft>
          <a:spcPct val="0"/>
        </a:spcAft>
        <a:defRPr kumimoji="1" sz="4400">
          <a:solidFill>
            <a:srgbClr val="336699"/>
          </a:solidFill>
          <a:latin typeface="Arial" charset="0"/>
          <a:ea typeface="新細明體" pitchFamily="18" charset="-120"/>
        </a:defRPr>
      </a:lvl5pPr>
      <a:lvl6pPr marL="457200" algn="ctr" rtl="0" fontAlgn="base">
        <a:spcBef>
          <a:spcPct val="0"/>
        </a:spcBef>
        <a:spcAft>
          <a:spcPct val="0"/>
        </a:spcAft>
        <a:defRPr kumimoji="1" sz="4400">
          <a:solidFill>
            <a:srgbClr val="336699"/>
          </a:solidFill>
          <a:latin typeface="Arial" charset="0"/>
          <a:ea typeface="新細明體" pitchFamily="18" charset="-120"/>
        </a:defRPr>
      </a:lvl6pPr>
      <a:lvl7pPr marL="914400" algn="ctr" rtl="0" fontAlgn="base">
        <a:spcBef>
          <a:spcPct val="0"/>
        </a:spcBef>
        <a:spcAft>
          <a:spcPct val="0"/>
        </a:spcAft>
        <a:defRPr kumimoji="1" sz="4400">
          <a:solidFill>
            <a:srgbClr val="336699"/>
          </a:solidFill>
          <a:latin typeface="Arial" charset="0"/>
          <a:ea typeface="新細明體" pitchFamily="18" charset="-120"/>
        </a:defRPr>
      </a:lvl7pPr>
      <a:lvl8pPr marL="1371600" algn="ctr" rtl="0" fontAlgn="base">
        <a:spcBef>
          <a:spcPct val="0"/>
        </a:spcBef>
        <a:spcAft>
          <a:spcPct val="0"/>
        </a:spcAft>
        <a:defRPr kumimoji="1" sz="4400">
          <a:solidFill>
            <a:srgbClr val="336699"/>
          </a:solidFill>
          <a:latin typeface="Arial" charset="0"/>
          <a:ea typeface="新細明體" pitchFamily="18" charset="-120"/>
        </a:defRPr>
      </a:lvl8pPr>
      <a:lvl9pPr marL="1828800" algn="ctr" rtl="0" fontAlgn="base">
        <a:spcBef>
          <a:spcPct val="0"/>
        </a:spcBef>
        <a:spcAft>
          <a:spcPct val="0"/>
        </a:spcAft>
        <a:defRPr kumimoji="1" sz="4400">
          <a:solidFill>
            <a:srgbClr val="336699"/>
          </a:solidFill>
          <a:latin typeface="Arial"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ev.mysql.com/doc/refman/4.1/en/full-tabl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p:txBody>
          <a:bodyPr/>
          <a:lstStyle/>
          <a:p>
            <a:r>
              <a:rPr lang="en-US" altLang="zh-TW" dirty="0" smtClean="0"/>
              <a:t>MySQL</a:t>
            </a:r>
            <a:endParaRPr lang="en-US" dirty="0" smtClean="0"/>
          </a:p>
        </p:txBody>
      </p:sp>
      <p:sp>
        <p:nvSpPr>
          <p:cNvPr id="4099" name="Subtitle 4"/>
          <p:cNvSpPr>
            <a:spLocks noGrp="1"/>
          </p:cNvSpPr>
          <p:nvPr>
            <p:ph type="subTitle" idx="1"/>
          </p:nvPr>
        </p:nvSpPr>
        <p:spPr/>
        <p:txBody>
          <a:bodyPr/>
          <a:lstStyle/>
          <a:p>
            <a:r>
              <a:rPr lang="en-US" altLang="zh-TW" dirty="0" smtClean="0"/>
              <a:t>Lesson 1</a:t>
            </a:r>
          </a:p>
          <a:p>
            <a:r>
              <a:rPr lang="en-US" altLang="zh-TW" dirty="0" smtClean="0"/>
              <a:t>Raymond Tsang</a:t>
            </a:r>
          </a:p>
          <a:p>
            <a:r>
              <a:rPr lang="en-US" altLang="zh-TW" dirty="0" smtClean="0"/>
              <a:t>t-raymond.tsang@fevaworks.com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zh-TW" dirty="0" smtClean="0"/>
              <a:t>MySQL File Size</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038437447"/>
              </p:ext>
            </p:extLst>
          </p:nvPr>
        </p:nvGraphicFramePr>
        <p:xfrm>
          <a:off x="457200" y="1600200"/>
          <a:ext cx="8229600" cy="29667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fontAlgn="base"/>
                      <a:r>
                        <a:rPr lang="en-US" b="1" i="0" dirty="0">
                          <a:solidFill>
                            <a:srgbClr val="000000"/>
                          </a:solidFill>
                          <a:effectLst/>
                          <a:latin typeface="helvetica"/>
                        </a:rPr>
                        <a:t>Operating System</a:t>
                      </a:r>
                    </a:p>
                  </a:txBody>
                  <a:tcPr/>
                </a:tc>
                <a:tc>
                  <a:txBody>
                    <a:bodyPr/>
                    <a:lstStyle/>
                    <a:p>
                      <a:pPr fontAlgn="base"/>
                      <a:r>
                        <a:rPr lang="en-US" b="1" i="0">
                          <a:solidFill>
                            <a:srgbClr val="000000"/>
                          </a:solidFill>
                          <a:effectLst/>
                          <a:latin typeface="helvetica"/>
                        </a:rPr>
                        <a:t>File-size Limit</a:t>
                      </a:r>
                    </a:p>
                  </a:txBody>
                  <a:tcPr/>
                </a:tc>
              </a:tr>
              <a:tr h="370840">
                <a:tc>
                  <a:txBody>
                    <a:bodyPr/>
                    <a:lstStyle/>
                    <a:p>
                      <a:pPr fontAlgn="base"/>
                      <a:r>
                        <a:rPr lang="en-US">
                          <a:effectLst/>
                          <a:latin typeface="helvetica"/>
                        </a:rPr>
                        <a:t>Win32 w/ FAT/FAT32</a:t>
                      </a:r>
                    </a:p>
                  </a:txBody>
                  <a:tcPr marL="47625" marR="47625"/>
                </a:tc>
                <a:tc>
                  <a:txBody>
                    <a:bodyPr/>
                    <a:lstStyle/>
                    <a:p>
                      <a:pPr fontAlgn="base"/>
                      <a:r>
                        <a:rPr lang="en-US">
                          <a:effectLst/>
                          <a:latin typeface="helvetica"/>
                        </a:rPr>
                        <a:t>2GB/4GB</a:t>
                      </a:r>
                    </a:p>
                  </a:txBody>
                  <a:tcPr marL="47625" marR="47625"/>
                </a:tc>
              </a:tr>
              <a:tr h="370840">
                <a:tc>
                  <a:txBody>
                    <a:bodyPr/>
                    <a:lstStyle/>
                    <a:p>
                      <a:pPr fontAlgn="base"/>
                      <a:r>
                        <a:rPr lang="en-US">
                          <a:effectLst/>
                          <a:latin typeface="helvetica"/>
                        </a:rPr>
                        <a:t>Win32 w/ NTFS</a:t>
                      </a:r>
                    </a:p>
                  </a:txBody>
                  <a:tcPr marL="47625" marR="47625"/>
                </a:tc>
                <a:tc>
                  <a:txBody>
                    <a:bodyPr/>
                    <a:lstStyle/>
                    <a:p>
                      <a:pPr fontAlgn="base"/>
                      <a:r>
                        <a:rPr lang="en-US">
                          <a:effectLst/>
                          <a:latin typeface="helvetica"/>
                        </a:rPr>
                        <a:t>2TB (possibly larger)</a:t>
                      </a:r>
                    </a:p>
                  </a:txBody>
                  <a:tcPr marL="47625" marR="47625"/>
                </a:tc>
              </a:tr>
              <a:tr h="370840">
                <a:tc>
                  <a:txBody>
                    <a:bodyPr/>
                    <a:lstStyle/>
                    <a:p>
                      <a:pPr fontAlgn="base"/>
                      <a:r>
                        <a:rPr lang="en-US">
                          <a:effectLst/>
                          <a:latin typeface="helvetica"/>
                        </a:rPr>
                        <a:t>Linux 2.2-Intel 32-bit</a:t>
                      </a:r>
                    </a:p>
                  </a:txBody>
                  <a:tcPr marL="47625" marR="47625"/>
                </a:tc>
                <a:tc>
                  <a:txBody>
                    <a:bodyPr/>
                    <a:lstStyle/>
                    <a:p>
                      <a:pPr fontAlgn="base"/>
                      <a:r>
                        <a:rPr lang="en-US" dirty="0">
                          <a:effectLst/>
                          <a:latin typeface="helvetica"/>
                        </a:rPr>
                        <a:t>2GB (LFS: 4GB)</a:t>
                      </a:r>
                    </a:p>
                  </a:txBody>
                  <a:tcPr marL="47625" marR="47625"/>
                </a:tc>
              </a:tr>
              <a:tr h="370840">
                <a:tc>
                  <a:txBody>
                    <a:bodyPr/>
                    <a:lstStyle/>
                    <a:p>
                      <a:pPr fontAlgn="base"/>
                      <a:r>
                        <a:rPr lang="en-US">
                          <a:effectLst/>
                          <a:latin typeface="helvetica"/>
                        </a:rPr>
                        <a:t>Linux 2.4+</a:t>
                      </a:r>
                    </a:p>
                  </a:txBody>
                  <a:tcPr marL="47625" marR="47625"/>
                </a:tc>
                <a:tc>
                  <a:txBody>
                    <a:bodyPr/>
                    <a:lstStyle/>
                    <a:p>
                      <a:pPr fontAlgn="base"/>
                      <a:r>
                        <a:rPr lang="en-US">
                          <a:effectLst/>
                          <a:latin typeface="helvetica"/>
                        </a:rPr>
                        <a:t>(using ext3 file system) 4TB</a:t>
                      </a:r>
                    </a:p>
                  </a:txBody>
                  <a:tcPr marL="47625" marR="47625"/>
                </a:tc>
              </a:tr>
              <a:tr h="370840">
                <a:tc>
                  <a:txBody>
                    <a:bodyPr/>
                    <a:lstStyle/>
                    <a:p>
                      <a:pPr fontAlgn="base"/>
                      <a:r>
                        <a:rPr lang="en-US">
                          <a:effectLst/>
                          <a:latin typeface="helvetica"/>
                        </a:rPr>
                        <a:t>Solaris 9/10</a:t>
                      </a:r>
                    </a:p>
                  </a:txBody>
                  <a:tcPr marL="47625" marR="47625"/>
                </a:tc>
                <a:tc>
                  <a:txBody>
                    <a:bodyPr/>
                    <a:lstStyle/>
                    <a:p>
                      <a:pPr fontAlgn="base"/>
                      <a:r>
                        <a:rPr lang="en-US">
                          <a:effectLst/>
                          <a:latin typeface="helvetica"/>
                        </a:rPr>
                        <a:t>16TB</a:t>
                      </a:r>
                    </a:p>
                  </a:txBody>
                  <a:tcPr marL="47625" marR="47625"/>
                </a:tc>
              </a:tr>
              <a:tr h="370840">
                <a:tc>
                  <a:txBody>
                    <a:bodyPr/>
                    <a:lstStyle/>
                    <a:p>
                      <a:pPr fontAlgn="base"/>
                      <a:r>
                        <a:rPr lang="en-US">
                          <a:effectLst/>
                          <a:latin typeface="helvetica"/>
                        </a:rPr>
                        <a:t>MacOS X w/ HFS+</a:t>
                      </a:r>
                    </a:p>
                  </a:txBody>
                  <a:tcPr marL="47625" marR="47625"/>
                </a:tc>
                <a:tc>
                  <a:txBody>
                    <a:bodyPr/>
                    <a:lstStyle/>
                    <a:p>
                      <a:pPr fontAlgn="base"/>
                      <a:r>
                        <a:rPr lang="en-US">
                          <a:effectLst/>
                          <a:latin typeface="helvetica"/>
                        </a:rPr>
                        <a:t>2TB</a:t>
                      </a:r>
                    </a:p>
                  </a:txBody>
                  <a:tcPr marL="47625" marR="47625"/>
                </a:tc>
              </a:tr>
              <a:tr h="370840">
                <a:tc>
                  <a:txBody>
                    <a:bodyPr/>
                    <a:lstStyle/>
                    <a:p>
                      <a:pPr fontAlgn="base"/>
                      <a:r>
                        <a:rPr lang="en-US">
                          <a:effectLst/>
                          <a:latin typeface="helvetica"/>
                        </a:rPr>
                        <a:t>NetWare w/NSS file system</a:t>
                      </a:r>
                    </a:p>
                  </a:txBody>
                  <a:tcPr marL="47625" marR="47625"/>
                </a:tc>
                <a:tc>
                  <a:txBody>
                    <a:bodyPr/>
                    <a:lstStyle/>
                    <a:p>
                      <a:pPr fontAlgn="base"/>
                      <a:r>
                        <a:rPr lang="en-US" dirty="0">
                          <a:effectLst/>
                          <a:latin typeface="helvetica"/>
                        </a:rPr>
                        <a:t>8TB</a:t>
                      </a:r>
                    </a:p>
                  </a:txBody>
                  <a:tcPr marL="47625" marR="47625"/>
                </a:tc>
              </a:tr>
            </a:tbl>
          </a:graphicData>
        </a:graphic>
      </p:graphicFrame>
      <p:sp>
        <p:nvSpPr>
          <p:cNvPr id="4" name="TextBox 3"/>
          <p:cNvSpPr txBox="1"/>
          <p:nvPr/>
        </p:nvSpPr>
        <p:spPr>
          <a:xfrm>
            <a:off x="971600" y="4941168"/>
            <a:ext cx="6912768" cy="369332"/>
          </a:xfrm>
          <a:prstGeom prst="rect">
            <a:avLst/>
          </a:prstGeom>
          <a:noFill/>
        </p:spPr>
        <p:txBody>
          <a:bodyPr wrap="square" rtlCol="0">
            <a:spAutoFit/>
          </a:bodyPr>
          <a:lstStyle/>
          <a:p>
            <a:r>
              <a:rPr lang="en-US" dirty="0" smtClean="0">
                <a:hlinkClick r:id="rId2"/>
              </a:rPr>
              <a:t>http://dev.mysql.com/doc/refman/4.1/en/full-table.html</a:t>
            </a:r>
            <a:endParaRPr lang="en-US" dirty="0"/>
          </a:p>
        </p:txBody>
      </p:sp>
    </p:spTree>
    <p:extLst>
      <p:ext uri="{BB962C8B-B14F-4D97-AF65-F5344CB8AC3E}">
        <p14:creationId xmlns:p14="http://schemas.microsoft.com/office/powerpoint/2010/main" val="2144132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smtClean="0">
                <a:latin typeface="Times New Roman" charset="0"/>
              </a:rPr>
              <a:t>Pos of using MySQL</a:t>
            </a:r>
          </a:p>
        </p:txBody>
      </p:sp>
      <p:sp>
        <p:nvSpPr>
          <p:cNvPr id="13315" name="Rectangle 3"/>
          <p:cNvSpPr>
            <a:spLocks noGrp="1" noChangeArrowheads="1"/>
          </p:cNvSpPr>
          <p:nvPr>
            <p:ph type="body" idx="1"/>
          </p:nvPr>
        </p:nvSpPr>
        <p:spPr/>
        <p:txBody>
          <a:bodyPr/>
          <a:lstStyle/>
          <a:p>
            <a:r>
              <a:rPr lang="en-US" altLang="zh-TW" sz="2800" smtClean="0"/>
              <a:t>Open source - free to use</a:t>
            </a:r>
          </a:p>
          <a:p>
            <a:r>
              <a:rPr lang="en-US" altLang="zh-TW" sz="2800" smtClean="0"/>
              <a:t>Comes with Linux – up to 4G database</a:t>
            </a:r>
          </a:p>
          <a:p>
            <a:r>
              <a:rPr lang="en-US" altLang="zh-TW" sz="2800" smtClean="0"/>
              <a:t>Implementation costs only 10-20% of the price of commercial databases (Oracle, IBM, MS)</a:t>
            </a:r>
          </a:p>
          <a:p>
            <a:r>
              <a:rPr lang="en-US" altLang="zh-TW" sz="2800" smtClean="0"/>
              <a:t>Capable of handling routine and even critical computing tasks, easy to manage</a:t>
            </a:r>
          </a:p>
          <a:p>
            <a:r>
              <a:rPr lang="en-US" altLang="zh-TW" sz="2800" smtClean="0"/>
              <a:t>Usually used for new, custom-built apps</a:t>
            </a:r>
          </a:p>
          <a:p>
            <a:r>
              <a:rPr lang="en-US" altLang="zh-TW" sz="2800" smtClean="0"/>
              <a:t>More third-party products now support the open-source database</a:t>
            </a:r>
          </a:p>
        </p:txBody>
      </p:sp>
    </p:spTree>
  </p:cSld>
  <p:clrMapOvr>
    <a:masterClrMapping/>
  </p:clrMapOvr>
  <p:transition>
    <p:check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TW" smtClean="0">
                <a:latin typeface="Times New Roman" charset="0"/>
              </a:rPr>
              <a:t>Cons of using MySQL</a:t>
            </a:r>
          </a:p>
        </p:txBody>
      </p:sp>
      <p:sp>
        <p:nvSpPr>
          <p:cNvPr id="14339" name="Rectangle 3"/>
          <p:cNvSpPr>
            <a:spLocks noGrp="1" noChangeArrowheads="1"/>
          </p:cNvSpPr>
          <p:nvPr>
            <p:ph type="body" idx="1"/>
          </p:nvPr>
        </p:nvSpPr>
        <p:spPr/>
        <p:txBody>
          <a:bodyPr/>
          <a:lstStyle/>
          <a:p>
            <a:r>
              <a:rPr lang="en-US" altLang="zh-TW" smtClean="0"/>
              <a:t>Companies have invested in apps that run on commercial databases</a:t>
            </a:r>
          </a:p>
          <a:p>
            <a:r>
              <a:rPr lang="en-US" altLang="zh-TW" smtClean="0"/>
              <a:t>MySQL is not highly scalable and lacks triggers, views and stored procedures</a:t>
            </a:r>
          </a:p>
          <a:p>
            <a:r>
              <a:rPr lang="en-US" altLang="zh-TW" smtClean="0"/>
              <a:t>Few packaged apps run on MySQL</a:t>
            </a:r>
          </a:p>
          <a:p>
            <a:r>
              <a:rPr lang="en-US" altLang="zh-TW" smtClean="0"/>
              <a:t>Big-name software vendors such as peoplesoft, SAP, and Siebel Systems do not support it</a:t>
            </a:r>
          </a:p>
        </p:txBody>
      </p:sp>
    </p:spTree>
  </p:cSld>
  <p:clrMapOvr>
    <a:masterClrMapping/>
  </p:clrMapOvr>
  <p:transition>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050"/>
          <p:cNvSpPr>
            <a:spLocks noGrp="1" noChangeArrowheads="1"/>
          </p:cNvSpPr>
          <p:nvPr>
            <p:ph type="title"/>
          </p:nvPr>
        </p:nvSpPr>
        <p:spPr/>
        <p:txBody>
          <a:bodyPr/>
          <a:lstStyle/>
          <a:p>
            <a:r>
              <a:rPr lang="en-US" altLang="zh-TW" smtClean="0">
                <a:latin typeface="Times New Roman" charset="0"/>
              </a:rPr>
              <a:t>Performance</a:t>
            </a:r>
          </a:p>
        </p:txBody>
      </p:sp>
      <p:sp>
        <p:nvSpPr>
          <p:cNvPr id="15363" name="Rectangle 2051"/>
          <p:cNvSpPr>
            <a:spLocks noGrp="1" noChangeArrowheads="1"/>
          </p:cNvSpPr>
          <p:nvPr>
            <p:ph type="body" idx="1"/>
          </p:nvPr>
        </p:nvSpPr>
        <p:spPr>
          <a:xfrm>
            <a:off x="457200" y="1981200"/>
            <a:ext cx="8458200" cy="4114800"/>
          </a:xfrm>
        </p:spPr>
        <p:txBody>
          <a:bodyPr/>
          <a:lstStyle/>
          <a:p>
            <a:r>
              <a:rPr lang="en-US" sz="1800" smtClean="0"/>
              <a:t>MySQL Database 5.5 delivers enterprise features, including:</a:t>
            </a:r>
          </a:p>
          <a:p>
            <a:r>
              <a:rPr lang="en-US" sz="1800" b="1" smtClean="0"/>
              <a:t>Improved!</a:t>
            </a:r>
            <a:r>
              <a:rPr lang="en-US" sz="1800" smtClean="0"/>
              <a:t> </a:t>
            </a:r>
            <a:r>
              <a:rPr lang="en-US" sz="1800" b="1" smtClean="0"/>
              <a:t>Up to 1500% faster</a:t>
            </a:r>
            <a:r>
              <a:rPr lang="en-US" sz="1800" smtClean="0"/>
              <a:t> performance on Windows</a:t>
            </a:r>
          </a:p>
          <a:p>
            <a:r>
              <a:rPr lang="en-US" sz="1800" b="1" smtClean="0"/>
              <a:t>Improved!</a:t>
            </a:r>
            <a:r>
              <a:rPr lang="en-US" sz="1800" smtClean="0"/>
              <a:t> </a:t>
            </a:r>
            <a:r>
              <a:rPr lang="en-US" sz="1800" b="1" smtClean="0"/>
              <a:t>Up to 370% faster</a:t>
            </a:r>
            <a:r>
              <a:rPr lang="en-US" sz="1800" smtClean="0"/>
              <a:t> performance on Linux</a:t>
            </a:r>
          </a:p>
          <a:p>
            <a:r>
              <a:rPr lang="en-US" sz="1800" b="1" smtClean="0"/>
              <a:t>Improved!</a:t>
            </a:r>
            <a:r>
              <a:rPr lang="en-US" sz="1800" smtClean="0"/>
              <a:t> </a:t>
            </a:r>
            <a:r>
              <a:rPr lang="en-US" sz="1800" b="1" smtClean="0"/>
              <a:t>Better scalabilty</a:t>
            </a:r>
            <a:r>
              <a:rPr lang="en-US" sz="1800" smtClean="0"/>
              <a:t> on modern, multi-core, multi-CPU hardware</a:t>
            </a:r>
          </a:p>
          <a:p>
            <a:r>
              <a:rPr lang="en-US" sz="1800" b="1" smtClean="0"/>
              <a:t>New!</a:t>
            </a:r>
            <a:r>
              <a:rPr lang="en-US" sz="1800" smtClean="0"/>
              <a:t> </a:t>
            </a:r>
            <a:r>
              <a:rPr lang="en-US" sz="1800" b="1" smtClean="0"/>
              <a:t>Performance Schema</a:t>
            </a:r>
            <a:r>
              <a:rPr lang="en-US" sz="1800" smtClean="0"/>
              <a:t> for monitoring MySQL server run-time performance</a:t>
            </a:r>
          </a:p>
          <a:p>
            <a:r>
              <a:rPr lang="en-US" sz="1800" b="1" smtClean="0"/>
              <a:t>New!</a:t>
            </a:r>
            <a:r>
              <a:rPr lang="en-US" sz="1800" smtClean="0"/>
              <a:t> </a:t>
            </a:r>
            <a:r>
              <a:rPr lang="en-US" sz="1800" b="1" smtClean="0"/>
              <a:t>Semi-synchronous</a:t>
            </a:r>
            <a:r>
              <a:rPr lang="en-US" sz="1800" smtClean="0"/>
              <a:t> replication to ensure data consistency and redundancy</a:t>
            </a:r>
          </a:p>
          <a:p>
            <a:r>
              <a:rPr lang="en-US" sz="1800" b="1" smtClean="0"/>
              <a:t>New!</a:t>
            </a:r>
            <a:r>
              <a:rPr lang="en-US" sz="1800" smtClean="0"/>
              <a:t> </a:t>
            </a:r>
            <a:r>
              <a:rPr lang="en-US" sz="1800" b="1" smtClean="0"/>
              <a:t>Replication Heartbeat</a:t>
            </a:r>
            <a:r>
              <a:rPr lang="en-US" sz="1800" smtClean="0"/>
              <a:t> to immediately uncover replication interruptions</a:t>
            </a:r>
          </a:p>
          <a:p>
            <a:r>
              <a:rPr lang="en-US" sz="1800" b="1" smtClean="0"/>
              <a:t>New!</a:t>
            </a:r>
            <a:r>
              <a:rPr lang="en-US" sz="1800" smtClean="0"/>
              <a:t> </a:t>
            </a:r>
            <a:r>
              <a:rPr lang="en-US" sz="1800" b="1" smtClean="0"/>
              <a:t>Partitioning options</a:t>
            </a:r>
            <a:r>
              <a:rPr lang="en-US" sz="1800" smtClean="0"/>
              <a:t> for faster lookups</a:t>
            </a:r>
          </a:p>
          <a:p>
            <a:r>
              <a:rPr lang="en-US" sz="1800" b="1" smtClean="0"/>
              <a:t>New!</a:t>
            </a:r>
            <a:r>
              <a:rPr lang="en-US" sz="1800" smtClean="0"/>
              <a:t> </a:t>
            </a:r>
            <a:r>
              <a:rPr lang="en-US" sz="1800" b="1" smtClean="0"/>
              <a:t>Easier development and debugging</a:t>
            </a:r>
            <a:r>
              <a:rPr lang="en-US" sz="1800" smtClean="0"/>
              <a:t> of stored procedures, functions, and triggers</a:t>
            </a:r>
          </a:p>
        </p:txBody>
      </p:sp>
    </p:spTree>
  </p:cSld>
  <p:clrMapOvr>
    <a:masterClrMapping/>
  </p:clrMapOvr>
  <p:transition>
    <p:check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50"/>
          <p:cNvSpPr>
            <a:spLocks noGrp="1" noChangeArrowheads="1"/>
          </p:cNvSpPr>
          <p:nvPr>
            <p:ph type="title"/>
          </p:nvPr>
        </p:nvSpPr>
        <p:spPr/>
        <p:txBody>
          <a:bodyPr/>
          <a:lstStyle/>
          <a:p>
            <a:r>
              <a:rPr lang="en-US" altLang="zh-TW" smtClean="0">
                <a:latin typeface="Times New Roman" charset="0"/>
              </a:rPr>
              <a:t>Performance</a:t>
            </a:r>
          </a:p>
        </p:txBody>
      </p:sp>
      <p:sp>
        <p:nvSpPr>
          <p:cNvPr id="16387" name="Rectangle 2051"/>
          <p:cNvSpPr>
            <a:spLocks noGrp="1" noChangeArrowheads="1"/>
          </p:cNvSpPr>
          <p:nvPr>
            <p:ph type="body" idx="1"/>
          </p:nvPr>
        </p:nvSpPr>
        <p:spPr>
          <a:xfrm>
            <a:off x="457200" y="1981200"/>
            <a:ext cx="8458200" cy="4114800"/>
          </a:xfrm>
        </p:spPr>
        <p:txBody>
          <a:bodyPr/>
          <a:lstStyle/>
          <a:p>
            <a:r>
              <a:rPr lang="en-US" sz="1800" b="1" smtClean="0"/>
              <a:t>Reliability</a:t>
            </a:r>
            <a:r>
              <a:rPr lang="en-US" sz="1800" smtClean="0"/>
              <a:t> requiring little or no intervention to achieve continuous uptime</a:t>
            </a:r>
          </a:p>
          <a:p>
            <a:r>
              <a:rPr lang="en-US" sz="1800" b="1" smtClean="0"/>
              <a:t>Ease of use</a:t>
            </a:r>
            <a:r>
              <a:rPr lang="en-US" sz="1800" smtClean="0"/>
              <a:t> with "15 minutes to success" installation and configuration</a:t>
            </a:r>
          </a:p>
          <a:p>
            <a:r>
              <a:rPr lang="en-US" sz="1800" b="1" smtClean="0"/>
              <a:t>Low administration</a:t>
            </a:r>
            <a:r>
              <a:rPr lang="en-US" sz="1800" smtClean="0"/>
              <a:t> with very little database maintenance required</a:t>
            </a:r>
          </a:p>
          <a:p>
            <a:r>
              <a:rPr lang="en-US" sz="1800" b="1" smtClean="0"/>
              <a:t>Replication</a:t>
            </a:r>
            <a:r>
              <a:rPr lang="en-US" sz="1800" smtClean="0"/>
              <a:t> providing flexible topologies for scale-out and high availability</a:t>
            </a:r>
          </a:p>
          <a:p>
            <a:r>
              <a:rPr lang="en-US" sz="1800" b="1" smtClean="0"/>
              <a:t>Partitioning</a:t>
            </a:r>
            <a:r>
              <a:rPr lang="en-US" sz="1800" smtClean="0"/>
              <a:t> to improve performance and management of very large database environments</a:t>
            </a:r>
          </a:p>
          <a:p>
            <a:r>
              <a:rPr lang="en-US" sz="1800" b="1" smtClean="0"/>
              <a:t>ACID Transactions</a:t>
            </a:r>
            <a:r>
              <a:rPr lang="en-US" sz="1800" smtClean="0"/>
              <a:t> to build reliable and secure business critical applications</a:t>
            </a:r>
          </a:p>
          <a:p>
            <a:r>
              <a:rPr lang="en-US" sz="1800" b="1" smtClean="0"/>
              <a:t>Stored Procedures</a:t>
            </a:r>
            <a:r>
              <a:rPr lang="en-US" sz="1800" smtClean="0"/>
              <a:t> to improve developer productivity</a:t>
            </a:r>
          </a:p>
          <a:p>
            <a:r>
              <a:rPr lang="en-US" sz="1800" b="1" smtClean="0"/>
              <a:t>Triggers</a:t>
            </a:r>
            <a:r>
              <a:rPr lang="en-US" sz="1800" smtClean="0"/>
              <a:t> to enforce complex business rules at the database level</a:t>
            </a:r>
          </a:p>
          <a:p>
            <a:r>
              <a:rPr lang="en-US" sz="1800" b="1" smtClean="0"/>
              <a:t>Views</a:t>
            </a:r>
            <a:r>
              <a:rPr lang="en-US" sz="1800" smtClean="0"/>
              <a:t> to ensure sensitive information is not compromised</a:t>
            </a:r>
          </a:p>
          <a:p>
            <a:r>
              <a:rPr lang="en-US" sz="1800" b="1" smtClean="0"/>
              <a:t>Information Schema</a:t>
            </a:r>
            <a:r>
              <a:rPr lang="en-US" sz="1800" smtClean="0"/>
              <a:t> to provide easy access to metadata</a:t>
            </a:r>
          </a:p>
          <a:p>
            <a:r>
              <a:rPr lang="en-US" sz="1800" b="1" smtClean="0"/>
              <a:t>Pluggable Storage Engine Architecture</a:t>
            </a:r>
            <a:r>
              <a:rPr lang="en-US" sz="1800" smtClean="0"/>
              <a:t> for maximum flexibility</a:t>
            </a:r>
          </a:p>
        </p:txBody>
      </p:sp>
    </p:spTree>
  </p:cSld>
  <p:clrMapOvr>
    <a:masterClrMapping/>
  </p:clrMapOvr>
  <p:transition>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TW" smtClean="0">
                <a:latin typeface="Times New Roman" charset="0"/>
              </a:rPr>
              <a:t>Site</a:t>
            </a:r>
          </a:p>
        </p:txBody>
      </p:sp>
      <p:sp>
        <p:nvSpPr>
          <p:cNvPr id="17411" name="Rectangle 3"/>
          <p:cNvSpPr>
            <a:spLocks noGrp="1" noChangeArrowheads="1"/>
          </p:cNvSpPr>
          <p:nvPr>
            <p:ph type="body" idx="1"/>
          </p:nvPr>
        </p:nvSpPr>
        <p:spPr/>
        <p:txBody>
          <a:bodyPr/>
          <a:lstStyle/>
          <a:p>
            <a:r>
              <a:rPr lang="en-US" altLang="zh-TW" smtClean="0"/>
              <a:t>http://www.mysql.com (Eng)</a:t>
            </a:r>
          </a:p>
          <a:p>
            <a:r>
              <a:rPr lang="en-US" smtClean="0"/>
              <a:t>http://dev.mysql.com/doc/ (Manual)</a:t>
            </a:r>
            <a:endParaRPr lang="en-US" altLang="zh-TW" smtClean="0"/>
          </a:p>
          <a:p>
            <a:endParaRPr lang="zh-TW" altLang="en-US" smtClean="0"/>
          </a:p>
        </p:txBody>
      </p:sp>
    </p:spTree>
  </p:cSld>
  <p:clrMapOvr>
    <a:masterClrMapping/>
  </p:clrMapOvr>
  <p:transition>
    <p:check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zh-TW" smtClean="0"/>
              <a:t>How large can MySQL handle</a:t>
            </a:r>
          </a:p>
        </p:txBody>
      </p:sp>
      <p:sp>
        <p:nvSpPr>
          <p:cNvPr id="18435" name="Content Placeholder 2"/>
          <p:cNvSpPr>
            <a:spLocks noGrp="1"/>
          </p:cNvSpPr>
          <p:nvPr>
            <p:ph idx="1"/>
          </p:nvPr>
        </p:nvSpPr>
        <p:spPr/>
        <p:txBody>
          <a:bodyPr/>
          <a:lstStyle/>
          <a:p>
            <a:r>
              <a:rPr lang="en-US" altLang="zh-TW" smtClean="0"/>
              <a:t>60000 tables</a:t>
            </a:r>
          </a:p>
          <a:p>
            <a:r>
              <a:rPr lang="en-US" altLang="zh-TW" smtClean="0"/>
              <a:t>5 billion rows</a:t>
            </a:r>
          </a:p>
          <a:p>
            <a:r>
              <a:rPr lang="en-US" altLang="zh-TW" smtClean="0"/>
              <a:t>8 million terabytes in some system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TW" b="1" smtClean="0"/>
              <a:t>Top Reasons to Use MySQL</a:t>
            </a:r>
          </a:p>
        </p:txBody>
      </p:sp>
      <p:sp>
        <p:nvSpPr>
          <p:cNvPr id="3" name="Content Placeholder 2"/>
          <p:cNvSpPr>
            <a:spLocks noGrp="1"/>
          </p:cNvSpPr>
          <p:nvPr>
            <p:ph idx="1"/>
          </p:nvPr>
        </p:nvSpPr>
        <p:spPr/>
        <p:txBody>
          <a:bodyPr>
            <a:normAutofit fontScale="55000" lnSpcReduction="20000"/>
          </a:bodyPr>
          <a:lstStyle/>
          <a:p>
            <a:pPr>
              <a:defRPr/>
            </a:pPr>
            <a:r>
              <a:rPr lang="en-US" b="1" dirty="0" smtClean="0"/>
              <a:t>1. Scalability and Flexibility</a:t>
            </a:r>
          </a:p>
          <a:p>
            <a:pPr>
              <a:defRPr/>
            </a:pPr>
            <a:r>
              <a:rPr lang="en-US" dirty="0" smtClean="0"/>
              <a:t>The </a:t>
            </a:r>
            <a:r>
              <a:rPr lang="en-US" dirty="0" err="1" smtClean="0"/>
              <a:t>MySQL</a:t>
            </a:r>
            <a:r>
              <a:rPr lang="en-US" dirty="0" smtClean="0"/>
              <a:t> database server provides the ultimate in scalability, sporting the capacity to handle deeply embedded applications with a footprint of only 1MB to running massive data warehouses holding terabytes of information. Platform flexibility is a stalwart feature of </a:t>
            </a:r>
            <a:r>
              <a:rPr lang="en-US" dirty="0" err="1" smtClean="0"/>
              <a:t>MySQL</a:t>
            </a:r>
            <a:r>
              <a:rPr lang="en-US" dirty="0" smtClean="0"/>
              <a:t> with all flavors of Linux, UNIX, and Windows being supported. And, of course, the open source nature of </a:t>
            </a:r>
            <a:r>
              <a:rPr lang="en-US" dirty="0" err="1" smtClean="0"/>
              <a:t>MySQL</a:t>
            </a:r>
            <a:r>
              <a:rPr lang="en-US" dirty="0" smtClean="0"/>
              <a:t> allows complete customization for those wanting to add unique requirements to the database server. </a:t>
            </a:r>
          </a:p>
          <a:p>
            <a:pPr>
              <a:defRPr/>
            </a:pPr>
            <a:r>
              <a:rPr lang="en-US" b="1" dirty="0" smtClean="0"/>
              <a:t>2. High Performance</a:t>
            </a:r>
          </a:p>
          <a:p>
            <a:pPr>
              <a:defRPr/>
            </a:pPr>
            <a:r>
              <a:rPr lang="en-US" dirty="0" smtClean="0"/>
              <a:t>A unique storage-engine architecture allows database professionals to configure the </a:t>
            </a:r>
            <a:r>
              <a:rPr lang="en-US" dirty="0" err="1" smtClean="0"/>
              <a:t>MySQL</a:t>
            </a:r>
            <a:r>
              <a:rPr lang="en-US" dirty="0" smtClean="0"/>
              <a:t> database server specifically for particular applications, with the end result being amazing performance results. Whether the intended application is a high-speed transactional processing system or a high-volume web site that services a billion queries a day, </a:t>
            </a:r>
            <a:r>
              <a:rPr lang="en-US" dirty="0" err="1" smtClean="0"/>
              <a:t>MySQL</a:t>
            </a:r>
            <a:r>
              <a:rPr lang="en-US" dirty="0" smtClean="0"/>
              <a:t> can meet the most demanding performance expectations of any system. With high-speed load utilities, distinctive memory caches, full text indexes, and other performance-enhancing mechanisms, </a:t>
            </a:r>
            <a:r>
              <a:rPr lang="en-US" dirty="0" err="1" smtClean="0"/>
              <a:t>MySQL</a:t>
            </a:r>
            <a:r>
              <a:rPr lang="en-US" dirty="0" smtClean="0"/>
              <a:t> offers all the right ammunition for today's critical business systems.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TW" b="1" smtClean="0"/>
              <a:t>Top Reasons to Use MySQL</a:t>
            </a:r>
          </a:p>
        </p:txBody>
      </p:sp>
      <p:sp>
        <p:nvSpPr>
          <p:cNvPr id="3" name="Content Placeholder 2"/>
          <p:cNvSpPr>
            <a:spLocks noGrp="1"/>
          </p:cNvSpPr>
          <p:nvPr>
            <p:ph idx="1"/>
          </p:nvPr>
        </p:nvSpPr>
        <p:spPr/>
        <p:txBody>
          <a:bodyPr>
            <a:normAutofit fontScale="62500" lnSpcReduction="20000"/>
          </a:bodyPr>
          <a:lstStyle/>
          <a:p>
            <a:pPr>
              <a:defRPr/>
            </a:pPr>
            <a:r>
              <a:rPr lang="en-US" b="1" dirty="0" smtClean="0"/>
              <a:t>3. High Availability </a:t>
            </a:r>
          </a:p>
          <a:p>
            <a:pPr>
              <a:defRPr/>
            </a:pPr>
            <a:r>
              <a:rPr lang="en-US" dirty="0" smtClean="0"/>
              <a:t>Rock-solid reliability and constant availability are hallmarks of </a:t>
            </a:r>
            <a:r>
              <a:rPr lang="en-US" dirty="0" err="1" smtClean="0"/>
              <a:t>MySQL</a:t>
            </a:r>
            <a:r>
              <a:rPr lang="en-US" dirty="0" smtClean="0"/>
              <a:t>, with customers relying on </a:t>
            </a:r>
            <a:r>
              <a:rPr lang="en-US" dirty="0" err="1" smtClean="0"/>
              <a:t>MySQL</a:t>
            </a:r>
            <a:r>
              <a:rPr lang="en-US" dirty="0" smtClean="0"/>
              <a:t> to guarantee around-the-clock uptime. </a:t>
            </a:r>
            <a:r>
              <a:rPr lang="en-US" dirty="0" err="1" smtClean="0"/>
              <a:t>MySQL</a:t>
            </a:r>
            <a:r>
              <a:rPr lang="en-US" dirty="0" smtClean="0"/>
              <a:t> offers a variety of high-availability options from high-speed master/slave replication configurations, to specialized Cluster servers offering instant failover, to third party vendors offering unique high-availability solutions for the </a:t>
            </a:r>
            <a:r>
              <a:rPr lang="en-US" dirty="0" err="1" smtClean="0"/>
              <a:t>MySQL</a:t>
            </a:r>
            <a:r>
              <a:rPr lang="en-US" dirty="0" smtClean="0"/>
              <a:t> database server. </a:t>
            </a:r>
          </a:p>
          <a:p>
            <a:pPr>
              <a:defRPr/>
            </a:pPr>
            <a:r>
              <a:rPr lang="en-US" b="1" dirty="0" smtClean="0"/>
              <a:t>4. Robust Transactional Support </a:t>
            </a:r>
          </a:p>
          <a:p>
            <a:pPr>
              <a:defRPr/>
            </a:pPr>
            <a:r>
              <a:rPr lang="en-US" dirty="0" err="1" smtClean="0"/>
              <a:t>MySQL</a:t>
            </a:r>
            <a:r>
              <a:rPr lang="en-US" dirty="0" smtClean="0"/>
              <a:t> offers one of the most powerful transactional database engines on the market. Features include complete ACID (atomic, consistent, isolated, durable) transaction support, unlimited row-level locking, distributed transaction capability, and multi-version transaction support where readers never block writers and vice-versa. Full data integrity is also assured through server-enforced referential integrity, specialized transaction isolation levels, and instant deadlock detection. </a:t>
            </a:r>
          </a:p>
          <a:p>
            <a:pPr>
              <a:defRPr/>
            </a:pP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zh-TW" b="1" smtClean="0"/>
              <a:t>Top Reasons to Use MySQL</a:t>
            </a:r>
          </a:p>
        </p:txBody>
      </p:sp>
      <p:sp>
        <p:nvSpPr>
          <p:cNvPr id="3" name="Content Placeholder 2"/>
          <p:cNvSpPr>
            <a:spLocks noGrp="1"/>
          </p:cNvSpPr>
          <p:nvPr>
            <p:ph idx="1"/>
          </p:nvPr>
        </p:nvSpPr>
        <p:spPr/>
        <p:txBody>
          <a:bodyPr>
            <a:normAutofit fontScale="47500" lnSpcReduction="20000"/>
          </a:bodyPr>
          <a:lstStyle/>
          <a:p>
            <a:pPr>
              <a:defRPr/>
            </a:pPr>
            <a:r>
              <a:rPr lang="en-US" b="1" dirty="0" smtClean="0"/>
              <a:t>5. Web and Data Warehouse Strengths</a:t>
            </a:r>
          </a:p>
          <a:p>
            <a:pPr>
              <a:defRPr/>
            </a:pPr>
            <a:r>
              <a:rPr lang="en-US" dirty="0" err="1" smtClean="0"/>
              <a:t>MySQL</a:t>
            </a:r>
            <a:r>
              <a:rPr lang="en-US" dirty="0" smtClean="0"/>
              <a:t> is the de-facto standard for high-traffic web sites because of its high-performance query engine, tremendously fast data insert capability, and strong support for specialized web functions like fast full text searches. These same strengths also apply to data warehousing environments where </a:t>
            </a:r>
            <a:r>
              <a:rPr lang="en-US" dirty="0" err="1" smtClean="0"/>
              <a:t>MySQL</a:t>
            </a:r>
            <a:r>
              <a:rPr lang="en-US" dirty="0" smtClean="0"/>
              <a:t> scales up into the terabyte range for either single servers or scale-out architectures. Other features like main memory tables, B-tree and hash indexes, and compressed archive tables that reduce storage requirements by up to eighty-percent make </a:t>
            </a:r>
            <a:r>
              <a:rPr lang="en-US" dirty="0" err="1" smtClean="0"/>
              <a:t>MySQL</a:t>
            </a:r>
            <a:r>
              <a:rPr lang="en-US" dirty="0" smtClean="0"/>
              <a:t> a strong standout for both web and business intelligence applications. </a:t>
            </a:r>
          </a:p>
          <a:p>
            <a:pPr>
              <a:defRPr/>
            </a:pPr>
            <a:r>
              <a:rPr lang="en-US" b="1" dirty="0" smtClean="0"/>
              <a:t>6. Strong Data Protection </a:t>
            </a:r>
          </a:p>
          <a:p>
            <a:pPr>
              <a:defRPr/>
            </a:pPr>
            <a:r>
              <a:rPr lang="en-US" dirty="0" smtClean="0"/>
              <a:t>Because guarding the data assets of corporations is the number one job of database professionals, </a:t>
            </a:r>
            <a:r>
              <a:rPr lang="en-US" dirty="0" err="1" smtClean="0"/>
              <a:t>MySQL</a:t>
            </a:r>
            <a:r>
              <a:rPr lang="en-US" dirty="0" smtClean="0"/>
              <a:t> offers exceptional security features that ensure absolute data protection. In terms of database authentication, </a:t>
            </a:r>
            <a:r>
              <a:rPr lang="en-US" dirty="0" err="1" smtClean="0"/>
              <a:t>MySQL</a:t>
            </a:r>
            <a:r>
              <a:rPr lang="en-US" dirty="0" smtClean="0"/>
              <a:t> provides powerful mechanisms for ensuring only authorized users have entry to the database server, with the ability to block users down to the client machine level being possible. SSH and SSL support are also provided to ensure safe and secure connections. A granular object privilege framework is present so that users only see the data they should, and powerful data encryption and decryption functions ensure that sensitive data is protected from unauthorized viewing. Finally, backup and recovery utilities provided through </a:t>
            </a:r>
            <a:r>
              <a:rPr lang="en-US" dirty="0" err="1" smtClean="0"/>
              <a:t>MySQL</a:t>
            </a:r>
            <a:r>
              <a:rPr lang="en-US" dirty="0" smtClean="0"/>
              <a:t> and third party software vendors allow for complete logical and physical backup as well as full and point-in-time recovery.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zh-TW" smtClean="0"/>
              <a:t>What is a Database</a:t>
            </a:r>
          </a:p>
        </p:txBody>
      </p:sp>
      <p:sp>
        <p:nvSpPr>
          <p:cNvPr id="3" name="Content Placeholder 2"/>
          <p:cNvSpPr>
            <a:spLocks noGrp="1"/>
          </p:cNvSpPr>
          <p:nvPr>
            <p:ph idx="1"/>
          </p:nvPr>
        </p:nvSpPr>
        <p:spPr/>
        <p:txBody>
          <a:bodyPr>
            <a:normAutofit fontScale="92500" lnSpcReduction="20000"/>
          </a:bodyPr>
          <a:lstStyle/>
          <a:p>
            <a:pPr>
              <a:defRPr/>
            </a:pPr>
            <a:r>
              <a:rPr lang="en-US" dirty="0" smtClean="0"/>
              <a:t>A database is a structured collection of records or data. </a:t>
            </a:r>
          </a:p>
          <a:p>
            <a:pPr>
              <a:defRPr/>
            </a:pPr>
            <a:r>
              <a:rPr lang="en-US" dirty="0" smtClean="0"/>
              <a:t>A collection of organized information</a:t>
            </a:r>
          </a:p>
          <a:p>
            <a:pPr>
              <a:defRPr/>
            </a:pPr>
            <a:r>
              <a:rPr lang="en-US" dirty="0" smtClean="0"/>
              <a:t>A computer database relies upon software to organize the storage of data.</a:t>
            </a:r>
          </a:p>
          <a:p>
            <a:pPr>
              <a:defRPr/>
            </a:pPr>
            <a:r>
              <a:rPr lang="en-US" dirty="0" smtClean="0"/>
              <a:t>Database management systems (DBMS) are the software used to organize and maintain the database.</a:t>
            </a:r>
          </a:p>
          <a:p>
            <a:pPr>
              <a:defRPr/>
            </a:pPr>
            <a:r>
              <a:rPr lang="en-US" dirty="0" smtClean="0"/>
              <a:t>SQL is the language that access the database.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zh-TW" b="1" smtClean="0"/>
              <a:t>Top Reasons to Use MySQL</a:t>
            </a:r>
          </a:p>
        </p:txBody>
      </p:sp>
      <p:sp>
        <p:nvSpPr>
          <p:cNvPr id="3" name="Content Placeholder 2"/>
          <p:cNvSpPr>
            <a:spLocks noGrp="1"/>
          </p:cNvSpPr>
          <p:nvPr>
            <p:ph idx="1"/>
          </p:nvPr>
        </p:nvSpPr>
        <p:spPr/>
        <p:txBody>
          <a:bodyPr>
            <a:normAutofit fontScale="47500" lnSpcReduction="20000"/>
          </a:bodyPr>
          <a:lstStyle/>
          <a:p>
            <a:pPr>
              <a:defRPr/>
            </a:pPr>
            <a:r>
              <a:rPr lang="en-US" b="1" dirty="0" smtClean="0"/>
              <a:t>7. Comprehensive Application Development</a:t>
            </a:r>
          </a:p>
          <a:p>
            <a:pPr>
              <a:defRPr/>
            </a:pPr>
            <a:r>
              <a:rPr lang="en-US" dirty="0" smtClean="0"/>
              <a:t>One of the reasons </a:t>
            </a:r>
            <a:r>
              <a:rPr lang="en-US" dirty="0" err="1" smtClean="0"/>
              <a:t>MySQL</a:t>
            </a:r>
            <a:r>
              <a:rPr lang="en-US" dirty="0" smtClean="0"/>
              <a:t> is the world's most popular open source database is that it provides comprehensive support for every application development need. Within the database, support can be found for stored procedures, triggers, functions, views, cursors, ANSI-standard SQL, and more. For embedded applications, plug-in libraries are available to embed </a:t>
            </a:r>
            <a:r>
              <a:rPr lang="en-US" dirty="0" err="1" smtClean="0"/>
              <a:t>MySQL</a:t>
            </a:r>
            <a:r>
              <a:rPr lang="en-US" dirty="0" smtClean="0"/>
              <a:t> database support into nearly any application. </a:t>
            </a:r>
            <a:r>
              <a:rPr lang="en-US" dirty="0" err="1" smtClean="0"/>
              <a:t>MySQL</a:t>
            </a:r>
            <a:r>
              <a:rPr lang="en-US" dirty="0" smtClean="0"/>
              <a:t> also provides connectors and drivers (ODBC, JDBC, etc.) that allow all forms of applications to make use of </a:t>
            </a:r>
            <a:r>
              <a:rPr lang="en-US" dirty="0" err="1" smtClean="0"/>
              <a:t>MySQL</a:t>
            </a:r>
            <a:r>
              <a:rPr lang="en-US" dirty="0" smtClean="0"/>
              <a:t> as a preferred data management server. It doesn't matter if it's PHP, Perl, Java, Visual Basic, or .NET, </a:t>
            </a:r>
            <a:r>
              <a:rPr lang="en-US" dirty="0" err="1" smtClean="0"/>
              <a:t>MySQL</a:t>
            </a:r>
            <a:r>
              <a:rPr lang="en-US" dirty="0" smtClean="0"/>
              <a:t> offers application developers everything they need to be successful in building database-driven information systems. </a:t>
            </a:r>
          </a:p>
          <a:p>
            <a:pPr>
              <a:defRPr/>
            </a:pPr>
            <a:r>
              <a:rPr lang="en-US" b="1" dirty="0" smtClean="0"/>
              <a:t>8. Management Ease </a:t>
            </a:r>
          </a:p>
          <a:p>
            <a:pPr>
              <a:defRPr/>
            </a:pPr>
            <a:r>
              <a:rPr lang="en-US" dirty="0" err="1" smtClean="0"/>
              <a:t>MySQL</a:t>
            </a:r>
            <a:r>
              <a:rPr lang="en-US" dirty="0" smtClean="0"/>
              <a:t> offers exceptional quick-start capability with the average time from software download to installation completion being less than fifteen minutes. This rule holds true whether the platform is Microsoft Windows, Linux, Macintosh, or UNIX. Once installed, self-management features like automatic space expansion, auto-restart, and dynamic configuration changes take much of the burden off already overworked database administrators. </a:t>
            </a:r>
            <a:r>
              <a:rPr lang="en-US" dirty="0" err="1" smtClean="0"/>
              <a:t>MySQL</a:t>
            </a:r>
            <a:r>
              <a:rPr lang="en-US" dirty="0" smtClean="0"/>
              <a:t> also provides a complete suite of graphical management and migration tools that allow a DBA to manage, troubleshoot, and control the operation of many </a:t>
            </a:r>
            <a:r>
              <a:rPr lang="en-US" dirty="0" err="1" smtClean="0"/>
              <a:t>MySQL</a:t>
            </a:r>
            <a:r>
              <a:rPr lang="en-US" dirty="0" smtClean="0"/>
              <a:t> servers from a single workstation. Many third party software vendor tools are also available for </a:t>
            </a:r>
            <a:r>
              <a:rPr lang="en-US" dirty="0" err="1" smtClean="0"/>
              <a:t>MySQL</a:t>
            </a:r>
            <a:r>
              <a:rPr lang="en-US" dirty="0" smtClean="0"/>
              <a:t> that handle tasks ranging from data design and ETL, to complete database administration, job management, and performance monitoring.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TW" b="1" smtClean="0"/>
              <a:t>Top Reasons to Use MySQL</a:t>
            </a:r>
          </a:p>
        </p:txBody>
      </p:sp>
      <p:sp>
        <p:nvSpPr>
          <p:cNvPr id="3" name="Content Placeholder 2"/>
          <p:cNvSpPr>
            <a:spLocks noGrp="1"/>
          </p:cNvSpPr>
          <p:nvPr>
            <p:ph idx="1"/>
          </p:nvPr>
        </p:nvSpPr>
        <p:spPr/>
        <p:txBody>
          <a:bodyPr>
            <a:normAutofit fontScale="47500" lnSpcReduction="20000"/>
          </a:bodyPr>
          <a:lstStyle/>
          <a:p>
            <a:pPr>
              <a:defRPr/>
            </a:pPr>
            <a:r>
              <a:rPr lang="en-US" b="1" dirty="0" smtClean="0"/>
              <a:t>9. Open Source Freedom and 24 x 7 Support </a:t>
            </a:r>
          </a:p>
          <a:p>
            <a:pPr>
              <a:defRPr/>
            </a:pPr>
            <a:r>
              <a:rPr lang="en-US" dirty="0" smtClean="0"/>
              <a:t>Many corporations are hesitant to fully commit to open source software because they believe they can't get the type of support or professional service safety nets they currently rely on with proprietary software to ensure the overall success of their key applications. The questions of indemnification come up often as well. These worries can be put to rest with </a:t>
            </a:r>
            <a:r>
              <a:rPr lang="en-US" dirty="0" err="1" smtClean="0"/>
              <a:t>MySQL</a:t>
            </a:r>
            <a:r>
              <a:rPr lang="en-US" dirty="0" smtClean="0"/>
              <a:t> as complete around-the-clock support as well as indemnification is available through </a:t>
            </a:r>
            <a:r>
              <a:rPr lang="en-US" dirty="0" err="1" smtClean="0"/>
              <a:t>MySQL</a:t>
            </a:r>
            <a:r>
              <a:rPr lang="en-US" dirty="0" smtClean="0"/>
              <a:t> Network. </a:t>
            </a:r>
            <a:r>
              <a:rPr lang="en-US" dirty="0" err="1" smtClean="0"/>
              <a:t>MySQL</a:t>
            </a:r>
            <a:r>
              <a:rPr lang="en-US" dirty="0" smtClean="0"/>
              <a:t> is not a typical open source project as all the software is owned and supported by </a:t>
            </a:r>
            <a:r>
              <a:rPr lang="en-US" dirty="0" err="1" smtClean="0"/>
              <a:t>MySQL</a:t>
            </a:r>
            <a:r>
              <a:rPr lang="en-US" dirty="0" smtClean="0"/>
              <a:t> AB, and because of this, a unique cost and support model are available that provides a unique combination of open source freedom and trusted software with support. </a:t>
            </a:r>
          </a:p>
          <a:p>
            <a:pPr>
              <a:defRPr/>
            </a:pPr>
            <a:r>
              <a:rPr lang="en-US" b="1" dirty="0" smtClean="0"/>
              <a:t>10. Lowest Total Cost of Ownership </a:t>
            </a:r>
          </a:p>
          <a:p>
            <a:pPr>
              <a:defRPr/>
            </a:pPr>
            <a:r>
              <a:rPr lang="en-US" dirty="0" smtClean="0"/>
              <a:t>By migrating current database-drive applications to </a:t>
            </a:r>
            <a:r>
              <a:rPr lang="en-US" dirty="0" err="1" smtClean="0"/>
              <a:t>MySQL</a:t>
            </a:r>
            <a:r>
              <a:rPr lang="en-US" dirty="0" smtClean="0"/>
              <a:t>, or using </a:t>
            </a:r>
            <a:r>
              <a:rPr lang="en-US" dirty="0" err="1" smtClean="0"/>
              <a:t>MySQL</a:t>
            </a:r>
            <a:r>
              <a:rPr lang="en-US" dirty="0" smtClean="0"/>
              <a:t> for new development projects, corporations are realizing cost savings that many times stretch into seven figures. Accomplished through the use of the </a:t>
            </a:r>
            <a:r>
              <a:rPr lang="en-US" dirty="0" err="1" smtClean="0"/>
              <a:t>MySQL</a:t>
            </a:r>
            <a:r>
              <a:rPr lang="en-US" dirty="0" smtClean="0"/>
              <a:t> database server and scale-out architectures that utilize low-cost commodity hardware, corporations are finding that they can achieve amazing levels of scalability and performance, all at a cost that is far less than those offered by proprietary and scale-up software vendors. In addition, the reliability and easy maintainability of </a:t>
            </a:r>
            <a:r>
              <a:rPr lang="en-US" dirty="0" err="1" smtClean="0"/>
              <a:t>MySQL</a:t>
            </a:r>
            <a:r>
              <a:rPr lang="en-US" dirty="0" smtClean="0"/>
              <a:t> means that database administrators don't waste time troubleshooting performance or downtime issues, but instead can concentrate on making a positive impact on higher level tasks that involve the business side of data. </a:t>
            </a:r>
          </a:p>
          <a:p>
            <a:pPr>
              <a:defRPr/>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TW" smtClean="0"/>
              <a:t>Create a Database</a:t>
            </a:r>
          </a:p>
        </p:txBody>
      </p:sp>
      <p:sp>
        <p:nvSpPr>
          <p:cNvPr id="24579" name="Content Placeholder 2"/>
          <p:cNvSpPr>
            <a:spLocks noGrp="1"/>
          </p:cNvSpPr>
          <p:nvPr>
            <p:ph idx="1"/>
          </p:nvPr>
        </p:nvSpPr>
        <p:spPr/>
        <p:txBody>
          <a:bodyPr/>
          <a:lstStyle/>
          <a:p>
            <a:r>
              <a:rPr lang="en-US" altLang="zh-TW" smtClean="0"/>
              <a:t>We seldom have a chance to use command prompt to control our database. Moreover, it’s too dangerous for an end user to have too much rights/control.</a:t>
            </a:r>
          </a:p>
          <a:p>
            <a:r>
              <a:rPr lang="en-US" altLang="zh-TW" smtClean="0"/>
              <a:t>We use phpmyadmin to control a database.</a:t>
            </a:r>
          </a:p>
          <a:p>
            <a:r>
              <a:rPr lang="en-US" altLang="zh-TW" smtClean="0"/>
              <a:t>http://192.168.11.9/phpmyadmin</a:t>
            </a:r>
          </a:p>
          <a:p>
            <a:r>
              <a:rPr lang="en-US" altLang="zh-TW" smtClean="0"/>
              <a:t>http://localhost/phpmyadmin</a:t>
            </a:r>
          </a:p>
          <a:p>
            <a:endParaRPr lang="en-US" altLang="zh-TW"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zh-TW" smtClean="0"/>
              <a:t>Login</a:t>
            </a:r>
          </a:p>
        </p:txBody>
      </p:sp>
      <p:sp>
        <p:nvSpPr>
          <p:cNvPr id="25603" name="Content Placeholder 2"/>
          <p:cNvSpPr>
            <a:spLocks noGrp="1"/>
          </p:cNvSpPr>
          <p:nvPr>
            <p:ph idx="1"/>
          </p:nvPr>
        </p:nvSpPr>
        <p:spPr/>
        <p:txBody>
          <a:bodyPr/>
          <a:lstStyle/>
          <a:p>
            <a:r>
              <a:rPr lang="en-US" altLang="zh-TW" smtClean="0"/>
              <a:t>Login maybe different than FTP login</a:t>
            </a:r>
          </a:p>
          <a:p>
            <a:r>
              <a:rPr lang="en-US" altLang="zh-TW" smtClean="0"/>
              <a:t>Different login have different rights</a:t>
            </a:r>
          </a:p>
          <a:p>
            <a:endParaRPr lang="en-US" altLang="zh-TW" smtClean="0"/>
          </a:p>
        </p:txBody>
      </p:sp>
      <p:pic>
        <p:nvPicPr>
          <p:cNvPr id="25604" name="Picture 4" descr="C:\Users\hatted\Desktop\php\images\phpmyadmin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2781300"/>
            <a:ext cx="5572125" cy="386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altLang="zh-TW" smtClean="0"/>
          </a:p>
        </p:txBody>
      </p:sp>
      <p:sp>
        <p:nvSpPr>
          <p:cNvPr id="26627" name="Content Placeholder 2"/>
          <p:cNvSpPr>
            <a:spLocks noGrp="1"/>
          </p:cNvSpPr>
          <p:nvPr>
            <p:ph idx="1"/>
          </p:nvPr>
        </p:nvSpPr>
        <p:spPr/>
        <p:txBody>
          <a:bodyPr/>
          <a:lstStyle/>
          <a:p>
            <a:endParaRPr lang="en-US" altLang="zh-TW" smtClean="0"/>
          </a:p>
        </p:txBody>
      </p:sp>
      <p:pic>
        <p:nvPicPr>
          <p:cNvPr id="26628" name="Picture 2" descr="C:\Users\hatted\Desktop\php\images\phpmyadmin02.jpg"/>
          <p:cNvPicPr>
            <a:picLocks noChangeAspect="1" noChangeArrowheads="1"/>
          </p:cNvPicPr>
          <p:nvPr/>
        </p:nvPicPr>
        <p:blipFill>
          <a:blip r:embed="rId2">
            <a:extLst>
              <a:ext uri="{28A0092B-C50C-407E-A947-70E740481C1C}">
                <a14:useLocalDpi xmlns:a14="http://schemas.microsoft.com/office/drawing/2010/main" val="0"/>
              </a:ext>
            </a:extLst>
          </a:blip>
          <a:srcRect l="19943" t="14606" r="7584" b="11237"/>
          <a:stretch>
            <a:fillRect/>
          </a:stretch>
        </p:blipFill>
        <p:spPr bwMode="auto">
          <a:xfrm>
            <a:off x="500063" y="266700"/>
            <a:ext cx="8215312" cy="630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endParaRPr lang="en-US" altLang="zh-TW" smtClean="0"/>
          </a:p>
        </p:txBody>
      </p:sp>
      <p:sp>
        <p:nvSpPr>
          <p:cNvPr id="27651" name="Content Placeholder 2"/>
          <p:cNvSpPr>
            <a:spLocks noGrp="1"/>
          </p:cNvSpPr>
          <p:nvPr>
            <p:ph idx="1"/>
          </p:nvPr>
        </p:nvSpPr>
        <p:spPr/>
        <p:txBody>
          <a:bodyPr/>
          <a:lstStyle/>
          <a:p>
            <a:endParaRPr lang="en-US" altLang="zh-TW" smtClean="0"/>
          </a:p>
        </p:txBody>
      </p:sp>
      <p:pic>
        <p:nvPicPr>
          <p:cNvPr id="27652" name="Picture 2" descr="C:\Users\hatted\Desktop\php\images\phpmyadmin03.jpg"/>
          <p:cNvPicPr>
            <a:picLocks noChangeAspect="1" noChangeArrowheads="1"/>
          </p:cNvPicPr>
          <p:nvPr/>
        </p:nvPicPr>
        <p:blipFill>
          <a:blip r:embed="rId2">
            <a:extLst>
              <a:ext uri="{28A0092B-C50C-407E-A947-70E740481C1C}">
                <a14:useLocalDpi xmlns:a14="http://schemas.microsoft.com/office/drawing/2010/main" val="0"/>
              </a:ext>
            </a:extLst>
          </a:blip>
          <a:srcRect l="19658" t="14536" r="2563" b="6837"/>
          <a:stretch>
            <a:fillRect/>
          </a:stretch>
        </p:blipFill>
        <p:spPr bwMode="auto">
          <a:xfrm>
            <a:off x="285750" y="142875"/>
            <a:ext cx="8572500" cy="650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endParaRPr lang="en-US" altLang="zh-TW" smtClean="0"/>
          </a:p>
        </p:txBody>
      </p:sp>
      <p:pic>
        <p:nvPicPr>
          <p:cNvPr id="28675" name="Content Placeholder 3" descr="phpmyadmin04.jpg"/>
          <p:cNvPicPr>
            <a:picLocks noGrp="1" noChangeAspect="1"/>
          </p:cNvPicPr>
          <p:nvPr>
            <p:ph idx="1"/>
          </p:nvPr>
        </p:nvPicPr>
        <p:blipFill>
          <a:blip r:embed="rId2">
            <a:extLst>
              <a:ext uri="{28A0092B-C50C-407E-A947-70E740481C1C}">
                <a14:useLocalDpi xmlns:a14="http://schemas.microsoft.com/office/drawing/2010/main" val="0"/>
              </a:ext>
            </a:extLst>
          </a:blip>
          <a:srcRect l="20226" t="14606" r="3090" b="6741"/>
          <a:stretch>
            <a:fillRect/>
          </a:stretch>
        </p:blipFill>
        <p:spPr>
          <a:xfrm>
            <a:off x="285750" y="120650"/>
            <a:ext cx="8572500" cy="6594475"/>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US" altLang="zh-TW" smtClean="0"/>
          </a:p>
        </p:txBody>
      </p:sp>
      <p:sp>
        <p:nvSpPr>
          <p:cNvPr id="29699" name="Content Placeholder 2"/>
          <p:cNvSpPr>
            <a:spLocks noGrp="1"/>
          </p:cNvSpPr>
          <p:nvPr>
            <p:ph idx="1"/>
          </p:nvPr>
        </p:nvSpPr>
        <p:spPr/>
        <p:txBody>
          <a:bodyPr/>
          <a:lstStyle/>
          <a:p>
            <a:endParaRPr lang="en-US" altLang="zh-TW" smtClean="0"/>
          </a:p>
        </p:txBody>
      </p:sp>
      <p:pic>
        <p:nvPicPr>
          <p:cNvPr id="29700" name="Picture 3" descr="C:\Users\hatted\Desktop\php\images\phpmyadmin05.jpg"/>
          <p:cNvPicPr>
            <a:picLocks noChangeAspect="1" noChangeArrowheads="1"/>
          </p:cNvPicPr>
          <p:nvPr/>
        </p:nvPicPr>
        <p:blipFill>
          <a:blip r:embed="rId2">
            <a:extLst>
              <a:ext uri="{28A0092B-C50C-407E-A947-70E740481C1C}">
                <a14:useLocalDpi xmlns:a14="http://schemas.microsoft.com/office/drawing/2010/main" val="0"/>
              </a:ext>
            </a:extLst>
          </a:blip>
          <a:srcRect l="20168" t="14566" r="2521" b="6998"/>
          <a:stretch>
            <a:fillRect/>
          </a:stretch>
        </p:blipFill>
        <p:spPr bwMode="auto">
          <a:xfrm>
            <a:off x="428625" y="284163"/>
            <a:ext cx="8358188" cy="635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altLang="zh-TW" smtClean="0"/>
          </a:p>
        </p:txBody>
      </p:sp>
      <p:sp>
        <p:nvSpPr>
          <p:cNvPr id="30723" name="Content Placeholder 2"/>
          <p:cNvSpPr>
            <a:spLocks noGrp="1"/>
          </p:cNvSpPr>
          <p:nvPr>
            <p:ph idx="1"/>
          </p:nvPr>
        </p:nvSpPr>
        <p:spPr/>
        <p:txBody>
          <a:bodyPr/>
          <a:lstStyle/>
          <a:p>
            <a:endParaRPr lang="en-US" altLang="zh-TW" smtClean="0"/>
          </a:p>
        </p:txBody>
      </p:sp>
      <p:pic>
        <p:nvPicPr>
          <p:cNvPr id="30724" name="Picture 4" descr="C:\Users\hatted\Desktop\php\images\phpmyadmin06.jpg"/>
          <p:cNvPicPr>
            <a:picLocks noChangeAspect="1" noChangeArrowheads="1"/>
          </p:cNvPicPr>
          <p:nvPr/>
        </p:nvPicPr>
        <p:blipFill>
          <a:blip r:embed="rId2">
            <a:extLst>
              <a:ext uri="{28A0092B-C50C-407E-A947-70E740481C1C}">
                <a14:useLocalDpi xmlns:a14="http://schemas.microsoft.com/office/drawing/2010/main" val="0"/>
              </a:ext>
            </a:extLst>
          </a:blip>
          <a:srcRect l="20660" t="15427" r="3305" b="7443"/>
          <a:stretch>
            <a:fillRect/>
          </a:stretch>
        </p:blipFill>
        <p:spPr bwMode="auto">
          <a:xfrm>
            <a:off x="357188" y="138113"/>
            <a:ext cx="8643937" cy="657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endParaRPr lang="en-US" altLang="zh-TW" smtClean="0"/>
          </a:p>
        </p:txBody>
      </p:sp>
      <p:sp>
        <p:nvSpPr>
          <p:cNvPr id="31747" name="Content Placeholder 2"/>
          <p:cNvSpPr>
            <a:spLocks noGrp="1"/>
          </p:cNvSpPr>
          <p:nvPr>
            <p:ph idx="1"/>
          </p:nvPr>
        </p:nvSpPr>
        <p:spPr/>
        <p:txBody>
          <a:bodyPr/>
          <a:lstStyle/>
          <a:p>
            <a:endParaRPr lang="en-US" altLang="zh-TW" smtClean="0"/>
          </a:p>
        </p:txBody>
      </p:sp>
      <p:pic>
        <p:nvPicPr>
          <p:cNvPr id="31748" name="Picture 5" descr="C:\Users\hatted\Desktop\php\images\phpmyadmin07.jpg"/>
          <p:cNvPicPr>
            <a:picLocks noChangeAspect="1" noChangeArrowheads="1"/>
          </p:cNvPicPr>
          <p:nvPr/>
        </p:nvPicPr>
        <p:blipFill>
          <a:blip r:embed="rId2">
            <a:extLst>
              <a:ext uri="{28A0092B-C50C-407E-A947-70E740481C1C}">
                <a14:useLocalDpi xmlns:a14="http://schemas.microsoft.com/office/drawing/2010/main" val="0"/>
              </a:ext>
            </a:extLst>
          </a:blip>
          <a:srcRect l="20186" t="14261" r="2467" b="7851"/>
          <a:stretch>
            <a:fillRect/>
          </a:stretch>
        </p:blipFill>
        <p:spPr bwMode="auto">
          <a:xfrm>
            <a:off x="441325" y="357188"/>
            <a:ext cx="8416925" cy="635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zh-TW" smtClean="0"/>
              <a:t>Why we need a Database</a:t>
            </a:r>
          </a:p>
        </p:txBody>
      </p:sp>
      <p:sp>
        <p:nvSpPr>
          <p:cNvPr id="3" name="Content Placeholder 2"/>
          <p:cNvSpPr>
            <a:spLocks noGrp="1"/>
          </p:cNvSpPr>
          <p:nvPr>
            <p:ph idx="1"/>
          </p:nvPr>
        </p:nvSpPr>
        <p:spPr/>
        <p:txBody>
          <a:bodyPr>
            <a:normAutofit fontScale="77500" lnSpcReduction="20000"/>
          </a:bodyPr>
          <a:lstStyle/>
          <a:p>
            <a:pPr>
              <a:defRPr/>
            </a:pPr>
            <a:r>
              <a:rPr lang="en-US" dirty="0" smtClean="0"/>
              <a:t>We need to share </a:t>
            </a:r>
            <a:r>
              <a:rPr lang="en-US" b="1" dirty="0" smtClean="0"/>
              <a:t>LARGE AMOUNT OF DATA</a:t>
            </a:r>
            <a:r>
              <a:rPr lang="en-US" dirty="0" smtClean="0"/>
              <a:t> between users, between tools working on them, and usually between different computers.</a:t>
            </a:r>
          </a:p>
          <a:p>
            <a:pPr>
              <a:defRPr/>
            </a:pPr>
            <a:r>
              <a:rPr lang="en-US" dirty="0" smtClean="0"/>
              <a:t>Several users and/or several tools must be able to </a:t>
            </a:r>
            <a:r>
              <a:rPr lang="en-US" b="1" dirty="0" smtClean="0"/>
              <a:t>SAFELY ACCESS</a:t>
            </a:r>
            <a:r>
              <a:rPr lang="en-US" dirty="0" smtClean="0"/>
              <a:t> the same data </a:t>
            </a:r>
            <a:r>
              <a:rPr lang="en-US" b="1" dirty="0" smtClean="0"/>
              <a:t>CONCURRENTLY</a:t>
            </a:r>
            <a:r>
              <a:rPr lang="en-US" dirty="0" smtClean="0"/>
              <a:t>. </a:t>
            </a:r>
          </a:p>
          <a:p>
            <a:pPr>
              <a:defRPr/>
            </a:pPr>
            <a:r>
              <a:rPr lang="en-US" dirty="0" smtClean="0"/>
              <a:t>We need persistent storage will last for a long period. This storage must also be </a:t>
            </a:r>
            <a:r>
              <a:rPr lang="en-US" b="1" dirty="0" smtClean="0"/>
              <a:t>RELIABLE</a:t>
            </a:r>
            <a:r>
              <a:rPr lang="en-US" dirty="0" smtClean="0"/>
              <a:t>. </a:t>
            </a:r>
          </a:p>
          <a:p>
            <a:pPr>
              <a:defRPr/>
            </a:pPr>
            <a:r>
              <a:rPr lang="en-US" dirty="0" smtClean="0"/>
              <a:t>We need to access to large amounts of data </a:t>
            </a:r>
            <a:r>
              <a:rPr lang="en-US" b="1" dirty="0" smtClean="0"/>
              <a:t>QUICKLY</a:t>
            </a:r>
            <a:r>
              <a:rPr lang="en-US" dirty="0" smtClean="0"/>
              <a:t>, through indexing and other optimizations. </a:t>
            </a:r>
          </a:p>
          <a:p>
            <a:pPr>
              <a:defRPr/>
            </a:pPr>
            <a:r>
              <a:rPr lang="en-US" dirty="0" smtClean="0"/>
              <a:t>A DBMS and its data model provides an abstraction; we do not need to care about the physical storage format.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en-US" altLang="zh-TW" smtClean="0"/>
          </a:p>
        </p:txBody>
      </p:sp>
      <p:sp>
        <p:nvSpPr>
          <p:cNvPr id="32771" name="Content Placeholder 2"/>
          <p:cNvSpPr>
            <a:spLocks noGrp="1"/>
          </p:cNvSpPr>
          <p:nvPr>
            <p:ph idx="1"/>
          </p:nvPr>
        </p:nvSpPr>
        <p:spPr/>
        <p:txBody>
          <a:bodyPr/>
          <a:lstStyle/>
          <a:p>
            <a:endParaRPr lang="en-US" altLang="zh-TW" smtClean="0"/>
          </a:p>
        </p:txBody>
      </p:sp>
      <p:pic>
        <p:nvPicPr>
          <p:cNvPr id="32772" name="Picture 6" descr="C:\Users\hatted\Desktop\php\images\phpmyadmin08.jpg"/>
          <p:cNvPicPr>
            <a:picLocks noChangeAspect="1" noChangeArrowheads="1"/>
          </p:cNvPicPr>
          <p:nvPr/>
        </p:nvPicPr>
        <p:blipFill>
          <a:blip r:embed="rId2">
            <a:extLst>
              <a:ext uri="{28A0092B-C50C-407E-A947-70E740481C1C}">
                <a14:useLocalDpi xmlns:a14="http://schemas.microsoft.com/office/drawing/2010/main" val="0"/>
              </a:ext>
            </a:extLst>
          </a:blip>
          <a:srcRect l="20525" t="13387" r="3346" b="7413"/>
          <a:stretch>
            <a:fillRect/>
          </a:stretch>
        </p:blipFill>
        <p:spPr bwMode="auto">
          <a:xfrm>
            <a:off x="357188" y="209550"/>
            <a:ext cx="8429625" cy="657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zh-TW" smtClean="0"/>
              <a:t>Character set</a:t>
            </a:r>
          </a:p>
        </p:txBody>
      </p:sp>
      <p:sp>
        <p:nvSpPr>
          <p:cNvPr id="33795" name="Content Placeholder 2"/>
          <p:cNvSpPr>
            <a:spLocks noGrp="1"/>
          </p:cNvSpPr>
          <p:nvPr>
            <p:ph idx="1"/>
          </p:nvPr>
        </p:nvSpPr>
        <p:spPr/>
        <p:txBody>
          <a:bodyPr/>
          <a:lstStyle/>
          <a:p>
            <a:r>
              <a:rPr lang="en-US" altLang="zh-TW" smtClean="0"/>
              <a:t>A character set is a set of symbols and encodings.</a:t>
            </a:r>
          </a:p>
          <a:p>
            <a:r>
              <a:rPr lang="en-US" altLang="zh-TW" smtClean="0"/>
              <a:t>Unicode is the most common way for character set.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zh-TW" smtClean="0"/>
              <a:t>Uni-code</a:t>
            </a:r>
          </a:p>
        </p:txBody>
      </p:sp>
      <p:sp>
        <p:nvSpPr>
          <p:cNvPr id="34819" name="Content Placeholder 2"/>
          <p:cNvSpPr>
            <a:spLocks noGrp="1"/>
          </p:cNvSpPr>
          <p:nvPr>
            <p:ph idx="1"/>
          </p:nvPr>
        </p:nvSpPr>
        <p:spPr/>
        <p:txBody>
          <a:bodyPr/>
          <a:lstStyle/>
          <a:p>
            <a:r>
              <a:rPr lang="en-US" altLang="zh-TW" sz="2800" smtClean="0"/>
              <a:t>MySQL 5.0 supports two character sets for storing Unicode data: </a:t>
            </a:r>
          </a:p>
          <a:p>
            <a:pPr lvl="1"/>
            <a:r>
              <a:rPr lang="en-US" altLang="zh-TW" smtClean="0"/>
              <a:t>ucs2, the UCS-2 encoding of the Unicode character set using 16 bits per character </a:t>
            </a:r>
          </a:p>
          <a:p>
            <a:pPr lvl="1"/>
            <a:r>
              <a:rPr lang="en-US" altLang="zh-TW" smtClean="0"/>
              <a:t>utf8, a UTF-8 encoding of the Unicode character set using one to three bytes per character </a:t>
            </a:r>
          </a:p>
          <a:p>
            <a:r>
              <a:rPr lang="en-US" altLang="zh-TW" sz="2800" smtClean="0"/>
              <a:t>They usually include a language name, and they end with _ci (case insensitive), _cs (case sensitive), or _bin (binary).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zh-TW" smtClean="0"/>
              <a:t>Collation</a:t>
            </a:r>
          </a:p>
        </p:txBody>
      </p:sp>
      <p:sp>
        <p:nvSpPr>
          <p:cNvPr id="35843" name="Content Placeholder 2"/>
          <p:cNvSpPr>
            <a:spLocks noGrp="1"/>
          </p:cNvSpPr>
          <p:nvPr>
            <p:ph idx="1"/>
          </p:nvPr>
        </p:nvSpPr>
        <p:spPr/>
        <p:txBody>
          <a:bodyPr/>
          <a:lstStyle/>
          <a:p>
            <a:r>
              <a:rPr lang="en-US" altLang="zh-TW" sz="2400" smtClean="0"/>
              <a:t>A character set is a set of symbols and encodings. A collation is a set of rules for comparing characters in a character set.. </a:t>
            </a:r>
          </a:p>
          <a:p>
            <a:r>
              <a:rPr lang="en-US" altLang="zh-TW" sz="2400" smtClean="0"/>
              <a:t>Suppose that we have an alphabet with four letters: “A”, “B”, “a”, “b”. We give each letter a number: “A” = 0, “B” = 1, “a” = 2, “b” = 3. The letter “A” is a symbol, the number 0 is the encoding for “A”, and the combination of all four letters and their encodings is a character set. </a:t>
            </a:r>
          </a:p>
          <a:p>
            <a:r>
              <a:rPr lang="en-US" altLang="zh-TW" sz="2400" smtClean="0"/>
              <a:t>Suppose that we want to compare two string values, “A” and “B”. The simplest way to do this is to look at the encodings: 0 for “A” and 1 for “B”. Because 0 is less than 1, we say “A” is less than “B”.</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zh-TW" smtClean="0"/>
              <a:t>Database and Excel</a:t>
            </a:r>
          </a:p>
        </p:txBody>
      </p:sp>
      <p:sp>
        <p:nvSpPr>
          <p:cNvPr id="36867" name="Content Placeholder 2"/>
          <p:cNvSpPr>
            <a:spLocks noGrp="1"/>
          </p:cNvSpPr>
          <p:nvPr>
            <p:ph idx="1"/>
          </p:nvPr>
        </p:nvSpPr>
        <p:spPr/>
        <p:txBody>
          <a:bodyPr/>
          <a:lstStyle/>
          <a:p>
            <a:r>
              <a:rPr lang="en-US" altLang="zh-TW" smtClean="0"/>
              <a:t>Database = Excel files</a:t>
            </a:r>
          </a:p>
          <a:p>
            <a:r>
              <a:rPr lang="en-US" altLang="zh-TW" smtClean="0"/>
              <a:t>Tables = Sheet</a:t>
            </a:r>
          </a:p>
          <a:p>
            <a:r>
              <a:rPr lang="en-US" altLang="zh-TW" smtClean="0"/>
              <a:t>Record = Row</a:t>
            </a:r>
          </a:p>
          <a:p>
            <a:r>
              <a:rPr lang="en-US" altLang="zh-TW" smtClean="0"/>
              <a:t>Field = Column</a:t>
            </a:r>
          </a:p>
          <a:p>
            <a:r>
              <a:rPr lang="en-US" altLang="zh-TW" smtClean="0"/>
              <a:t>Value = Cell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r>
              <a:rPr lang="en-US" altLang="zh-TW" smtClean="0">
                <a:latin typeface="Times New Roman" charset="0"/>
              </a:rPr>
              <a:t>Schemas</a:t>
            </a:r>
          </a:p>
        </p:txBody>
      </p:sp>
      <p:sp>
        <p:nvSpPr>
          <p:cNvPr id="37891" name="Rectangle 1027"/>
          <p:cNvSpPr>
            <a:spLocks noGrp="1" noChangeArrowheads="1"/>
          </p:cNvSpPr>
          <p:nvPr>
            <p:ph type="body" idx="1"/>
          </p:nvPr>
        </p:nvSpPr>
        <p:spPr/>
        <p:txBody>
          <a:bodyPr/>
          <a:lstStyle/>
          <a:p>
            <a:r>
              <a:rPr lang="en-US" altLang="zh-TW" smtClean="0"/>
              <a:t>complete set of table design</a:t>
            </a:r>
          </a:p>
          <a:p>
            <a:r>
              <a:rPr lang="en-US" altLang="zh-TW" smtClean="0"/>
              <a:t>test (</a:t>
            </a:r>
            <a:r>
              <a:rPr lang="en-US" altLang="zh-TW" i="1" u="sng" smtClean="0"/>
              <a:t>id</a:t>
            </a:r>
            <a:r>
              <a:rPr lang="en-US" altLang="zh-TW" smtClean="0"/>
              <a:t>, message)</a:t>
            </a:r>
          </a:p>
          <a:p>
            <a:r>
              <a:rPr lang="en-US" altLang="zh-TW" smtClean="0"/>
              <a:t>Shows each data types of a column and indicate the primary key(</a:t>
            </a:r>
            <a:r>
              <a:rPr lang="en-US" altLang="zh-TW" u="sng" smtClean="0"/>
              <a:t>underline</a:t>
            </a:r>
            <a:r>
              <a:rPr lang="en-US" altLang="zh-TW" smtClean="0"/>
              <a:t>)</a:t>
            </a:r>
          </a:p>
          <a:p>
            <a:r>
              <a:rPr lang="en-US" altLang="zh-TW" smtClean="0"/>
              <a:t>Primary key is the unique key in the table</a:t>
            </a:r>
          </a:p>
          <a:p>
            <a:r>
              <a:rPr lang="en-US" altLang="zh-TW" smtClean="0"/>
              <a:t>Eg. HKID is primary key, so there are many people can use your name but no one else can have the same HKID as you.</a:t>
            </a:r>
          </a:p>
        </p:txBody>
      </p:sp>
    </p:spTree>
  </p:cSld>
  <p:clrMapOvr>
    <a:masterClrMapping/>
  </p:clrMapOvr>
  <p:transition>
    <p:check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zh-TW" smtClean="0"/>
              <a:t>Steps to create database</a:t>
            </a:r>
          </a:p>
        </p:txBody>
      </p:sp>
      <p:sp>
        <p:nvSpPr>
          <p:cNvPr id="38915" name="Content Placeholder 2"/>
          <p:cNvSpPr>
            <a:spLocks noGrp="1"/>
          </p:cNvSpPr>
          <p:nvPr>
            <p:ph idx="1"/>
          </p:nvPr>
        </p:nvSpPr>
        <p:spPr/>
        <p:txBody>
          <a:bodyPr/>
          <a:lstStyle/>
          <a:p>
            <a:r>
              <a:rPr lang="en-US" altLang="zh-TW" smtClean="0"/>
              <a:t>Create database</a:t>
            </a:r>
          </a:p>
          <a:p>
            <a:r>
              <a:rPr lang="en-US" altLang="zh-TW" smtClean="0"/>
              <a:t>Create table</a:t>
            </a:r>
          </a:p>
          <a:p>
            <a:r>
              <a:rPr lang="en-US" altLang="zh-TW" smtClean="0"/>
              <a:t>Create fields</a:t>
            </a:r>
          </a:p>
          <a:p>
            <a:endParaRPr lang="en-US" altLang="zh-TW"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endParaRPr lang="en-US" altLang="zh-TW" smtClean="0"/>
          </a:p>
        </p:txBody>
      </p:sp>
      <p:sp>
        <p:nvSpPr>
          <p:cNvPr id="39939" name="Content Placeholder 2"/>
          <p:cNvSpPr>
            <a:spLocks noGrp="1"/>
          </p:cNvSpPr>
          <p:nvPr>
            <p:ph idx="1"/>
          </p:nvPr>
        </p:nvSpPr>
        <p:spPr/>
        <p:txBody>
          <a:bodyPr/>
          <a:lstStyle/>
          <a:p>
            <a:endParaRPr lang="en-US" altLang="zh-TW" smtClean="0"/>
          </a:p>
        </p:txBody>
      </p:sp>
      <p:pic>
        <p:nvPicPr>
          <p:cNvPr id="39940" name="Picture 7" descr="C:\Users\hatted\Desktop\php\images\phpmyadmin09.jpg"/>
          <p:cNvPicPr>
            <a:picLocks noChangeAspect="1" noChangeArrowheads="1"/>
          </p:cNvPicPr>
          <p:nvPr/>
        </p:nvPicPr>
        <p:blipFill>
          <a:blip r:embed="rId2">
            <a:extLst>
              <a:ext uri="{28A0092B-C50C-407E-A947-70E740481C1C}">
                <a14:useLocalDpi xmlns:a14="http://schemas.microsoft.com/office/drawing/2010/main" val="0"/>
              </a:ext>
            </a:extLst>
          </a:blip>
          <a:srcRect l="19588" t="14761" r="2061" b="8025"/>
          <a:stretch>
            <a:fillRect/>
          </a:stretch>
        </p:blipFill>
        <p:spPr bwMode="auto">
          <a:xfrm>
            <a:off x="214313" y="201613"/>
            <a:ext cx="8715375" cy="644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endParaRPr lang="en-US" altLang="zh-TW" smtClean="0"/>
          </a:p>
        </p:txBody>
      </p:sp>
      <p:sp>
        <p:nvSpPr>
          <p:cNvPr id="40963" name="Content Placeholder 2"/>
          <p:cNvSpPr>
            <a:spLocks noGrp="1"/>
          </p:cNvSpPr>
          <p:nvPr>
            <p:ph idx="1"/>
          </p:nvPr>
        </p:nvSpPr>
        <p:spPr/>
        <p:txBody>
          <a:bodyPr/>
          <a:lstStyle/>
          <a:p>
            <a:endParaRPr lang="en-US" altLang="zh-TW" smtClean="0"/>
          </a:p>
        </p:txBody>
      </p:sp>
      <p:pic>
        <p:nvPicPr>
          <p:cNvPr id="40964" name="Picture 3" descr="C:\Users\hatted\Desktop\php\images\phpmyadmin10.jpg"/>
          <p:cNvPicPr>
            <a:picLocks noChangeAspect="1" noChangeArrowheads="1"/>
          </p:cNvPicPr>
          <p:nvPr/>
        </p:nvPicPr>
        <p:blipFill>
          <a:blip r:embed="rId2">
            <a:extLst>
              <a:ext uri="{28A0092B-C50C-407E-A947-70E740481C1C}">
                <a14:useLocalDpi xmlns:a14="http://schemas.microsoft.com/office/drawing/2010/main" val="0"/>
              </a:ext>
            </a:extLst>
          </a:blip>
          <a:srcRect l="20354" t="14380" r="1659" b="7079"/>
          <a:stretch>
            <a:fillRect/>
          </a:stretch>
        </p:blipFill>
        <p:spPr bwMode="auto">
          <a:xfrm>
            <a:off x="142875" y="77788"/>
            <a:ext cx="8786813" cy="663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endParaRPr lang="en-US" altLang="zh-TW" smtClean="0"/>
          </a:p>
        </p:txBody>
      </p:sp>
      <p:sp>
        <p:nvSpPr>
          <p:cNvPr id="41987" name="Content Placeholder 2"/>
          <p:cNvSpPr>
            <a:spLocks noGrp="1"/>
          </p:cNvSpPr>
          <p:nvPr>
            <p:ph idx="1"/>
          </p:nvPr>
        </p:nvSpPr>
        <p:spPr/>
        <p:txBody>
          <a:bodyPr/>
          <a:lstStyle/>
          <a:p>
            <a:endParaRPr lang="en-US" altLang="zh-TW" smtClean="0"/>
          </a:p>
        </p:txBody>
      </p:sp>
      <p:pic>
        <p:nvPicPr>
          <p:cNvPr id="4198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428625"/>
            <a:ext cx="8382000"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zh-TW" smtClean="0"/>
              <a:t>How to connect to a Database</a:t>
            </a:r>
          </a:p>
        </p:txBody>
      </p:sp>
      <p:sp>
        <p:nvSpPr>
          <p:cNvPr id="8195" name="Content Placeholder 2"/>
          <p:cNvSpPr>
            <a:spLocks noGrp="1"/>
          </p:cNvSpPr>
          <p:nvPr>
            <p:ph idx="1"/>
          </p:nvPr>
        </p:nvSpPr>
        <p:spPr/>
        <p:txBody>
          <a:bodyPr/>
          <a:lstStyle/>
          <a:p>
            <a:r>
              <a:rPr lang="en-US" altLang="zh-TW" smtClean="0"/>
              <a:t>PHP has a connector to all different databases. All you need is to call a function to connect to the database</a:t>
            </a:r>
          </a:p>
          <a:p>
            <a:r>
              <a:rPr lang="en-US" altLang="zh-TW" smtClean="0"/>
              <a:t>In Dreamweaver, you can use the UI instead of typing.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zh-TW" smtClean="0"/>
              <a:t>Create table</a:t>
            </a:r>
          </a:p>
        </p:txBody>
      </p:sp>
      <p:sp>
        <p:nvSpPr>
          <p:cNvPr id="43011" name="Content Placeholder 2"/>
          <p:cNvSpPr>
            <a:spLocks noGrp="1"/>
          </p:cNvSpPr>
          <p:nvPr>
            <p:ph idx="1"/>
          </p:nvPr>
        </p:nvSpPr>
        <p:spPr/>
        <p:txBody>
          <a:bodyPr/>
          <a:lstStyle/>
          <a:p>
            <a:r>
              <a:rPr lang="en-US" altLang="zh-TW" smtClean="0"/>
              <a:t>var</a:t>
            </a:r>
            <a:r>
              <a:rPr lang="zh-TW" altLang="en-US" smtClean="0"/>
              <a:t>：不定長度→ </a:t>
            </a:r>
            <a:r>
              <a:rPr lang="en-US" altLang="zh-TW" smtClean="0"/>
              <a:t>n+1</a:t>
            </a:r>
            <a:endParaRPr lang="zh-TW" altLang="en-US" smtClean="0"/>
          </a:p>
          <a:p>
            <a:r>
              <a:rPr lang="en-US" altLang="zh-TW" smtClean="0"/>
              <a:t>char</a:t>
            </a:r>
            <a:r>
              <a:rPr lang="zh-TW" altLang="en-US" smtClean="0"/>
              <a:t>宣告的是固定的長度，因此如果宣告</a:t>
            </a:r>
            <a:r>
              <a:rPr lang="en-US" altLang="zh-TW" smtClean="0"/>
              <a:t>char(5)</a:t>
            </a:r>
            <a:r>
              <a:rPr lang="zh-TW" altLang="en-US" smtClean="0"/>
              <a:t>，但是只放</a:t>
            </a:r>
            <a:r>
              <a:rPr lang="en-US" altLang="zh-TW" smtClean="0"/>
              <a:t>a</a:t>
            </a:r>
            <a:r>
              <a:rPr lang="zh-TW" altLang="en-US" smtClean="0"/>
              <a:t>這個字，那麼就會補另外</a:t>
            </a:r>
            <a:r>
              <a:rPr lang="en-US" altLang="zh-TW" smtClean="0"/>
              <a:t>4</a:t>
            </a:r>
            <a:r>
              <a:rPr lang="zh-TW" altLang="en-US" smtClean="0"/>
              <a:t>個空白，會補空白補滿是他的特性</a:t>
            </a:r>
          </a:p>
          <a:p>
            <a:r>
              <a:rPr lang="en-US" altLang="zh-TW" smtClean="0"/>
              <a:t>varchar</a:t>
            </a:r>
            <a:r>
              <a:rPr lang="zh-TW" altLang="en-US" smtClean="0"/>
              <a:t>是不定長度，因此如果宣告</a:t>
            </a:r>
            <a:r>
              <a:rPr lang="en-US" altLang="zh-TW" smtClean="0"/>
              <a:t>varchar(5)</a:t>
            </a:r>
            <a:r>
              <a:rPr lang="zh-TW" altLang="en-US" smtClean="0"/>
              <a:t>，但是只放</a:t>
            </a:r>
            <a:r>
              <a:rPr lang="en-US" altLang="zh-TW" smtClean="0"/>
              <a:t>a</a:t>
            </a:r>
            <a:r>
              <a:rPr lang="zh-TW" altLang="en-US" smtClean="0"/>
              <a:t>這個字，那麼就會放一個</a:t>
            </a:r>
            <a:r>
              <a:rPr lang="en-US" altLang="zh-TW" smtClean="0"/>
              <a:t>a</a:t>
            </a:r>
            <a:r>
              <a:rPr lang="zh-TW" altLang="en-US" smtClean="0"/>
              <a:t>，不會補空白。</a:t>
            </a:r>
          </a:p>
          <a:p>
            <a:endParaRPr lang="en-US" altLang="zh-TW"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endParaRPr lang="en-US" altLang="zh-TW" smtClean="0"/>
          </a:p>
        </p:txBody>
      </p:sp>
      <p:sp>
        <p:nvSpPr>
          <p:cNvPr id="45059" name="Content Placeholder 2"/>
          <p:cNvSpPr>
            <a:spLocks noGrp="1"/>
          </p:cNvSpPr>
          <p:nvPr>
            <p:ph idx="1"/>
          </p:nvPr>
        </p:nvSpPr>
        <p:spPr/>
        <p:txBody>
          <a:bodyPr/>
          <a:lstStyle/>
          <a:p>
            <a:endParaRPr lang="en-US" altLang="zh-TW" smtClean="0"/>
          </a:p>
        </p:txBody>
      </p:sp>
      <p:pic>
        <p:nvPicPr>
          <p:cNvPr id="45060" name="Picture 2" descr="C:\Users\hatted\Desktop\php\images\phpmyadmin11.jpg"/>
          <p:cNvPicPr>
            <a:picLocks noChangeAspect="1" noChangeArrowheads="1"/>
          </p:cNvPicPr>
          <p:nvPr/>
        </p:nvPicPr>
        <p:blipFill>
          <a:blip r:embed="rId2">
            <a:extLst>
              <a:ext uri="{28A0092B-C50C-407E-A947-70E740481C1C}">
                <a14:useLocalDpi xmlns:a14="http://schemas.microsoft.com/office/drawing/2010/main" val="0"/>
              </a:ext>
            </a:extLst>
          </a:blip>
          <a:srcRect l="20238" t="15111" r="2049" b="7172"/>
          <a:stretch>
            <a:fillRect/>
          </a:stretch>
        </p:blipFill>
        <p:spPr bwMode="auto">
          <a:xfrm>
            <a:off x="214313" y="160338"/>
            <a:ext cx="8643937" cy="648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zh-TW" smtClean="0"/>
              <a:t>INSERT</a:t>
            </a:r>
          </a:p>
        </p:txBody>
      </p:sp>
      <p:sp>
        <p:nvSpPr>
          <p:cNvPr id="46083" name="Content Placeholder 2"/>
          <p:cNvSpPr>
            <a:spLocks noGrp="1"/>
          </p:cNvSpPr>
          <p:nvPr>
            <p:ph idx="1"/>
          </p:nvPr>
        </p:nvSpPr>
        <p:spPr/>
        <p:txBody>
          <a:bodyPr/>
          <a:lstStyle/>
          <a:p>
            <a:endParaRPr lang="en-US" altLang="zh-TW" smtClean="0"/>
          </a:p>
        </p:txBody>
      </p:sp>
      <p:pic>
        <p:nvPicPr>
          <p:cNvPr id="460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247775"/>
            <a:ext cx="7877175" cy="536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zh-TW" smtClean="0"/>
              <a:t>INSERT</a:t>
            </a:r>
          </a:p>
        </p:txBody>
      </p:sp>
      <p:graphicFrame>
        <p:nvGraphicFramePr>
          <p:cNvPr id="4" name="Content Placeholder 3"/>
          <p:cNvGraphicFramePr>
            <a:graphicFrameLocks noGrp="1"/>
          </p:cNvGraphicFramePr>
          <p:nvPr>
            <p:ph idx="1"/>
          </p:nvPr>
        </p:nvGraphicFramePr>
        <p:xfrm>
          <a:off x="457200" y="1600200"/>
          <a:ext cx="8229600" cy="4449768"/>
        </p:xfrm>
        <a:graphic>
          <a:graphicData uri="http://schemas.openxmlformats.org/drawingml/2006/table">
            <a:tbl>
              <a:tblPr firstRow="1" bandRow="1">
                <a:tableStyleId>{21E4AEA4-8DFA-4A89-87EB-49C32662AFE0}</a:tableStyleId>
              </a:tblPr>
              <a:tblGrid>
                <a:gridCol w="1400156"/>
                <a:gridCol w="1891684"/>
                <a:gridCol w="1180150"/>
                <a:gridCol w="1214446"/>
                <a:gridCol w="2543164"/>
              </a:tblGrid>
              <a:tr h="370814">
                <a:tc>
                  <a:txBody>
                    <a:bodyPr/>
                    <a:lstStyle/>
                    <a:p>
                      <a:r>
                        <a:rPr lang="en-US" sz="1800" dirty="0" smtClean="0"/>
                        <a:t>Field</a:t>
                      </a:r>
                      <a:endParaRPr lang="en-US" sz="1800" dirty="0"/>
                    </a:p>
                  </a:txBody>
                  <a:tcPr marT="45717" marB="45717"/>
                </a:tc>
                <a:tc>
                  <a:txBody>
                    <a:bodyPr/>
                    <a:lstStyle/>
                    <a:p>
                      <a:r>
                        <a:rPr lang="en-US" sz="1800" dirty="0" smtClean="0"/>
                        <a:t>Type</a:t>
                      </a:r>
                      <a:endParaRPr lang="en-US" sz="1800" dirty="0"/>
                    </a:p>
                  </a:txBody>
                  <a:tcPr marT="45717" marB="45717"/>
                </a:tc>
                <a:tc>
                  <a:txBody>
                    <a:bodyPr/>
                    <a:lstStyle/>
                    <a:p>
                      <a:r>
                        <a:rPr lang="en-US" sz="1800" dirty="0" smtClean="0"/>
                        <a:t>Function</a:t>
                      </a:r>
                      <a:endParaRPr lang="en-US" sz="1800" dirty="0"/>
                    </a:p>
                  </a:txBody>
                  <a:tcPr marT="45717" marB="45717"/>
                </a:tc>
                <a:tc>
                  <a:txBody>
                    <a:bodyPr/>
                    <a:lstStyle/>
                    <a:p>
                      <a:r>
                        <a:rPr lang="en-US" sz="1800" dirty="0" smtClean="0"/>
                        <a:t>Null</a:t>
                      </a:r>
                      <a:endParaRPr lang="en-US" sz="1800" dirty="0"/>
                    </a:p>
                  </a:txBody>
                  <a:tcPr marT="45717" marB="45717"/>
                </a:tc>
                <a:tc>
                  <a:txBody>
                    <a:bodyPr/>
                    <a:lstStyle/>
                    <a:p>
                      <a:r>
                        <a:rPr lang="en-US" sz="1800" dirty="0" smtClean="0"/>
                        <a:t>Value</a:t>
                      </a:r>
                      <a:endParaRPr lang="en-US" sz="1800" dirty="0"/>
                    </a:p>
                  </a:txBody>
                  <a:tcPr marT="45717" marB="45717"/>
                </a:tc>
              </a:tr>
              <a:tr h="370814">
                <a:tc>
                  <a:txBody>
                    <a:bodyPr/>
                    <a:lstStyle/>
                    <a:p>
                      <a:r>
                        <a:rPr lang="en-US" sz="1800" dirty="0" smtClean="0"/>
                        <a:t>id</a:t>
                      </a:r>
                      <a:endParaRPr lang="en-US" sz="1800" dirty="0"/>
                    </a:p>
                  </a:txBody>
                  <a:tcPr marT="45717" marB="45717"/>
                </a:tc>
                <a:tc>
                  <a:txBody>
                    <a:bodyPr/>
                    <a:lstStyle/>
                    <a:p>
                      <a:r>
                        <a:rPr lang="en-US" sz="1800" dirty="0" err="1" smtClean="0"/>
                        <a:t>int</a:t>
                      </a:r>
                      <a:r>
                        <a:rPr lang="en-US" sz="1800" dirty="0" smtClean="0"/>
                        <a:t>(8) unsigned</a:t>
                      </a:r>
                      <a:endParaRPr lang="en-US" sz="1800" dirty="0"/>
                    </a:p>
                  </a:txBody>
                  <a:tcPr marT="45717" marB="45717"/>
                </a:tc>
                <a:tc>
                  <a:txBody>
                    <a:bodyPr/>
                    <a:lstStyle/>
                    <a:p>
                      <a:endParaRPr lang="en-US" sz="1800" dirty="0"/>
                    </a:p>
                  </a:txBody>
                  <a:tcPr marT="45717" marB="45717"/>
                </a:tc>
                <a:tc>
                  <a:txBody>
                    <a:bodyPr/>
                    <a:lstStyle/>
                    <a:p>
                      <a:endParaRPr lang="en-US" sz="1800"/>
                    </a:p>
                  </a:txBody>
                  <a:tcPr marT="45717" marB="45717"/>
                </a:tc>
                <a:tc>
                  <a:txBody>
                    <a:bodyPr/>
                    <a:lstStyle/>
                    <a:p>
                      <a:endParaRPr lang="en-US" sz="1800" dirty="0"/>
                    </a:p>
                  </a:txBody>
                  <a:tcPr marT="45717" marB="45717"/>
                </a:tc>
              </a:tr>
              <a:tr h="370814">
                <a:tc>
                  <a:txBody>
                    <a:bodyPr/>
                    <a:lstStyle/>
                    <a:p>
                      <a:r>
                        <a:rPr lang="en-US" sz="1800" dirty="0" smtClean="0"/>
                        <a:t>message</a:t>
                      </a:r>
                      <a:endParaRPr lang="en-US" sz="1800" dirty="0"/>
                    </a:p>
                  </a:txBody>
                  <a:tcPr marT="45717" marB="45717"/>
                </a:tc>
                <a:tc>
                  <a:txBody>
                    <a:bodyPr/>
                    <a:lstStyle/>
                    <a:p>
                      <a:r>
                        <a:rPr lang="en-US" sz="1800" dirty="0" err="1" smtClean="0"/>
                        <a:t>varchar</a:t>
                      </a:r>
                      <a:r>
                        <a:rPr lang="en-US" sz="1800" dirty="0" smtClean="0"/>
                        <a:t>(255)</a:t>
                      </a:r>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r>
                        <a:rPr lang="en-US" sz="1800" dirty="0" smtClean="0"/>
                        <a:t>Hi</a:t>
                      </a:r>
                      <a:endParaRPr lang="en-US" sz="1800" dirty="0"/>
                    </a:p>
                  </a:txBody>
                  <a:tcPr marT="45717" marB="45717"/>
                </a:tc>
              </a:tr>
              <a:tr h="370814">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r>
              <a:tr h="370814">
                <a:tc>
                  <a:txBody>
                    <a:bodyPr/>
                    <a:lstStyle/>
                    <a:p>
                      <a:r>
                        <a:rPr lang="en-US" sz="1800" dirty="0" smtClean="0"/>
                        <a:t>id</a:t>
                      </a:r>
                      <a:endParaRPr lang="en-US" sz="1800" dirty="0"/>
                    </a:p>
                  </a:txBody>
                  <a:tcPr marT="45717" marB="45717"/>
                </a:tc>
                <a:tc>
                  <a:txBody>
                    <a:bodyPr/>
                    <a:lstStyle/>
                    <a:p>
                      <a:r>
                        <a:rPr lang="en-US" sz="1800" dirty="0" err="1" smtClean="0"/>
                        <a:t>int</a:t>
                      </a:r>
                      <a:r>
                        <a:rPr lang="en-US" sz="1800" dirty="0" smtClean="0"/>
                        <a:t>(8) unsigned</a:t>
                      </a:r>
                      <a:endParaRPr lang="en-US" sz="1800" dirty="0"/>
                    </a:p>
                  </a:txBody>
                  <a:tcPr marT="45717" marB="45717"/>
                </a:tc>
                <a:tc>
                  <a:txBody>
                    <a:bodyPr/>
                    <a:lstStyle/>
                    <a:p>
                      <a:endParaRPr lang="en-US" sz="1800" dirty="0"/>
                    </a:p>
                  </a:txBody>
                  <a:tcPr marT="45717" marB="45717"/>
                </a:tc>
                <a:tc>
                  <a:txBody>
                    <a:bodyPr/>
                    <a:lstStyle/>
                    <a:p>
                      <a:endParaRPr lang="en-US" sz="1800"/>
                    </a:p>
                  </a:txBody>
                  <a:tcPr marT="45717" marB="45717"/>
                </a:tc>
                <a:tc>
                  <a:txBody>
                    <a:bodyPr/>
                    <a:lstStyle/>
                    <a:p>
                      <a:endParaRPr lang="en-US" sz="1800" dirty="0"/>
                    </a:p>
                  </a:txBody>
                  <a:tcPr marT="45717" marB="45717"/>
                </a:tc>
              </a:tr>
              <a:tr h="370814">
                <a:tc>
                  <a:txBody>
                    <a:bodyPr/>
                    <a:lstStyle/>
                    <a:p>
                      <a:r>
                        <a:rPr lang="en-US" sz="1800" dirty="0" smtClean="0"/>
                        <a:t>message</a:t>
                      </a:r>
                      <a:endParaRPr lang="en-US" sz="1800" dirty="0"/>
                    </a:p>
                  </a:txBody>
                  <a:tcPr marT="45717" marB="45717"/>
                </a:tc>
                <a:tc>
                  <a:txBody>
                    <a:bodyPr/>
                    <a:lstStyle/>
                    <a:p>
                      <a:r>
                        <a:rPr lang="en-US" sz="1800" dirty="0" err="1" smtClean="0"/>
                        <a:t>varchar</a:t>
                      </a:r>
                      <a:r>
                        <a:rPr lang="en-US" sz="1800" dirty="0" smtClean="0"/>
                        <a:t>(255)</a:t>
                      </a:r>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r>
                        <a:rPr lang="en-US" sz="1800" dirty="0" smtClean="0"/>
                        <a:t>How</a:t>
                      </a:r>
                      <a:r>
                        <a:rPr lang="en-US" sz="1800" baseline="0" dirty="0" smtClean="0"/>
                        <a:t> are you?</a:t>
                      </a:r>
                      <a:endParaRPr lang="en-US" sz="1800" dirty="0"/>
                    </a:p>
                  </a:txBody>
                  <a:tcPr marT="45717" marB="45717"/>
                </a:tc>
              </a:tr>
              <a:tr h="370814">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r>
              <a:tr h="370814">
                <a:tc>
                  <a:txBody>
                    <a:bodyPr/>
                    <a:lstStyle/>
                    <a:p>
                      <a:r>
                        <a:rPr lang="en-US" sz="1800" dirty="0" smtClean="0"/>
                        <a:t>id</a:t>
                      </a:r>
                      <a:endParaRPr lang="en-US" sz="1800" dirty="0"/>
                    </a:p>
                  </a:txBody>
                  <a:tcPr marT="45717" marB="45717"/>
                </a:tc>
                <a:tc>
                  <a:txBody>
                    <a:bodyPr/>
                    <a:lstStyle/>
                    <a:p>
                      <a:r>
                        <a:rPr lang="en-US" sz="1800" dirty="0" err="1" smtClean="0"/>
                        <a:t>int</a:t>
                      </a:r>
                      <a:r>
                        <a:rPr lang="en-US" sz="1800" dirty="0" smtClean="0"/>
                        <a:t>(8) unsigned</a:t>
                      </a:r>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r>
              <a:tr h="370814">
                <a:tc>
                  <a:txBody>
                    <a:bodyPr/>
                    <a:lstStyle/>
                    <a:p>
                      <a:r>
                        <a:rPr lang="en-US" sz="1800" dirty="0" smtClean="0"/>
                        <a:t>message</a:t>
                      </a:r>
                      <a:endParaRPr lang="en-US" sz="1800" dirty="0"/>
                    </a:p>
                  </a:txBody>
                  <a:tcPr marT="45717" marB="45717"/>
                </a:tc>
                <a:tc>
                  <a:txBody>
                    <a:bodyPr/>
                    <a:lstStyle/>
                    <a:p>
                      <a:r>
                        <a:rPr lang="en-US" sz="1800" dirty="0" err="1" smtClean="0"/>
                        <a:t>varchar</a:t>
                      </a:r>
                      <a:r>
                        <a:rPr lang="en-US" sz="1800" dirty="0" smtClean="0"/>
                        <a:t>(255)</a:t>
                      </a:r>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r>
                        <a:rPr lang="en-US" sz="1800" dirty="0" smtClean="0"/>
                        <a:t>I am fine</a:t>
                      </a:r>
                      <a:endParaRPr lang="en-US" sz="1800" dirty="0"/>
                    </a:p>
                  </a:txBody>
                  <a:tcPr marT="45717" marB="45717"/>
                </a:tc>
              </a:tr>
              <a:tr h="370814">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r>
              <a:tr h="370814">
                <a:tc>
                  <a:txBody>
                    <a:bodyPr/>
                    <a:lstStyle/>
                    <a:p>
                      <a:r>
                        <a:rPr lang="en-US" sz="1800" dirty="0" smtClean="0"/>
                        <a:t>id</a:t>
                      </a:r>
                      <a:endParaRPr lang="en-US" sz="1800" dirty="0"/>
                    </a:p>
                  </a:txBody>
                  <a:tcPr marT="45717" marB="45717"/>
                </a:tc>
                <a:tc>
                  <a:txBody>
                    <a:bodyPr/>
                    <a:lstStyle/>
                    <a:p>
                      <a:r>
                        <a:rPr lang="en-US" sz="1800" dirty="0" err="1" smtClean="0"/>
                        <a:t>int</a:t>
                      </a:r>
                      <a:r>
                        <a:rPr lang="en-US" sz="1800" dirty="0" smtClean="0"/>
                        <a:t>(8) unsigned</a:t>
                      </a:r>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r>
              <a:tr h="370814">
                <a:tc>
                  <a:txBody>
                    <a:bodyPr/>
                    <a:lstStyle/>
                    <a:p>
                      <a:r>
                        <a:rPr lang="en-US" sz="1800" dirty="0" smtClean="0"/>
                        <a:t>message</a:t>
                      </a:r>
                      <a:endParaRPr lang="en-US" sz="1800" dirty="0"/>
                    </a:p>
                  </a:txBody>
                  <a:tcPr marT="45717" marB="45717"/>
                </a:tc>
                <a:tc>
                  <a:txBody>
                    <a:bodyPr/>
                    <a:lstStyle/>
                    <a:p>
                      <a:r>
                        <a:rPr lang="en-US" sz="1800" dirty="0" err="1" smtClean="0"/>
                        <a:t>varchar</a:t>
                      </a:r>
                      <a:r>
                        <a:rPr lang="en-US" sz="1800" dirty="0" smtClean="0"/>
                        <a:t>(255)</a:t>
                      </a:r>
                      <a:endParaRPr lang="en-US" sz="1800" dirty="0"/>
                    </a:p>
                  </a:txBody>
                  <a:tcPr marT="45717" marB="45717"/>
                </a:tc>
                <a:tc>
                  <a:txBody>
                    <a:bodyPr/>
                    <a:lstStyle/>
                    <a:p>
                      <a:endParaRPr lang="en-US" sz="1800" dirty="0"/>
                    </a:p>
                  </a:txBody>
                  <a:tcPr marT="45717" marB="45717"/>
                </a:tc>
                <a:tc>
                  <a:txBody>
                    <a:bodyPr/>
                    <a:lstStyle/>
                    <a:p>
                      <a:endParaRPr lang="en-US" sz="1800" dirty="0"/>
                    </a:p>
                  </a:txBody>
                  <a:tcPr marT="45717" marB="45717"/>
                </a:tc>
                <a:tc>
                  <a:txBody>
                    <a:bodyPr/>
                    <a:lstStyle/>
                    <a:p>
                      <a:r>
                        <a:rPr lang="en-US" sz="1800" dirty="0" smtClean="0"/>
                        <a:t>Great!</a:t>
                      </a:r>
                      <a:endParaRPr lang="en-US" sz="1800" dirty="0"/>
                    </a:p>
                  </a:txBody>
                  <a:tcPr marT="45717" marB="45717"/>
                </a:tc>
              </a:tr>
            </a:tbl>
          </a:graphicData>
        </a:graphic>
      </p:graphicFrame>
      <p:sp>
        <p:nvSpPr>
          <p:cNvPr id="47187" name="TextBox 4"/>
          <p:cNvSpPr txBox="1">
            <a:spLocks noChangeArrowheads="1"/>
          </p:cNvSpPr>
          <p:nvPr/>
        </p:nvSpPr>
        <p:spPr bwMode="auto">
          <a:xfrm>
            <a:off x="1357313" y="6416675"/>
            <a:ext cx="6500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a:t>Add 10 more records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zh-TW" smtClean="0"/>
              <a:t>Browse / Query</a:t>
            </a:r>
          </a:p>
        </p:txBody>
      </p:sp>
      <p:pic>
        <p:nvPicPr>
          <p:cNvPr id="4813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00250" y="1143000"/>
            <a:ext cx="4984750" cy="5487988"/>
          </a:xfr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zh-TW" smtClean="0"/>
              <a:t>SQL</a:t>
            </a:r>
          </a:p>
        </p:txBody>
      </p:sp>
      <p:sp>
        <p:nvSpPr>
          <p:cNvPr id="49155" name="Content Placeholder 2"/>
          <p:cNvSpPr>
            <a:spLocks noGrp="1"/>
          </p:cNvSpPr>
          <p:nvPr>
            <p:ph idx="1"/>
          </p:nvPr>
        </p:nvSpPr>
        <p:spPr/>
        <p:txBody>
          <a:bodyPr/>
          <a:lstStyle/>
          <a:p>
            <a:r>
              <a:rPr lang="en-US" altLang="zh-TW" smtClean="0"/>
              <a:t>Structured Query Language (SQL) is a computer language designed for the retrieval and management of data in relational database management systems, database schema creation and modification, and database object access control management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zh-TW" smtClean="0"/>
              <a:t>SQL</a:t>
            </a:r>
          </a:p>
        </p:txBody>
      </p:sp>
      <p:sp>
        <p:nvSpPr>
          <p:cNvPr id="50179" name="Content Placeholder 2"/>
          <p:cNvSpPr>
            <a:spLocks noGrp="1"/>
          </p:cNvSpPr>
          <p:nvPr>
            <p:ph idx="1"/>
          </p:nvPr>
        </p:nvSpPr>
        <p:spPr/>
        <p:txBody>
          <a:bodyPr/>
          <a:lstStyle/>
          <a:p>
            <a:r>
              <a:rPr lang="en-US" altLang="zh-TW" smtClean="0"/>
              <a:t>SELECT (Query)</a:t>
            </a:r>
          </a:p>
          <a:p>
            <a:r>
              <a:rPr lang="en-US" altLang="zh-TW" smtClean="0"/>
              <a:t>INSERT</a:t>
            </a:r>
          </a:p>
          <a:p>
            <a:r>
              <a:rPr lang="en-US" altLang="zh-TW" smtClean="0"/>
              <a:t>UPDATE</a:t>
            </a:r>
          </a:p>
          <a:p>
            <a:r>
              <a:rPr lang="en-US" altLang="zh-TW" smtClean="0"/>
              <a:t>DELETE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zh-TW" dirty="0" smtClean="0"/>
              <a:t>Characters in </a:t>
            </a:r>
            <a:r>
              <a:rPr lang="en-US" altLang="zh-TW" dirty="0" err="1" smtClean="0"/>
              <a:t>PHPMyAdmin</a:t>
            </a:r>
            <a:endParaRPr lang="en-US" altLang="zh-TW" dirty="0" smtClean="0"/>
          </a:p>
        </p:txBody>
      </p:sp>
      <p:sp>
        <p:nvSpPr>
          <p:cNvPr id="50179" name="Content Placeholder 2"/>
          <p:cNvSpPr>
            <a:spLocks noGrp="1"/>
          </p:cNvSpPr>
          <p:nvPr>
            <p:ph idx="1"/>
          </p:nvPr>
        </p:nvSpPr>
        <p:spPr/>
        <p:txBody>
          <a:bodyPr/>
          <a:lstStyle/>
          <a:p>
            <a:r>
              <a:rPr lang="en-US" altLang="zh-TW" dirty="0" smtClean="0"/>
              <a:t>By default it uses </a:t>
            </a:r>
            <a:r>
              <a:rPr lang="en-US" dirty="0" smtClean="0"/>
              <a:t>latin1 as connection. So in MySQL cannot read it.</a:t>
            </a:r>
          </a:p>
          <a:p>
            <a:r>
              <a:rPr lang="zh-CN" altLang="en-US" dirty="0"/>
              <a:t>一二三</a:t>
            </a:r>
            <a:endParaRPr lang="en-US" altLang="zh-TW" dirty="0"/>
          </a:p>
          <a:p>
            <a:r>
              <a:rPr lang="en-US" dirty="0"/>
              <a:t>ä¸€</a:t>
            </a:r>
            <a:r>
              <a:rPr lang="en-US" dirty="0" err="1"/>
              <a:t>äºŒä</a:t>
            </a:r>
            <a:r>
              <a:rPr lang="en-US" dirty="0"/>
              <a:t>¸‰</a:t>
            </a:r>
            <a:endParaRPr lang="en-US" altLang="zh-TW" dirty="0" smtClean="0"/>
          </a:p>
          <a:p>
            <a:r>
              <a:rPr lang="en-US" altLang="zh-TW" dirty="0" err="1" smtClean="0"/>
              <a:t>mysql_query</a:t>
            </a:r>
            <a:r>
              <a:rPr lang="en-US" altLang="zh-TW" dirty="0"/>
              <a:t>("SET </a:t>
            </a:r>
            <a:r>
              <a:rPr lang="en-US" altLang="zh-TW"/>
              <a:t>NAMES </a:t>
            </a:r>
            <a:r>
              <a:rPr lang="en-US" altLang="zh-TW" smtClean="0"/>
              <a:t>'UTF8</a:t>
            </a:r>
            <a:r>
              <a:rPr lang="en-US" altLang="zh-TW" dirty="0"/>
              <a:t>'", $</a:t>
            </a:r>
            <a:r>
              <a:rPr lang="en-US" altLang="zh-TW" dirty="0" err="1"/>
              <a:t>db</a:t>
            </a:r>
            <a:r>
              <a:rPr lang="en-US" altLang="zh-TW" dirty="0" smtClean="0"/>
              <a:t>);</a:t>
            </a:r>
          </a:p>
          <a:p>
            <a:endParaRPr lang="en-US" altLang="zh-TW" dirty="0" smtClean="0"/>
          </a:p>
        </p:txBody>
      </p:sp>
    </p:spTree>
    <p:extLst>
      <p:ext uri="{BB962C8B-B14F-4D97-AF65-F5344CB8AC3E}">
        <p14:creationId xmlns:p14="http://schemas.microsoft.com/office/powerpoint/2010/main" val="2808570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TW" smtClean="0"/>
              <a:t>Compare Databases</a:t>
            </a:r>
          </a:p>
        </p:txBody>
      </p:sp>
      <p:sp>
        <p:nvSpPr>
          <p:cNvPr id="3" name="Content Placeholder 2"/>
          <p:cNvSpPr>
            <a:spLocks noGrp="1"/>
          </p:cNvSpPr>
          <p:nvPr>
            <p:ph idx="1"/>
          </p:nvPr>
        </p:nvSpPr>
        <p:spPr/>
        <p:txBody>
          <a:bodyPr>
            <a:normAutofit fontScale="85000" lnSpcReduction="20000"/>
          </a:bodyPr>
          <a:lstStyle/>
          <a:p>
            <a:pPr>
              <a:defRPr/>
            </a:pPr>
            <a:r>
              <a:rPr lang="en-US" dirty="0" smtClean="0"/>
              <a:t>Microsoft SQL Server</a:t>
            </a:r>
          </a:p>
          <a:p>
            <a:pPr>
              <a:defRPr/>
            </a:pPr>
            <a:r>
              <a:rPr lang="en-US" dirty="0" smtClean="0"/>
              <a:t>Microsoft SQL Server Express 2008 R2 – 10G, free, good performance, but no UI</a:t>
            </a:r>
          </a:p>
          <a:p>
            <a:pPr>
              <a:defRPr/>
            </a:pPr>
            <a:r>
              <a:rPr lang="en-US" dirty="0" smtClean="0"/>
              <a:t>Microsoft Office Access – 2G, with easy to use UI and templates</a:t>
            </a:r>
          </a:p>
          <a:p>
            <a:pPr>
              <a:defRPr/>
            </a:pPr>
            <a:r>
              <a:rPr lang="en-US" dirty="0" smtClean="0"/>
              <a:t>Sun Micro </a:t>
            </a:r>
            <a:r>
              <a:rPr lang="en-US" dirty="0" err="1" smtClean="0"/>
              <a:t>MySQL</a:t>
            </a:r>
            <a:r>
              <a:rPr lang="en-US" dirty="0" smtClean="0"/>
              <a:t> – 4T, free to use, cannot bundle with products</a:t>
            </a:r>
          </a:p>
          <a:p>
            <a:pPr>
              <a:defRPr/>
            </a:pPr>
            <a:r>
              <a:rPr lang="en-US" dirty="0" err="1" smtClean="0"/>
              <a:t>Postgre</a:t>
            </a:r>
            <a:r>
              <a:rPr lang="en-US" dirty="0" smtClean="0"/>
              <a:t> – free, absolutely free</a:t>
            </a:r>
          </a:p>
          <a:p>
            <a:pPr>
              <a:defRPr/>
            </a:pPr>
            <a:r>
              <a:rPr lang="en-US" dirty="0" smtClean="0"/>
              <a:t>DB2 – 4G – 9.7</a:t>
            </a:r>
          </a:p>
          <a:p>
            <a:pPr>
              <a:defRPr/>
            </a:pPr>
            <a:r>
              <a:rPr lang="en-US" dirty="0" smtClean="0"/>
              <a:t>Oracle </a:t>
            </a:r>
            <a:r>
              <a:rPr lang="en-US" smtClean="0"/>
              <a:t>– 11g R2</a:t>
            </a:r>
            <a:endParaRPr lang="en-US" dirty="0" smtClean="0"/>
          </a:p>
          <a:p>
            <a:pPr>
              <a:defRPr/>
            </a:pPr>
            <a:r>
              <a:rPr lang="en-US" dirty="0" err="1" smtClean="0"/>
              <a:t>EnterpriseDB</a:t>
            </a:r>
            <a:endParaRPr lang="en-US" dirty="0" smtClean="0"/>
          </a:p>
          <a:p>
            <a:pPr>
              <a:defRPr/>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zh-TW" smtClean="0"/>
              <a:t>Database requirements</a:t>
            </a:r>
          </a:p>
        </p:txBody>
      </p:sp>
      <p:sp>
        <p:nvSpPr>
          <p:cNvPr id="10243" name="Content Placeholder 2"/>
          <p:cNvSpPr>
            <a:spLocks noGrp="1"/>
          </p:cNvSpPr>
          <p:nvPr>
            <p:ph idx="1"/>
          </p:nvPr>
        </p:nvSpPr>
        <p:spPr/>
        <p:txBody>
          <a:bodyPr/>
          <a:lstStyle/>
          <a:p>
            <a:r>
              <a:rPr lang="en-US" altLang="zh-TW" smtClean="0"/>
              <a:t>Data is the most important thing.</a:t>
            </a:r>
          </a:p>
          <a:p>
            <a:r>
              <a:rPr lang="en-US" altLang="zh-TW" smtClean="0"/>
              <a:t>Performance, concurrency, integrity, size limit and recovery from hardware failures are need to considered.</a:t>
            </a:r>
          </a:p>
          <a:p>
            <a:r>
              <a:rPr lang="en-US" altLang="zh-TW" smtClean="0"/>
              <a:t>Scale Up - upgrade hardware (RAM, HD) or Scale Out (buy extra server as a grid)?</a:t>
            </a:r>
          </a:p>
          <a:p>
            <a:endParaRPr lang="en-US" altLang="zh-TW"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zh-TW" smtClean="0"/>
              <a:t>Data and information</a:t>
            </a:r>
          </a:p>
        </p:txBody>
      </p:sp>
      <p:sp>
        <p:nvSpPr>
          <p:cNvPr id="11267" name="Content Placeholder 2"/>
          <p:cNvSpPr>
            <a:spLocks noGrp="1"/>
          </p:cNvSpPr>
          <p:nvPr>
            <p:ph idx="1"/>
          </p:nvPr>
        </p:nvSpPr>
        <p:spPr/>
        <p:txBody>
          <a:bodyPr/>
          <a:lstStyle/>
          <a:p>
            <a:r>
              <a:rPr lang="en-US" altLang="zh-TW" smtClean="0"/>
              <a:t>Data is useless</a:t>
            </a:r>
          </a:p>
          <a:p>
            <a:r>
              <a:rPr lang="en-US" altLang="zh-TW" smtClean="0"/>
              <a:t>Information is useful</a:t>
            </a:r>
          </a:p>
          <a:p>
            <a:r>
              <a:rPr lang="en-US" altLang="zh-TW" smtClean="0"/>
              <a:t>33, 28, 31, 25 is Data</a:t>
            </a:r>
          </a:p>
          <a:p>
            <a:r>
              <a:rPr lang="en-US" altLang="zh-TW" smtClean="0"/>
              <a:t>33`C, 28`C, 31`C, 25`C is Information</a:t>
            </a:r>
          </a:p>
          <a:p>
            <a:r>
              <a:rPr lang="en-US" altLang="zh-TW" smtClean="0"/>
              <a:t>Database only store Data</a:t>
            </a:r>
          </a:p>
          <a:p>
            <a:r>
              <a:rPr lang="en-US" altLang="zh-TW" smtClean="0"/>
              <a:t>We, programmer, use PHP to display data to become the information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zh-TW" smtClean="0"/>
              <a:t>Who uses MySQL</a:t>
            </a:r>
          </a:p>
        </p:txBody>
      </p:sp>
      <p:sp>
        <p:nvSpPr>
          <p:cNvPr id="12291" name="Content Placeholder 2"/>
          <p:cNvSpPr>
            <a:spLocks noGrp="1"/>
          </p:cNvSpPr>
          <p:nvPr>
            <p:ph idx="1"/>
          </p:nvPr>
        </p:nvSpPr>
        <p:spPr/>
        <p:txBody>
          <a:bodyPr/>
          <a:lstStyle/>
          <a:p>
            <a:r>
              <a:rPr lang="en-US" altLang="zh-TW" sz="2000" smtClean="0"/>
              <a:t>Gov’t: NASA, United States Census Bureau, </a:t>
            </a:r>
          </a:p>
          <a:p>
            <a:r>
              <a:rPr lang="en-US" altLang="zh-TW" sz="2000" smtClean="0"/>
              <a:t>Web: Yahoo!, flickr, Google, YouTube, facebook, Wikipedia, FOTOLOG, SKYROCK, Craigslist, Digg, Sourceforge, CitySearch, </a:t>
            </a:r>
          </a:p>
          <a:p>
            <a:r>
              <a:rPr lang="en-US" altLang="zh-TW" sz="2000" smtClean="0"/>
              <a:t>Travel: SabreHoldings, active hotels, pivex, travelocity, Lufthansa, Continential Airlines, Priceline.com, booking.com</a:t>
            </a:r>
          </a:p>
          <a:p>
            <a:r>
              <a:rPr lang="en-US" altLang="zh-TW" sz="2000" smtClean="0"/>
              <a:t>Retail: neckermann.de, GAP, B&amp;Q, axfood, SUZUKI, macy's, spirit group, DaimlerChrysler, caterpillar, texas instruments</a:t>
            </a:r>
          </a:p>
          <a:p>
            <a:r>
              <a:rPr lang="en-US" altLang="zh-TW" sz="2000" smtClean="0"/>
              <a:t>Telco: 8x8,Inc., vodafone, Systems, NOKIA, FIVE9, COX communications, Nevis Network, ALCATEL, STANDARD NETWORKS, Earthlink, Ericsson</a:t>
            </a:r>
          </a:p>
          <a:p>
            <a:r>
              <a:rPr lang="en-US" altLang="zh-TW" sz="2000" smtClean="0"/>
              <a:t>OEM/ISV: enterasys, JASPERSOFT, QUEST SOFTWARE, symantec, netiQ, CISCO SYSTEMS, sas, Proofpoint</a:t>
            </a:r>
          </a:p>
          <a:p>
            <a:r>
              <a:rPr lang="en-US" altLang="zh-TW" sz="2000" smtClean="0"/>
              <a:t>Others: UPS, The associated Press, Hoover’s Online, omaha steaks, HypoVereinsbank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zh-TW" smtClean="0"/>
              <a:t>MySQL Price</a:t>
            </a:r>
          </a:p>
        </p:txBody>
      </p:sp>
      <p:sp>
        <p:nvSpPr>
          <p:cNvPr id="13315" name="Content Placeholder 2"/>
          <p:cNvSpPr>
            <a:spLocks noGrp="1"/>
          </p:cNvSpPr>
          <p:nvPr>
            <p:ph idx="1"/>
          </p:nvPr>
        </p:nvSpPr>
        <p:spPr/>
        <p:txBody>
          <a:bodyPr/>
          <a:lstStyle/>
          <a:p>
            <a:r>
              <a:rPr lang="en-US" sz="2000" smtClean="0"/>
              <a:t>Oracle now charges $2,000 per server for MySQL Standard Edition support, which doubles to $4,000 for servers with five or more sockets; and $5,000 per server for Enterprise Edition, which also doubles to $10,000 for five-plus sockets.</a:t>
            </a:r>
          </a:p>
          <a:p>
            <a:endParaRPr lang="en-US" altLang="zh-TW" sz="2000" smtClean="0"/>
          </a:p>
          <a:p>
            <a:r>
              <a:rPr lang="en-US" sz="2000" smtClean="0"/>
              <a:t>Oracle has also introduced a Cluster Carrier Grade edition that is priced at $10,000 per server for one- to four-socket servers and $20,000 per server for those with five or more.</a:t>
            </a:r>
            <a:endParaRPr lang="en-US" altLang="zh-TW" sz="2000" smtClean="0"/>
          </a:p>
        </p:txBody>
      </p:sp>
    </p:spTree>
    <p:extLst>
      <p:ext uri="{BB962C8B-B14F-4D97-AF65-F5344CB8AC3E}">
        <p14:creationId xmlns:p14="http://schemas.microsoft.com/office/powerpoint/2010/main" val="119995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4753</TotalTime>
  <Words>2513</Words>
  <Application>Microsoft Office PowerPoint</Application>
  <PresentationFormat>On-screen Show (4:3)</PresentationFormat>
  <Paragraphs>222</Paragraphs>
  <Slides>47</Slides>
  <Notes>6</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Default Design</vt:lpstr>
      <vt:lpstr>MySQL</vt:lpstr>
      <vt:lpstr>What is a Database</vt:lpstr>
      <vt:lpstr>Why we need a Database</vt:lpstr>
      <vt:lpstr>How to connect to a Database</vt:lpstr>
      <vt:lpstr>Compare Databases</vt:lpstr>
      <vt:lpstr>Database requirements</vt:lpstr>
      <vt:lpstr>Data and information</vt:lpstr>
      <vt:lpstr>Who uses MySQL</vt:lpstr>
      <vt:lpstr>MySQL Price</vt:lpstr>
      <vt:lpstr>MySQL File Size</vt:lpstr>
      <vt:lpstr>Pos of using MySQL</vt:lpstr>
      <vt:lpstr>Cons of using MySQL</vt:lpstr>
      <vt:lpstr>Performance</vt:lpstr>
      <vt:lpstr>Performance</vt:lpstr>
      <vt:lpstr>Site</vt:lpstr>
      <vt:lpstr>How large can MySQL handle</vt:lpstr>
      <vt:lpstr>Top Reasons to Use MySQL</vt:lpstr>
      <vt:lpstr>Top Reasons to Use MySQL</vt:lpstr>
      <vt:lpstr>Top Reasons to Use MySQL</vt:lpstr>
      <vt:lpstr>Top Reasons to Use MySQL</vt:lpstr>
      <vt:lpstr>Top Reasons to Use MySQL</vt:lpstr>
      <vt:lpstr>Create a Database</vt:lpstr>
      <vt:lpstr>Login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 set</vt:lpstr>
      <vt:lpstr>Uni-code</vt:lpstr>
      <vt:lpstr>Collation</vt:lpstr>
      <vt:lpstr>Database and Excel</vt:lpstr>
      <vt:lpstr>Schemas</vt:lpstr>
      <vt:lpstr>Steps to create database</vt:lpstr>
      <vt:lpstr>PowerPoint Presentation</vt:lpstr>
      <vt:lpstr>PowerPoint Presentation</vt:lpstr>
      <vt:lpstr>PowerPoint Presentation</vt:lpstr>
      <vt:lpstr>Create table</vt:lpstr>
      <vt:lpstr>PowerPoint Presentation</vt:lpstr>
      <vt:lpstr>INSERT</vt:lpstr>
      <vt:lpstr>INSERT</vt:lpstr>
      <vt:lpstr>Browse / Query</vt:lpstr>
      <vt:lpstr>SQL</vt:lpstr>
      <vt:lpstr>SQL</vt:lpstr>
      <vt:lpstr>Characters in PHPMyAdmin</vt:lpstr>
    </vt:vector>
  </TitlesOfParts>
  <Company>fsll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暑期 PHP 及 MySQL 網上應用程式開發證書課程</dc:title>
  <dc:creator>hatted</dc:creator>
  <cp:lastModifiedBy>Raymond Tsang</cp:lastModifiedBy>
  <cp:revision>444</cp:revision>
  <dcterms:created xsi:type="dcterms:W3CDTF">2002-05-22T22:41:53Z</dcterms:created>
  <dcterms:modified xsi:type="dcterms:W3CDTF">2011-10-17T12:32:54Z</dcterms:modified>
</cp:coreProperties>
</file>