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gif" ContentType="image/gif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84" r:id="rId1"/>
  </p:sldMasterIdLst>
  <p:notesMasterIdLst>
    <p:notesMasterId r:id="rId59"/>
  </p:notesMasterIdLst>
  <p:handoutMasterIdLst>
    <p:handoutMasterId r:id="rId60"/>
  </p:handoutMasterIdLst>
  <p:sldIdLst>
    <p:sldId id="256" r:id="rId2"/>
    <p:sldId id="259" r:id="rId3"/>
    <p:sldId id="278" r:id="rId4"/>
    <p:sldId id="405" r:id="rId5"/>
    <p:sldId id="408" r:id="rId6"/>
    <p:sldId id="402" r:id="rId7"/>
    <p:sldId id="370" r:id="rId8"/>
    <p:sldId id="322" r:id="rId9"/>
    <p:sldId id="390" r:id="rId10"/>
    <p:sldId id="391" r:id="rId11"/>
    <p:sldId id="404" r:id="rId12"/>
    <p:sldId id="413" r:id="rId13"/>
    <p:sldId id="410" r:id="rId14"/>
    <p:sldId id="411" r:id="rId15"/>
    <p:sldId id="412" r:id="rId16"/>
    <p:sldId id="403" r:id="rId17"/>
    <p:sldId id="333" r:id="rId18"/>
    <p:sldId id="342" r:id="rId19"/>
    <p:sldId id="343" r:id="rId20"/>
    <p:sldId id="334" r:id="rId21"/>
    <p:sldId id="373" r:id="rId22"/>
    <p:sldId id="395" r:id="rId23"/>
    <p:sldId id="394" r:id="rId24"/>
    <p:sldId id="344" r:id="rId25"/>
    <p:sldId id="345" r:id="rId26"/>
    <p:sldId id="371" r:id="rId27"/>
    <p:sldId id="346" r:id="rId28"/>
    <p:sldId id="347" r:id="rId29"/>
    <p:sldId id="348" r:id="rId30"/>
    <p:sldId id="350" r:id="rId31"/>
    <p:sldId id="381" r:id="rId32"/>
    <p:sldId id="372" r:id="rId33"/>
    <p:sldId id="392" r:id="rId34"/>
    <p:sldId id="397" r:id="rId35"/>
    <p:sldId id="414" r:id="rId36"/>
    <p:sldId id="415" r:id="rId37"/>
    <p:sldId id="369" r:id="rId38"/>
    <p:sldId id="398" r:id="rId39"/>
    <p:sldId id="380" r:id="rId40"/>
    <p:sldId id="351" r:id="rId41"/>
    <p:sldId id="366" r:id="rId42"/>
    <p:sldId id="374" r:id="rId43"/>
    <p:sldId id="353" r:id="rId44"/>
    <p:sldId id="399" r:id="rId45"/>
    <p:sldId id="356" r:id="rId46"/>
    <p:sldId id="357" r:id="rId47"/>
    <p:sldId id="376" r:id="rId48"/>
    <p:sldId id="396" r:id="rId49"/>
    <p:sldId id="375" r:id="rId50"/>
    <p:sldId id="329" r:id="rId51"/>
    <p:sldId id="383" r:id="rId52"/>
    <p:sldId id="400" r:id="rId53"/>
    <p:sldId id="409" r:id="rId54"/>
    <p:sldId id="377" r:id="rId55"/>
    <p:sldId id="382" r:id="rId56"/>
    <p:sldId id="407" r:id="rId57"/>
    <p:sldId id="269" r:id="rId58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21FF2B3-73C7-AE46-8DE8-775952516517}">
          <p14:sldIdLst>
            <p14:sldId id="256"/>
            <p14:sldId id="259"/>
            <p14:sldId id="278"/>
            <p14:sldId id="405"/>
            <p14:sldId id="408"/>
            <p14:sldId id="402"/>
            <p14:sldId id="370"/>
            <p14:sldId id="322"/>
            <p14:sldId id="390"/>
            <p14:sldId id="391"/>
            <p14:sldId id="404"/>
            <p14:sldId id="413"/>
            <p14:sldId id="410"/>
            <p14:sldId id="411"/>
            <p14:sldId id="412"/>
            <p14:sldId id="403"/>
            <p14:sldId id="333"/>
            <p14:sldId id="342"/>
            <p14:sldId id="343"/>
            <p14:sldId id="334"/>
          </p14:sldIdLst>
        </p14:section>
        <p14:section name="coding" id="{2368DC82-E253-F14D-B134-A7A8B29B9085}">
          <p14:sldIdLst>
            <p14:sldId id="373"/>
            <p14:sldId id="395"/>
            <p14:sldId id="394"/>
            <p14:sldId id="344"/>
            <p14:sldId id="345"/>
            <p14:sldId id="371"/>
            <p14:sldId id="346"/>
            <p14:sldId id="347"/>
            <p14:sldId id="348"/>
            <p14:sldId id="350"/>
            <p14:sldId id="381"/>
            <p14:sldId id="372"/>
            <p14:sldId id="392"/>
            <p14:sldId id="397"/>
            <p14:sldId id="414"/>
            <p14:sldId id="415"/>
            <p14:sldId id="369"/>
            <p14:sldId id="398"/>
            <p14:sldId id="380"/>
            <p14:sldId id="351"/>
            <p14:sldId id="366"/>
            <p14:sldId id="374"/>
            <p14:sldId id="353"/>
            <p14:sldId id="399"/>
            <p14:sldId id="356"/>
            <p14:sldId id="357"/>
            <p14:sldId id="376"/>
            <p14:sldId id="396"/>
            <p14:sldId id="375"/>
            <p14:sldId id="329"/>
            <p14:sldId id="383"/>
            <p14:sldId id="400"/>
            <p14:sldId id="409"/>
            <p14:sldId id="377"/>
            <p14:sldId id="382"/>
            <p14:sldId id="407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88" autoAdjust="0"/>
    <p:restoredTop sz="89013" autoAdjust="0"/>
  </p:normalViewPr>
  <p:slideViewPr>
    <p:cSldViewPr>
      <p:cViewPr varScale="1">
        <p:scale>
          <a:sx n="96" d="100"/>
          <a:sy n="96" d="100"/>
        </p:scale>
        <p:origin x="1000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9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64" y="-6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heme" Target="theme/theme1.xml"/><Relationship Id="rId64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notesMaster" Target="notesMasters/notes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handoutMaster" Target="handoutMasters/handoutMaster1.xml"/><Relationship Id="rId61" Type="http://schemas.openxmlformats.org/officeDocument/2006/relationships/presProps" Target="presProps.xml"/><Relationship Id="rId62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690DBF08-ED84-494F-B5E8-E4BCAF5A446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712817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8BC0186B-0DA4-46B2-8257-ACE3022DFA3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233354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FE7548F-B605-4CC5-BAC6-CEB183BA3394}" type="slidenum">
              <a:rPr lang="zh-TW" altLang="en-US" sz="1300" smtClean="0"/>
              <a:pPr/>
              <a:t>1</a:t>
            </a:fld>
            <a:endParaRPr lang="en-US" altLang="zh-TW" sz="1300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A4E903F-79C7-46BD-9272-46AAF192CF50}" type="slidenum">
              <a:rPr lang="zh-TW" altLang="en-US" sz="1300" smtClean="0"/>
              <a:pPr/>
              <a:t>17</a:t>
            </a:fld>
            <a:endParaRPr lang="en-US" altLang="zh-TW" sz="1300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A9DCA92-6216-4CA8-B5B2-63988BC073CF}" type="slidenum">
              <a:rPr lang="zh-TW" altLang="en-US" sz="1300" smtClean="0"/>
              <a:pPr/>
              <a:t>18</a:t>
            </a:fld>
            <a:endParaRPr lang="en-US" altLang="zh-TW" sz="1300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F96EC4F-9042-40E0-8261-699C2B691216}" type="slidenum">
              <a:rPr lang="zh-TW" altLang="en-US" sz="1300" smtClean="0"/>
              <a:pPr/>
              <a:t>19</a:t>
            </a:fld>
            <a:endParaRPr lang="en-US" altLang="zh-TW" sz="1300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46E017D-F16A-4818-B3A2-4991D735618E}" type="slidenum">
              <a:rPr lang="zh-TW" altLang="en-US" sz="1300" smtClean="0"/>
              <a:pPr/>
              <a:t>20</a:t>
            </a:fld>
            <a:endParaRPr lang="en-US" altLang="zh-TW" sz="1300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560E540-EE1D-4C09-AB5F-75FF0BBFC43C}" type="slidenum">
              <a:rPr lang="zh-TW" altLang="en-US" sz="1300" smtClean="0"/>
              <a:pPr/>
              <a:t>21</a:t>
            </a:fld>
            <a:endParaRPr lang="en-US" altLang="zh-TW" sz="1300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45E8E27-2D80-47DF-A8CA-CC543FCE8B75}" type="slidenum">
              <a:rPr lang="zh-TW" altLang="en-US" sz="1300" smtClean="0"/>
              <a:pPr/>
              <a:t>24</a:t>
            </a:fld>
            <a:endParaRPr lang="en-US" altLang="zh-TW" sz="1300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9798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4D0CD6C-F363-4689-A77C-408F57F87425}" type="slidenum">
              <a:rPr lang="zh-TW" altLang="en-US" sz="1300" smtClean="0"/>
              <a:pPr/>
              <a:t>25</a:t>
            </a:fld>
            <a:endParaRPr lang="en-US" altLang="zh-TW" sz="1300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6340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DD67C44-68D8-49E4-BAFA-EA87DEF5D213}" type="slidenum">
              <a:rPr lang="zh-TW" altLang="en-US" sz="1300" smtClean="0"/>
              <a:pPr/>
              <a:t>26</a:t>
            </a:fld>
            <a:endParaRPr lang="en-US" altLang="zh-TW" sz="1300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7230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38F7238-3CB8-48AE-A601-A99E0EA8DE3D}" type="slidenum">
              <a:rPr lang="zh-TW" altLang="en-US" sz="1300" smtClean="0"/>
              <a:pPr/>
              <a:t>27</a:t>
            </a:fld>
            <a:endParaRPr lang="en-US" altLang="zh-TW" sz="1300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1330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FBAA514-01BA-4551-950E-ED87887F7715}" type="slidenum">
              <a:rPr lang="zh-TW" altLang="en-US" sz="1300" smtClean="0"/>
              <a:pPr/>
              <a:t>28</a:t>
            </a:fld>
            <a:endParaRPr lang="en-US" altLang="zh-TW" sz="1300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898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0646B07-1680-414F-BA54-83A2D6421483}" type="slidenum">
              <a:rPr lang="zh-TW" altLang="en-US" sz="1300" smtClean="0"/>
              <a:pPr/>
              <a:t>2</a:t>
            </a:fld>
            <a:endParaRPr lang="en-US" altLang="zh-TW" sz="1300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2A49AB0-38E3-48FB-B9C7-F3148CD01756}" type="slidenum">
              <a:rPr lang="zh-TW" altLang="en-US" sz="1300" smtClean="0"/>
              <a:pPr/>
              <a:t>29</a:t>
            </a:fld>
            <a:endParaRPr lang="en-US" altLang="zh-TW" sz="1300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9613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DBB294E-D159-4B0D-8B7C-485162A22FF7}" type="slidenum">
              <a:rPr lang="zh-TW" altLang="en-US" sz="1300" smtClean="0"/>
              <a:pPr/>
              <a:t>30</a:t>
            </a:fld>
            <a:endParaRPr lang="en-US" altLang="zh-TW" sz="1300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0184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3E6493E-F04F-492F-8D95-3031AC6C8C5A}" type="slidenum">
              <a:rPr lang="zh-TW" altLang="en-US" sz="1300" smtClean="0"/>
              <a:pPr/>
              <a:t>31</a:t>
            </a:fld>
            <a:endParaRPr lang="en-US" altLang="zh-TW" sz="1300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1750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4D58637-8846-4395-9EC3-5163009C4F1D}" type="slidenum">
              <a:rPr lang="zh-TW" altLang="en-US" sz="1300" smtClean="0"/>
              <a:pPr/>
              <a:t>32</a:t>
            </a:fld>
            <a:endParaRPr lang="en-US" altLang="zh-TW" sz="1300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4780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2305C3B-1A3F-4509-B958-4912958B602C}" type="slidenum">
              <a:rPr lang="zh-TW" altLang="en-US" sz="1300" smtClean="0"/>
              <a:pPr/>
              <a:t>34</a:t>
            </a:fld>
            <a:endParaRPr lang="en-US" altLang="zh-TW" sz="1300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1762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EE69E31-FB8A-43EF-90E8-8F1A6E67C714}" type="slidenum">
              <a:rPr lang="zh-TW" altLang="en-US" sz="1300" smtClean="0"/>
              <a:pPr/>
              <a:t>37</a:t>
            </a:fld>
            <a:endParaRPr lang="en-US" altLang="zh-TW" sz="1300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3773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989445E-84BC-4EEC-8764-21DC13B39430}" type="slidenum">
              <a:rPr lang="zh-TW" altLang="en-US" sz="1300" smtClean="0"/>
              <a:pPr/>
              <a:t>39</a:t>
            </a:fld>
            <a:endParaRPr lang="en-US" altLang="zh-TW" sz="1300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4844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0CD10D2-66F0-4658-A409-6AB42591A917}" type="slidenum">
              <a:rPr lang="zh-TW" altLang="en-US" sz="1300" smtClean="0"/>
              <a:pPr/>
              <a:t>40</a:t>
            </a:fld>
            <a:endParaRPr lang="en-US" altLang="zh-TW" sz="1300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5449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8EB6BBE-7BAC-447E-A856-77ACA0CACF66}" type="slidenum">
              <a:rPr lang="zh-TW" altLang="en-US" sz="1300" smtClean="0"/>
              <a:pPr/>
              <a:t>41</a:t>
            </a:fld>
            <a:endParaRPr lang="en-US" altLang="zh-TW" sz="1300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4137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F44924E-F5AC-403F-90FF-10A034454374}" type="slidenum">
              <a:rPr lang="zh-TW" altLang="en-US" sz="1300" smtClean="0"/>
              <a:pPr/>
              <a:t>42</a:t>
            </a:fld>
            <a:endParaRPr lang="en-US" altLang="zh-TW" sz="1300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898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D0F0EDC-0C84-40DF-B02E-07C9319FDB77}" type="slidenum">
              <a:rPr lang="zh-TW" altLang="en-US" sz="1300" smtClean="0"/>
              <a:pPr/>
              <a:t>3</a:t>
            </a:fld>
            <a:endParaRPr lang="en-US" altLang="zh-TW" sz="1300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6369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F642C14-A02B-4B0F-ABC2-14A05F54496B}" type="slidenum">
              <a:rPr lang="zh-TW" altLang="en-US" sz="1300" smtClean="0"/>
              <a:pPr/>
              <a:t>43</a:t>
            </a:fld>
            <a:endParaRPr lang="en-US" altLang="zh-TW" sz="1300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6603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4B3C990-1D56-420D-A442-4422CD6CD73C}" type="slidenum">
              <a:rPr lang="zh-TW" altLang="en-US" sz="1300" smtClean="0"/>
              <a:pPr/>
              <a:t>45</a:t>
            </a:fld>
            <a:endParaRPr lang="en-US" altLang="zh-TW" sz="1300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1265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2086C54-0068-4BC4-AAC8-8AA54FFEE134}" type="slidenum">
              <a:rPr lang="zh-TW" altLang="en-US" sz="1300" smtClean="0"/>
              <a:pPr/>
              <a:t>46</a:t>
            </a:fld>
            <a:endParaRPr lang="en-US" altLang="zh-TW" sz="1300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7508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6FDDD61-0CF2-4001-9487-7D8396DFCB4A}" type="slidenum">
              <a:rPr lang="zh-TW" altLang="en-US" sz="1300" smtClean="0"/>
              <a:pPr/>
              <a:t>47</a:t>
            </a:fld>
            <a:endParaRPr lang="en-US" altLang="zh-TW" sz="1300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5F63C84-6F96-483D-BEDF-8BC5AA5BE80D}" type="slidenum">
              <a:rPr lang="zh-TW" altLang="en-US" sz="1300" smtClean="0"/>
              <a:pPr/>
              <a:t>49</a:t>
            </a:fld>
            <a:endParaRPr lang="en-US" altLang="zh-TW" sz="1300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6613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B6D5E4E-BC30-472C-B163-A0FDE8C2E9C9}" type="slidenum">
              <a:rPr lang="zh-TW" altLang="en-US" sz="1300" smtClean="0"/>
              <a:pPr/>
              <a:t>50</a:t>
            </a:fld>
            <a:endParaRPr lang="en-US" altLang="zh-TW" sz="1300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28FCC26-6C01-4A40-8C69-099DC2F34F5B}" type="slidenum">
              <a:rPr lang="zh-TW" altLang="en-US" sz="1300" smtClean="0"/>
              <a:pPr/>
              <a:t>51</a:t>
            </a:fld>
            <a:endParaRPr lang="en-US" altLang="zh-TW" sz="1300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6161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B80D191-93BF-413A-84D4-B7D05D81D792}" type="slidenum">
              <a:rPr lang="zh-TW" altLang="en-US" sz="1300" smtClean="0"/>
              <a:pPr/>
              <a:t>52</a:t>
            </a:fld>
            <a:endParaRPr lang="en-US" altLang="zh-TW" sz="1300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5389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B80D191-93BF-413A-84D4-B7D05D81D792}" type="slidenum">
              <a:rPr lang="zh-TW" altLang="en-US" sz="1300" smtClean="0"/>
              <a:pPr/>
              <a:t>53</a:t>
            </a:fld>
            <a:endParaRPr lang="en-US" altLang="zh-TW" sz="1300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69086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74A9086-56B5-487B-B477-1FAA6332E284}" type="slidenum">
              <a:rPr lang="zh-TW" altLang="en-US" sz="1300" smtClean="0"/>
              <a:pPr/>
              <a:t>54</a:t>
            </a:fld>
            <a:endParaRPr lang="en-US" altLang="zh-TW" sz="1300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819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DBE93AA-265D-4E94-804A-7C0558AC2830}" type="slidenum">
              <a:rPr lang="zh-TW" altLang="en-US" sz="1300" smtClean="0"/>
              <a:pPr/>
              <a:t>6</a:t>
            </a:fld>
            <a:endParaRPr lang="en-US" altLang="zh-TW" sz="1300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33B9B09-6922-4727-914C-1484DFB2F967}" type="slidenum">
              <a:rPr lang="zh-TW" altLang="en-US" sz="1300" smtClean="0"/>
              <a:pPr/>
              <a:t>55</a:t>
            </a:fld>
            <a:endParaRPr lang="en-US" altLang="zh-TW" sz="1300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10054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7346091-4DA9-4583-A58B-8B16EE350C73}" type="slidenum">
              <a:rPr lang="zh-TW" altLang="en-US" sz="1300" smtClean="0"/>
              <a:pPr/>
              <a:t>57</a:t>
            </a:fld>
            <a:endParaRPr lang="en-US" altLang="zh-TW" sz="1300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898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48B0D71-F4D0-4E49-BD6E-78383223E560}" type="slidenum">
              <a:rPr lang="zh-TW" altLang="en-US" sz="1300" smtClean="0"/>
              <a:pPr/>
              <a:t>7</a:t>
            </a:fld>
            <a:endParaRPr lang="en-US" altLang="zh-TW" sz="1300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E51E11A-D88B-41F1-BE65-2FF81456A251}" type="slidenum">
              <a:rPr lang="zh-TW" altLang="en-US" sz="1300" smtClean="0"/>
              <a:pPr/>
              <a:t>8</a:t>
            </a:fld>
            <a:endParaRPr lang="en-US" altLang="zh-TW" sz="1300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CC355A3-C03C-420D-92C5-DA919C5C1A2E}" type="slidenum">
              <a:rPr lang="zh-TW" altLang="en-US" sz="1300" smtClean="0"/>
              <a:pPr/>
              <a:t>13</a:t>
            </a:fld>
            <a:endParaRPr lang="en-US" altLang="zh-TW" sz="1300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629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CC355A3-C03C-420D-92C5-DA919C5C1A2E}" type="slidenum">
              <a:rPr lang="zh-TW" altLang="en-US" sz="1300" smtClean="0"/>
              <a:pPr/>
              <a:t>14</a:t>
            </a:fld>
            <a:endParaRPr lang="en-US" altLang="zh-TW" sz="1300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703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CC355A3-C03C-420D-92C5-DA919C5C1A2E}" type="slidenum">
              <a:rPr lang="zh-TW" altLang="en-US" sz="1300" smtClean="0"/>
              <a:pPr/>
              <a:t>16</a:t>
            </a:fld>
            <a:endParaRPr lang="en-US" altLang="zh-TW" sz="1300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pPr lvl="1">
              <a:defRPr/>
            </a:pPr>
            <a:fld id="{257EC553-85D7-4BC1-9566-187ECAE87AA3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013725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4EA45936-8A03-4A1C-85F6-032C6774958D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04515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4EA45936-8A03-4A1C-85F6-032C6774958D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5748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mr-IN" sz="8000" dirty="0" smtClean="0">
                <a:solidFill>
                  <a:schemeClr val="tx1"/>
                </a:solidFill>
                <a:effectLst/>
              </a:rPr>
              <a:t>"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mr-IN" sz="8000" dirty="0" smtClean="0">
                <a:solidFill>
                  <a:schemeClr val="tx1"/>
                </a:solidFill>
                <a:effectLst/>
              </a:rPr>
              <a:t>"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4EA45936-8A03-4A1C-85F6-032C6774958D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89547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4EA45936-8A03-4A1C-85F6-032C6774958D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9121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mr-IN" sz="8000" dirty="0" smtClean="0">
                <a:solidFill>
                  <a:schemeClr val="tx1"/>
                </a:solidFill>
                <a:effectLst/>
              </a:rPr>
              <a:t>"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mr-IN" sz="8000" dirty="0" smtClean="0">
                <a:solidFill>
                  <a:schemeClr val="tx1"/>
                </a:solidFill>
                <a:effectLst/>
              </a:rPr>
              <a:t>"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4EA45936-8A03-4A1C-85F6-032C6774958D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4515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4EA45936-8A03-4A1C-85F6-032C6774958D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11742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40D433EA-41DA-47E6-B148-5DE2C901CA6E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41109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92029ADB-3138-413D-A225-E0A921962323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17076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pPr lvl="1">
              <a:defRPr/>
            </a:pPr>
            <a:fld id="{A404BCC4-D898-4378-85F3-C4A7B0A94A1C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3938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pPr lvl="1">
              <a:defRPr/>
            </a:pPr>
            <a:fld id="{DD248A43-71AE-4AEC-A24D-032A9BA821C9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621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AF4AFACC-4D3F-4AC1-AD89-5083DD05E3C0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14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F5D3A3E4-3067-4D0A-80F5-D521BB730D8E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15209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93444AE5-425A-46EA-AC6B-A240AEF2375E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33450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9A84F394-F21D-4B25-AE00-E2BA159619B5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87053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FFE48EA9-F78A-4696-87E0-05447EE393A3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80356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C304EE32-2EE0-4092-989E-B89C59092305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32862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lvl="1">
              <a:defRPr/>
            </a:pPr>
            <a:fld id="{4EA45936-8A03-4A1C-85F6-032C6774958D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2160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85" r:id="rId1"/>
    <p:sldLayoutId id="2147484486" r:id="rId2"/>
    <p:sldLayoutId id="2147484487" r:id="rId3"/>
    <p:sldLayoutId id="2147484488" r:id="rId4"/>
    <p:sldLayoutId id="2147484489" r:id="rId5"/>
    <p:sldLayoutId id="2147484490" r:id="rId6"/>
    <p:sldLayoutId id="2147484491" r:id="rId7"/>
    <p:sldLayoutId id="2147484492" r:id="rId8"/>
    <p:sldLayoutId id="2147484493" r:id="rId9"/>
    <p:sldLayoutId id="2147484494" r:id="rId10"/>
    <p:sldLayoutId id="2147484495" r:id="rId11"/>
    <p:sldLayoutId id="2147484496" r:id="rId12"/>
    <p:sldLayoutId id="2147484497" r:id="rId13"/>
    <p:sldLayoutId id="2147484498" r:id="rId14"/>
    <p:sldLayoutId id="2147484499" r:id="rId15"/>
    <p:sldLayoutId id="2147484500" r:id="rId16"/>
    <p:sldLayoutId id="21474845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jpeg"/><Relationship Id="rId5" Type="http://schemas.openxmlformats.org/officeDocument/2006/relationships/image" Target="../media/image8.jpeg"/><Relationship Id="rId6" Type="http://schemas.openxmlformats.org/officeDocument/2006/relationships/image" Target="../media/image9.png"/><Relationship Id="rId7" Type="http://schemas.openxmlformats.org/officeDocument/2006/relationships/image" Target="../media/image10.jpeg"/><Relationship Id="rId8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appalyzer.com/applications/php" TargetMode="External"/><Relationship Id="rId4" Type="http://schemas.openxmlformats.org/officeDocument/2006/relationships/hyperlink" Target="http://www.php.net/usage.php" TargetMode="External"/><Relationship Id="rId5" Type="http://schemas.openxmlformats.org/officeDocument/2006/relationships/hyperlink" Target="https://www.google.com.hk/trends/explore#q=php" TargetMode="External"/><Relationship Id="rId6" Type="http://schemas.openxmlformats.org/officeDocument/2006/relationships/hyperlink" Target="http://trends.builtwith.com/framework/PHP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gif"/><Relationship Id="rId20" Type="http://schemas.openxmlformats.org/officeDocument/2006/relationships/image" Target="../media/image30.gif"/><Relationship Id="rId21" Type="http://schemas.openxmlformats.org/officeDocument/2006/relationships/image" Target="../media/image31.gif"/><Relationship Id="rId10" Type="http://schemas.openxmlformats.org/officeDocument/2006/relationships/image" Target="../media/image20.gif"/><Relationship Id="rId11" Type="http://schemas.openxmlformats.org/officeDocument/2006/relationships/image" Target="../media/image21.gif"/><Relationship Id="rId12" Type="http://schemas.openxmlformats.org/officeDocument/2006/relationships/image" Target="../media/image22.gif"/><Relationship Id="rId13" Type="http://schemas.openxmlformats.org/officeDocument/2006/relationships/image" Target="../media/image23.gif"/><Relationship Id="rId14" Type="http://schemas.openxmlformats.org/officeDocument/2006/relationships/image" Target="../media/image24.gif"/><Relationship Id="rId15" Type="http://schemas.openxmlformats.org/officeDocument/2006/relationships/image" Target="../media/image25.gif"/><Relationship Id="rId16" Type="http://schemas.openxmlformats.org/officeDocument/2006/relationships/image" Target="../media/image26.gif"/><Relationship Id="rId17" Type="http://schemas.openxmlformats.org/officeDocument/2006/relationships/image" Target="../media/image27.gif"/><Relationship Id="rId18" Type="http://schemas.openxmlformats.org/officeDocument/2006/relationships/image" Target="../media/image28.gif"/><Relationship Id="rId19" Type="http://schemas.openxmlformats.org/officeDocument/2006/relationships/image" Target="../media/image29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gif"/><Relationship Id="rId4" Type="http://schemas.openxmlformats.org/officeDocument/2006/relationships/image" Target="../media/image14.gif"/><Relationship Id="rId5" Type="http://schemas.openxmlformats.org/officeDocument/2006/relationships/image" Target="../media/image15.gif"/><Relationship Id="rId6" Type="http://schemas.openxmlformats.org/officeDocument/2006/relationships/image" Target="../media/image16.gif"/><Relationship Id="rId7" Type="http://schemas.openxmlformats.org/officeDocument/2006/relationships/image" Target="../media/image17.gif"/><Relationship Id="rId8" Type="http://schemas.openxmlformats.org/officeDocument/2006/relationships/image" Target="../media/image18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jp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9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4" Type="http://schemas.openxmlformats.org/officeDocument/2006/relationships/image" Target="../media/image40.png"/><Relationship Id="rId5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tif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6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0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ini.com/" TargetMode="External"/><Relationship Id="rId4" Type="http://schemas.openxmlformats.org/officeDocument/2006/relationships/hyperlink" Target="http://www.csie.sju.edu.tw/cm/course/phpteach.htm" TargetMode="External"/><Relationship Id="rId5" Type="http://schemas.openxmlformats.org/officeDocument/2006/relationships/hyperlink" Target="http://www.twhappy.com/index.php?action=blog&amp;category=6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facebook.com/groups/teachonetofish/" TargetMode="External"/><Relationship Id="rId3" Type="http://schemas.openxmlformats.org/officeDocument/2006/relationships/hyperlink" Target="http://www.facebook.com/teachonetofish/" TargetMode="Externa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php.net/manual/en/history.php.php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Professional Diploma in Commercial Web Design</a:t>
            </a:r>
            <a:endParaRPr lang="en-US" altLang="zh-TW" dirty="0" smtClean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smtClean="0"/>
              <a:t>Lesson 1</a:t>
            </a:r>
          </a:p>
          <a:p>
            <a:r>
              <a:rPr lang="en-US" altLang="zh-TW" smtClean="0"/>
              <a:t>PHP</a:t>
            </a:r>
          </a:p>
          <a:p>
            <a:r>
              <a:rPr lang="en-US" altLang="zh-TW" smtClean="0"/>
              <a:t>By Raymond Tsang in Fevaworks</a:t>
            </a:r>
          </a:p>
          <a:p>
            <a:r>
              <a:rPr lang="en-US" altLang="zh-TW" smtClean="0"/>
              <a:t>t-raymond.tsang@fevaworks.com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utoUpdateAnimBg="0"/>
      <p:bldP spid="4101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What’s new in PHP6</a:t>
            </a:r>
            <a:endParaRPr lang="en-US" dirty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Planned</a:t>
            </a:r>
            <a:r>
              <a:rPr lang="zh-TW" altLang="en-US" dirty="0"/>
              <a:t> </a:t>
            </a:r>
            <a:r>
              <a:rPr lang="en-US" altLang="zh-TW" dirty="0"/>
              <a:t>to support </a:t>
            </a:r>
            <a:r>
              <a:rPr lang="en-US" altLang="zh-TW" dirty="0" err="1"/>
              <a:t>unicode</a:t>
            </a:r>
            <a:r>
              <a:rPr lang="en-US" altLang="zh-TW" dirty="0"/>
              <a:t> in code</a:t>
            </a:r>
          </a:p>
          <a:p>
            <a:r>
              <a:rPr lang="en-US" altLang="zh-TW" dirty="0" smtClean="0"/>
              <a:t>The </a:t>
            </a:r>
            <a:r>
              <a:rPr lang="en-US" altLang="zh-TW" dirty="0" smtClean="0"/>
              <a:t>project closed down because of the bad performance.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What’s new in PHP7</a:t>
            </a:r>
            <a:endParaRPr lang="en-US" dirty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HK" dirty="0" smtClean="0"/>
              <a:t>Up to 100% faster without rewrite PHP</a:t>
            </a:r>
            <a:endParaRPr lang="en-US" altLang="zh-TW" dirty="0" smtClean="0"/>
          </a:p>
          <a:p>
            <a:r>
              <a:rPr lang="en-US" altLang="zh-TW" dirty="0" smtClean="0"/>
              <a:t>Constructors with name same as class</a:t>
            </a:r>
          </a:p>
          <a:p>
            <a:r>
              <a:rPr lang="en-US" altLang="zh-TW" dirty="0" smtClean="0"/>
              <a:t>Change in </a:t>
            </a:r>
            <a:r>
              <a:rPr lang="en-US" altLang="zh-TW" dirty="0" err="1" smtClean="0"/>
              <a:t>password_hash</a:t>
            </a:r>
            <a:r>
              <a:rPr lang="en-US" altLang="zh-TW" dirty="0" smtClean="0"/>
              <a:t>() function</a:t>
            </a:r>
          </a:p>
          <a:p>
            <a:r>
              <a:rPr lang="en-US" altLang="zh-TW" dirty="0" smtClean="0"/>
              <a:t>Calling static methods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https://codingsec.net/2016/05/php-cheatsheet-upgrade-php7-5/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24985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PHP usage </a:t>
            </a:r>
            <a:r>
              <a:rPr lang="en-US" altLang="zh-HK" dirty="0" smtClean="0"/>
              <a:t>statistics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48431" t="19600" r="1171" b="12502"/>
          <a:stretch/>
        </p:blipFill>
        <p:spPr>
          <a:xfrm>
            <a:off x="1522098" y="1837692"/>
            <a:ext cx="6624736" cy="502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28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Who is using PHP</a:t>
            </a:r>
            <a:endParaRPr lang="en-US" altLang="zh-TW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Yahoo! – 3.5 billion/day</a:t>
            </a:r>
          </a:p>
          <a:p>
            <a:r>
              <a:rPr lang="en-US" altLang="zh-TW" dirty="0" smtClean="0"/>
              <a:t>Flickr, Facebook, Friendster, Second life</a:t>
            </a:r>
            <a:r>
              <a:rPr lang="en-US" altLang="zh-TW" dirty="0"/>
              <a:t>, </a:t>
            </a:r>
            <a:r>
              <a:rPr lang="en-US" altLang="zh-TW" dirty="0" err="1"/>
              <a:t>iStockPhoto</a:t>
            </a:r>
            <a:r>
              <a:rPr lang="en-US" altLang="zh-TW" dirty="0"/>
              <a:t>, Tumblr, </a:t>
            </a:r>
            <a:r>
              <a:rPr lang="en-US" altLang="zh-TW" dirty="0" err="1" smtClean="0"/>
              <a:t>Mailchimp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SourceForge</a:t>
            </a:r>
            <a:r>
              <a:rPr lang="en-US" altLang="zh-TW" dirty="0" smtClean="0"/>
              <a:t>, Alibaba, Baidu, Hong Kong Art Festival</a:t>
            </a:r>
          </a:p>
          <a:p>
            <a:r>
              <a:rPr lang="en-US" altLang="zh-TW" dirty="0" err="1" smtClean="0"/>
              <a:t>Magento</a:t>
            </a:r>
            <a:r>
              <a:rPr lang="en-US" altLang="zh-TW" dirty="0" smtClean="0"/>
              <a:t>, WordPress, Joomla, Drupal, Discus</a:t>
            </a:r>
          </a:p>
        </p:txBody>
      </p:sp>
      <p:pic>
        <p:nvPicPr>
          <p:cNvPr id="4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457" y="5570599"/>
            <a:ext cx="1475656" cy="742377"/>
          </a:xfrm>
          <a:prstGeom prst="rect">
            <a:avLst/>
          </a:prstGeom>
        </p:spPr>
      </p:pic>
      <p:pic>
        <p:nvPicPr>
          <p:cNvPr id="5" name="圖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0599"/>
            <a:ext cx="1512168" cy="735464"/>
          </a:xfrm>
          <a:prstGeom prst="rect">
            <a:avLst/>
          </a:prstGeom>
        </p:spPr>
      </p:pic>
      <p:pic>
        <p:nvPicPr>
          <p:cNvPr id="6" name="圖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946" y="5569382"/>
            <a:ext cx="883154" cy="883154"/>
          </a:xfrm>
          <a:prstGeom prst="rect">
            <a:avLst/>
          </a:prstGeom>
        </p:spPr>
      </p:pic>
      <p:pic>
        <p:nvPicPr>
          <p:cNvPr id="7" name="圖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137" y="5567097"/>
            <a:ext cx="1567013" cy="940208"/>
          </a:xfrm>
          <a:prstGeom prst="rect">
            <a:avLst/>
          </a:prstGeom>
        </p:spPr>
      </p:pic>
      <p:pic>
        <p:nvPicPr>
          <p:cNvPr id="8" name="圖片 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51" t="26250" r="2751" b="28600"/>
          <a:stretch/>
        </p:blipFill>
        <p:spPr>
          <a:xfrm>
            <a:off x="5505150" y="5567097"/>
            <a:ext cx="1916832" cy="865438"/>
          </a:xfrm>
          <a:prstGeom prst="rect">
            <a:avLst/>
          </a:prstGeom>
        </p:spPr>
      </p:pic>
      <p:pic>
        <p:nvPicPr>
          <p:cNvPr id="9" name="圖片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367" y="5567097"/>
            <a:ext cx="1616568" cy="77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09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PHP usage statistics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hlinkClick r:id="rId3"/>
              </a:rPr>
              <a:t>https://w3techs.com/</a:t>
            </a:r>
          </a:p>
          <a:p>
            <a:r>
              <a:rPr lang="en-US" altLang="zh-TW" dirty="0" smtClean="0">
                <a:hlinkClick r:id="rId3"/>
              </a:rPr>
              <a:t>https</a:t>
            </a:r>
            <a:r>
              <a:rPr lang="en-US" altLang="zh-TW" dirty="0">
                <a:hlinkClick r:id="rId3"/>
              </a:rPr>
              <a:t>://</a:t>
            </a:r>
            <a:r>
              <a:rPr lang="en-US" altLang="zh-TW" dirty="0" smtClean="0">
                <a:hlinkClick r:id="rId3"/>
              </a:rPr>
              <a:t>wappalyzer.com/applications/php</a:t>
            </a:r>
            <a:endParaRPr lang="en-US" altLang="zh-TW" dirty="0" smtClean="0"/>
          </a:p>
          <a:p>
            <a:r>
              <a:rPr lang="en-US" altLang="zh-TW" dirty="0" smtClean="0">
                <a:hlinkClick r:id="rId4"/>
              </a:rPr>
              <a:t>http://www.php.net/usage.php</a:t>
            </a:r>
            <a:endParaRPr lang="en-US" altLang="zh-TW" dirty="0" smtClean="0"/>
          </a:p>
          <a:p>
            <a:r>
              <a:rPr lang="en-US" altLang="zh-TW" dirty="0" smtClean="0">
                <a:hlinkClick r:id="rId5"/>
              </a:rPr>
              <a:t>https://www.google.com.hk/trends/explore#q=php</a:t>
            </a:r>
            <a:endParaRPr lang="en-US" altLang="zh-TW" dirty="0" smtClean="0"/>
          </a:p>
          <a:p>
            <a:r>
              <a:rPr lang="en-US" altLang="zh-TW" dirty="0" smtClean="0">
                <a:hlinkClick r:id="rId6"/>
              </a:rPr>
              <a:t>http://trends.builtwith.com/framework/PHP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95342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507" y="2667000"/>
            <a:ext cx="5520449" cy="3332163"/>
          </a:xfrm>
        </p:spPr>
      </p:pic>
    </p:spTree>
    <p:extLst>
      <p:ext uri="{BB962C8B-B14F-4D97-AF65-F5344CB8AC3E}">
        <p14:creationId xmlns:p14="http://schemas.microsoft.com/office/powerpoint/2010/main" val="587481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Who is using Zend</a:t>
            </a:r>
            <a:endParaRPr lang="en-US" altLang="zh-TW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/>
          </a:p>
        </p:txBody>
      </p:sp>
      <p:pic>
        <p:nvPicPr>
          <p:cNvPr id="117762" name="Picture 2" descr="C:\Users\hatted\Desktop\OpenVPN\s0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5859" y="1659616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63" name="Picture 3" descr="C:\Users\hatted\Desktop\OpenVPN\s0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49" y="3046026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64" name="Picture 4" descr="C:\Users\hatted\Desktop\OpenVPN\s03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334" y="2306416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65" name="Picture 5" descr="C:\Users\hatted\Desktop\OpenVPN\s04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360" y="2345765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66" name="Picture 6" descr="C:\Users\hatted\Desktop\OpenVPN\s05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88" y="2258614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67" name="Picture 7" descr="C:\Users\hatted\Desktop\OpenVPN\s06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273" y="2989161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68" name="Picture 8" descr="C:\Users\hatted\Desktop\OpenVPN\s07.gi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571" y="2998424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69" name="Picture 9" descr="C:\Users\hatted\Desktop\OpenVPN\s08.gif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49" y="3736017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70" name="Picture 10" descr="C:\Users\hatted\Desktop\OpenVPN\s09.gif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128" y="3736018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71" name="Picture 11" descr="C:\Users\hatted\Desktop\OpenVPN\s10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571" y="3766106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72" name="Picture 12" descr="C:\Users\hatted\Desktop\OpenVPN\s11.gif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34" y="4486186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73" name="Picture 13" descr="C:\Users\hatted\Desktop\OpenVPN\s12.gif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990" y="4558194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74" name="Picture 14" descr="C:\Users\hatted\Desktop\OpenVPN\s13.gif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862" y="4558194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75" name="Picture 15" descr="C:\Users\hatted\Desktop\OpenVPN\s14.gi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34" y="5278273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76" name="Picture 16" descr="C:\Users\hatted\Desktop\OpenVPN\s15.gif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330" y="5278274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77" name="Picture 17" descr="C:\Users\hatted\Desktop\OpenVPN\s16.gi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610" y="5278274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78" name="Picture 18" descr="C:\Users\hatted\Desktop\OpenVPN\s17.gif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42" y="6040141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79" name="Picture 19" descr="C:\Users\hatted\Desktop\OpenVPN\s18.gif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330" y="6040142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80" name="Picture 20" descr="C:\Users\hatted\Desktop\OpenVPN\s19.gif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618" y="6070362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093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Platform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Compatible for Linux, Mac OS X and Windows</a:t>
            </a:r>
          </a:p>
          <a:p>
            <a:r>
              <a:rPr lang="en-US" altLang="zh-TW" dirty="0" smtClean="0"/>
              <a:t>Android</a:t>
            </a:r>
          </a:p>
          <a:p>
            <a:r>
              <a:rPr lang="en-US" altLang="zh-TW" dirty="0" smtClean="0"/>
              <a:t>Best work with Apache, </a:t>
            </a:r>
            <a:r>
              <a:rPr lang="en-US" altLang="zh-TW" dirty="0" err="1" smtClean="0"/>
              <a:t>Ngnix</a:t>
            </a:r>
            <a:endParaRPr lang="en-US" altLang="zh-TW" dirty="0" smtClean="0"/>
          </a:p>
          <a:p>
            <a:r>
              <a:rPr lang="en-US" altLang="zh-TW" dirty="0" smtClean="0"/>
              <a:t>Also work on IIS</a:t>
            </a:r>
          </a:p>
        </p:txBody>
      </p:sp>
      <p:pic>
        <p:nvPicPr>
          <p:cNvPr id="4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19" y="2227613"/>
            <a:ext cx="1478157" cy="731761"/>
          </a:xfrm>
          <a:prstGeom prst="rect">
            <a:avLst/>
          </a:prstGeom>
        </p:spPr>
      </p:pic>
      <p:pic>
        <p:nvPicPr>
          <p:cNvPr id="5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068" y="3107767"/>
            <a:ext cx="1212303" cy="814101"/>
          </a:xfrm>
          <a:prstGeom prst="rect">
            <a:avLst/>
          </a:prstGeom>
        </p:spPr>
      </p:pic>
      <p:pic>
        <p:nvPicPr>
          <p:cNvPr id="6" name="圖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02" y="4232052"/>
            <a:ext cx="1189392" cy="811900"/>
          </a:xfrm>
          <a:prstGeom prst="rect">
            <a:avLst/>
          </a:prstGeom>
        </p:spPr>
      </p:pic>
      <p:pic>
        <p:nvPicPr>
          <p:cNvPr id="7" name="圖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5661248"/>
            <a:ext cx="1080120" cy="961306"/>
          </a:xfrm>
          <a:prstGeom prst="rect">
            <a:avLst/>
          </a:prstGeom>
        </p:spPr>
      </p:pic>
      <p:pic>
        <p:nvPicPr>
          <p:cNvPr id="8" name="圖片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126" y="5477552"/>
            <a:ext cx="1328698" cy="1328698"/>
          </a:xfrm>
          <a:prstGeom prst="rect">
            <a:avLst/>
          </a:prstGeom>
        </p:spPr>
      </p:pic>
      <p:pic>
        <p:nvPicPr>
          <p:cNvPr id="9" name="圖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5598424"/>
            <a:ext cx="1074422" cy="1024130"/>
          </a:xfrm>
          <a:prstGeom prst="rect">
            <a:avLst/>
          </a:prstGeom>
        </p:spPr>
      </p:pic>
      <p:pic>
        <p:nvPicPr>
          <p:cNvPr id="10" name="圖片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331" y="5577693"/>
            <a:ext cx="1044861" cy="10448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Using PHP for</a:t>
            </a:r>
            <a:endParaRPr lang="en-US" altLang="zh-TW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User authentication and personalization</a:t>
            </a:r>
          </a:p>
          <a:p>
            <a:r>
              <a:rPr lang="en-US" altLang="zh-TW" dirty="0" smtClean="0"/>
              <a:t>Shopping carts</a:t>
            </a:r>
          </a:p>
          <a:p>
            <a:r>
              <a:rPr lang="en-US" altLang="zh-TW" dirty="0" smtClean="0"/>
              <a:t>Content management systems</a:t>
            </a:r>
          </a:p>
          <a:p>
            <a:r>
              <a:rPr lang="en-US" altLang="zh-TW" dirty="0" smtClean="0"/>
              <a:t>Web-based email</a:t>
            </a:r>
          </a:p>
          <a:p>
            <a:r>
              <a:rPr lang="en-US" altLang="zh-TW" dirty="0" smtClean="0"/>
              <a:t>Mailing list managers</a:t>
            </a:r>
          </a:p>
          <a:p>
            <a:r>
              <a:rPr lang="en-US" altLang="zh-TW" dirty="0" smtClean="0"/>
              <a:t>Web forums</a:t>
            </a:r>
          </a:p>
          <a:p>
            <a:r>
              <a:rPr lang="en-US" altLang="zh-TW" dirty="0" smtClean="0"/>
              <a:t>Document generation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Why do we use PHP</a:t>
            </a:r>
            <a:endParaRPr lang="en-US" altLang="zh-TW" dirty="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Similar to html</a:t>
            </a:r>
          </a:p>
          <a:p>
            <a:r>
              <a:rPr lang="en-US" altLang="zh-TW" dirty="0" smtClean="0"/>
              <a:t>Script – no need to compile</a:t>
            </a:r>
          </a:p>
          <a:p>
            <a:r>
              <a:rPr lang="en-US" altLang="zh-TW" dirty="0" smtClean="0"/>
              <a:t>Using programming syntax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1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Overview</a:t>
            </a:r>
          </a:p>
        </p:txBody>
      </p:sp>
      <p:sp>
        <p:nvSpPr>
          <p:cNvPr id="15363" name="Rectangle 14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mtClean="0"/>
              <a:t>What is PHP</a:t>
            </a:r>
          </a:p>
          <a:p>
            <a:r>
              <a:rPr lang="en-US" altLang="zh-TW" smtClean="0"/>
              <a:t>History</a:t>
            </a:r>
          </a:p>
          <a:p>
            <a:r>
              <a:rPr lang="en-US" altLang="zh-TW" smtClean="0"/>
              <a:t>Who is using PHP</a:t>
            </a:r>
          </a:p>
          <a:p>
            <a:r>
              <a:rPr lang="en-US" altLang="zh-TW" smtClean="0"/>
              <a:t>Platform</a:t>
            </a:r>
          </a:p>
          <a:p>
            <a:r>
              <a:rPr lang="en-US" altLang="zh-TW" smtClean="0"/>
              <a:t>What is PHP for</a:t>
            </a:r>
          </a:p>
          <a:p>
            <a:r>
              <a:rPr lang="en-US" altLang="zh-TW" smtClean="0"/>
              <a:t>Why do we use PHP</a:t>
            </a:r>
          </a:p>
          <a:p>
            <a:r>
              <a:rPr lang="en-US" altLang="zh-TW" smtClean="0"/>
              <a:t>Strengths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Strengths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High performance</a:t>
            </a:r>
          </a:p>
          <a:p>
            <a:r>
              <a:rPr lang="en-US" altLang="zh-TW" dirty="0" smtClean="0"/>
              <a:t>Interfaces to many different database systems</a:t>
            </a:r>
          </a:p>
          <a:p>
            <a:r>
              <a:rPr lang="en-US" altLang="zh-TW" dirty="0" smtClean="0"/>
              <a:t>Built-in libraries for many common web tasks</a:t>
            </a:r>
          </a:p>
          <a:p>
            <a:r>
              <a:rPr lang="en-US" altLang="zh-TW" dirty="0" smtClean="0"/>
              <a:t>Many free out-of-the-box system ready to use</a:t>
            </a:r>
          </a:p>
          <a:p>
            <a:r>
              <a:rPr lang="en-US" altLang="zh-TW" dirty="0" smtClean="0"/>
              <a:t>Low cost</a:t>
            </a:r>
          </a:p>
          <a:p>
            <a:r>
              <a:rPr lang="en-US" altLang="zh-TW" dirty="0" smtClean="0"/>
              <a:t>Ease of learning and use</a:t>
            </a:r>
          </a:p>
          <a:p>
            <a:r>
              <a:rPr lang="en-US" altLang="zh-TW" dirty="0" smtClean="0"/>
              <a:t>Portability</a:t>
            </a:r>
          </a:p>
        </p:txBody>
      </p:sp>
      <p:pic>
        <p:nvPicPr>
          <p:cNvPr id="4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4941168"/>
            <a:ext cx="3127338" cy="1790869"/>
          </a:xfrm>
          <a:prstGeom prst="rect">
            <a:avLst/>
          </a:prstGeom>
        </p:spPr>
      </p:pic>
      <p:pic>
        <p:nvPicPr>
          <p:cNvPr id="5" name="圖片 2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710" b="97186" l="5718" r="98297">
                        <a14:foregroundMark x1="36861" y1="20563" x2="36861" y2="20563"/>
                        <a14:foregroundMark x1="14964" y1="84632" x2="14964" y2="84632"/>
                        <a14:foregroundMark x1="16788" y1="78571" x2="16788" y2="78571"/>
                        <a14:foregroundMark x1="14355" y1="75325" x2="14355" y2="75325"/>
                        <a14:foregroundMark x1="29319" y1="88961" x2="29319" y2="88961"/>
                        <a14:foregroundMark x1="21533" y1="88312" x2="35158" y2="87446"/>
                        <a14:foregroundMark x1="6448" y1="75758" x2="6448" y2="75758"/>
                        <a14:foregroundMark x1="5718" y1="70996" x2="5718" y2="70996"/>
                        <a14:foregroundMark x1="23114" y1="6710" x2="23114" y2="6710"/>
                        <a14:foregroundMark x1="98540" y1="93723" x2="98540" y2="93723"/>
                        <a14:foregroundMark x1="81265" y1="86797" x2="95742" y2="95022"/>
                        <a14:foregroundMark x1="28467" y1="97186" x2="28467" y2="971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4581128"/>
            <a:ext cx="676570" cy="3802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Overview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How to upload</a:t>
            </a:r>
          </a:p>
          <a:p>
            <a:r>
              <a:rPr lang="en-US" altLang="zh-TW" dirty="0" err="1"/>
              <a:t>p</a:t>
            </a:r>
            <a:r>
              <a:rPr lang="en-US" altLang="zh-TW" dirty="0" err="1" smtClean="0"/>
              <a:t>hpinfo</a:t>
            </a:r>
            <a:r>
              <a:rPr lang="en-US" altLang="zh-TW" dirty="0" smtClean="0"/>
              <a:t>();</a:t>
            </a:r>
          </a:p>
          <a:p>
            <a:r>
              <a:rPr lang="en-US" altLang="zh-TW" dirty="0" smtClean="0"/>
              <a:t>echo</a:t>
            </a:r>
          </a:p>
          <a:p>
            <a:r>
              <a:rPr lang="en-US" altLang="zh-TW" dirty="0" smtClean="0"/>
              <a:t>Function</a:t>
            </a:r>
          </a:p>
          <a:p>
            <a:r>
              <a:rPr lang="en-US" altLang="zh-TW" dirty="0" smtClean="0"/>
              <a:t>Variables</a:t>
            </a:r>
          </a:p>
          <a:p>
            <a:r>
              <a:rPr lang="en-US" altLang="zh-TW" dirty="0" smtClean="0"/>
              <a:t>Operands</a:t>
            </a:r>
          </a:p>
          <a:p>
            <a:r>
              <a:rPr lang="en-US" altLang="zh-TW" dirty="0" smtClean="0"/>
              <a:t>pre- &amp; post-increment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First html</a:t>
            </a:r>
            <a:endParaRPr lang="zh-TW" altLang="en-US" smtClean="0"/>
          </a:p>
        </p:txBody>
      </p:sp>
      <p:sp>
        <p:nvSpPr>
          <p:cNvPr id="2867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Open Dreamweaver -&gt; New Document -&gt; HTML</a:t>
            </a:r>
          </a:p>
          <a:p>
            <a:r>
              <a:rPr lang="en-US" altLang="zh-TW" dirty="0" smtClean="0"/>
              <a:t>Type your name</a:t>
            </a:r>
          </a:p>
          <a:p>
            <a:r>
              <a:rPr lang="en-US" altLang="zh-TW" dirty="0"/>
              <a:t>Save it to C:\</a:t>
            </a:r>
            <a:r>
              <a:rPr lang="en-US" altLang="zh-TW" dirty="0" smtClean="0"/>
              <a:t>AppServ\www</a:t>
            </a:r>
          </a:p>
          <a:p>
            <a:r>
              <a:rPr lang="en-US" altLang="zh-TW" dirty="0" smtClean="0"/>
              <a:t>Save as index.html</a:t>
            </a:r>
            <a:endParaRPr lang="en-US" altLang="zh-TW" dirty="0"/>
          </a:p>
          <a:p>
            <a:r>
              <a:rPr lang="en-US" altLang="zh-TW" dirty="0" smtClean="0"/>
              <a:t>http://localhost:8080/index.html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77"/>
            <a:ext cx="5715000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612069"/>
            <a:ext cx="6086475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814" y="4731507"/>
            <a:ext cx="3819525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First PHP page</a:t>
            </a:r>
            <a:endParaRPr lang="en-US" altLang="zh-TW" dirty="0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Dreamweaver -&gt; File -&gt; new -&gt; Dynamic page -&gt; PHP</a:t>
            </a:r>
          </a:p>
          <a:p>
            <a:pPr marL="457200" lvl="1" indent="0">
              <a:buNone/>
            </a:pPr>
            <a:r>
              <a:rPr lang="en-US" altLang="zh-TW" dirty="0" smtClean="0"/>
              <a:t>&lt;?</a:t>
            </a:r>
            <a:r>
              <a:rPr lang="en-US" altLang="zh-TW" dirty="0" err="1" smtClean="0"/>
              <a:t>php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dirty="0" err="1" smtClean="0"/>
              <a:t>phpinfo</a:t>
            </a:r>
            <a:r>
              <a:rPr lang="en-US" altLang="zh-TW" dirty="0" smtClean="0"/>
              <a:t>();</a:t>
            </a:r>
          </a:p>
          <a:p>
            <a:pPr marL="457200" lvl="1" indent="0">
              <a:buNone/>
            </a:pPr>
            <a:r>
              <a:rPr lang="en-US" altLang="zh-TW" dirty="0" smtClean="0"/>
              <a:t>?&gt;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phpinfo.php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</a:t>
            </a:r>
            <a:r>
              <a:rPr lang="en-US" altLang="zh-TW" dirty="0" err="1" smtClean="0"/>
              <a:t>hpinfo</a:t>
            </a:r>
            <a:r>
              <a:rPr lang="en-US" altLang="zh-TW" dirty="0" smtClean="0"/>
              <a:t>();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Outputs information about PHP's configuration</a:t>
            </a:r>
          </a:p>
          <a:p>
            <a:r>
              <a:rPr lang="en-US" altLang="zh-TW" smtClean="0"/>
              <a:t>Commonly used to check configuration settings</a:t>
            </a:r>
          </a:p>
          <a:p>
            <a:r>
              <a:rPr lang="en-US" altLang="zh-TW" smtClean="0"/>
              <a:t>Usually used for testing the PHP engine on the web server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PHP style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&lt;?	</a:t>
            </a:r>
            <a:r>
              <a:rPr lang="en-US" altLang="zh-TW" dirty="0" err="1" smtClean="0"/>
              <a:t>phpinfo</a:t>
            </a:r>
            <a:r>
              <a:rPr lang="en-US" altLang="zh-TW" dirty="0" smtClean="0"/>
              <a:t>();	?&gt; - short style</a:t>
            </a:r>
          </a:p>
          <a:p>
            <a:r>
              <a:rPr lang="en-US" altLang="zh-TW" dirty="0" smtClean="0"/>
              <a:t>&lt;?</a:t>
            </a:r>
            <a:r>
              <a:rPr lang="en-US" altLang="zh-TW" dirty="0" err="1" smtClean="0"/>
              <a:t>php</a:t>
            </a:r>
            <a:r>
              <a:rPr lang="en-US" altLang="zh-TW" dirty="0" smtClean="0"/>
              <a:t>	</a:t>
            </a:r>
            <a:r>
              <a:rPr lang="en-US" altLang="zh-TW" dirty="0" err="1" smtClean="0"/>
              <a:t>phpinfo</a:t>
            </a:r>
            <a:r>
              <a:rPr lang="en-US" altLang="zh-TW" dirty="0" smtClean="0"/>
              <a:t>();	?&gt; - XML style</a:t>
            </a:r>
          </a:p>
          <a:p>
            <a:r>
              <a:rPr lang="en-US" altLang="zh-TW" dirty="0" smtClean="0"/>
              <a:t>&lt;script Language=‘</a:t>
            </a:r>
            <a:r>
              <a:rPr lang="en-US" altLang="zh-TW" dirty="0" err="1" smtClean="0"/>
              <a:t>php</a:t>
            </a:r>
            <a:r>
              <a:rPr lang="en-US" altLang="zh-TW" dirty="0" smtClean="0"/>
              <a:t>’&gt; </a:t>
            </a:r>
            <a:r>
              <a:rPr lang="en-US" altLang="zh-TW" dirty="0" err="1" smtClean="0"/>
              <a:t>phpinfo</a:t>
            </a:r>
            <a:r>
              <a:rPr lang="en-US" altLang="zh-TW" dirty="0" smtClean="0"/>
              <a:t>(); &lt;/script&gt; - script style</a:t>
            </a:r>
          </a:p>
          <a:p>
            <a:r>
              <a:rPr lang="en-US" altLang="zh-TW" dirty="0" smtClean="0"/>
              <a:t>&lt;%		</a:t>
            </a:r>
            <a:r>
              <a:rPr lang="en-US" altLang="zh-TW" dirty="0" err="1" smtClean="0"/>
              <a:t>phpinfo</a:t>
            </a:r>
            <a:r>
              <a:rPr lang="en-US" altLang="zh-TW" dirty="0" smtClean="0"/>
              <a:t>();	%&gt; - ASP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Statements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Tell the PHP interpreter what to do</a:t>
            </a:r>
          </a:p>
          <a:p>
            <a:r>
              <a:rPr lang="en-US" altLang="zh-TW" dirty="0" smtClean="0"/>
              <a:t>Ends with a </a:t>
            </a:r>
            <a:r>
              <a:rPr lang="en-US" altLang="zh-TW" dirty="0" smtClean="0"/>
              <a:t>semicolon;</a:t>
            </a:r>
            <a:endParaRPr lang="en-US" altLang="zh-TW" dirty="0" smtClean="0"/>
          </a:p>
          <a:p>
            <a:r>
              <a:rPr lang="en-US" altLang="zh-TW" dirty="0" smtClean="0"/>
              <a:t>Without a semicolon, you will see an error page indicating the line with an error</a:t>
            </a:r>
          </a:p>
        </p:txBody>
      </p:sp>
      <p:pic>
        <p:nvPicPr>
          <p:cNvPr id="4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2809408"/>
            <a:ext cx="1524000" cy="1524000"/>
          </a:xfrm>
          <a:prstGeom prst="rect">
            <a:avLst/>
          </a:prstGeom>
        </p:spPr>
      </p:pic>
      <p:sp>
        <p:nvSpPr>
          <p:cNvPr id="5" name="向右箭號 2"/>
          <p:cNvSpPr/>
          <p:nvPr/>
        </p:nvSpPr>
        <p:spPr>
          <a:xfrm>
            <a:off x="4355976" y="3901360"/>
            <a:ext cx="1512168" cy="432048"/>
          </a:xfrm>
          <a:prstGeom prst="rightArrow">
            <a:avLst>
              <a:gd name="adj1" fmla="val 45496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/>
          <a:srcRect t="31408" r="53538" b="48292"/>
          <a:stretch/>
        </p:blipFill>
        <p:spPr>
          <a:xfrm>
            <a:off x="1547664" y="5233280"/>
            <a:ext cx="6705604" cy="1509319"/>
          </a:xfrm>
          <a:prstGeom prst="rect">
            <a:avLst/>
          </a:prstGeom>
        </p:spPr>
      </p:pic>
      <p:sp>
        <p:nvSpPr>
          <p:cNvPr id="7" name="向右箭號 4"/>
          <p:cNvSpPr/>
          <p:nvPr/>
        </p:nvSpPr>
        <p:spPr>
          <a:xfrm rot="916099">
            <a:off x="958401" y="5702457"/>
            <a:ext cx="1178526" cy="57096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White space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White space include new line, spaces, tabs</a:t>
            </a:r>
          </a:p>
          <a:p>
            <a:r>
              <a:rPr lang="en-US" altLang="zh-TW" smtClean="0"/>
              <a:t>Browsers ignore white spaces in both html and PHP</a:t>
            </a:r>
          </a:p>
          <a:p>
            <a:r>
              <a:rPr lang="en-US" altLang="zh-TW" smtClean="0"/>
              <a:t>Encourage to use white space for readability – usually one statement per line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Comments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Notes for reading the code</a:t>
            </a:r>
          </a:p>
          <a:p>
            <a:r>
              <a:rPr lang="en-US" altLang="zh-TW" dirty="0" smtClean="0"/>
              <a:t>Usually used to explain the purpose of the script, when it was last modified</a:t>
            </a:r>
          </a:p>
          <a:p>
            <a:r>
              <a:rPr lang="en-US" altLang="zh-TW" dirty="0" smtClean="0"/>
              <a:t>/*	</a:t>
            </a:r>
            <a:r>
              <a:rPr lang="en-US" altLang="zh-TW" dirty="0" err="1" smtClean="0"/>
              <a:t>Author:Ray</a:t>
            </a:r>
            <a:r>
              <a:rPr lang="en-US" altLang="zh-TW" dirty="0" smtClean="0"/>
              <a:t>	*/ - multiline comment</a:t>
            </a:r>
          </a:p>
          <a:p>
            <a:r>
              <a:rPr lang="en-US" altLang="zh-TW" dirty="0" smtClean="0"/>
              <a:t>//		</a:t>
            </a:r>
            <a:r>
              <a:rPr lang="en-US" altLang="zh-TW" dirty="0" err="1" smtClean="0"/>
              <a:t>Author:Ray</a:t>
            </a:r>
            <a:r>
              <a:rPr lang="en-US" altLang="zh-TW" dirty="0" smtClean="0"/>
              <a:t>	- single line comment (programming style)</a:t>
            </a:r>
          </a:p>
          <a:p>
            <a:r>
              <a:rPr lang="en-US" altLang="zh-TW" dirty="0" smtClean="0"/>
              <a:t>#	</a:t>
            </a:r>
            <a:r>
              <a:rPr lang="en-US" altLang="zh-TW" dirty="0" err="1" smtClean="0"/>
              <a:t>Author:Ray</a:t>
            </a:r>
            <a:r>
              <a:rPr lang="en-US" altLang="zh-TW" dirty="0" smtClean="0"/>
              <a:t>	- single line comment (shell style)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LAMP</a:t>
            </a:r>
            <a:endParaRPr lang="en-US" altLang="zh-TW" dirty="0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82662" y="1788895"/>
            <a:ext cx="7704138" cy="50883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Echo</a:t>
            </a:r>
            <a:endParaRPr lang="en-US" altLang="zh-TW" dirty="0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Outputs all parameters</a:t>
            </a:r>
          </a:p>
          <a:p>
            <a:r>
              <a:rPr lang="en-US" altLang="zh-TW" dirty="0" smtClean="0"/>
              <a:t>echo </a:t>
            </a:r>
            <a:r>
              <a:rPr lang="mr-IN" altLang="zh-TW" dirty="0" smtClean="0"/>
              <a:t>"</a:t>
            </a:r>
            <a:r>
              <a:rPr lang="en-US" altLang="zh-TW" dirty="0" smtClean="0"/>
              <a:t>Hello, this is my first </a:t>
            </a:r>
            <a:r>
              <a:rPr lang="en-US" altLang="zh-TW" dirty="0" err="1" smtClean="0"/>
              <a:t>php</a:t>
            </a:r>
            <a:r>
              <a:rPr lang="en-US" altLang="zh-TW" dirty="0" smtClean="0"/>
              <a:t> page</a:t>
            </a:r>
            <a:r>
              <a:rPr lang="mr-IN" altLang="zh-TW" dirty="0" smtClean="0"/>
              <a:t>"</a:t>
            </a:r>
            <a:r>
              <a:rPr lang="en-US" altLang="zh-TW" dirty="0" smtClean="0"/>
              <a:t>;</a:t>
            </a:r>
          </a:p>
          <a:p>
            <a:r>
              <a:rPr lang="en-US" altLang="zh-TW" dirty="0" err="1" smtClean="0"/>
              <a:t>echo.php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Print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Similar to echo, it also outputs all parameters.</a:t>
            </a:r>
          </a:p>
          <a:p>
            <a:r>
              <a:rPr lang="en-US" altLang="zh-TW" dirty="0" smtClean="0"/>
              <a:t>Print returns a value of 1 and has precedence so that it can be used in the middle of a longer expression. However, the need for this is rare, and the fact that is returns a value makes it ever so slightly slower than echo. So we use echo.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Using with &lt;&lt;&lt;, it prints all html</a:t>
            </a:r>
          </a:p>
          <a:p>
            <a:r>
              <a:rPr lang="en-US" altLang="zh-TW" dirty="0" err="1" smtClean="0"/>
              <a:t>print.php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html in PHP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Nothing to change for the html code</a:t>
            </a:r>
          </a:p>
          <a:p>
            <a:r>
              <a:rPr lang="en-US" altLang="zh-TW" dirty="0" smtClean="0"/>
              <a:t>Encapsulate PHP code before and after html code</a:t>
            </a:r>
          </a:p>
          <a:p>
            <a:r>
              <a:rPr lang="en-US" altLang="zh-TW" dirty="0" smtClean="0"/>
              <a:t>echo </a:t>
            </a:r>
            <a:r>
              <a:rPr lang="mr-IN" altLang="zh-TW" dirty="0" smtClean="0"/>
              <a:t>"</a:t>
            </a:r>
            <a:r>
              <a:rPr lang="en-US" altLang="zh-TW" dirty="0" smtClean="0"/>
              <a:t>Hello&lt;</a:t>
            </a:r>
            <a:r>
              <a:rPr lang="en-US" altLang="zh-TW" dirty="0" err="1" smtClean="0"/>
              <a:t>br</a:t>
            </a:r>
            <a:r>
              <a:rPr lang="en-US" altLang="zh-TW" dirty="0" smtClean="0"/>
              <a:t> /&gt;</a:t>
            </a:r>
            <a:r>
              <a:rPr lang="mr-IN" altLang="zh-TW" dirty="0" smtClean="0"/>
              <a:t>"</a:t>
            </a:r>
            <a:r>
              <a:rPr lang="en-US" altLang="zh-TW" dirty="0" smtClean="0"/>
              <a:t>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Classwork</a:t>
            </a:r>
            <a:endParaRPr lang="en-US" dirty="0"/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Open a new </a:t>
            </a:r>
            <a:r>
              <a:rPr lang="en-US" altLang="zh-TW" dirty="0" err="1" smtClean="0"/>
              <a:t>php</a:t>
            </a:r>
            <a:r>
              <a:rPr lang="en-US" altLang="zh-TW" dirty="0" smtClean="0"/>
              <a:t> file and save as </a:t>
            </a:r>
            <a:r>
              <a:rPr lang="mr-IN" altLang="zh-TW" dirty="0" smtClean="0"/>
              <a:t>"</a:t>
            </a:r>
            <a:r>
              <a:rPr lang="en-US" altLang="zh-TW" dirty="0" err="1" smtClean="0"/>
              <a:t>birthday.php</a:t>
            </a:r>
            <a:r>
              <a:rPr lang="mr-IN" altLang="zh-TW" dirty="0" smtClean="0"/>
              <a:t>"</a:t>
            </a:r>
            <a:endParaRPr lang="en-US" altLang="zh-TW" dirty="0" smtClean="0"/>
          </a:p>
          <a:p>
            <a:r>
              <a:rPr lang="en-US" altLang="zh-TW" dirty="0" smtClean="0"/>
              <a:t>Echo your name in PHP</a:t>
            </a:r>
          </a:p>
          <a:p>
            <a:r>
              <a:rPr lang="en-US" altLang="zh-TW" dirty="0" smtClean="0"/>
              <a:t>Browse http://localhost:8080/birthday.php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Install PHP + MySQL</a:t>
            </a:r>
            <a:endParaRPr lang="zh-TW" altLang="en-US" dirty="0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 smtClean="0"/>
              <a:t>Download XAMPP from http://www.xampp.org</a:t>
            </a:r>
          </a:p>
          <a:p>
            <a:r>
              <a:rPr lang="en-US" altLang="zh-TW" dirty="0" smtClean="0"/>
              <a:t>Install to c:\(Windows)  or  /Application/(MAC)</a:t>
            </a:r>
          </a:p>
          <a:p>
            <a:r>
              <a:rPr lang="en-US" altLang="zh-TW" dirty="0" smtClean="0"/>
              <a:t>Open XAMPP Control Panel, start Apache, MySQL</a:t>
            </a:r>
          </a:p>
          <a:p>
            <a:r>
              <a:rPr lang="en-US" altLang="zh-TW" dirty="0" smtClean="0"/>
              <a:t>Test Apache http://localhost</a:t>
            </a:r>
          </a:p>
          <a:p>
            <a:r>
              <a:rPr lang="en-US" altLang="zh-TW" dirty="0" smtClean="0"/>
              <a:t>Test PHP. Save your </a:t>
            </a:r>
            <a:r>
              <a:rPr lang="en-US" altLang="zh-TW" dirty="0" err="1" smtClean="0"/>
              <a:t>php</a:t>
            </a:r>
            <a:r>
              <a:rPr lang="en-US" altLang="zh-TW" dirty="0" smtClean="0"/>
              <a:t> files under c:\xampp\htdocs\(Windows)  /Application/XAMPP/</a:t>
            </a:r>
            <a:r>
              <a:rPr lang="en-US" altLang="zh-TW" dirty="0" err="1" smtClean="0"/>
              <a:t>htdocs</a:t>
            </a:r>
            <a:r>
              <a:rPr lang="en-US" altLang="zh-TW" smtClean="0"/>
              <a:t>/(MAC)</a:t>
            </a:r>
            <a:endParaRPr lang="en-US" altLang="zh-TW" dirty="0" smtClean="0"/>
          </a:p>
          <a:p>
            <a:r>
              <a:rPr lang="en-US" altLang="zh-TW" dirty="0" smtClean="0"/>
              <a:t>Test your web page: http://localhost/filename.php</a:t>
            </a:r>
          </a:p>
        </p:txBody>
      </p:sp>
      <p:pic>
        <p:nvPicPr>
          <p:cNvPr id="4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2276872"/>
            <a:ext cx="1015680" cy="12847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Download XAMPP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16931" t="10500" r="17314" b="4802"/>
          <a:stretch/>
        </p:blipFill>
        <p:spPr>
          <a:xfrm>
            <a:off x="1547664" y="1829082"/>
            <a:ext cx="6912768" cy="5008652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 rot="2322166">
            <a:off x="2830095" y="4881459"/>
            <a:ext cx="1224136" cy="61637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548271" y="4598944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Download</a:t>
            </a:r>
            <a:endParaRPr lang="zh-HK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67041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8" y="804863"/>
            <a:ext cx="5065690" cy="3272210"/>
          </a:xfrm>
          <a:prstGeom prst="rect">
            <a:avLst/>
          </a:prstGeom>
        </p:spPr>
      </p:pic>
      <p:sp>
        <p:nvSpPr>
          <p:cNvPr id="5" name="框架 4"/>
          <p:cNvSpPr/>
          <p:nvPr/>
        </p:nvSpPr>
        <p:spPr>
          <a:xfrm>
            <a:off x="2731487" y="1425506"/>
            <a:ext cx="688385" cy="631742"/>
          </a:xfrm>
          <a:prstGeom prst="frame">
            <a:avLst>
              <a:gd name="adj1" fmla="val 693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tx1"/>
              </a:solidFill>
            </a:endParaRPr>
          </a:p>
        </p:txBody>
      </p:sp>
      <p:sp>
        <p:nvSpPr>
          <p:cNvPr id="6" name="向右箭號 5"/>
          <p:cNvSpPr/>
          <p:nvPr/>
        </p:nvSpPr>
        <p:spPr>
          <a:xfrm>
            <a:off x="2411760" y="1529307"/>
            <a:ext cx="516289" cy="22447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7" name="向右箭號 6"/>
          <p:cNvSpPr/>
          <p:nvPr/>
        </p:nvSpPr>
        <p:spPr>
          <a:xfrm>
            <a:off x="2411760" y="1785685"/>
            <a:ext cx="516289" cy="22447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0422" y="3059044"/>
            <a:ext cx="5664030" cy="3658711"/>
          </a:xfrm>
          <a:prstGeom prst="rect">
            <a:avLst/>
          </a:prstGeom>
        </p:spPr>
      </p:pic>
      <p:sp>
        <p:nvSpPr>
          <p:cNvPr id="10" name="圓形箭號 9"/>
          <p:cNvSpPr/>
          <p:nvPr/>
        </p:nvSpPr>
        <p:spPr>
          <a:xfrm rot="13705861" flipH="1">
            <a:off x="2001308" y="3430062"/>
            <a:ext cx="1734318" cy="1800200"/>
          </a:xfrm>
          <a:prstGeom prst="circular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725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Functions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echo date(</a:t>
            </a:r>
            <a:r>
              <a:rPr lang="mr-IN" altLang="zh-TW" dirty="0" smtClean="0"/>
              <a:t>"</a:t>
            </a:r>
            <a:r>
              <a:rPr lang="en-US" altLang="zh-TW" dirty="0" err="1" smtClean="0"/>
              <a:t>H:i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jS</a:t>
            </a:r>
            <a:r>
              <a:rPr lang="en-US" altLang="zh-TW" dirty="0" smtClean="0"/>
              <a:t> F</a:t>
            </a:r>
            <a:r>
              <a:rPr lang="mr-IN" altLang="zh-TW" dirty="0" smtClean="0"/>
              <a:t>"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echo date(</a:t>
            </a:r>
            <a:r>
              <a:rPr lang="mr-IN" altLang="zh-TW" dirty="0" smtClean="0"/>
              <a:t>"</a:t>
            </a:r>
            <a:r>
              <a:rPr lang="en-US" altLang="zh-TW" dirty="0" smtClean="0"/>
              <a:t>l </a:t>
            </a:r>
            <a:r>
              <a:rPr lang="en-US" altLang="zh-TW" dirty="0" err="1" smtClean="0"/>
              <a:t>dS</a:t>
            </a:r>
            <a:r>
              <a:rPr lang="en-US" altLang="zh-TW" dirty="0" smtClean="0"/>
              <a:t> \of F Y h:i:s A</a:t>
            </a:r>
            <a:r>
              <a:rPr lang="mr-IN" altLang="zh-TW" dirty="0" smtClean="0"/>
              <a:t>"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Case sensitive</a:t>
            </a:r>
          </a:p>
          <a:p>
            <a:r>
              <a:rPr lang="en-US" altLang="zh-TW" dirty="0" err="1" smtClean="0"/>
              <a:t>date.php</a:t>
            </a:r>
            <a:endParaRPr lang="en-US" altLang="zh-TW" dirty="0" smtClean="0"/>
          </a:p>
          <a:p>
            <a:r>
              <a:rPr lang="en-US" altLang="zh-TW" dirty="0" err="1" smtClean="0"/>
              <a:t>gmdate</a:t>
            </a:r>
            <a:r>
              <a:rPr lang="en-US" altLang="zh-TW" dirty="0" smtClean="0"/>
              <a:t>('</a:t>
            </a:r>
            <a:r>
              <a:rPr lang="en-US" altLang="zh-TW" dirty="0" err="1" smtClean="0"/>
              <a:t>H:i:s</a:t>
            </a:r>
            <a:r>
              <a:rPr lang="en-US" altLang="zh-TW" dirty="0" smtClean="0"/>
              <a:t>', time()+8*3600);</a:t>
            </a:r>
          </a:p>
          <a:p>
            <a:r>
              <a:rPr lang="en-US" altLang="zh-TW" dirty="0" err="1" smtClean="0"/>
              <a:t>date_default_timezone_set</a:t>
            </a:r>
            <a:r>
              <a:rPr lang="en-US" altLang="zh-TW" dirty="0" smtClean="0"/>
              <a:t>('Asia/</a:t>
            </a:r>
            <a:r>
              <a:rPr lang="en-US" altLang="zh-TW" dirty="0" err="1" smtClean="0"/>
              <a:t>Hong_Kong</a:t>
            </a:r>
            <a:r>
              <a:rPr lang="en-US" altLang="zh-TW" dirty="0" smtClean="0"/>
              <a:t>');</a:t>
            </a:r>
          </a:p>
          <a:p>
            <a:r>
              <a:rPr lang="en-US" altLang="zh-TW" dirty="0" smtClean="0"/>
              <a:t>http://hk2.php.net/manual/en/function.date.php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Classwork</a:t>
            </a:r>
            <a:endParaRPr lang="en-US" dirty="0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Open </a:t>
            </a:r>
            <a:r>
              <a:rPr lang="en-US" altLang="zh-TW" dirty="0" err="1"/>
              <a:t>birthday.php</a:t>
            </a:r>
            <a:endParaRPr lang="en-US" altLang="zh-TW" dirty="0"/>
          </a:p>
          <a:p>
            <a:r>
              <a:rPr lang="en-US" altLang="zh-TW" dirty="0"/>
              <a:t>Echo your birthday as </a:t>
            </a:r>
            <a:r>
              <a:rPr lang="en-US" altLang="zh-TW" b="1" dirty="0"/>
              <a:t>YYYYMMDD</a:t>
            </a:r>
            <a:r>
              <a:rPr lang="en-US" altLang="zh-TW" dirty="0"/>
              <a:t> format.</a:t>
            </a:r>
          </a:p>
          <a:p>
            <a:r>
              <a:rPr lang="en-US" altLang="zh-TW" dirty="0"/>
              <a:t>EG. (31-Dec-2000)  echo </a:t>
            </a:r>
            <a:r>
              <a:rPr lang="mr-IN" altLang="zh-TW" dirty="0"/>
              <a:t>”</a:t>
            </a:r>
            <a:r>
              <a:rPr lang="en-US" altLang="zh-TW" dirty="0"/>
              <a:t>20001231</a:t>
            </a:r>
            <a:r>
              <a:rPr lang="mr-IN" altLang="zh-TW" dirty="0"/>
              <a:t>"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Echo today date as YYYYMMDD format</a:t>
            </a:r>
          </a:p>
          <a:p>
            <a:r>
              <a:rPr lang="en-US" altLang="zh-TW" dirty="0"/>
              <a:t>EG. echo date(</a:t>
            </a:r>
            <a:r>
              <a:rPr lang="mr-IN" altLang="zh-TW" dirty="0"/>
              <a:t>"</a:t>
            </a:r>
            <a:r>
              <a:rPr lang="en-US" altLang="zh-TW" dirty="0"/>
              <a:t>xxx</a:t>
            </a:r>
            <a:r>
              <a:rPr lang="mr-IN" altLang="zh-TW" dirty="0"/>
              <a:t>"</a:t>
            </a:r>
            <a:r>
              <a:rPr lang="en-US" altLang="zh-TW" dirty="0"/>
              <a:t>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Functions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smtClean="0"/>
              <a:t>Find an integer of a decimal number</a:t>
            </a:r>
          </a:p>
          <a:p>
            <a:r>
              <a:rPr lang="en-US" altLang="zh-TW" smtClean="0"/>
              <a:t>echo round(3.4);</a:t>
            </a:r>
          </a:p>
          <a:p>
            <a:r>
              <a:rPr lang="en-US" altLang="zh-TW" smtClean="0"/>
              <a:t>echo round(3.5);</a:t>
            </a:r>
          </a:p>
          <a:p>
            <a:r>
              <a:rPr lang="en-US" altLang="zh-TW" smtClean="0"/>
              <a:t>echo floor(3.4); </a:t>
            </a:r>
          </a:p>
          <a:p>
            <a:r>
              <a:rPr lang="en-US" altLang="zh-TW" smtClean="0"/>
              <a:t>echo floor(3.5);</a:t>
            </a:r>
          </a:p>
          <a:p>
            <a:r>
              <a:rPr lang="en-US" altLang="zh-TW" smtClean="0"/>
              <a:t>roundFloor.php</a:t>
            </a:r>
          </a:p>
          <a:p>
            <a:endParaRPr lang="en-US" altLang="zh-TW" smtClean="0"/>
          </a:p>
          <a:p>
            <a:r>
              <a:rPr lang="en-US" altLang="zh-TW" smtClean="0"/>
              <a:t>Q: How to find the next integer value?</a:t>
            </a:r>
            <a:endParaRPr lang="en-US" altLang="zh-TW" dirty="0" smtClean="0"/>
          </a:p>
        </p:txBody>
      </p:sp>
      <p:pic>
        <p:nvPicPr>
          <p:cNvPr id="4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725144"/>
            <a:ext cx="1849388" cy="18493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32656"/>
            <a:ext cx="8100392" cy="11309297"/>
          </a:xfrm>
        </p:spPr>
      </p:pic>
    </p:spTree>
    <p:extLst>
      <p:ext uri="{BB962C8B-B14F-4D97-AF65-F5344CB8AC3E}">
        <p14:creationId xmlns:p14="http://schemas.microsoft.com/office/powerpoint/2010/main" val="16820852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Variable I</a:t>
            </a:r>
            <a:endParaRPr lang="en-US" altLang="zh-TW" dirty="0" smtClean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Each variable start with a dollar sign ($)</a:t>
            </a:r>
          </a:p>
          <a:p>
            <a:r>
              <a:rPr lang="en-US" altLang="zh-TW" smtClean="0"/>
              <a:t>PHP is case sensitive $car&lt;&gt;$Car</a:t>
            </a:r>
          </a:p>
          <a:p>
            <a:r>
              <a:rPr lang="en-US" altLang="zh-TW" smtClean="0"/>
              <a:t>Hello.php</a:t>
            </a:r>
            <a:endParaRPr lang="en-US" altLang="zh-TW" dirty="0" smtClean="0"/>
          </a:p>
        </p:txBody>
      </p:sp>
      <p:pic>
        <p:nvPicPr>
          <p:cNvPr id="4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622" y="3574831"/>
            <a:ext cx="1517154" cy="15171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Variable II</a:t>
            </a:r>
            <a:endParaRPr lang="en-US" altLang="zh-TW" dirty="0" smtClean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mr-IN" altLang="zh-TW" dirty="0" smtClean="0"/>
              <a:t>"</a:t>
            </a:r>
            <a:r>
              <a:rPr lang="zh-TW" altLang="en-US" dirty="0" smtClean="0"/>
              <a:t>\</a:t>
            </a:r>
            <a:r>
              <a:rPr lang="mr-IN" altLang="zh-TW" dirty="0" smtClean="0"/>
              <a:t>"</a:t>
            </a:r>
            <a:r>
              <a:rPr lang="zh-TW" altLang="en-US" dirty="0" smtClean="0"/>
              <a:t> </a:t>
            </a:r>
            <a:r>
              <a:rPr lang="en-US" altLang="zh-TW" dirty="0" smtClean="0"/>
              <a:t>is used for special command or character</a:t>
            </a:r>
          </a:p>
          <a:p>
            <a:r>
              <a:rPr lang="mr-IN" altLang="zh-TW" dirty="0" smtClean="0"/>
              <a:t>"</a:t>
            </a:r>
            <a:r>
              <a:rPr lang="en-US" altLang="zh-TW" dirty="0" smtClean="0"/>
              <a:t> \n </a:t>
            </a:r>
            <a:r>
              <a:rPr lang="mr-IN" altLang="zh-TW" dirty="0" smtClean="0"/>
              <a:t>"</a:t>
            </a:r>
            <a:r>
              <a:rPr lang="en-US" altLang="zh-TW" dirty="0" smtClean="0"/>
              <a:t> is next line in email, same as &lt;</a:t>
            </a:r>
            <a:r>
              <a:rPr lang="en-US" altLang="zh-TW" dirty="0" err="1" smtClean="0"/>
              <a:t>br</a:t>
            </a:r>
            <a:r>
              <a:rPr lang="en-US" altLang="zh-TW" dirty="0" smtClean="0"/>
              <a:t>&gt; in html</a:t>
            </a:r>
          </a:p>
          <a:p>
            <a:r>
              <a:rPr lang="mr-IN" altLang="zh-TW" dirty="0" smtClean="0"/>
              <a:t>"</a:t>
            </a:r>
            <a:r>
              <a:rPr lang="en-US" altLang="zh-TW" dirty="0" smtClean="0"/>
              <a:t> \r </a:t>
            </a:r>
            <a:r>
              <a:rPr lang="mr-IN" altLang="zh-TW" dirty="0" smtClean="0"/>
              <a:t>"</a:t>
            </a:r>
            <a:r>
              <a:rPr lang="en-US" altLang="zh-TW" dirty="0" smtClean="0"/>
              <a:t> = carriage return</a:t>
            </a:r>
          </a:p>
          <a:p>
            <a:r>
              <a:rPr lang="mr-IN" altLang="zh-TW" dirty="0" smtClean="0"/>
              <a:t>"</a:t>
            </a:r>
            <a:r>
              <a:rPr lang="en-US" altLang="zh-TW" dirty="0" smtClean="0"/>
              <a:t> \t </a:t>
            </a:r>
            <a:r>
              <a:rPr lang="mr-IN" altLang="zh-TW" dirty="0" smtClean="0"/>
              <a:t>"</a:t>
            </a:r>
            <a:r>
              <a:rPr lang="en-US" altLang="zh-TW" dirty="0" smtClean="0"/>
              <a:t> = tab</a:t>
            </a:r>
          </a:p>
          <a:p>
            <a:r>
              <a:rPr lang="mr-IN" altLang="zh-TW" dirty="0" smtClean="0"/>
              <a:t>"</a:t>
            </a:r>
            <a:r>
              <a:rPr lang="en-US" altLang="zh-TW" dirty="0" smtClean="0"/>
              <a:t> \$ </a:t>
            </a:r>
            <a:r>
              <a:rPr lang="mr-IN" altLang="zh-TW" dirty="0" smtClean="0"/>
              <a:t>"</a:t>
            </a:r>
            <a:r>
              <a:rPr lang="en-US" altLang="zh-TW" dirty="0" smtClean="0"/>
              <a:t> is printing the $ sign</a:t>
            </a:r>
          </a:p>
          <a:p>
            <a:r>
              <a:rPr lang="mr-IN" altLang="zh-TW" dirty="0" smtClean="0"/>
              <a:t>"</a:t>
            </a:r>
            <a:r>
              <a:rPr lang="en-US" altLang="zh-TW" dirty="0" smtClean="0"/>
              <a:t> \\ </a:t>
            </a:r>
            <a:r>
              <a:rPr lang="mr-IN" altLang="zh-TW" dirty="0" smtClean="0"/>
              <a:t>"</a:t>
            </a:r>
            <a:r>
              <a:rPr lang="en-US" altLang="zh-TW" dirty="0" smtClean="0"/>
              <a:t> is printing the \ sign</a:t>
            </a:r>
          </a:p>
          <a:p>
            <a:r>
              <a:rPr lang="mr-IN" altLang="zh-TW" dirty="0" smtClean="0"/>
              <a:t>"</a:t>
            </a:r>
            <a:r>
              <a:rPr lang="en-US" altLang="zh-TW" dirty="0" smtClean="0"/>
              <a:t> \</a:t>
            </a:r>
            <a:r>
              <a:rPr lang="mr-IN" altLang="zh-TW" dirty="0" smtClean="0"/>
              <a:t>"</a:t>
            </a:r>
            <a:r>
              <a:rPr lang="en-US" altLang="zh-TW" dirty="0" smtClean="0"/>
              <a:t> </a:t>
            </a:r>
            <a:r>
              <a:rPr lang="mr-IN" altLang="zh-TW" dirty="0" smtClean="0"/>
              <a:t>"</a:t>
            </a:r>
            <a:r>
              <a:rPr lang="en-US" altLang="zh-TW" dirty="0" smtClean="0"/>
              <a:t> = 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Variable III</a:t>
            </a:r>
            <a:endParaRPr lang="en-US" altLang="zh-TW" dirty="0" smtClean="0"/>
          </a:p>
        </p:txBody>
      </p:sp>
      <p:sp>
        <p:nvSpPr>
          <p:cNvPr id="49155" name="Rectangle 205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Examples of valid variables names are: $total, $_cell1, $</a:t>
            </a:r>
            <a:r>
              <a:rPr lang="en-US" altLang="zh-TW" dirty="0" err="1" smtClean="0"/>
              <a:t>length_of_string</a:t>
            </a:r>
            <a:endParaRPr lang="en-US" altLang="zh-TW" dirty="0" smtClean="0"/>
          </a:p>
          <a:p>
            <a:r>
              <a:rPr lang="en-US" altLang="zh-TW" dirty="0" smtClean="0"/>
              <a:t>Examples of invalid variables names are: $1_total, $2_length, $!total </a:t>
            </a:r>
          </a:p>
          <a:p>
            <a:r>
              <a:rPr lang="en-US" altLang="zh-TW" dirty="0" smtClean="0"/>
              <a:t>$</a:t>
            </a:r>
            <a:r>
              <a:rPr lang="en-US" altLang="zh-TW" dirty="0" err="1" smtClean="0"/>
              <a:t>oneTwoThreeFour</a:t>
            </a:r>
            <a:endParaRPr lang="en-US" altLang="zh-TW" dirty="0" smtClean="0"/>
          </a:p>
          <a:p>
            <a:r>
              <a:rPr lang="en-US" altLang="zh-TW" dirty="0" smtClean="0"/>
              <a:t>$</a:t>
            </a:r>
            <a:r>
              <a:rPr lang="en-US" altLang="zh-TW" dirty="0" err="1" smtClean="0"/>
              <a:t>thisIsVariable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Variable Types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Integer – whole number, </a:t>
            </a:r>
            <a:r>
              <a:rPr lang="mr-IN" altLang="zh-TW" dirty="0" smtClean="0"/>
              <a:t>"</a:t>
            </a:r>
            <a:r>
              <a:rPr lang="en-US" altLang="zh-TW" dirty="0" smtClean="0"/>
              <a:t>1</a:t>
            </a:r>
            <a:r>
              <a:rPr lang="mr-IN" altLang="zh-TW" dirty="0" smtClean="0"/>
              <a:t>"</a:t>
            </a:r>
            <a:endParaRPr lang="en-US" altLang="zh-TW" dirty="0" smtClean="0"/>
          </a:p>
          <a:p>
            <a:r>
              <a:rPr lang="en-US" altLang="zh-TW" dirty="0" smtClean="0"/>
              <a:t>Double – real number, </a:t>
            </a:r>
            <a:r>
              <a:rPr lang="mr-IN" altLang="zh-TW" dirty="0" smtClean="0"/>
              <a:t>"</a:t>
            </a:r>
            <a:r>
              <a:rPr lang="en-US" altLang="zh-TW" dirty="0" smtClean="0"/>
              <a:t>1.00</a:t>
            </a:r>
            <a:r>
              <a:rPr lang="mr-IN" altLang="zh-TW" dirty="0" smtClean="0"/>
              <a:t>"</a:t>
            </a:r>
            <a:endParaRPr lang="en-US" altLang="zh-TW" dirty="0" smtClean="0"/>
          </a:p>
          <a:p>
            <a:r>
              <a:rPr lang="en-US" altLang="zh-TW" dirty="0" smtClean="0"/>
              <a:t>Character – </a:t>
            </a:r>
            <a:r>
              <a:rPr lang="mr-IN" altLang="zh-TW" dirty="0" smtClean="0"/>
              <a:t>"</a:t>
            </a:r>
            <a:r>
              <a:rPr lang="en-US" altLang="zh-TW" dirty="0" smtClean="0"/>
              <a:t>A</a:t>
            </a:r>
            <a:r>
              <a:rPr lang="mr-IN" altLang="zh-TW" dirty="0" smtClean="0"/>
              <a:t>"</a:t>
            </a:r>
            <a:r>
              <a:rPr lang="en-US" altLang="zh-TW" dirty="0" smtClean="0"/>
              <a:t>, </a:t>
            </a:r>
            <a:r>
              <a:rPr lang="mr-IN" altLang="zh-TW" dirty="0" smtClean="0"/>
              <a:t>"</a:t>
            </a:r>
            <a:r>
              <a:rPr lang="en-US" altLang="zh-TW" dirty="0" smtClean="0"/>
              <a:t>B</a:t>
            </a:r>
            <a:r>
              <a:rPr lang="mr-IN" altLang="zh-TW" dirty="0" smtClean="0"/>
              <a:t>"</a:t>
            </a:r>
            <a:r>
              <a:rPr lang="en-US" altLang="zh-TW" dirty="0" smtClean="0"/>
              <a:t> .. </a:t>
            </a:r>
            <a:r>
              <a:rPr lang="mr-IN" altLang="zh-TW" dirty="0" smtClean="0"/>
              <a:t>"</a:t>
            </a:r>
            <a:r>
              <a:rPr lang="en-US" altLang="zh-TW" dirty="0" smtClean="0"/>
              <a:t>z</a:t>
            </a:r>
            <a:r>
              <a:rPr lang="mr-IN" altLang="zh-TW" dirty="0" smtClean="0"/>
              <a:t>"</a:t>
            </a:r>
            <a:endParaRPr lang="en-US" altLang="zh-TW" dirty="0" smtClean="0"/>
          </a:p>
          <a:p>
            <a:r>
              <a:rPr lang="en-US" altLang="zh-TW" dirty="0" smtClean="0"/>
              <a:t>String – strings of characters, </a:t>
            </a:r>
            <a:r>
              <a:rPr lang="mr-IN" altLang="zh-TW" dirty="0" smtClean="0"/>
              <a:t>"</a:t>
            </a:r>
            <a:r>
              <a:rPr lang="en-US" altLang="zh-TW" dirty="0" smtClean="0"/>
              <a:t>Hello</a:t>
            </a:r>
            <a:r>
              <a:rPr lang="mr-IN" altLang="zh-TW" dirty="0" smtClean="0"/>
              <a:t>"</a:t>
            </a:r>
            <a:endParaRPr lang="en-US" altLang="zh-TW" dirty="0" smtClean="0"/>
          </a:p>
          <a:p>
            <a:r>
              <a:rPr lang="en-US" altLang="zh-TW" dirty="0" smtClean="0"/>
              <a:t>Boolean – true or false, 1 or 0</a:t>
            </a:r>
          </a:p>
          <a:p>
            <a:r>
              <a:rPr lang="en-US" altLang="zh-TW" dirty="0" smtClean="0"/>
              <a:t>Array – multiple data types items, </a:t>
            </a:r>
            <a:r>
              <a:rPr lang="mr-IN" altLang="zh-TW" dirty="0" smtClean="0"/>
              <a:t>"</a:t>
            </a:r>
            <a:r>
              <a:rPr lang="en-US" altLang="zh-TW" dirty="0" smtClean="0"/>
              <a:t>$car[I]</a:t>
            </a:r>
            <a:r>
              <a:rPr lang="mr-IN" altLang="zh-TW" dirty="0" smtClean="0"/>
              <a:t>"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array.php</a:t>
            </a:r>
            <a:endParaRPr lang="en-US" altLang="zh-TW" dirty="0" smtClean="0"/>
          </a:p>
          <a:p>
            <a:r>
              <a:rPr lang="en-US" altLang="zh-TW" dirty="0" smtClean="0"/>
              <a:t>Object – instances of classes, </a:t>
            </a:r>
            <a:r>
              <a:rPr lang="mr-IN" altLang="zh-TW" dirty="0" smtClean="0"/>
              <a:t>"</a:t>
            </a:r>
            <a:r>
              <a:rPr lang="en-US" altLang="zh-TW" dirty="0" smtClean="0"/>
              <a:t>$car-&gt;tire=good</a:t>
            </a:r>
            <a:r>
              <a:rPr lang="mr-IN" altLang="zh-TW" dirty="0" smtClean="0"/>
              <a:t>"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Classwork</a:t>
            </a:r>
            <a:endParaRPr lang="en-US" dirty="0"/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Open </a:t>
            </a:r>
            <a:r>
              <a:rPr lang="en-US" altLang="zh-TW" dirty="0" err="1" smtClean="0"/>
              <a:t>birthday.php</a:t>
            </a:r>
            <a:endParaRPr lang="en-US" altLang="zh-TW" dirty="0" smtClean="0"/>
          </a:p>
          <a:p>
            <a:r>
              <a:rPr lang="en-US" altLang="zh-TW" dirty="0" smtClean="0"/>
              <a:t>Store your name in variable </a:t>
            </a:r>
            <a:r>
              <a:rPr lang="en-US" altLang="zh-TW" b="1" dirty="0" smtClean="0"/>
              <a:t>$name</a:t>
            </a:r>
          </a:p>
          <a:p>
            <a:r>
              <a:rPr lang="en-US" altLang="zh-TW" dirty="0" smtClean="0"/>
              <a:t>Store your birth year in </a:t>
            </a:r>
            <a:r>
              <a:rPr lang="en-US" altLang="zh-TW" b="1" dirty="0" smtClean="0"/>
              <a:t>$birthday</a:t>
            </a:r>
          </a:p>
          <a:p>
            <a:r>
              <a:rPr lang="en-US" altLang="zh-TW" dirty="0" smtClean="0"/>
              <a:t>Store today date  in </a:t>
            </a:r>
            <a:r>
              <a:rPr lang="en-US" altLang="zh-TW" b="1" dirty="0" smtClean="0"/>
              <a:t>$today</a:t>
            </a:r>
          </a:p>
          <a:p>
            <a:r>
              <a:rPr lang="en-US" altLang="zh-TW" dirty="0" smtClean="0"/>
              <a:t>Echo the value in the variables so people can see your name and date of birth in the web page.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Operands I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smtClean="0"/>
              <a:t>+, -, *, /, %</a:t>
            </a:r>
          </a:p>
          <a:p>
            <a:r>
              <a:rPr lang="zh-TW" altLang="en-US" smtClean="0"/>
              <a:t>$</a:t>
            </a:r>
            <a:r>
              <a:rPr lang="en-US" altLang="zh-TW" smtClean="0"/>
              <a:t>a=7; $b=3;</a:t>
            </a:r>
          </a:p>
          <a:p>
            <a:r>
              <a:rPr lang="en-US" altLang="zh-TW" smtClean="0"/>
              <a:t>$sum=$a+$b;</a:t>
            </a:r>
          </a:p>
          <a:p>
            <a:r>
              <a:rPr lang="en-US" altLang="zh-TW" smtClean="0"/>
              <a:t>$</a:t>
            </a:r>
            <a:r>
              <a:rPr lang="en-US" smtClean="0"/>
              <a:t>difference</a:t>
            </a:r>
            <a:r>
              <a:rPr lang="en-US" altLang="zh-TW" smtClean="0"/>
              <a:t>=$a-$b;</a:t>
            </a:r>
          </a:p>
          <a:p>
            <a:r>
              <a:rPr lang="en-US" altLang="zh-TW" smtClean="0"/>
              <a:t>$</a:t>
            </a:r>
            <a:r>
              <a:rPr lang="en-US" smtClean="0"/>
              <a:t>product</a:t>
            </a:r>
            <a:r>
              <a:rPr lang="en-US" altLang="zh-TW" smtClean="0"/>
              <a:t>=$a*$b;</a:t>
            </a:r>
          </a:p>
          <a:p>
            <a:r>
              <a:rPr lang="en-US" altLang="zh-TW" smtClean="0"/>
              <a:t>$</a:t>
            </a:r>
            <a:r>
              <a:rPr lang="en-US" smtClean="0"/>
              <a:t>quotient</a:t>
            </a:r>
            <a:r>
              <a:rPr lang="en-US" altLang="zh-TW" smtClean="0"/>
              <a:t>=$a/$b;</a:t>
            </a:r>
          </a:p>
          <a:p>
            <a:r>
              <a:rPr lang="en-US" altLang="zh-TW" smtClean="0"/>
              <a:t>$mod=$a%$b;</a:t>
            </a:r>
          </a:p>
          <a:p>
            <a:r>
              <a:rPr lang="en-US" altLang="zh-TW" smtClean="0"/>
              <a:t>operand.php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Errors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Errors will be shown in the page with line number</a:t>
            </a:r>
          </a:p>
          <a:p>
            <a:r>
              <a:rPr lang="en-US" altLang="zh-TW" smtClean="0"/>
              <a:t>Ctrl+G to go the line</a:t>
            </a:r>
          </a:p>
        </p:txBody>
      </p:sp>
      <p:pic>
        <p:nvPicPr>
          <p:cNvPr id="4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2403" y="4998550"/>
            <a:ext cx="3267075" cy="1619250"/>
          </a:xfrm>
          <a:prstGeom prst="rect">
            <a:avLst/>
          </a:prstGeom>
        </p:spPr>
      </p:pic>
      <p:pic>
        <p:nvPicPr>
          <p:cNvPr id="5" name="圖片 2"/>
          <p:cNvPicPr>
            <a:picLocks noChangeAspect="1"/>
          </p:cNvPicPr>
          <p:nvPr/>
        </p:nvPicPr>
        <p:blipFill rotWithShape="1">
          <a:blip r:embed="rId4"/>
          <a:srcRect t="301" r="36219" b="75199"/>
          <a:stretch/>
        </p:blipFill>
        <p:spPr>
          <a:xfrm>
            <a:off x="839988" y="2132856"/>
            <a:ext cx="7988956" cy="158417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Debug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Ctrl+backspace - Delete a word on the left</a:t>
            </a:r>
          </a:p>
          <a:p>
            <a:r>
              <a:rPr lang="en-US" altLang="zh-TW" smtClean="0"/>
              <a:t>Ctrl+Delete - Delete a word on the right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</a:t>
            </a:r>
            <a:endParaRPr lang="en-US" dirty="0"/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Find out your age</a:t>
            </a:r>
          </a:p>
          <a:p>
            <a:r>
              <a:rPr lang="en-US" altLang="zh-TW" dirty="0" smtClean="0"/>
              <a:t>Age = this year – your birth year</a:t>
            </a:r>
          </a:p>
          <a:p>
            <a:r>
              <a:rPr lang="en-US" altLang="zh-TW" dirty="0" smtClean="0"/>
              <a:t>Use date function to find out this year in the format (</a:t>
            </a:r>
            <a:r>
              <a:rPr lang="en-US" altLang="zh-TW" dirty="0" err="1" smtClean="0"/>
              <a:t>yyyy</a:t>
            </a:r>
            <a:r>
              <a:rPr lang="en-US" altLang="zh-TW" dirty="0" smtClean="0"/>
              <a:t>).  EG. 2017</a:t>
            </a:r>
          </a:p>
          <a:p>
            <a:r>
              <a:rPr lang="en-US" altLang="zh-TW" dirty="0" smtClean="0"/>
              <a:t>Calculate your age.</a:t>
            </a:r>
          </a:p>
          <a:p>
            <a:r>
              <a:rPr lang="en-US" altLang="zh-TW" dirty="0" smtClean="0"/>
              <a:t>Display your age.</a:t>
            </a:r>
          </a:p>
        </p:txBody>
      </p:sp>
      <p:sp>
        <p:nvSpPr>
          <p:cNvPr id="4" name="文字方塊 4"/>
          <p:cNvSpPr txBox="1">
            <a:spLocks noChangeArrowheads="1"/>
          </p:cNvSpPr>
          <p:nvPr/>
        </p:nvSpPr>
        <p:spPr bwMode="auto">
          <a:xfrm>
            <a:off x="5602592" y="4358741"/>
            <a:ext cx="3071813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r>
              <a:rPr lang="en-US" altLang="zh-TW" sz="3600" dirty="0" smtClean="0">
                <a:ea typeface="新細明體" pitchFamily="18" charset="-120"/>
              </a:rPr>
              <a:t>2017</a:t>
            </a:r>
            <a:endParaRPr lang="en-US" altLang="zh-TW" sz="3600" dirty="0">
              <a:ea typeface="新細明體" pitchFamily="18" charset="-120"/>
            </a:endParaRPr>
          </a:p>
          <a:p>
            <a:pPr algn="r" eaLnBrk="1" hangingPunct="1"/>
            <a:r>
              <a:rPr lang="en-US" altLang="zh-TW" sz="3600" u="sng" dirty="0" smtClean="0">
                <a:ea typeface="新細明體" pitchFamily="18" charset="-120"/>
              </a:rPr>
              <a:t>-2000</a:t>
            </a:r>
            <a:endParaRPr lang="en-US" altLang="zh-TW" sz="3600" u="sng" dirty="0">
              <a:ea typeface="新細明體" pitchFamily="18" charset="-120"/>
            </a:endParaRPr>
          </a:p>
          <a:p>
            <a:pPr algn="r" eaLnBrk="1" hangingPunct="1"/>
            <a:r>
              <a:rPr lang="en-US" altLang="zh-TW" sz="3600" dirty="0" smtClean="0">
                <a:ea typeface="新細明體" pitchFamily="18" charset="-120"/>
              </a:rPr>
              <a:t>17</a:t>
            </a:r>
            <a:endParaRPr lang="en-US" altLang="zh-TW" sz="3600" dirty="0">
              <a:ea typeface="新細明體" pitchFamily="18" charset="-120"/>
            </a:endParaRPr>
          </a:p>
          <a:p>
            <a:pPr algn="r" eaLnBrk="1" hangingPunct="1"/>
            <a:endParaRPr lang="zh-TW" altLang="en-US" sz="3600" dirty="0">
              <a:ea typeface="新細明體" pitchFamily="18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More Exercise</a:t>
            </a:r>
            <a:endParaRPr lang="en-US" altLang="zh-TW" dirty="0" smtClean="0"/>
          </a:p>
        </p:txBody>
      </p:sp>
      <p:sp>
        <p:nvSpPr>
          <p:cNvPr id="563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Open </a:t>
            </a:r>
            <a:r>
              <a:rPr lang="en-US" altLang="zh-TW" dirty="0" err="1" smtClean="0"/>
              <a:t>birthday.php</a:t>
            </a:r>
            <a:endParaRPr lang="en-US" altLang="zh-TW" dirty="0" smtClean="0"/>
          </a:p>
          <a:p>
            <a:r>
              <a:rPr lang="en-US" altLang="zh-TW" dirty="0" smtClean="0"/>
              <a:t>Find your age by $age=$today-$birthday</a:t>
            </a:r>
          </a:p>
          <a:p>
            <a:r>
              <a:rPr lang="en-US" altLang="zh-TW" dirty="0" smtClean="0"/>
              <a:t>How to remove the last four digit?</a:t>
            </a:r>
          </a:p>
          <a:p>
            <a:r>
              <a:rPr lang="en-US" altLang="zh-TW" dirty="0" smtClean="0"/>
              <a:t>How to cut off the decimal places?</a:t>
            </a:r>
          </a:p>
        </p:txBody>
      </p:sp>
      <p:sp>
        <p:nvSpPr>
          <p:cNvPr id="56324" name="文字方塊 4"/>
          <p:cNvSpPr txBox="1">
            <a:spLocks noChangeArrowheads="1"/>
          </p:cNvSpPr>
          <p:nvPr/>
        </p:nvSpPr>
        <p:spPr bwMode="auto">
          <a:xfrm>
            <a:off x="5602592" y="4358741"/>
            <a:ext cx="3071813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r>
              <a:rPr lang="en-US" altLang="zh-TW" sz="3600" dirty="0" smtClean="0">
                <a:ea typeface="新細明體" pitchFamily="18" charset="-120"/>
              </a:rPr>
              <a:t>20170131</a:t>
            </a:r>
            <a:endParaRPr lang="en-US" altLang="zh-TW" sz="3600" dirty="0">
              <a:ea typeface="新細明體" pitchFamily="18" charset="-120"/>
            </a:endParaRPr>
          </a:p>
          <a:p>
            <a:pPr algn="r" eaLnBrk="1" hangingPunct="1"/>
            <a:r>
              <a:rPr lang="en-US" altLang="zh-TW" sz="3600" u="sng" dirty="0" smtClean="0">
                <a:ea typeface="新細明體" pitchFamily="18" charset="-120"/>
              </a:rPr>
              <a:t>-20001231</a:t>
            </a:r>
            <a:endParaRPr lang="en-US" altLang="zh-TW" sz="3600" u="sng" dirty="0">
              <a:ea typeface="新細明體" pitchFamily="18" charset="-120"/>
            </a:endParaRPr>
          </a:p>
          <a:p>
            <a:pPr algn="r" eaLnBrk="1" hangingPunct="1"/>
            <a:r>
              <a:rPr lang="en-US" altLang="zh-TW" sz="3600" dirty="0" smtClean="0">
                <a:ea typeface="新細明體" pitchFamily="18" charset="-120"/>
              </a:rPr>
              <a:t>168900</a:t>
            </a:r>
            <a:endParaRPr lang="en-US" altLang="zh-TW" sz="3600" dirty="0">
              <a:ea typeface="新細明體" pitchFamily="18" charset="-120"/>
            </a:endParaRPr>
          </a:p>
          <a:p>
            <a:pPr algn="r" eaLnBrk="1" hangingPunct="1"/>
            <a:endParaRPr lang="zh-TW" altLang="en-US" sz="3600" dirty="0">
              <a:ea typeface="新細明體" pitchFamily="18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-4707904"/>
            <a:ext cx="8100392" cy="11309297"/>
          </a:xfrm>
        </p:spPr>
      </p:pic>
    </p:spTree>
    <p:extLst>
      <p:ext uri="{BB962C8B-B14F-4D97-AF65-F5344CB8AC3E}">
        <p14:creationId xmlns:p14="http://schemas.microsoft.com/office/powerpoint/2010/main" val="15037498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Best hosting server</a:t>
            </a:r>
            <a:endParaRPr lang="en-US" altLang="zh-TW" dirty="0" smtClean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http://www.zaturday.com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Sites (eng)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http://www.php.net</a:t>
            </a:r>
          </a:p>
          <a:p>
            <a:r>
              <a:rPr lang="en-US" altLang="zh-TW" dirty="0" smtClean="0"/>
              <a:t>http://www.phpbuilder.com</a:t>
            </a:r>
          </a:p>
          <a:p>
            <a:r>
              <a:rPr lang="en-US" altLang="zh-TW" dirty="0" smtClean="0"/>
              <a:t>http://www.phpfreaks.com/</a:t>
            </a:r>
          </a:p>
          <a:p>
            <a:r>
              <a:rPr lang="en-US" altLang="zh-TW" dirty="0" smtClean="0"/>
              <a:t>http://phpnuke.org</a:t>
            </a:r>
          </a:p>
          <a:p>
            <a:r>
              <a:rPr lang="en-US" altLang="zh-TW" dirty="0" smtClean="0"/>
              <a:t>http://www.phpbuddy.com</a:t>
            </a:r>
          </a:p>
          <a:p>
            <a:r>
              <a:rPr lang="en-US" altLang="zh-TW" dirty="0" smtClean="0"/>
              <a:t>http://www.php-security.org/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Sites (eng) 2</a:t>
            </a:r>
            <a:endParaRPr lang="en-US" altLang="zh-TW" dirty="0" smtClean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http://www.devshed.com</a:t>
            </a:r>
          </a:p>
          <a:p>
            <a:r>
              <a:rPr lang="en-US" altLang="zh-TW" dirty="0" smtClean="0"/>
              <a:t>http://px.sklar.com/</a:t>
            </a:r>
          </a:p>
          <a:p>
            <a:r>
              <a:rPr lang="en-US" altLang="zh-TW" dirty="0" smtClean="0"/>
              <a:t>http://www.phpgroupware.org</a:t>
            </a:r>
          </a:p>
          <a:p>
            <a:r>
              <a:rPr lang="en-US" altLang="zh-TW" dirty="0" smtClean="0"/>
              <a:t>http://www.phpclasses.org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Sites (</a:t>
            </a:r>
            <a:r>
              <a:rPr lang="en-US" altLang="zh-TW" dirty="0" err="1" smtClean="0"/>
              <a:t>eng</a:t>
            </a:r>
            <a:r>
              <a:rPr lang="en-US" altLang="zh-TW" dirty="0" smtClean="0"/>
              <a:t>) 3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https://</a:t>
            </a:r>
            <a:r>
              <a:rPr lang="en-US" altLang="zh-TW" dirty="0" err="1" smtClean="0"/>
              <a:t>github.com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ziadoz</a:t>
            </a:r>
            <a:r>
              <a:rPr lang="en-US" altLang="zh-TW" dirty="0" smtClean="0"/>
              <a:t>/awesome-</a:t>
            </a:r>
            <a:r>
              <a:rPr lang="en-US" altLang="zh-TW" dirty="0" err="1" smtClean="0"/>
              <a:t>php</a:t>
            </a:r>
            <a:endParaRPr lang="en-US" altLang="zh-TW" dirty="0" smtClean="0"/>
          </a:p>
          <a:p>
            <a:r>
              <a:rPr lang="en-US" altLang="zh-TW" dirty="0"/>
              <a:t>http://</a:t>
            </a:r>
            <a:r>
              <a:rPr lang="en-US" altLang="zh-TW" dirty="0" err="1"/>
              <a:t>www.phptherightway.com</a:t>
            </a:r>
            <a:r>
              <a:rPr lang="en-US" altLang="zh-TW" dirty="0" smtClean="0"/>
              <a:t>/</a:t>
            </a:r>
          </a:p>
          <a:p>
            <a:r>
              <a:rPr lang="en-US" altLang="zh-TW" dirty="0"/>
              <a:t>https://</a:t>
            </a:r>
            <a:r>
              <a:rPr lang="en-US" altLang="zh-TW" dirty="0" err="1"/>
              <a:t>packagist.org</a:t>
            </a:r>
            <a:r>
              <a:rPr lang="en-US" altLang="zh-TW" dirty="0"/>
              <a:t>/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0299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Sites (</a:t>
            </a:r>
            <a:r>
              <a:rPr lang="zh-TW" altLang="en-US" smtClean="0"/>
              <a:t>中文)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3"/>
              </a:rPr>
              <a:t>http://www.phpini.com/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http://www.csie.sju.edu.tw/cm/course/phpteach.htm</a:t>
            </a:r>
            <a:endParaRPr lang="en-US" altLang="zh-TW" dirty="0"/>
          </a:p>
          <a:p>
            <a:r>
              <a:rPr lang="en-US" altLang="zh-TW" dirty="0">
                <a:hlinkClick r:id="rId5"/>
              </a:rPr>
              <a:t>http://www.twhappy.com/index.php?action=blog&amp;category=6</a:t>
            </a:r>
            <a:endParaRPr lang="en-US" altLang="zh-TW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Download Server</a:t>
            </a:r>
            <a:endParaRPr lang="zh-TW" altLang="en-US" smtClean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http://www.apache.org/</a:t>
            </a:r>
          </a:p>
          <a:p>
            <a:r>
              <a:rPr lang="en-US" altLang="zh-TW" dirty="0" smtClean="0"/>
              <a:t>http://www.php.net</a:t>
            </a:r>
          </a:p>
          <a:p>
            <a:r>
              <a:rPr lang="en-US" altLang="zh-TW" dirty="0" smtClean="0"/>
              <a:t>http://www.mysql.com/</a:t>
            </a:r>
          </a:p>
          <a:p>
            <a:r>
              <a:rPr lang="en-US" altLang="zh-TW" dirty="0" smtClean="0"/>
              <a:t>http://www.phpmyadmin.com</a:t>
            </a:r>
          </a:p>
          <a:p>
            <a:r>
              <a:rPr lang="en-US" altLang="zh-TW" dirty="0" smtClean="0"/>
              <a:t>http://www.appservnetwork.com/</a:t>
            </a:r>
          </a:p>
          <a:p>
            <a:r>
              <a:rPr lang="en-US" altLang="zh-TW" dirty="0" smtClean="0"/>
              <a:t>http://www.apachefriends.org</a:t>
            </a:r>
          </a:p>
          <a:p>
            <a:r>
              <a:rPr lang="en-US" altLang="zh-TW" dirty="0" smtClean="0"/>
              <a:t>http://www.xampp.org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Facebook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HK" dirty="0" smtClean="0">
                <a:hlinkClick r:id="rId2"/>
              </a:rPr>
              <a:t>http://www.facebook.com/groups/teachonetofish/</a:t>
            </a:r>
            <a:endParaRPr lang="en-US" altLang="zh-HK" dirty="0" smtClean="0"/>
          </a:p>
          <a:p>
            <a:pPr marL="0" indent="0">
              <a:buNone/>
            </a:pPr>
            <a:r>
              <a:rPr lang="en-US" altLang="zh-HK" dirty="0">
                <a:hlinkClick r:id="rId3"/>
              </a:rPr>
              <a:t>http</a:t>
            </a:r>
            <a:r>
              <a:rPr lang="en-US" altLang="zh-HK" dirty="0" smtClean="0">
                <a:hlinkClick r:id="rId3"/>
              </a:rPr>
              <a:t>://www.facebook.com/teachonetofish</a:t>
            </a:r>
            <a:r>
              <a:rPr lang="en-US" altLang="zh-HK" dirty="0" smtClean="0">
                <a:hlinkClick r:id="rId3"/>
              </a:rPr>
              <a:t>/</a:t>
            </a:r>
            <a:endParaRPr lang="en-US" altLang="zh-HK" dirty="0"/>
          </a:p>
        </p:txBody>
      </p:sp>
    </p:spTree>
    <p:extLst>
      <p:ext uri="{BB962C8B-B14F-4D97-AF65-F5344CB8AC3E}">
        <p14:creationId xmlns:p14="http://schemas.microsoft.com/office/powerpoint/2010/main" val="34783088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QUESTIONS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HK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409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What is PHP</a:t>
            </a:r>
            <a:endParaRPr lang="en-US" altLang="zh-TW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/>
          </a:p>
        </p:txBody>
      </p:sp>
      <p:pic>
        <p:nvPicPr>
          <p:cNvPr id="16387" name="Picture 3" descr="CIMG383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844824"/>
            <a:ext cx="7101788" cy="4681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409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What is PHP</a:t>
            </a:r>
            <a:endParaRPr lang="en-US" altLang="zh-TW" dirty="0" smtClean="0"/>
          </a:p>
        </p:txBody>
      </p:sp>
      <p:sp>
        <p:nvSpPr>
          <p:cNvPr id="17411" name="Rectangle 4099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Widely-used general-purpose scripting language that is especially suited for Web development and can be embedded into HTML.</a:t>
            </a:r>
          </a:p>
          <a:p>
            <a:r>
              <a:rPr lang="en-US" altLang="zh-TW" dirty="0" smtClean="0"/>
              <a:t>A server side scripting language designed for creating dynamic web pages</a:t>
            </a:r>
          </a:p>
          <a:p>
            <a:r>
              <a:rPr lang="en-US" altLang="zh-TW" dirty="0" smtClean="0"/>
              <a:t>Written in C</a:t>
            </a:r>
          </a:p>
          <a:p>
            <a:r>
              <a:rPr lang="en-US" altLang="zh-TW" dirty="0" smtClean="0"/>
              <a:t>Open Source and Freeware</a:t>
            </a:r>
          </a:p>
          <a:p>
            <a:r>
              <a:rPr lang="en-US" dirty="0" smtClean="0"/>
              <a:t>Official Name: PHP: Hypertext Preprocessor</a:t>
            </a:r>
          </a:p>
          <a:p>
            <a:r>
              <a:rPr lang="en-US" altLang="zh-TW" dirty="0" smtClean="0"/>
              <a:t>Stand for Personal Home Page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History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Conceived in 1994 by </a:t>
            </a:r>
            <a:r>
              <a:rPr lang="en-US" altLang="zh-TW" dirty="0" err="1" smtClean="0"/>
              <a:t>Rasmus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Lerdorf</a:t>
            </a:r>
            <a:r>
              <a:rPr lang="en-US" altLang="zh-TW" dirty="0" smtClean="0"/>
              <a:t> for simple set of Perl scripts for tracking accesses to his online resume</a:t>
            </a:r>
          </a:p>
          <a:p>
            <a:r>
              <a:rPr lang="en-US" altLang="zh-TW" dirty="0" smtClean="0"/>
              <a:t>Personal Home Page / Forms Interpreter 2.0 in 1997</a:t>
            </a:r>
          </a:p>
          <a:p>
            <a:r>
              <a:rPr lang="en-US" altLang="zh-TW" dirty="0" smtClean="0"/>
              <a:t>PHP Hypertext Preprocessor 3.0 in 1998</a:t>
            </a:r>
          </a:p>
          <a:p>
            <a:r>
              <a:rPr lang="en-US" altLang="zh-TW" dirty="0" smtClean="0"/>
              <a:t>Rewrite the core engine for PHP 4.0</a:t>
            </a:r>
          </a:p>
          <a:p>
            <a:r>
              <a:rPr lang="en-US" altLang="zh-TW" dirty="0" smtClean="0"/>
              <a:t>PHP 5.6 then 7.0.  No PHP 6.0</a:t>
            </a:r>
          </a:p>
          <a:p>
            <a:r>
              <a:rPr lang="en-US" altLang="zh-TW" dirty="0" smtClean="0"/>
              <a:t>Newest version is PHP 7.x now</a:t>
            </a:r>
          </a:p>
          <a:p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php.net/manual/en/</a:t>
            </a:r>
            <a:r>
              <a:rPr lang="en-US" altLang="zh-TW" smtClean="0">
                <a:hlinkClick r:id="rId3"/>
              </a:rPr>
              <a:t>history.php.php</a:t>
            </a:r>
            <a:endParaRPr lang="en-US" altLang="zh-TW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What‘s new in PHP5</a:t>
            </a:r>
            <a:endParaRPr lang="en-US" dirty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mtClean="0"/>
              <a:t>Real Object-oriented programming (OO)</a:t>
            </a:r>
          </a:p>
          <a:p>
            <a:r>
              <a:rPr lang="en-US" altLang="zh-TW" smtClean="0"/>
              <a:t>Exceptions – procedures that happen when something goes wrong with unexpected error.</a:t>
            </a:r>
          </a:p>
          <a:p>
            <a:r>
              <a:rPr lang="en-US" altLang="zh-TW" smtClean="0"/>
              <a:t>Try/Catch/Throw</a:t>
            </a:r>
          </a:p>
          <a:p>
            <a:r>
              <a:rPr lang="en-US" altLang="zh-TW" smtClean="0"/>
              <a:t>Namespace</a:t>
            </a:r>
          </a:p>
          <a:p>
            <a:endParaRPr lang="en-US" altLang="zh-TW" smtClean="0"/>
          </a:p>
          <a:p>
            <a:r>
              <a:rPr lang="en-US" altLang="zh-TW" smtClean="0"/>
              <a:t>Improved MySQL Extension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4514</TotalTime>
  <Words>1413</Words>
  <Application>Microsoft Macintosh PowerPoint</Application>
  <PresentationFormat>On-screen Show (4:3)</PresentationFormat>
  <Paragraphs>316</Paragraphs>
  <Slides>57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Corbel</vt:lpstr>
      <vt:lpstr>Mangal</vt:lpstr>
      <vt:lpstr>Times New Roman</vt:lpstr>
      <vt:lpstr>新細明體</vt:lpstr>
      <vt:lpstr>Arial</vt:lpstr>
      <vt:lpstr>Parallax</vt:lpstr>
      <vt:lpstr>Professional Diploma in Commercial Web Design</vt:lpstr>
      <vt:lpstr>Overview</vt:lpstr>
      <vt:lpstr>LAMP</vt:lpstr>
      <vt:lpstr>PowerPoint Presentation</vt:lpstr>
      <vt:lpstr>PowerPoint Presentation</vt:lpstr>
      <vt:lpstr>What is PHP</vt:lpstr>
      <vt:lpstr>What is PHP</vt:lpstr>
      <vt:lpstr>History</vt:lpstr>
      <vt:lpstr>What‘s new in PHP5</vt:lpstr>
      <vt:lpstr>What’s new in PHP6</vt:lpstr>
      <vt:lpstr>What’s new in PHP7</vt:lpstr>
      <vt:lpstr>PHP usage statistics</vt:lpstr>
      <vt:lpstr>Who is using PHP</vt:lpstr>
      <vt:lpstr>PHP usage statistics</vt:lpstr>
      <vt:lpstr>PowerPoint Presentation</vt:lpstr>
      <vt:lpstr>Who is using Zend</vt:lpstr>
      <vt:lpstr>Platform</vt:lpstr>
      <vt:lpstr>Using PHP for</vt:lpstr>
      <vt:lpstr>Why do we use PHP</vt:lpstr>
      <vt:lpstr>Strengths</vt:lpstr>
      <vt:lpstr>Overview</vt:lpstr>
      <vt:lpstr>First html</vt:lpstr>
      <vt:lpstr>PowerPoint Presentation</vt:lpstr>
      <vt:lpstr>First PHP page</vt:lpstr>
      <vt:lpstr>phpinfo();</vt:lpstr>
      <vt:lpstr>PHP style</vt:lpstr>
      <vt:lpstr>Statements</vt:lpstr>
      <vt:lpstr>White space</vt:lpstr>
      <vt:lpstr>Comments</vt:lpstr>
      <vt:lpstr>Echo</vt:lpstr>
      <vt:lpstr>Print</vt:lpstr>
      <vt:lpstr>html in PHP</vt:lpstr>
      <vt:lpstr>Classwork</vt:lpstr>
      <vt:lpstr>Install PHP + MySQL</vt:lpstr>
      <vt:lpstr>Download XAMPP</vt:lpstr>
      <vt:lpstr>PowerPoint Presentation</vt:lpstr>
      <vt:lpstr>Functions</vt:lpstr>
      <vt:lpstr>Classwork</vt:lpstr>
      <vt:lpstr>Functions</vt:lpstr>
      <vt:lpstr>Variable I</vt:lpstr>
      <vt:lpstr>Variable II</vt:lpstr>
      <vt:lpstr>Variable III</vt:lpstr>
      <vt:lpstr>Variable Types</vt:lpstr>
      <vt:lpstr>Classwork</vt:lpstr>
      <vt:lpstr>Operands I</vt:lpstr>
      <vt:lpstr>Errors</vt:lpstr>
      <vt:lpstr>Debug</vt:lpstr>
      <vt:lpstr>Exercise</vt:lpstr>
      <vt:lpstr>More Exercise</vt:lpstr>
      <vt:lpstr>Best hosting server</vt:lpstr>
      <vt:lpstr>Sites (eng)</vt:lpstr>
      <vt:lpstr>Sites (eng) 2</vt:lpstr>
      <vt:lpstr>Sites (eng) 3</vt:lpstr>
      <vt:lpstr>Sites (中文)</vt:lpstr>
      <vt:lpstr>Download Server</vt:lpstr>
      <vt:lpstr>Facebook</vt:lpstr>
      <vt:lpstr>QUESTIONS</vt:lpstr>
    </vt:vector>
  </TitlesOfParts>
  <Company>hatcom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Macromedia Dreamweaver MX Developer Certification Examination</dc:title>
  <dc:creator>hatted</dc:creator>
  <cp:lastModifiedBy>hatted</cp:lastModifiedBy>
  <cp:revision>303</cp:revision>
  <cp:lastPrinted>2017-05-30T08:06:29Z</cp:lastPrinted>
  <dcterms:created xsi:type="dcterms:W3CDTF">2004-06-06T12:03:14Z</dcterms:created>
  <dcterms:modified xsi:type="dcterms:W3CDTF">2017-05-30T08:06:41Z</dcterms:modified>
</cp:coreProperties>
</file>