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1" autoAdjust="0"/>
    <p:restoredTop sz="90924"/>
  </p:normalViewPr>
  <p:slideViewPr>
    <p:cSldViewPr>
      <p:cViewPr varScale="1">
        <p:scale>
          <a:sx n="98" d="100"/>
          <a:sy n="98" d="100"/>
        </p:scale>
        <p:origin x="1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673FC46-41DA-4C73-BC0D-C20BEA096B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786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8D41D04-6839-4D44-8E98-C057969DB4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15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BFBFC4-1FD9-4C88-ADF7-158A160D8478}" type="slidenum">
              <a:rPr lang="zh-TW" altLang="en-US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7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21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8A81B2-8D52-47E0-BFDF-A88EEED1BA44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79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7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6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27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960BD-ED5F-458F-A72C-E818ECB1CADF}" type="slidenum">
              <a:rPr lang="zh-TW" altLang="en-US" sz="1200" smtClean="0"/>
              <a:pPr/>
              <a:t>32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0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7A8E3D-DFAF-4581-B154-A5B16700A529}" type="slidenum">
              <a:rPr lang="zh-TW" altLang="en-US" sz="1200" smtClean="0"/>
              <a:pPr/>
              <a:t>40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9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9F1BC4-EB66-4E58-82A5-F8150E1D27ED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1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9F1BC4-EB66-4E58-82A5-F8150E1D27ED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1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8FA1E-60E5-4232-A9BB-BBE64D50FD4C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38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55E796-893F-41D6-9CA2-2EFF27E5D71C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394C9F-5E2C-4AA4-BD72-C86298444187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5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6F792F1E-94E6-461B-9B7A-112308230B4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974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18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00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835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498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4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116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02A08C1-60FC-4935-9FC9-7DAC85FF4F4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200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ACF412-91C8-4DD0-809C-F552AB9E0BD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87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5200EE8A-EEB1-4172-ABEF-F854F53FC1DB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9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BE61F5E7-25DD-4E3E-B303-ECD551B4DF24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5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74A3A360-6D49-472E-9757-E84861192F88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46E62DE-B799-4E54-9188-DF21606C3ABA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B934AC9-46F0-4F51-9D2E-2B2DDA9219B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6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BE90147-87C7-42C4-8189-E1F940FE117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1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EC95901-10B3-49E2-9D70-BBE037EBE21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4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4077F2-B2F8-418F-8975-37FFB7671FA1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1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7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  <p:sldLayoutId id="2147484325" r:id="rId15"/>
    <p:sldLayoutId id="2147484326" r:id="rId16"/>
    <p:sldLayoutId id="21474843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2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cart.php</a:t>
            </a:r>
            <a:endParaRPr lang="en-US" altLang="zh-TW" dirty="0" smtClean="0"/>
          </a:p>
          <a:p>
            <a:r>
              <a:rPr lang="en-US" altLang="zh-TW" dirty="0" smtClean="0"/>
              <a:t>Buy 1x Huawei P10, 2x </a:t>
            </a:r>
            <a:r>
              <a:rPr lang="en-US" altLang="zh-TW" dirty="0" err="1" smtClean="0"/>
              <a:t>Ranababy</a:t>
            </a:r>
            <a:r>
              <a:rPr lang="en-US" altLang="zh-TW" dirty="0" smtClean="0"/>
              <a:t> JA-F1M, 3x </a:t>
            </a:r>
            <a:r>
              <a:rPr lang="en-US" altLang="zh-TW" dirty="0" err="1" smtClean="0"/>
              <a:t>utalife</a:t>
            </a:r>
            <a:r>
              <a:rPr lang="en-US" altLang="zh-TW" dirty="0" smtClean="0"/>
              <a:t> E02 watch</a:t>
            </a:r>
          </a:p>
          <a:p>
            <a:r>
              <a:rPr lang="en-US" altLang="zh-TW" dirty="0" smtClean="0"/>
              <a:t>What is the total price?</a:t>
            </a:r>
          </a:p>
        </p:txBody>
      </p:sp>
    </p:spTree>
    <p:extLst>
      <p:ext uri="{BB962C8B-B14F-4D97-AF65-F5344CB8AC3E}">
        <p14:creationId xmlns:p14="http://schemas.microsoft.com/office/powerpoint/2010/main" val="2035259508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 and Post-Increment and Decrement</a:t>
            </a:r>
            <a:endParaRPr lang="en-US" altLang="zh-TW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a=1;</a:t>
            </a:r>
          </a:p>
          <a:p>
            <a:r>
              <a:rPr lang="en-US" altLang="zh-TW" dirty="0" smtClean="0"/>
              <a:t>echo ++$a; same as $a+=1;</a:t>
            </a:r>
          </a:p>
          <a:p>
            <a:r>
              <a:rPr lang="en-US" altLang="zh-TW" dirty="0" smtClean="0"/>
              <a:t>echo --$a; same as $a-=1;</a:t>
            </a:r>
          </a:p>
          <a:p>
            <a:r>
              <a:rPr lang="en-US" altLang="zh-TW" dirty="0" smtClean="0"/>
              <a:t>echo $a++; same as $a+=1;</a:t>
            </a:r>
          </a:p>
          <a:p>
            <a:r>
              <a:rPr lang="en-US" altLang="zh-TW" dirty="0" smtClean="0"/>
              <a:t>echo $a--; same as $a-=1;</a:t>
            </a:r>
          </a:p>
          <a:p>
            <a:r>
              <a:rPr lang="en-US" altLang="zh-TW" dirty="0" smtClean="0"/>
              <a:t>incremental.txt</a:t>
            </a:r>
          </a:p>
        </p:txBody>
      </p:sp>
    </p:spTree>
    <p:extLst>
      <p:ext uri="{BB962C8B-B14F-4D97-AF65-F5344CB8AC3E}">
        <p14:creationId xmlns:p14="http://schemas.microsoft.com/office/powerpoint/2010/main" val="2103822641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Circumference</a:t>
            </a:r>
          </a:p>
        </p:txBody>
      </p:sp>
      <p:pic>
        <p:nvPicPr>
          <p:cNvPr id="1026" name="Picture 2" descr="circumference的圖片搜尋結果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0619" y="2667000"/>
            <a:ext cx="2744237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altLang="zh-HK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HK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HK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HK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HK" dirty="0" smtClean="0"/>
              </a:p>
              <a:p>
                <a14:m>
                  <m:oMath xmlns:m="http://schemas.openxmlformats.org/officeDocument/2006/math">
                    <m:r>
                      <a:rPr lang="el-GR" altLang="zh-HK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HK" dirty="0" smtClean="0"/>
                  <a:t> = </a:t>
                </a:r>
                <a:r>
                  <a:rPr lang="is-IS" dirty="0" smtClean="0"/>
                  <a:t>3.1415926535897932384626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586737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Value that cannot be changed after setup</a:t>
            </a:r>
          </a:p>
          <a:p>
            <a:r>
              <a:rPr lang="en-US" altLang="zh-TW" dirty="0" smtClean="0"/>
              <a:t>Usually use all upper-case letter to distinguish from function name</a:t>
            </a:r>
          </a:p>
          <a:p>
            <a:r>
              <a:rPr lang="en-US" altLang="zh-TW" dirty="0" smtClean="0"/>
              <a:t>No dollar sign</a:t>
            </a:r>
          </a:p>
          <a:p>
            <a:r>
              <a:rPr lang="en-US" altLang="zh-TW" dirty="0" err="1" smtClean="0"/>
              <a:t>constant.php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9998221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Predefined 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Some constants has already been predefined in PHP.</a:t>
            </a:r>
          </a:p>
          <a:p>
            <a:endParaRPr lang="en-US" altLang="zh-TW" smtClean="0"/>
          </a:p>
          <a:p>
            <a:r>
              <a:rPr lang="en-US" altLang="zh-TW" smtClean="0"/>
              <a:t>predefindedConstant.php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00103781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6" r="9091" b="30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7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700" y="-16933"/>
            <a:ext cx="550545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48075" y="-4763"/>
            <a:ext cx="3761184" cy="6862763"/>
            <a:chOff x="2928938" y="-4763"/>
            <a:chExt cx="5014912" cy="6862763"/>
          </a:xfrm>
        </p:grpSpPr>
        <p:sp>
          <p:nvSpPr>
            <p:cNvPr id="7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6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0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89608"/>
            <a:ext cx="3081106" cy="3754927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Break</a:t>
            </a:r>
          </a:p>
        </p:txBody>
      </p:sp>
      <p:sp>
        <p:nvSpPr>
          <p:cNvPr id="21507" name="Subtitle 3"/>
          <p:cNvSpPr>
            <a:spLocks noGrp="1"/>
          </p:cNvSpPr>
          <p:nvPr>
            <p:ph type="subTitle" idx="1"/>
          </p:nvPr>
        </p:nvSpPr>
        <p:spPr>
          <a:xfrm>
            <a:off x="514349" y="4944535"/>
            <a:ext cx="3575049" cy="939799"/>
          </a:xfrm>
        </p:spPr>
        <p:txBody>
          <a:bodyPr>
            <a:normAutofit/>
          </a:bodyPr>
          <a:lstStyle/>
          <a:p>
            <a:pPr algn="l"/>
            <a:r>
              <a:rPr lang="en-US" altLang="zh-TW">
                <a:solidFill>
                  <a:schemeClr val="bg1"/>
                </a:solidFill>
              </a:rPr>
              <a:t>Array is coming next…</a:t>
            </a:r>
          </a:p>
        </p:txBody>
      </p:sp>
    </p:spTree>
    <p:extLst>
      <p:ext uri="{BB962C8B-B14F-4D97-AF65-F5344CB8AC3E}">
        <p14:creationId xmlns:p14="http://schemas.microsoft.com/office/powerpoint/2010/main" val="348362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2531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  <a:p>
            <a:r>
              <a:rPr lang="en-US" altLang="zh-TW" smtClean="0"/>
              <a:t>What are arrays</a:t>
            </a:r>
          </a:p>
          <a:p>
            <a:r>
              <a:rPr lang="en-US" altLang="zh-TW" smtClean="0"/>
              <a:t>How to declare arrays</a:t>
            </a:r>
          </a:p>
          <a:p>
            <a:r>
              <a:rPr lang="en-US" altLang="zh-TW" smtClean="0"/>
              <a:t>Multidimensional array</a:t>
            </a:r>
          </a:p>
          <a:p>
            <a:r>
              <a:rPr lang="en-US" altLang="zh-TW" smtClean="0"/>
              <a:t>Inspecting array</a:t>
            </a:r>
          </a:p>
        </p:txBody>
      </p:sp>
    </p:spTree>
    <p:extLst>
      <p:ext uri="{BB962C8B-B14F-4D97-AF65-F5344CB8AC3E}">
        <p14:creationId xmlns:p14="http://schemas.microsoft.com/office/powerpoint/2010/main" val="1178945417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5750" y="3429000"/>
            <a:ext cx="1571625" cy="857250"/>
          </a:xfrm>
          <a:prstGeom prst="rect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92717" y="26987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$name1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71688" y="3429000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214563" y="26987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itchFamily="18" charset="-120"/>
              </a:rPr>
              <a:t>$name2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57625" y="3429000"/>
            <a:ext cx="1571625" cy="857250"/>
          </a:xfrm>
          <a:prstGeom prst="rect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4000500" y="2698750"/>
            <a:ext cx="1149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itchFamily="18" charset="-120"/>
              </a:rPr>
              <a:t>$name3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43688" y="2786063"/>
            <a:ext cx="1571625" cy="857250"/>
          </a:xfrm>
          <a:prstGeom prst="rect">
            <a:avLst/>
          </a:prstGeom>
          <a:solidFill>
            <a:srgbClr val="FFCC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6715125" y="2143125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$name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43688" y="3643313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43688" y="4500563"/>
            <a:ext cx="1571625" cy="857250"/>
          </a:xfrm>
          <a:prstGeom prst="rect">
            <a:avLst/>
          </a:prstGeom>
          <a:solidFill>
            <a:srgbClr val="00CCFF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6091238" y="29289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23566" name="TextBox 14"/>
          <p:cNvSpPr txBox="1">
            <a:spLocks noChangeArrowheads="1"/>
          </p:cNvSpPr>
          <p:nvPr/>
        </p:nvSpPr>
        <p:spPr bwMode="auto">
          <a:xfrm>
            <a:off x="6091238" y="37861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6143625" y="46815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15063" y="1071563"/>
            <a:ext cx="2547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lang="en-US" sz="4400" ker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endParaRPr lang="en-US" sz="440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149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Store many variables in one variable name</a:t>
            </a:r>
          </a:p>
          <a:p>
            <a:r>
              <a:rPr lang="en-US" altLang="zh-TW" smtClean="0"/>
              <a:t>No difference in data entry, but save a lot of time in generating a result</a:t>
            </a:r>
          </a:p>
          <a:p>
            <a:endParaRPr lang="en-US" altLang="zh-TW" smtClean="0"/>
          </a:p>
          <a:p>
            <a:r>
              <a:rPr lang="en-US" altLang="zh-TW" smtClean="0"/>
              <a:t>How to write that in PHP?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0218649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are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orderly arrangement</a:t>
            </a:r>
          </a:p>
          <a:p>
            <a:r>
              <a:rPr lang="en-US" altLang="zh-TW" smtClean="0"/>
              <a:t>indexed collection of data values</a:t>
            </a:r>
          </a:p>
          <a:p>
            <a:r>
              <a:rPr lang="en-US" altLang="zh-TW" smtClean="0"/>
              <a:t>A series of variables (or objects) that are of the same size and type</a:t>
            </a:r>
          </a:p>
        </p:txBody>
      </p:sp>
    </p:spTree>
    <p:extLst>
      <p:ext uri="{BB962C8B-B14F-4D97-AF65-F5344CB8AC3E}">
        <p14:creationId xmlns:p14="http://schemas.microsoft.com/office/powerpoint/2010/main" val="1423014584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 operators</a:t>
            </a:r>
          </a:p>
          <a:p>
            <a:r>
              <a:rPr lang="en-US" altLang="zh-TW" dirty="0" smtClean="0"/>
              <a:t>Use a period(.) to combine a variable and a string</a:t>
            </a:r>
          </a:p>
          <a:p>
            <a:r>
              <a:rPr lang="en-US" altLang="zh-TW" dirty="0" smtClean="0"/>
              <a:t>$a=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mary</a:t>
            </a:r>
            <a:r>
              <a:rPr lang="mr-IN" altLang="zh-TW" dirty="0" smtClean="0"/>
              <a:t>"</a:t>
            </a:r>
            <a:r>
              <a:rPr lang="en-US" altLang="zh-TW" dirty="0" smtClean="0"/>
              <a:t>;$b=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chan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$name=$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Operands2.php</a:t>
            </a:r>
          </a:p>
        </p:txBody>
      </p:sp>
    </p:spTree>
    <p:extLst>
      <p:ext uri="{BB962C8B-B14F-4D97-AF65-F5344CB8AC3E}">
        <p14:creationId xmlns:p14="http://schemas.microsoft.com/office/powerpoint/2010/main" val="1957584107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declare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array[0]=</a:t>
            </a:r>
            <a:r>
              <a:rPr lang="mr-IN" altLang="zh-TW" dirty="0" smtClean="0"/>
              <a:t>"</a:t>
            </a:r>
            <a:r>
              <a:rPr lang="en-US" altLang="zh-TW" dirty="0" smtClean="0"/>
              <a:t>first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$array[1]=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second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$array['green']=</a:t>
            </a:r>
            <a:r>
              <a:rPr lang="mr-IN" altLang="zh-TW" dirty="0" smtClean="0"/>
              <a:t>"</a:t>
            </a:r>
            <a:r>
              <a:rPr lang="en-US" altLang="zh-TW" dirty="0" smtClean="0"/>
              <a:t>john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Array key is 0, 1 green</a:t>
            </a:r>
          </a:p>
          <a:p>
            <a:r>
              <a:rPr lang="en-US" altLang="zh-TW" dirty="0" smtClean="0"/>
              <a:t>Array value first thing, second thing, john</a:t>
            </a:r>
          </a:p>
        </p:txBody>
      </p:sp>
    </p:spTree>
    <p:extLst>
      <p:ext uri="{BB962C8B-B14F-4D97-AF65-F5344CB8AC3E}">
        <p14:creationId xmlns:p14="http://schemas.microsoft.com/office/powerpoint/2010/main" val="80736649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student info to an array from </a:t>
            </a:r>
            <a:r>
              <a:rPr lang="en-US" altLang="zh-TW" dirty="0" err="1" smtClean="0"/>
              <a:t>student.php</a:t>
            </a:r>
            <a:endParaRPr lang="en-US" altLang="zh-TW" dirty="0" smtClean="0"/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tudent.php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78678486"/>
      </p:ext>
    </p:extLst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82663" y="2667000"/>
          <a:ext cx="7704138" cy="40932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8046"/>
                <a:gridCol w="2568046"/>
                <a:gridCol w="256804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student number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marks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dave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90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 dirty="0">
                          <a:effectLst/>
                        </a:rPr>
                        <a:t>2</a:t>
                      </a:r>
                      <a:endParaRPr lang="is-I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john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50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mary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 dirty="0">
                          <a:effectLst/>
                        </a:rPr>
                        <a:t>66</a:t>
                      </a:r>
                      <a:endParaRPr lang="is-I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sue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 dirty="0">
                          <a:effectLst/>
                        </a:rPr>
                        <a:t>72</a:t>
                      </a:r>
                      <a:endParaRPr lang="is-I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ada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55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jack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u="none" strike="noStrike" dirty="0">
                          <a:effectLst/>
                        </a:rPr>
                        <a:t>97</a:t>
                      </a:r>
                      <a:endParaRPr lang="cs-CZ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jay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>
                          <a:effectLst/>
                        </a:rPr>
                        <a:t>82</a:t>
                      </a:r>
                      <a:endParaRPr lang="is-I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leo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88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ben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 dirty="0">
                          <a:effectLst/>
                        </a:rPr>
                        <a:t>62</a:t>
                      </a:r>
                      <a:endParaRPr lang="is-I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cindy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 dirty="0">
                          <a:effectLst/>
                        </a:rPr>
                        <a:t>100</a:t>
                      </a:r>
                      <a:endParaRPr lang="is-I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252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Multidimensional array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use two dimensional array but no limit of x-dimensional array</a:t>
            </a:r>
          </a:p>
          <a:p>
            <a:r>
              <a:rPr lang="en-US" altLang="zh-TW" dirty="0" smtClean="0"/>
              <a:t>Two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['A'][1]=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Three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['sheet1']['A'][1]=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car.xls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560850"/>
      </p:ext>
    </p:extLst>
  </p:cSld>
  <p:clrMapOvr>
    <a:masterClrMapping/>
  </p:clrMapOvr>
  <p:transition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  <a:p>
            <a:r>
              <a:rPr lang="en-US" altLang="zh-TW" smtClean="0"/>
              <a:t>While loop</a:t>
            </a:r>
          </a:p>
          <a:p>
            <a:r>
              <a:rPr lang="en-US" altLang="zh-TW" smtClean="0"/>
              <a:t>Do while loop</a:t>
            </a:r>
          </a:p>
          <a:p>
            <a:r>
              <a:rPr lang="en-US" altLang="zh-TW" smtClean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535251564"/>
      </p:ext>
    </p:extLst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 a special condition, use if for making a decision</a:t>
            </a:r>
          </a:p>
          <a:p>
            <a:r>
              <a:rPr lang="en-US" altLang="zh-TW" smtClean="0"/>
              <a:t>if only</a:t>
            </a:r>
          </a:p>
          <a:p>
            <a:r>
              <a:rPr lang="en-US" altLang="zh-TW" smtClean="0"/>
              <a:t>if {} else {}</a:t>
            </a:r>
          </a:p>
          <a:p>
            <a:r>
              <a:rPr lang="en-US" altLang="zh-TW" smtClean="0"/>
              <a:t>if {} elseif {} else {}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7017443"/>
      </p:ext>
    </p:extLst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if (condition){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get full 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if ($marks&lt;60){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7132118"/>
      </p:ext>
    </p:extLst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if (condition){</a:t>
            </a:r>
          </a:p>
          <a:p>
            <a:r>
              <a:rPr lang="en-US" altLang="zh-TW" sz="1800" dirty="0" smtClean="0"/>
              <a:t>	statment1;</a:t>
            </a:r>
          </a:p>
          <a:p>
            <a:r>
              <a:rPr lang="en-US" altLang="zh-TW" sz="1800" dirty="0" smtClean="0"/>
              <a:t>}else{</a:t>
            </a:r>
          </a:p>
          <a:p>
            <a:r>
              <a:rPr lang="en-US" altLang="zh-TW" sz="1800" dirty="0" smtClean="0"/>
              <a:t>	statment2;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($marks&gt;=60){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are pass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</a:p>
          <a:p>
            <a:r>
              <a:rPr lang="en-US" altLang="zh-TW" sz="1800" dirty="0" smtClean="0"/>
              <a:t>} else 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are fail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431617128"/>
      </p:ext>
    </p:extLst>
  </p:cSld>
  <p:clrMapOvr>
    <a:masterClrMapping/>
  </p:clrMapOvr>
  <p:transition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2289308"/>
      </p:ext>
    </p:extLst>
  </p:cSld>
  <p:clrMapOvr>
    <a:masterClrMapping/>
  </p:clrMapOvr>
  <p:transition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}else{</a:t>
            </a:r>
          </a:p>
          <a:p>
            <a:r>
              <a:rPr lang="en-US" altLang="zh-TW" smtClean="0"/>
              <a:t>	statement4;</a:t>
            </a:r>
          </a:p>
          <a:p>
            <a:r>
              <a:rPr lang="en-US" altLang="zh-TW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41512622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greeting.php</a:t>
            </a:r>
            <a:endParaRPr lang="en-US" altLang="zh-TW" dirty="0"/>
          </a:p>
          <a:p>
            <a:r>
              <a:rPr lang="en-US" altLang="zh-TW" dirty="0" smtClean="0"/>
              <a:t>Rephrase the sentence</a:t>
            </a:r>
          </a:p>
        </p:txBody>
      </p:sp>
    </p:spTree>
    <p:extLst>
      <p:ext uri="{BB962C8B-B14F-4D97-AF65-F5344CB8AC3E}">
        <p14:creationId xmlns:p14="http://schemas.microsoft.com/office/powerpoint/2010/main" val="1157483542"/>
      </p:ext>
    </p:extLst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get full 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 ($marks&gt;=60){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pass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else 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3431257"/>
      </p:ext>
    </p:extLst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100=</a:t>
            </a:r>
            <a:r>
              <a:rPr lang="mr-IN" altLang="zh-TW" dirty="0" smtClean="0"/>
              <a:t>"</a:t>
            </a:r>
            <a:r>
              <a:rPr lang="en-US" altLang="zh-TW" dirty="0" smtClean="0"/>
              <a:t>full marks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&gt;90=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&gt;80=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&gt;70=</a:t>
            </a:r>
            <a:r>
              <a:rPr lang="mr-IN" altLang="zh-TW" dirty="0" smtClean="0"/>
              <a:t>"</a:t>
            </a:r>
            <a:r>
              <a:rPr lang="en-US" altLang="zh-TW" dirty="0" smtClean="0"/>
              <a:t>C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&gt;=60=</a:t>
            </a:r>
            <a:r>
              <a:rPr lang="mr-IN" altLang="zh-TW" dirty="0" smtClean="0"/>
              <a:t>"</a:t>
            </a:r>
            <a:r>
              <a:rPr lang="en-US" altLang="zh-TW" dirty="0" smtClean="0"/>
              <a:t>D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&lt;60=</a:t>
            </a:r>
            <a:r>
              <a:rPr lang="mr-IN" altLang="zh-TW" dirty="0" smtClean="0"/>
              <a:t>"</a:t>
            </a:r>
            <a:r>
              <a:rPr lang="en-US" altLang="zh-TW" dirty="0" smtClean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333736776"/>
      </p:ext>
    </p:extLst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51207"/>
              </p:ext>
            </p:extLst>
          </p:nvPr>
        </p:nvGraphicFramePr>
        <p:xfrm>
          <a:off x="982663" y="2667000"/>
          <a:ext cx="77041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069"/>
                <a:gridCol w="38520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type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86846"/>
      </p:ext>
    </p:extLst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Easier for </a:t>
            </a:r>
            <a:r>
              <a:rPr lang="en-US" altLang="zh-TW" dirty="0" err="1" smtClean="0"/>
              <a:t>dubugging</a:t>
            </a:r>
            <a:endParaRPr lang="en-US" altLang="zh-TW" dirty="0" smtClean="0"/>
          </a:p>
          <a:p>
            <a:r>
              <a:rPr lang="en-US" altLang="zh-TW" dirty="0" smtClean="0"/>
              <a:t>Usually use tab for under each blanket</a:t>
            </a:r>
          </a:p>
          <a:p>
            <a:r>
              <a:rPr lang="en-US" altLang="zh-TW" dirty="0" smtClean="0"/>
              <a:t>Highlight the code</a:t>
            </a:r>
          </a:p>
          <a:p>
            <a:r>
              <a:rPr lang="en-US" altLang="zh-TW" dirty="0" smtClean="0"/>
              <a:t>Use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or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+&lt;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for formatting</a:t>
            </a:r>
          </a:p>
        </p:txBody>
      </p:sp>
    </p:spTree>
    <p:extLst>
      <p:ext uri="{BB962C8B-B14F-4D97-AF65-F5344CB8AC3E}">
        <p14:creationId xmlns:p14="http://schemas.microsoft.com/office/powerpoint/2010/main" val="757728566"/>
      </p:ext>
    </p:extLst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While loop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relies on a condition, but it executes repeatedly for as long as the condition is true</a:t>
            </a:r>
          </a:p>
          <a:p>
            <a:r>
              <a:rPr lang="en-US" altLang="zh-TW" dirty="0" smtClean="0"/>
              <a:t>See </a:t>
            </a:r>
            <a:r>
              <a:rPr lang="en-US" altLang="zh-TW" dirty="0" err="1" smtClean="0"/>
              <a:t>while.php</a:t>
            </a:r>
            <a:endParaRPr lang="en-US" altLang="zh-TW" dirty="0" smtClean="0"/>
          </a:p>
          <a:p>
            <a:r>
              <a:rPr lang="en-US" altLang="zh-TW" dirty="0" smtClean="0"/>
              <a:t>Loop forever if this has been setup incorrectly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=6;</a:t>
            </a:r>
          </a:p>
          <a:p>
            <a:r>
              <a:rPr lang="en-US" altLang="zh-TW" dirty="0" smtClean="0"/>
              <a:t>If loading for over 5 seconds, Browser -&gt; Stop</a:t>
            </a:r>
          </a:p>
        </p:txBody>
      </p:sp>
    </p:spTree>
    <p:extLst>
      <p:ext uri="{BB962C8B-B14F-4D97-AF65-F5344CB8AC3E}">
        <p14:creationId xmlns:p14="http://schemas.microsoft.com/office/powerpoint/2010/main" val="565982052"/>
      </p:ext>
    </p:extLst>
  </p:cSld>
  <p:clrMapOvr>
    <a:masterClrMapping/>
  </p:clrMapOvr>
  <p:transition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 while loop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Very similar to while loop, but it executes at least once before checking the condition</a:t>
            </a:r>
          </a:p>
          <a:p>
            <a:r>
              <a:rPr lang="en-US" altLang="zh-TW" smtClean="0"/>
              <a:t>See dowhile.php</a:t>
            </a:r>
          </a:p>
        </p:txBody>
      </p:sp>
    </p:spTree>
    <p:extLst>
      <p:ext uri="{BB962C8B-B14F-4D97-AF65-F5344CB8AC3E}">
        <p14:creationId xmlns:p14="http://schemas.microsoft.com/office/powerpoint/2010/main" val="1255275401"/>
      </p:ext>
    </p:extLst>
  </p:cSld>
  <p:clrMapOvr>
    <a:masterClrMapping/>
  </p:clrMapOvr>
  <p:transition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Similar to while loop. Also relies on a condition, but we set a counter to begin. </a:t>
            </a:r>
          </a:p>
          <a:p>
            <a:endParaRPr lang="en-US" altLang="zh-TW" smtClean="0"/>
          </a:p>
          <a:p>
            <a:r>
              <a:rPr lang="en-US" altLang="zh-TW" smtClean="0"/>
              <a:t>Initialize a counter</a:t>
            </a:r>
          </a:p>
          <a:p>
            <a:r>
              <a:rPr lang="en-US" altLang="zh-TW" smtClean="0"/>
              <a:t>Set condition</a:t>
            </a:r>
          </a:p>
          <a:p>
            <a:r>
              <a:rPr lang="en-US" altLang="zh-TW" smtClean="0"/>
              <a:t>At the end of each iteration, we modified the counter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34316479"/>
      </p:ext>
    </p:extLst>
  </p:cSld>
  <p:clrMapOvr>
    <a:masterClrMapping/>
  </p:clrMapOvr>
  <p:transition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for 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; condition; update){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pt-BR" altLang="zh-TW" dirty="0" smtClean="0"/>
              <a:t>for ($num=1; $num&lt;=5; $num++) {</a:t>
            </a:r>
          </a:p>
          <a:p>
            <a:r>
              <a:rPr lang="pt-BR" altLang="zh-TW" dirty="0" smtClean="0"/>
              <a:t>	</a:t>
            </a:r>
            <a:r>
              <a:rPr lang="pt-BR" altLang="zh-TW" dirty="0" err="1" smtClean="0"/>
              <a:t>echo</a:t>
            </a:r>
            <a:r>
              <a:rPr lang="pt-BR" altLang="zh-TW" dirty="0" smtClean="0"/>
              <a:t> $num.</a:t>
            </a:r>
            <a:r>
              <a:rPr lang="mr-IN" altLang="zh-TW" dirty="0" smtClean="0"/>
              <a:t>"</a:t>
            </a:r>
            <a:r>
              <a:rPr lang="pt-BR" altLang="zh-TW" dirty="0" smtClean="0"/>
              <a:t>&lt;</a:t>
            </a:r>
            <a:r>
              <a:rPr lang="pt-BR" altLang="zh-TW" dirty="0" err="1" smtClean="0"/>
              <a:t>br</a:t>
            </a:r>
            <a:r>
              <a:rPr lang="pt-BR" altLang="zh-TW" dirty="0" smtClean="0"/>
              <a:t>&gt;</a:t>
            </a:r>
            <a:r>
              <a:rPr lang="mr-IN" altLang="zh-TW" dirty="0" smtClean="0"/>
              <a:t>"</a:t>
            </a:r>
            <a:r>
              <a:rPr lang="pt-BR" altLang="zh-TW" dirty="0" smtClean="0"/>
              <a:t>;</a:t>
            </a:r>
          </a:p>
          <a:p>
            <a:r>
              <a:rPr lang="pt-BR" altLang="zh-TW" dirty="0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7934446"/>
      </p:ext>
    </p:extLst>
  </p:cSld>
  <p:clrMapOvr>
    <a:masterClrMapping/>
  </p:clrMapOvr>
  <p:transition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</a:t>
            </a:r>
            <a:endParaRPr lang="en-US" altLang="zh-TW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find all numbers from 11-20	//fora.php</a:t>
            </a:r>
          </a:p>
          <a:p>
            <a:r>
              <a:rPr lang="en-US" altLang="zh-TW" smtClean="0"/>
              <a:t>find all odd numbers from 1-10	 //forb.php</a:t>
            </a:r>
          </a:p>
          <a:p>
            <a:r>
              <a:rPr lang="en-US" altLang="zh-TW" smtClean="0"/>
              <a:t>find all even numbers from 1-10 //forc.php</a:t>
            </a:r>
          </a:p>
          <a:p>
            <a:r>
              <a:rPr lang="en-US" altLang="zh-TW" smtClean="0"/>
              <a:t>find all multiple of 5 numbers from 1-100 //ford.php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52571142"/>
      </p:ext>
    </p:extLst>
  </p:cSld>
  <p:clrMapOvr>
    <a:masterClrMapping/>
  </p:clrMapOvr>
  <p:transition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Show multiple of 7 within 100 and 200</a:t>
            </a:r>
          </a:p>
          <a:p>
            <a:r>
              <a:rPr lang="en-US" altLang="zh-TW" smtClean="0"/>
              <a:t>	fore.php</a:t>
            </a:r>
          </a:p>
          <a:p>
            <a:r>
              <a:rPr lang="en-US" altLang="zh-TW" smtClean="0"/>
              <a:t>Show 1-100 for 10 numbers in one row</a:t>
            </a:r>
          </a:p>
          <a:p>
            <a:r>
              <a:rPr lang="en-US" altLang="zh-TW" smtClean="0"/>
              <a:t>	forf.php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71800" y="5013176"/>
          <a:ext cx="6096000" cy="11144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481342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Assignment operators</a:t>
            </a:r>
          </a:p>
          <a:p>
            <a:r>
              <a:rPr lang="en-US" altLang="zh-TW" dirty="0" smtClean="0"/>
              <a:t>$a=000;</a:t>
            </a:r>
          </a:p>
          <a:p>
            <a:r>
              <a:rPr lang="en-US" altLang="zh-TW" dirty="0" smtClean="0"/>
              <a:t>$b=</a:t>
            </a:r>
            <a:r>
              <a:rPr lang="mr-IN" altLang="zh-TW" dirty="0" smtClean="0"/>
              <a:t>"</a:t>
            </a:r>
            <a:r>
              <a:rPr lang="en-US" altLang="zh-TW" dirty="0" smtClean="0"/>
              <a:t>000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operand3.php</a:t>
            </a:r>
          </a:p>
        </p:txBody>
      </p:sp>
    </p:spTree>
    <p:extLst>
      <p:ext uri="{BB962C8B-B14F-4D97-AF65-F5344CB8AC3E}">
        <p14:creationId xmlns:p14="http://schemas.microsoft.com/office/powerpoint/2010/main" val="1990282830"/>
      </p:ext>
    </p:extLst>
  </p:cSld>
  <p:clrMapOvr>
    <a:masterClrMapping/>
  </p:clrMapOvr>
  <p:transition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5031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quotation</a:t>
            </a:r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en-US" altLang="zh-TW" dirty="0" err="1" smtClean="0"/>
              <a:t>jamesbond</a:t>
            </a:r>
            <a:r>
              <a:rPr lang="en-US" altLang="zh-TW" dirty="0" smtClean="0"/>
              <a:t>=007;</a:t>
            </a:r>
          </a:p>
          <a:p>
            <a:r>
              <a:rPr lang="en-US" altLang="zh-TW" dirty="0"/>
              <a:t>echo $</a:t>
            </a:r>
            <a:r>
              <a:rPr lang="en-US" altLang="zh-TW" dirty="0" err="1"/>
              <a:t>jamesbond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$</a:t>
            </a:r>
            <a:r>
              <a:rPr lang="en-US" altLang="zh-TW" dirty="0" err="1"/>
              <a:t>jamesbond</a:t>
            </a:r>
            <a:r>
              <a:rPr lang="en-US" altLang="zh-TW" dirty="0"/>
              <a:t>="007";</a:t>
            </a:r>
          </a:p>
          <a:p>
            <a:r>
              <a:rPr lang="en-US" altLang="zh-TW" dirty="0"/>
              <a:t>echo $</a:t>
            </a:r>
            <a:r>
              <a:rPr lang="en-US" altLang="zh-TW" dirty="0" err="1"/>
              <a:t>jamesbond</a:t>
            </a:r>
            <a:r>
              <a:rPr lang="en-US" altLang="zh-TW" dirty="0"/>
              <a:t>;</a:t>
            </a:r>
            <a:endParaRPr lang="en-US" altLang="zh-TW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237908"/>
            <a:ext cx="4064000" cy="209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240" y="4565376"/>
            <a:ext cx="1793776" cy="17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73223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IV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/>
              <a:t>and, &amp;&amp; – both true</a:t>
            </a:r>
          </a:p>
          <a:p>
            <a:r>
              <a:rPr lang="en-US" altLang="zh-TW" smtClean="0"/>
              <a:t>or, || – either true</a:t>
            </a:r>
          </a:p>
          <a:p>
            <a:r>
              <a:rPr lang="en-US" altLang="zh-TW" smtClean="0"/>
              <a:t>! – not, opposite</a:t>
            </a:r>
          </a:p>
          <a:p>
            <a:r>
              <a:rPr lang="en-US" altLang="zh-TW" smtClean="0"/>
              <a:t>!=, &lt;&gt; - not equal</a:t>
            </a:r>
          </a:p>
          <a:p>
            <a:r>
              <a:rPr lang="en-US" altLang="zh-TW" smtClean="0"/>
              <a:t>xor </a:t>
            </a:r>
          </a:p>
          <a:p>
            <a:endParaRPr lang="en-US" altLang="zh-TW" smtClean="0"/>
          </a:p>
          <a:p>
            <a:r>
              <a:rPr lang="en-US" altLang="zh-TW" smtClean="0"/>
              <a:t>&amp;, |, ~(not), ^(xor), &gt;&gt;, &lt;&lt;(move left/right) - for bit checking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9253286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5536" y="4149080"/>
          <a:ext cx="2714625" cy="17145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491880" y="4149080"/>
          <a:ext cx="2714625" cy="171450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732240" y="429309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!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69384" y="1772816"/>
          <a:ext cx="3518840" cy="1508760"/>
        </p:xfrm>
        <a:graphic>
          <a:graphicData uri="http://schemas.openxmlformats.org/drawingml/2006/table">
            <a:tbl>
              <a:tblPr/>
              <a:tblGrid>
                <a:gridCol w="879710"/>
                <a:gridCol w="879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97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9710"/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037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Combination Assignment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 += $b; same as $a=$a+$b</a:t>
            </a:r>
          </a:p>
          <a:p>
            <a:r>
              <a:rPr lang="en-US" altLang="zh-TW" dirty="0" smtClean="0"/>
              <a:t>$a -= $b; same as $a=$a-$b</a:t>
            </a:r>
          </a:p>
          <a:p>
            <a:r>
              <a:rPr lang="en-US" altLang="zh-TW" dirty="0" smtClean="0"/>
              <a:t>$a *= $b; same as $a=$a*$b</a:t>
            </a:r>
          </a:p>
          <a:p>
            <a:r>
              <a:rPr lang="en-US" altLang="zh-TW" dirty="0" smtClean="0"/>
              <a:t>$a /= $b; same as $a=$a/$b</a:t>
            </a:r>
          </a:p>
          <a:p>
            <a:r>
              <a:rPr lang="en-US" altLang="zh-TW" dirty="0" smtClean="0"/>
              <a:t>$a %= $b; same as $a=$a%$b</a:t>
            </a:r>
          </a:p>
          <a:p>
            <a:r>
              <a:rPr lang="en-US" altLang="zh-TW" dirty="0" smtClean="0"/>
              <a:t>$a .= $b; same as $a=$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Pre.txt</a:t>
            </a:r>
          </a:p>
        </p:txBody>
      </p:sp>
    </p:spTree>
    <p:extLst>
      <p:ext uri="{BB962C8B-B14F-4D97-AF65-F5344CB8AC3E}">
        <p14:creationId xmlns:p14="http://schemas.microsoft.com/office/powerpoint/2010/main" val="1880823257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59" y="1620836"/>
            <a:ext cx="6516744" cy="5264548"/>
          </a:xfrm>
        </p:spPr>
      </p:pic>
      <p:sp>
        <p:nvSpPr>
          <p:cNvPr id="5" name="Rounded Rectangle 4"/>
          <p:cNvSpPr/>
          <p:nvPr/>
        </p:nvSpPr>
        <p:spPr>
          <a:xfrm>
            <a:off x="1691680" y="3861048"/>
            <a:ext cx="1440160" cy="5760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91680" y="6237312"/>
            <a:ext cx="1440160" cy="5760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32040" y="6309320"/>
            <a:ext cx="1440160" cy="5760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836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3392</TotalTime>
  <Words>951</Words>
  <Application>Microsoft Macintosh PowerPoint</Application>
  <PresentationFormat>On-screen Show (4:3)</PresentationFormat>
  <Paragraphs>349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Cambria Math</vt:lpstr>
      <vt:lpstr>Corbel</vt:lpstr>
      <vt:lpstr>Mangal</vt:lpstr>
      <vt:lpstr>Times New Roman</vt:lpstr>
      <vt:lpstr>Wingdings</vt:lpstr>
      <vt:lpstr>新細明體</vt:lpstr>
      <vt:lpstr>Arial</vt:lpstr>
      <vt:lpstr>Parallax</vt:lpstr>
      <vt:lpstr>Professional Diploma in Commercial Web Design</vt:lpstr>
      <vt:lpstr>Operands II</vt:lpstr>
      <vt:lpstr>Classwork</vt:lpstr>
      <vt:lpstr>Operands III</vt:lpstr>
      <vt:lpstr>quotation</vt:lpstr>
      <vt:lpstr>Operands IV</vt:lpstr>
      <vt:lpstr>Operands V</vt:lpstr>
      <vt:lpstr>Combination Assignment Operators</vt:lpstr>
      <vt:lpstr>Classwork</vt:lpstr>
      <vt:lpstr>Classwork</vt:lpstr>
      <vt:lpstr>Pre- and Post-Increment and Decrement</vt:lpstr>
      <vt:lpstr>Circumference</vt:lpstr>
      <vt:lpstr>Constants</vt:lpstr>
      <vt:lpstr>Predefined Constants</vt:lpstr>
      <vt:lpstr>Break</vt:lpstr>
      <vt:lpstr>Overview</vt:lpstr>
      <vt:lpstr>Variable</vt:lpstr>
      <vt:lpstr>The uses of arrays</vt:lpstr>
      <vt:lpstr>What are arrays</vt:lpstr>
      <vt:lpstr>How to declare arrays</vt:lpstr>
      <vt:lpstr>Exercise</vt:lpstr>
      <vt:lpstr>Student data</vt:lpstr>
      <vt:lpstr>Multidimensional array</vt:lpstr>
      <vt:lpstr>Overview</vt:lpstr>
      <vt:lpstr>If statement</vt:lpstr>
      <vt:lpstr>If statement</vt:lpstr>
      <vt:lpstr>If statement</vt:lpstr>
      <vt:lpstr>If statement</vt:lpstr>
      <vt:lpstr>If statement</vt:lpstr>
      <vt:lpstr>If statement</vt:lpstr>
      <vt:lpstr>Classwork</vt:lpstr>
      <vt:lpstr>Operands V</vt:lpstr>
      <vt:lpstr>White spacing</vt:lpstr>
      <vt:lpstr>While loop</vt:lpstr>
      <vt:lpstr>Do while loop</vt:lpstr>
      <vt:lpstr>For loop</vt:lpstr>
      <vt:lpstr>For loop</vt:lpstr>
      <vt:lpstr>Classwork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213</cp:revision>
  <cp:lastPrinted>2017-05-30T08:13:35Z</cp:lastPrinted>
  <dcterms:created xsi:type="dcterms:W3CDTF">2004-06-06T12:03:14Z</dcterms:created>
  <dcterms:modified xsi:type="dcterms:W3CDTF">2017-05-30T08:13:37Z</dcterms:modified>
</cp:coreProperties>
</file>