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2" r:id="rId34"/>
    <p:sldId id="293" r:id="rId35"/>
    <p:sldId id="291" r:id="rId36"/>
    <p:sldId id="289"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7" autoAdjust="0"/>
    <p:restoredTop sz="50000" autoAdjust="0"/>
  </p:normalViewPr>
  <p:slideViewPr>
    <p:cSldViewPr>
      <p:cViewPr varScale="1">
        <p:scale>
          <a:sx n="108" d="100"/>
          <a:sy n="108" d="100"/>
        </p:scale>
        <p:origin x="123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415518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3435321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36</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extLst>
      <p:ext uri="{BB962C8B-B14F-4D97-AF65-F5344CB8AC3E}">
        <p14:creationId xmlns:p14="http://schemas.microsoft.com/office/powerpoint/2010/main" val="21059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aurora.pixnet.net/blog/post/190301967-static%E8%AE%8A%E6%95%B8%E3%80%81public%E8%AE%8A%E6%95%B8%E3%80%81private%E8%AE%8A%E6%95%B8%E3%80%81protected%E8%AE%8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zh-TW" smtClean="0"/>
              <a:t>Professional Diploma in Commercial Web Design</a:t>
            </a:r>
            <a:endParaRPr lang="en-US" altLang="zh-TW"/>
          </a:p>
        </p:txBody>
      </p:sp>
      <p:sp>
        <p:nvSpPr>
          <p:cNvPr id="4101" name="Rectangle 5"/>
          <p:cNvSpPr>
            <a:spLocks noGrp="1" noChangeArrowheads="1"/>
          </p:cNvSpPr>
          <p:nvPr>
            <p:ph type="subTitle" idx="1"/>
          </p:nvPr>
        </p:nvSpPr>
        <p:spPr/>
        <p:txBody>
          <a:bodyPr>
            <a:normAutofit fontScale="92500" lnSpcReduction="20000"/>
          </a:bodyPr>
          <a:lstStyle/>
          <a:p>
            <a:r>
              <a:rPr lang="en-US" altLang="zh-TW" dirty="0" smtClean="0"/>
              <a:t>Lesson 7a</a:t>
            </a:r>
          </a:p>
          <a:p>
            <a:r>
              <a:rPr lang="en-US" altLang="zh-TW" dirty="0" smtClean="0"/>
              <a:t>Object - TV</a:t>
            </a:r>
          </a:p>
          <a:p>
            <a:r>
              <a:rPr lang="en-US" altLang="zh-TW" dirty="0" smtClean="0"/>
              <a:t>By Raymond Tsang in </a:t>
            </a:r>
            <a:r>
              <a:rPr lang="en-US" altLang="zh-TW" dirty="0" err="1" smtClean="0"/>
              <a:t>Fevaworks</a:t>
            </a:r>
            <a:endParaRPr lang="en-US" altLang="zh-TW" dirty="0" smtClean="0"/>
          </a:p>
          <a:p>
            <a:r>
              <a:rPr lang="en-US" altLang="zh-TW" dirty="0" err="1" smtClean="0"/>
              <a:t>t-raymond.tsang@fevaworks.com</a:t>
            </a:r>
            <a:endParaRPr lang="en-US" altLang="zh-TW"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Property</a:t>
            </a:r>
            <a:endParaRPr lang="en-US" altLang="en-US" dirty="0"/>
          </a:p>
        </p:txBody>
      </p:sp>
      <p:sp>
        <p:nvSpPr>
          <p:cNvPr id="24579" name="Content Placeholder 2"/>
          <p:cNvSpPr>
            <a:spLocks noGrp="1"/>
          </p:cNvSpPr>
          <p:nvPr>
            <p:ph sz="quarter" idx="1"/>
          </p:nvPr>
        </p:nvSpPr>
        <p:spPr/>
        <p:txBody>
          <a:bodyPr/>
          <a:lstStyle/>
          <a:p>
            <a:r>
              <a:rPr lang="en-US" altLang="zh-TW" smtClean="0"/>
              <a:t>Variable in an object is called property</a:t>
            </a:r>
          </a:p>
          <a:p>
            <a:r>
              <a:rPr lang="en-US" altLang="zh-TW" smtClean="0"/>
              <a:t>Properties can be declared with var $var;</a:t>
            </a:r>
          </a:p>
          <a:p>
            <a:r>
              <a:rPr lang="en-US" altLang="zh-TW" smtClean="0"/>
              <a:t>Set variable to the class by $this-&gt;var = value;</a:t>
            </a:r>
          </a:p>
          <a:p>
            <a:r>
              <a:rPr lang="en-US" altLang="zh-TW" smtClean="0"/>
              <a:t>tv05.php</a:t>
            </a:r>
          </a:p>
          <a:p>
            <a:endParaRPr lang="en-US" altLang="zh-TW" dirty="0"/>
          </a:p>
        </p:txBody>
      </p:sp>
    </p:spTree>
    <p:extLst>
      <p:ext uri="{BB962C8B-B14F-4D97-AF65-F5344CB8AC3E}">
        <p14:creationId xmlns:p14="http://schemas.microsoft.com/office/powerpoint/2010/main" val="18763334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Constructor</a:t>
            </a:r>
            <a:endParaRPr lang="en-US" altLang="en-US" dirty="0"/>
          </a:p>
        </p:txBody>
      </p:sp>
      <p:sp>
        <p:nvSpPr>
          <p:cNvPr id="22531" name="Content Placeholder 2"/>
          <p:cNvSpPr>
            <a:spLocks noGrp="1"/>
          </p:cNvSpPr>
          <p:nvPr>
            <p:ph sz="quarter" idx="1"/>
          </p:nvPr>
        </p:nvSpPr>
        <p:spPr/>
        <p:txBody>
          <a:bodyPr/>
          <a:lstStyle/>
          <a:p>
            <a:r>
              <a:rPr lang="en-US" altLang="zh-TW" smtClean="0"/>
              <a:t>Initialization in a class is called constructor.  It is defined by creating a method that named </a:t>
            </a:r>
            <a:br>
              <a:rPr lang="en-US" altLang="zh-TW" smtClean="0"/>
            </a:br>
            <a:r>
              <a:rPr lang="en-US" altLang="zh-TW" smtClean="0"/>
              <a:t>function  _ _construct(){}</a:t>
            </a:r>
          </a:p>
          <a:p>
            <a:r>
              <a:rPr lang="en-US" altLang="zh-TW" smtClean="0"/>
              <a:t>We need to know the size before we make a TV.</a:t>
            </a:r>
          </a:p>
          <a:p>
            <a:r>
              <a:rPr lang="en-US" altLang="zh-TW" smtClean="0"/>
              <a:t>tv06.php</a:t>
            </a:r>
          </a:p>
          <a:p>
            <a:endParaRPr lang="en-US" altLang="zh-TW" dirty="0"/>
          </a:p>
        </p:txBody>
      </p:sp>
      <p:pic>
        <p:nvPicPr>
          <p:cNvPr id="4"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4752975"/>
            <a:ext cx="2857500" cy="2105025"/>
          </a:xfrm>
          <a:prstGeom prst="rect">
            <a:avLst/>
          </a:prstGeom>
        </p:spPr>
      </p:pic>
    </p:spTree>
    <p:extLst>
      <p:ext uri="{BB962C8B-B14F-4D97-AF65-F5344CB8AC3E}">
        <p14:creationId xmlns:p14="http://schemas.microsoft.com/office/powerpoint/2010/main" val="1887060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Constructor</a:t>
            </a:r>
            <a:endParaRPr lang="en-US" altLang="en-US"/>
          </a:p>
        </p:txBody>
      </p:sp>
      <p:sp>
        <p:nvSpPr>
          <p:cNvPr id="22531" name="Content Placeholder 2"/>
          <p:cNvSpPr>
            <a:spLocks noGrp="1"/>
          </p:cNvSpPr>
          <p:nvPr>
            <p:ph sz="quarter" idx="1"/>
          </p:nvPr>
        </p:nvSpPr>
        <p:spPr/>
        <p:txBody>
          <a:bodyPr/>
          <a:lstStyle/>
          <a:p>
            <a:r>
              <a:rPr lang="en-US" altLang="zh-TW" smtClean="0"/>
              <a:t>How to add 2 variables to constructor?</a:t>
            </a:r>
          </a:p>
          <a:p>
            <a:r>
              <a:rPr lang="en-US" altLang="zh-TW" smtClean="0"/>
              <a:t>We also need to know the brand name.</a:t>
            </a:r>
          </a:p>
          <a:p>
            <a:r>
              <a:rPr lang="en-US" altLang="zh-TW" smtClean="0"/>
              <a:t>tv07.php</a:t>
            </a:r>
          </a:p>
          <a:p>
            <a:endParaRPr lang="en-US" altLang="zh-TW" dirty="0"/>
          </a:p>
        </p:txBody>
      </p:sp>
    </p:spTree>
    <p:extLst>
      <p:ext uri="{BB962C8B-B14F-4D97-AF65-F5344CB8AC3E}">
        <p14:creationId xmlns:p14="http://schemas.microsoft.com/office/powerpoint/2010/main" val="1783425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Classwork</a:t>
            </a:r>
            <a:endParaRPr lang="en-US" dirty="0"/>
          </a:p>
        </p:txBody>
      </p:sp>
      <p:sp>
        <p:nvSpPr>
          <p:cNvPr id="3" name="Content Placeholder 2"/>
          <p:cNvSpPr>
            <a:spLocks noGrp="1"/>
          </p:cNvSpPr>
          <p:nvPr>
            <p:ph idx="1"/>
          </p:nvPr>
        </p:nvSpPr>
        <p:spPr/>
        <p:txBody>
          <a:bodyPr/>
          <a:lstStyle/>
          <a:p>
            <a:r>
              <a:rPr lang="en-US" smtClean="0"/>
              <a:t>Now Philips ask you to create a new TV for 32”.</a:t>
            </a:r>
          </a:p>
          <a:p>
            <a:r>
              <a:rPr lang="en-US" smtClean="0"/>
              <a:t>Test getName, turnOn, turnOff, volumeUp, volumeDown, getPlug methods</a:t>
            </a:r>
          </a:p>
          <a:p>
            <a:r>
              <a:rPr lang="en-US" smtClean="0"/>
              <a:t>Tell me the size of Philips.</a:t>
            </a:r>
          </a:p>
          <a:p>
            <a:r>
              <a:rPr lang="en-US" smtClean="0"/>
              <a:t>tv08.php</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869160"/>
            <a:ext cx="26638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100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Classwork</a:t>
            </a:r>
            <a:endParaRPr lang="en-US" dirty="0"/>
          </a:p>
        </p:txBody>
      </p:sp>
      <p:sp>
        <p:nvSpPr>
          <p:cNvPr id="3" name="Content Placeholder 2"/>
          <p:cNvSpPr>
            <a:spLocks noGrp="1"/>
          </p:cNvSpPr>
          <p:nvPr>
            <p:ph idx="1"/>
          </p:nvPr>
        </p:nvSpPr>
        <p:spPr/>
        <p:txBody>
          <a:bodyPr/>
          <a:lstStyle/>
          <a:p>
            <a:r>
              <a:rPr lang="en-US" smtClean="0"/>
              <a:t>Your boss want to add a new “color” property for each TV.</a:t>
            </a:r>
          </a:p>
          <a:p>
            <a:r>
              <a:rPr lang="en-US" smtClean="0"/>
              <a:t>Before you create a new TV, you need to tell me what is the TV color.</a:t>
            </a:r>
          </a:p>
          <a:p>
            <a:r>
              <a:rPr lang="en-US" smtClean="0"/>
              <a:t>Sony is “black” and Philips is “silver”.</a:t>
            </a:r>
          </a:p>
          <a:p>
            <a:r>
              <a:rPr lang="en-US" smtClean="0"/>
              <a:t>Show us each TV color</a:t>
            </a:r>
          </a:p>
          <a:p>
            <a:r>
              <a:rPr lang="en-US" smtClean="0"/>
              <a:t>tv09.php</a:t>
            </a:r>
            <a:endParaRPr 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4725144"/>
            <a:ext cx="2466975" cy="1847850"/>
          </a:xfrm>
          <a:prstGeom prst="rect">
            <a:avLst/>
          </a:prstGeom>
        </p:spPr>
      </p:pic>
    </p:spTree>
    <p:extLst>
      <p:ext uri="{BB962C8B-B14F-4D97-AF65-F5344CB8AC3E}">
        <p14:creationId xmlns:p14="http://schemas.microsoft.com/office/powerpoint/2010/main" val="1725687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Inheritance</a:t>
            </a:r>
            <a:endParaRPr lang="en-US" dirty="0"/>
          </a:p>
        </p:txBody>
      </p:sp>
      <p:sp>
        <p:nvSpPr>
          <p:cNvPr id="17411" name="Content Placeholder 2"/>
          <p:cNvSpPr>
            <a:spLocks noGrp="1"/>
          </p:cNvSpPr>
          <p:nvPr>
            <p:ph sz="quarter" idx="1"/>
          </p:nvPr>
        </p:nvSpPr>
        <p:spPr/>
        <p:txBody>
          <a:bodyPr/>
          <a:lstStyle/>
          <a:p>
            <a:r>
              <a:rPr lang="en-US" altLang="en-US" smtClean="0"/>
              <a:t>Inheritance is based around the concept of parent classes and child classes</a:t>
            </a:r>
          </a:p>
          <a:p>
            <a:r>
              <a:rPr lang="en-US" altLang="en-US" smtClean="0"/>
              <a:t>When you create a child class, it inherits all the properties and methods of the parent. The child class can then include additional properties and methods, thereby extending the functionality of the parent class. </a:t>
            </a:r>
          </a:p>
          <a:p>
            <a:r>
              <a:rPr lang="en-US" altLang="en-US" smtClean="0"/>
              <a:t>Dragonball example</a:t>
            </a:r>
          </a:p>
          <a:p>
            <a:r>
              <a:rPr lang="en-US" altLang="en-US" smtClean="0"/>
              <a:t>EG. LCD is a kind of TV.  LCD can do everything TV can do.</a:t>
            </a:r>
          </a:p>
          <a:p>
            <a:endParaRPr lang="en-US" altLang="en-US" dirty="0"/>
          </a:p>
        </p:txBody>
      </p:sp>
      <p:pic>
        <p:nvPicPr>
          <p:cNvPr id="7" name="圖片 2"/>
          <p:cNvPicPr>
            <a:picLocks noChangeAspect="1"/>
          </p:cNvPicPr>
          <p:nvPr/>
        </p:nvPicPr>
        <p:blipFill rotWithShape="1">
          <a:blip r:embed="rId2">
            <a:extLst>
              <a:ext uri="{28A0092B-C50C-407E-A947-70E740481C1C}">
                <a14:useLocalDpi xmlns:a14="http://schemas.microsoft.com/office/drawing/2010/main" val="0"/>
              </a:ext>
            </a:extLst>
          </a:blip>
          <a:srcRect t="22371" b="14989"/>
          <a:stretch/>
        </p:blipFill>
        <p:spPr>
          <a:xfrm>
            <a:off x="6598568" y="424120"/>
            <a:ext cx="2088232" cy="1857453"/>
          </a:xfrm>
          <a:prstGeom prst="rect">
            <a:avLst/>
          </a:prstGeom>
        </p:spPr>
      </p:pic>
    </p:spTree>
    <p:extLst>
      <p:ext uri="{BB962C8B-B14F-4D97-AF65-F5344CB8AC3E}">
        <p14:creationId xmlns:p14="http://schemas.microsoft.com/office/powerpoint/2010/main" val="18590756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a:t>
            </a:r>
            <a:endParaRPr lang="en-US" dirty="0"/>
          </a:p>
        </p:txBody>
      </p:sp>
      <p:sp>
        <p:nvSpPr>
          <p:cNvPr id="3" name="Content Placeholder 2"/>
          <p:cNvSpPr>
            <a:spLocks noGrp="1"/>
          </p:cNvSpPr>
          <p:nvPr>
            <p:ph idx="1"/>
          </p:nvPr>
        </p:nvSpPr>
        <p:spPr/>
        <p:txBody>
          <a:bodyPr/>
          <a:lstStyle/>
          <a:p>
            <a:r>
              <a:rPr lang="en-US" smtClean="0"/>
              <a:t>class ChildClass extends ParentClass {</a:t>
            </a:r>
          </a:p>
          <a:p>
            <a:r>
              <a:rPr lang="en-US" smtClean="0"/>
              <a:t>}</a:t>
            </a:r>
          </a:p>
          <a:p>
            <a:r>
              <a:rPr lang="en-US" smtClean="0"/>
              <a:t>$child_object=new ChildClass();</a:t>
            </a:r>
            <a:endParaRPr lang="en-US" dirty="0" smtClean="0"/>
          </a:p>
        </p:txBody>
      </p:sp>
    </p:spTree>
    <p:extLst>
      <p:ext uri="{BB962C8B-B14F-4D97-AF65-F5344CB8AC3E}">
        <p14:creationId xmlns:p14="http://schemas.microsoft.com/office/powerpoint/2010/main" val="17451046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a:t>
            </a:r>
            <a:endParaRPr lang="en-US" dirty="0"/>
          </a:p>
        </p:txBody>
      </p:sp>
      <p:sp>
        <p:nvSpPr>
          <p:cNvPr id="3" name="Content Placeholder 2"/>
          <p:cNvSpPr>
            <a:spLocks noGrp="1"/>
          </p:cNvSpPr>
          <p:nvPr>
            <p:ph idx="1"/>
          </p:nvPr>
        </p:nvSpPr>
        <p:spPr/>
        <p:txBody>
          <a:bodyPr/>
          <a:lstStyle/>
          <a:p>
            <a:r>
              <a:rPr lang="en-US" smtClean="0"/>
              <a:t>class LCD extends TV{</a:t>
            </a:r>
          </a:p>
          <a:p>
            <a:r>
              <a:rPr lang="en-US" smtClean="0"/>
              <a:t>}</a:t>
            </a:r>
          </a:p>
          <a:p>
            <a:r>
              <a:rPr lang="en-US" smtClean="0"/>
              <a:t>$samsung=new LCD();</a:t>
            </a:r>
          </a:p>
          <a:p>
            <a:r>
              <a:rPr lang="en-US" smtClean="0"/>
              <a:t>tv11.php</a:t>
            </a:r>
            <a:endParaRPr lang="en-US"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4341" y="4365105"/>
            <a:ext cx="2896491" cy="2058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558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443" y="4553085"/>
            <a:ext cx="3371954" cy="16859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p:txBody>
          <a:bodyPr/>
          <a:lstStyle/>
          <a:p>
            <a:r>
              <a:rPr lang="en-US" smtClean="0"/>
              <a:t>Over parent</a:t>
            </a:r>
            <a:endParaRPr lang="en-US" dirty="0"/>
          </a:p>
        </p:txBody>
      </p:sp>
      <p:sp>
        <p:nvSpPr>
          <p:cNvPr id="3" name="Content Placeholder 2"/>
          <p:cNvSpPr>
            <a:spLocks noGrp="1"/>
          </p:cNvSpPr>
          <p:nvPr>
            <p:ph idx="1"/>
          </p:nvPr>
        </p:nvSpPr>
        <p:spPr/>
        <p:txBody>
          <a:bodyPr/>
          <a:lstStyle/>
          <a:p>
            <a:r>
              <a:rPr lang="en-US" smtClean="0"/>
              <a:t>Child class can have new methods which parent class does not have.</a:t>
            </a:r>
          </a:p>
          <a:p>
            <a:r>
              <a:rPr lang="en-US" smtClean="0"/>
              <a:t>EG. New iPhone has new function that more than old iPhone.</a:t>
            </a:r>
          </a:p>
          <a:p>
            <a:r>
              <a:rPr lang="en-US" smtClean="0"/>
              <a:t>tv12.php</a:t>
            </a:r>
            <a:endParaRPr lang="en-US" dirty="0"/>
          </a:p>
        </p:txBody>
      </p:sp>
    </p:spTree>
    <p:extLst>
      <p:ext uri="{BB962C8B-B14F-4D97-AF65-F5344CB8AC3E}">
        <p14:creationId xmlns:p14="http://schemas.microsoft.com/office/powerpoint/2010/main" val="365064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6380" y="2364395"/>
            <a:ext cx="2310888" cy="30398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p:txBody>
          <a:bodyPr/>
          <a:lstStyle/>
          <a:p>
            <a:r>
              <a:rPr lang="en-US" smtClean="0"/>
              <a:t>Classwork</a:t>
            </a:r>
            <a:endParaRPr lang="en-US" dirty="0"/>
          </a:p>
        </p:txBody>
      </p:sp>
      <p:sp>
        <p:nvSpPr>
          <p:cNvPr id="3" name="Content Placeholder 2"/>
          <p:cNvSpPr>
            <a:spLocks noGrp="1"/>
          </p:cNvSpPr>
          <p:nvPr>
            <p:ph idx="1"/>
          </p:nvPr>
        </p:nvSpPr>
        <p:spPr/>
        <p:txBody>
          <a:bodyPr/>
          <a:lstStyle/>
          <a:p>
            <a:r>
              <a:rPr lang="en-US" smtClean="0"/>
              <a:t>Add dolbyOff method</a:t>
            </a:r>
          </a:p>
          <a:p>
            <a:r>
              <a:rPr lang="en-US" smtClean="0"/>
              <a:t>$samsung-&gt;dolbyOff();</a:t>
            </a:r>
          </a:p>
          <a:p>
            <a:r>
              <a:rPr lang="en-US" smtClean="0"/>
              <a:t>tv13.php</a:t>
            </a:r>
            <a:endParaRPr lang="en-US" dirty="0"/>
          </a:p>
        </p:txBody>
      </p:sp>
    </p:spTree>
    <p:extLst>
      <p:ext uri="{BB962C8B-B14F-4D97-AF65-F5344CB8AC3E}">
        <p14:creationId xmlns:p14="http://schemas.microsoft.com/office/powerpoint/2010/main" val="2255511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8246" y="4581128"/>
            <a:ext cx="2903140" cy="195961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p:txBody>
          <a:bodyPr/>
          <a:lstStyle/>
          <a:p>
            <a:r>
              <a:rPr lang="en-US" smtClean="0"/>
              <a:t>Objective</a:t>
            </a:r>
            <a:endParaRPr lang="en-US"/>
          </a:p>
        </p:txBody>
      </p:sp>
      <p:sp>
        <p:nvSpPr>
          <p:cNvPr id="3" name="Content Placeholder 2"/>
          <p:cNvSpPr>
            <a:spLocks noGrp="1"/>
          </p:cNvSpPr>
          <p:nvPr>
            <p:ph idx="1"/>
          </p:nvPr>
        </p:nvSpPr>
        <p:spPr/>
        <p:txBody>
          <a:bodyPr/>
          <a:lstStyle/>
          <a:p>
            <a:r>
              <a:rPr lang="en-US" smtClean="0"/>
              <a:t>Understand object in real life example</a:t>
            </a:r>
          </a:p>
          <a:p>
            <a:r>
              <a:rPr lang="en-US" smtClean="0"/>
              <a:t>Create TV object</a:t>
            </a:r>
            <a:endParaRPr lang="en-US"/>
          </a:p>
        </p:txBody>
      </p:sp>
    </p:spTree>
    <p:extLst>
      <p:ext uri="{BB962C8B-B14F-4D97-AF65-F5344CB8AC3E}">
        <p14:creationId xmlns:p14="http://schemas.microsoft.com/office/powerpoint/2010/main" val="623358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Parent method</a:t>
            </a:r>
            <a:endParaRPr lang="en-US" dirty="0"/>
          </a:p>
        </p:txBody>
      </p:sp>
      <p:sp>
        <p:nvSpPr>
          <p:cNvPr id="3" name="Content Placeholder 2"/>
          <p:cNvSpPr>
            <a:spLocks noGrp="1"/>
          </p:cNvSpPr>
          <p:nvPr>
            <p:ph idx="1"/>
          </p:nvPr>
        </p:nvSpPr>
        <p:spPr/>
        <p:txBody>
          <a:bodyPr/>
          <a:lstStyle/>
          <a:p>
            <a:r>
              <a:rPr lang="en-US" smtClean="0"/>
              <a:t>You may use methods from Parent class</a:t>
            </a:r>
          </a:p>
          <a:p>
            <a:r>
              <a:rPr lang="en-US" smtClean="0"/>
              <a:t>parent::turnOff()</a:t>
            </a:r>
          </a:p>
          <a:p>
            <a:r>
              <a:rPr lang="en-US" smtClean="0"/>
              <a:t>tv14.php</a:t>
            </a:r>
            <a:endParaRPr lang="en-US" dirty="0"/>
          </a:p>
        </p:txBody>
      </p:sp>
    </p:spTree>
    <p:extLst>
      <p:ext uri="{BB962C8B-B14F-4D97-AF65-F5344CB8AC3E}">
        <p14:creationId xmlns:p14="http://schemas.microsoft.com/office/powerpoint/2010/main" val="1179557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method</a:t>
            </a:r>
            <a:endParaRPr lang="en-US" dirty="0"/>
          </a:p>
        </p:txBody>
      </p:sp>
      <p:sp>
        <p:nvSpPr>
          <p:cNvPr id="3" name="Content Placeholder 2"/>
          <p:cNvSpPr>
            <a:spLocks noGrp="1"/>
          </p:cNvSpPr>
          <p:nvPr>
            <p:ph idx="1"/>
          </p:nvPr>
        </p:nvSpPr>
        <p:spPr/>
        <p:txBody>
          <a:bodyPr/>
          <a:lstStyle/>
          <a:p>
            <a:r>
              <a:rPr lang="en-US" smtClean="0"/>
              <a:t>Static means the method or variable is accessible through the class definition and not just through objects</a:t>
            </a:r>
          </a:p>
          <a:p>
            <a:r>
              <a:rPr lang="en-US" smtClean="0"/>
              <a:t>public static function insurance(){}</a:t>
            </a:r>
          </a:p>
          <a:p>
            <a:r>
              <a:rPr lang="en-US" smtClean="0"/>
              <a:t>TV::insurance();</a:t>
            </a:r>
          </a:p>
          <a:p>
            <a:r>
              <a:rPr lang="en-US" smtClean="0"/>
              <a:t>tv15.php</a:t>
            </a:r>
            <a:endParaRPr lang="en-US" dirty="0"/>
          </a:p>
        </p:txBody>
      </p:sp>
    </p:spTree>
    <p:extLst>
      <p:ext uri="{BB962C8B-B14F-4D97-AF65-F5344CB8AC3E}">
        <p14:creationId xmlns:p14="http://schemas.microsoft.com/office/powerpoint/2010/main" val="1394735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method</a:t>
            </a:r>
            <a:endParaRPr lang="en-US" dirty="0"/>
          </a:p>
        </p:txBody>
      </p:sp>
      <p:sp>
        <p:nvSpPr>
          <p:cNvPr id="3" name="Content Placeholder 2"/>
          <p:cNvSpPr>
            <a:spLocks noGrp="1"/>
          </p:cNvSpPr>
          <p:nvPr>
            <p:ph idx="1"/>
          </p:nvPr>
        </p:nvSpPr>
        <p:spPr/>
        <p:txBody>
          <a:bodyPr/>
          <a:lstStyle/>
          <a:p>
            <a:r>
              <a:rPr lang="en-US" altLang="zh-TW" smtClean="0"/>
              <a:t>Different class can has some static method name but different function</a:t>
            </a:r>
          </a:p>
          <a:p>
            <a:r>
              <a:rPr lang="en-US" altLang="zh-TW" smtClean="0"/>
              <a:t>LCD</a:t>
            </a:r>
            <a:r>
              <a:rPr lang="en-US" smtClean="0"/>
              <a:t>::insurance();</a:t>
            </a:r>
          </a:p>
          <a:p>
            <a:r>
              <a:rPr lang="en-US" smtClean="0"/>
              <a:t>tv1</a:t>
            </a:r>
            <a:r>
              <a:rPr lang="en-US" altLang="zh-TW" smtClean="0"/>
              <a:t>6</a:t>
            </a:r>
            <a:r>
              <a:rPr lang="en-US" smtClean="0"/>
              <a:t>.php</a:t>
            </a:r>
            <a:endParaRPr lang="en-US" dirty="0"/>
          </a:p>
        </p:txBody>
      </p:sp>
    </p:spTree>
    <p:extLst>
      <p:ext uri="{BB962C8B-B14F-4D97-AF65-F5344CB8AC3E}">
        <p14:creationId xmlns:p14="http://schemas.microsoft.com/office/powerpoint/2010/main" val="1528566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Private, Protected</a:t>
            </a:r>
            <a:endParaRPr lang="en-US" dirty="0"/>
          </a:p>
        </p:txBody>
      </p:sp>
      <p:sp>
        <p:nvSpPr>
          <p:cNvPr id="3" name="Content Placeholder 2"/>
          <p:cNvSpPr>
            <a:spLocks noGrp="1"/>
          </p:cNvSpPr>
          <p:nvPr>
            <p:ph idx="1"/>
          </p:nvPr>
        </p:nvSpPr>
        <p:spPr/>
        <p:txBody>
          <a:bodyPr/>
          <a:lstStyle/>
          <a:p>
            <a:r>
              <a:rPr lang="en-US" smtClean="0"/>
              <a:t>Class properties must be defined as </a:t>
            </a:r>
          </a:p>
          <a:p>
            <a:pPr lvl="1"/>
            <a:r>
              <a:rPr lang="en-US" smtClean="0"/>
              <a:t>Public</a:t>
            </a:r>
          </a:p>
          <a:p>
            <a:pPr lvl="1"/>
            <a:r>
              <a:rPr lang="en-US" smtClean="0"/>
              <a:t>Private</a:t>
            </a:r>
          </a:p>
          <a:p>
            <a:pPr lvl="1"/>
            <a:r>
              <a:rPr lang="en-US" smtClean="0"/>
              <a:t>Protected</a:t>
            </a:r>
            <a:endParaRPr lang="en-US" dirty="0" smtClean="0"/>
          </a:p>
        </p:txBody>
      </p:sp>
    </p:spTree>
    <p:extLst>
      <p:ext uri="{BB962C8B-B14F-4D97-AF65-F5344CB8AC3E}">
        <p14:creationId xmlns:p14="http://schemas.microsoft.com/office/powerpoint/2010/main" val="271809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a:t>
            </a:r>
            <a:endParaRPr lang="en-US" dirty="0"/>
          </a:p>
        </p:txBody>
      </p:sp>
      <p:sp>
        <p:nvSpPr>
          <p:cNvPr id="3" name="Content Placeholder 2"/>
          <p:cNvSpPr>
            <a:spLocks noGrp="1"/>
          </p:cNvSpPr>
          <p:nvPr>
            <p:ph idx="1"/>
          </p:nvPr>
        </p:nvSpPr>
        <p:spPr/>
        <p:txBody>
          <a:bodyPr/>
          <a:lstStyle/>
          <a:p>
            <a:r>
              <a:rPr lang="en-US" altLang="en-US" smtClean="0"/>
              <a:t>By default, all class members are public . </a:t>
            </a:r>
            <a:r>
              <a:rPr lang="en-US" smtClean="0"/>
              <a:t>If properties declared using var, the property will be defined as public.</a:t>
            </a:r>
          </a:p>
          <a:p>
            <a:r>
              <a:rPr lang="en-US" smtClean="0"/>
              <a:t>You can change public variable at anytime.</a:t>
            </a:r>
          </a:p>
          <a:p>
            <a:r>
              <a:rPr lang="en-US" smtClean="0"/>
              <a:t>public $plug="UK";</a:t>
            </a:r>
          </a:p>
          <a:p>
            <a:r>
              <a:rPr lang="en-US" smtClean="0"/>
              <a:t>$sony-&gt;plug="CN";</a:t>
            </a:r>
          </a:p>
          <a:p>
            <a:r>
              <a:rPr lang="en-US" smtClean="0"/>
              <a:t>tv1</a:t>
            </a:r>
            <a:r>
              <a:rPr lang="en-US" altLang="zh-TW" smtClean="0"/>
              <a:t>7</a:t>
            </a:r>
            <a:r>
              <a:rPr lang="en-US" smtClean="0"/>
              <a:t>.php</a:t>
            </a:r>
            <a:endParaRPr lang="en-US" dirty="0"/>
          </a:p>
        </p:txBody>
      </p:sp>
      <p:pic>
        <p:nvPicPr>
          <p:cNvPr id="133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548680"/>
            <a:ext cx="237626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62699"/>
            <a:ext cx="237626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305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private</a:t>
            </a:r>
            <a:endParaRPr lang="en-US" dirty="0"/>
          </a:p>
        </p:txBody>
      </p:sp>
      <p:sp>
        <p:nvSpPr>
          <p:cNvPr id="3" name="Content Placeholder 2"/>
          <p:cNvSpPr>
            <a:spLocks noGrp="1"/>
          </p:cNvSpPr>
          <p:nvPr>
            <p:ph idx="1"/>
          </p:nvPr>
        </p:nvSpPr>
        <p:spPr/>
        <p:txBody>
          <a:bodyPr/>
          <a:lstStyle/>
          <a:p>
            <a:r>
              <a:rPr lang="en-US" smtClean="0"/>
              <a:t>Access is limited to the declaring class only. No external access whatsoever is allowed.</a:t>
            </a:r>
          </a:p>
          <a:p>
            <a:r>
              <a:rPr lang="en-US" smtClean="0"/>
              <a:t>It is a good practice to protect from outsider giving invalid value.  Always check input value before setting the new value.</a:t>
            </a:r>
          </a:p>
          <a:p>
            <a:r>
              <a:rPr lang="en-US" smtClean="0"/>
              <a:t>$sony-&gt;voltage=110; (Error)</a:t>
            </a:r>
          </a:p>
          <a:p>
            <a:r>
              <a:rPr lang="en-US" smtClean="0"/>
              <a:t>tv18.php</a:t>
            </a:r>
            <a:endParaRPr lang="en-US" dirty="0"/>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510132"/>
            <a:ext cx="1584176" cy="211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07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private variable</a:t>
            </a:r>
            <a:endParaRPr lang="en-US" dirty="0"/>
          </a:p>
        </p:txBody>
      </p:sp>
      <p:sp>
        <p:nvSpPr>
          <p:cNvPr id="3" name="Content Placeholder 2"/>
          <p:cNvSpPr>
            <a:spLocks noGrp="1"/>
          </p:cNvSpPr>
          <p:nvPr>
            <p:ph idx="1"/>
          </p:nvPr>
        </p:nvSpPr>
        <p:spPr/>
        <p:txBody>
          <a:bodyPr/>
          <a:lstStyle/>
          <a:p>
            <a:r>
              <a:rPr lang="en-US" altLang="en-US" smtClean="0"/>
              <a:t>Encapsulation – the ability of an object to protect access to its internal data</a:t>
            </a:r>
          </a:p>
          <a:p>
            <a:r>
              <a:rPr lang="en-US" smtClean="0"/>
              <a:t>getter and setter</a:t>
            </a:r>
          </a:p>
          <a:p>
            <a:r>
              <a:rPr lang="en-US" smtClean="0"/>
              <a:t>We need a setter to change the private variable</a:t>
            </a:r>
          </a:p>
          <a:p>
            <a:r>
              <a:rPr lang="en-US" smtClean="0"/>
              <a:t>tv19.php</a:t>
            </a:r>
            <a:endParaRPr lang="en-US" dirty="0"/>
          </a:p>
        </p:txBody>
      </p:sp>
    </p:spTree>
    <p:extLst>
      <p:ext uri="{BB962C8B-B14F-4D97-AF65-F5344CB8AC3E}">
        <p14:creationId xmlns:p14="http://schemas.microsoft.com/office/powerpoint/2010/main" val="3377498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Validate private variable</a:t>
            </a:r>
            <a:endParaRPr lang="en-US" dirty="0"/>
          </a:p>
        </p:txBody>
      </p:sp>
      <p:sp>
        <p:nvSpPr>
          <p:cNvPr id="3" name="Content Placeholder 2"/>
          <p:cNvSpPr>
            <a:spLocks noGrp="1"/>
          </p:cNvSpPr>
          <p:nvPr>
            <p:ph idx="1"/>
          </p:nvPr>
        </p:nvSpPr>
        <p:spPr/>
        <p:txBody>
          <a:bodyPr/>
          <a:lstStyle/>
          <a:p>
            <a:r>
              <a:rPr lang="en-US" smtClean="0"/>
              <a:t>Since we can validate the value before we change the private variable, private variable are more secure than public variable.</a:t>
            </a:r>
          </a:p>
          <a:p>
            <a:r>
              <a:rPr lang="en-US" smtClean="0"/>
              <a:t>tv20.php</a:t>
            </a:r>
            <a:endParaRPr lang="en-US" dirty="0"/>
          </a:p>
        </p:txBody>
      </p:sp>
    </p:spTree>
    <p:extLst>
      <p:ext uri="{BB962C8B-B14F-4D97-AF65-F5344CB8AC3E}">
        <p14:creationId xmlns:p14="http://schemas.microsoft.com/office/powerpoint/2010/main" val="762012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protected</a:t>
            </a:r>
            <a:endParaRPr lang="en-US" dirty="0"/>
          </a:p>
        </p:txBody>
      </p:sp>
      <p:sp>
        <p:nvSpPr>
          <p:cNvPr id="3" name="Content Placeholder 2"/>
          <p:cNvSpPr>
            <a:spLocks noGrp="1"/>
          </p:cNvSpPr>
          <p:nvPr>
            <p:ph idx="1"/>
          </p:nvPr>
        </p:nvSpPr>
        <p:spPr/>
        <p:txBody>
          <a:bodyPr/>
          <a:lstStyle/>
          <a:p>
            <a:r>
              <a:rPr lang="en-US" altLang="en-US" smtClean="0"/>
              <a:t>To access a parent method or property from a child class </a:t>
            </a:r>
          </a:p>
          <a:p>
            <a:r>
              <a:rPr lang="en-US" altLang="en-US" smtClean="0"/>
              <a:t>Like the private keyword, protected methods and properties are available only to the class that created them.  But unlike private, protected methods and properties are visible from a parent class.</a:t>
            </a:r>
          </a:p>
          <a:p>
            <a:r>
              <a:rPr lang="en-US" smtClean="0"/>
              <a:t>SetMethod from child</a:t>
            </a:r>
          </a:p>
          <a:p>
            <a:r>
              <a:rPr lang="en-US" smtClean="0"/>
              <a:t>tv21.php</a:t>
            </a:r>
            <a:endParaRPr lang="en-US"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32656"/>
            <a:ext cx="2288704" cy="228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613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2</a:t>
            </a:r>
            <a:endParaRPr lang="en-US" dirty="0"/>
          </a:p>
        </p:txBody>
      </p:sp>
      <p:sp>
        <p:nvSpPr>
          <p:cNvPr id="18435" name="Content Placeholder 2"/>
          <p:cNvSpPr>
            <a:spLocks noGrp="1"/>
          </p:cNvSpPr>
          <p:nvPr>
            <p:ph sz="quarter" idx="1"/>
          </p:nvPr>
        </p:nvSpPr>
        <p:spPr/>
        <p:txBody>
          <a:bodyPr/>
          <a:lstStyle/>
          <a:p>
            <a:r>
              <a:rPr lang="en-US" altLang="en-US" smtClean="0"/>
              <a:t>Interfaces – a way of specifying that an object is capable of doing something without actually defining how it is to be done (EG. a dog and a human are “things that walk” but they are different)</a:t>
            </a:r>
          </a:p>
          <a:p>
            <a:r>
              <a:rPr lang="en-US" altLang="en-US" smtClean="0"/>
              <a:t>Abstract – similar to Interface, but it can contacts method content</a:t>
            </a:r>
            <a:endParaRPr lang="en-US" altLang="en-US"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42894"/>
            <a:ext cx="3255431" cy="203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045" y="836712"/>
            <a:ext cx="2911960" cy="194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9252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What is object</a:t>
            </a:r>
            <a:endParaRPr lang="en-US" altLang="en-US"/>
          </a:p>
        </p:txBody>
      </p:sp>
      <p:sp>
        <p:nvSpPr>
          <p:cNvPr id="16387" name="Content Placeholder 2"/>
          <p:cNvSpPr>
            <a:spLocks noGrp="1"/>
          </p:cNvSpPr>
          <p:nvPr>
            <p:ph sz="quarter" idx="1"/>
          </p:nvPr>
        </p:nvSpPr>
        <p:spPr/>
        <p:txBody>
          <a:bodyPr/>
          <a:lstStyle/>
          <a:p>
            <a:r>
              <a:rPr lang="en-US" altLang="zh-TW" smtClean="0"/>
              <a:t>You can turn-on/ turn-off a TV</a:t>
            </a:r>
          </a:p>
          <a:p>
            <a:r>
              <a:rPr lang="en-US" altLang="zh-TW" smtClean="0"/>
              <a:t>If Sony is a TV, then you can turn-on/turn-off a Sony.</a:t>
            </a:r>
          </a:p>
          <a:p>
            <a:r>
              <a:rPr lang="en-US" altLang="zh-TW" smtClean="0"/>
              <a:t>TV is an object, turn-on/turn-off is a function.</a:t>
            </a:r>
          </a:p>
          <a:p>
            <a:r>
              <a:rPr lang="en-US" altLang="zh-TW" smtClean="0"/>
              <a:t>Everything you say is a TV, you can turn-on/turn-off.</a:t>
            </a:r>
          </a:p>
          <a:p>
            <a:endParaRPr lang="en-US" altLang="zh-TW" dirty="0"/>
          </a:p>
        </p:txBody>
      </p:sp>
      <p:grpSp>
        <p:nvGrpSpPr>
          <p:cNvPr id="9" name="Group 8"/>
          <p:cNvGrpSpPr/>
          <p:nvPr/>
        </p:nvGrpSpPr>
        <p:grpSpPr>
          <a:xfrm>
            <a:off x="7110971" y="5118366"/>
            <a:ext cx="1550345" cy="1550345"/>
            <a:chOff x="6444208" y="620687"/>
            <a:chExt cx="2016224" cy="2016224"/>
          </a:xfrm>
        </p:grpSpPr>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620687"/>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196752"/>
              <a:ext cx="1233356" cy="6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 name="圖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0596" y="5307610"/>
            <a:ext cx="1171857" cy="1171857"/>
          </a:xfrm>
          <a:prstGeom prst="rect">
            <a:avLst/>
          </a:prstGeom>
        </p:spPr>
      </p:pic>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305" y="5085184"/>
            <a:ext cx="1550345" cy="155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圖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0309" y="5307610"/>
            <a:ext cx="1171857" cy="1171857"/>
          </a:xfrm>
          <a:prstGeom prst="rect">
            <a:avLst/>
          </a:prstGeom>
        </p:spPr>
      </p:pic>
    </p:spTree>
    <p:extLst>
      <p:ext uri="{BB962C8B-B14F-4D97-AF65-F5344CB8AC3E}">
        <p14:creationId xmlns:p14="http://schemas.microsoft.com/office/powerpoint/2010/main" val="1865125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a:t>
            </a:r>
            <a:endParaRPr lang="en-US" dirty="0"/>
          </a:p>
        </p:txBody>
      </p:sp>
      <p:sp>
        <p:nvSpPr>
          <p:cNvPr id="18435" name="Content Placeholder 2"/>
          <p:cNvSpPr>
            <a:spLocks noGrp="1"/>
          </p:cNvSpPr>
          <p:nvPr>
            <p:ph sz="quarter" idx="1"/>
          </p:nvPr>
        </p:nvSpPr>
        <p:spPr/>
        <p:txBody>
          <a:bodyPr/>
          <a:lstStyle/>
          <a:p>
            <a:r>
              <a:rPr lang="en-US" smtClean="0"/>
              <a:t>An interface is similar to a class except that it cannot contain code. An interface can define method names and arguments, but not the contents of the methods. Any classes implementing an interface must implement all methods defined by the interface. A class can implement multiple interfaces.</a:t>
            </a:r>
          </a:p>
          <a:p>
            <a:r>
              <a:rPr lang="en-US" smtClean="0"/>
              <a:t>Delete any method will cause error.</a:t>
            </a:r>
            <a:endParaRPr lang="en-US" altLang="en-US" smtClean="0"/>
          </a:p>
          <a:p>
            <a:r>
              <a:rPr lang="en-US" altLang="en-US" smtClean="0"/>
              <a:t>tv22.php</a:t>
            </a:r>
            <a:endParaRPr lang="en-US" altLang="en-US" dirty="0"/>
          </a:p>
        </p:txBody>
      </p:sp>
    </p:spTree>
    <p:extLst>
      <p:ext uri="{BB962C8B-B14F-4D97-AF65-F5344CB8AC3E}">
        <p14:creationId xmlns:p14="http://schemas.microsoft.com/office/powerpoint/2010/main" val="718809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a:t>
            </a:r>
            <a:endParaRPr lang="en-US" dirty="0"/>
          </a:p>
        </p:txBody>
      </p:sp>
      <p:sp>
        <p:nvSpPr>
          <p:cNvPr id="18435" name="Content Placeholder 2"/>
          <p:cNvSpPr>
            <a:spLocks noGrp="1"/>
          </p:cNvSpPr>
          <p:nvPr>
            <p:ph sz="quarter" idx="1"/>
          </p:nvPr>
        </p:nvSpPr>
        <p:spPr/>
        <p:txBody>
          <a:bodyPr/>
          <a:lstStyle/>
          <a:p>
            <a:r>
              <a:rPr lang="en-US" smtClean="0"/>
              <a:t>An abstract class is a mix between an interface and a class. It can define functionality as well as interface (in the form of abstract methods). Classes extending an abstract class must implement all of the abstract methods defined in the abstract class.</a:t>
            </a:r>
            <a:endParaRPr lang="en-US" altLang="en-US" smtClean="0"/>
          </a:p>
          <a:p>
            <a:r>
              <a:rPr lang="en-US" altLang="en-US" smtClean="0"/>
              <a:t>tv23.php</a:t>
            </a:r>
            <a:endParaRPr lang="en-US" altLang="en-US" dirty="0"/>
          </a:p>
        </p:txBody>
      </p:sp>
    </p:spTree>
    <p:extLst>
      <p:ext uri="{BB962C8B-B14F-4D97-AF65-F5344CB8AC3E}">
        <p14:creationId xmlns:p14="http://schemas.microsoft.com/office/powerpoint/2010/main" val="1436508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Concept 3</a:t>
            </a:r>
            <a:endParaRPr lang="en-US" dirty="0"/>
          </a:p>
        </p:txBody>
      </p:sp>
      <p:sp>
        <p:nvSpPr>
          <p:cNvPr id="18435" name="Content Placeholder 2"/>
          <p:cNvSpPr>
            <a:spLocks noGrp="1"/>
          </p:cNvSpPr>
          <p:nvPr>
            <p:ph sz="quarter" idx="1"/>
          </p:nvPr>
        </p:nvSpPr>
        <p:spPr/>
        <p:txBody>
          <a:bodyPr/>
          <a:lstStyle/>
          <a:p>
            <a:r>
              <a:rPr lang="en-US" altLang="en-US" smtClean="0"/>
              <a:t>Polymorphism – allows a class to be defined as being a member of more than one category of classes (EG. a car is “a thing with engine” and also “a thing with wheels”)</a:t>
            </a:r>
            <a:endParaRPr lang="en-US" altLang="en-US" dirty="0" smtClean="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700808"/>
            <a:ext cx="25922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894" y="1680226"/>
            <a:ext cx="2532789" cy="198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2458" y="2571799"/>
            <a:ext cx="1941670" cy="109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191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8435" name="Content Placeholder 2"/>
          <p:cNvSpPr>
            <a:spLocks noGrp="1"/>
          </p:cNvSpPr>
          <p:nvPr>
            <p:ph sz="quarter" idx="1"/>
          </p:nvPr>
        </p:nvSpPr>
        <p:spPr/>
        <p:txBody>
          <a:bodyPr/>
          <a:lstStyle/>
          <a:p>
            <a:r>
              <a:rPr lang="en-US" altLang="zh-TW" dirty="0" smtClean="0"/>
              <a:t>Search </a:t>
            </a:r>
            <a:r>
              <a:rPr lang="zh-TW" altLang="en-US" dirty="0" smtClean="0"/>
              <a:t>農曆 </a:t>
            </a:r>
            <a:r>
              <a:rPr lang="en-US" altLang="en-US" dirty="0" err="1"/>
              <a:t>php</a:t>
            </a:r>
            <a:endParaRPr lang="en-US" altLang="en-US" dirty="0"/>
          </a:p>
          <a:p>
            <a:r>
              <a:rPr lang="en-US" altLang="en-US" dirty="0" smtClean="0"/>
              <a:t>https</a:t>
            </a:r>
            <a:r>
              <a:rPr lang="en-US" altLang="en-US" dirty="0"/>
              <a:t>://</a:t>
            </a:r>
            <a:r>
              <a:rPr lang="en-US" altLang="en-US" dirty="0" smtClean="0"/>
              <a:t>gist.github.com/eagleon/1702129</a:t>
            </a:r>
          </a:p>
          <a:p>
            <a:r>
              <a:rPr lang="en-US" altLang="en-US" dirty="0" err="1" smtClean="0"/>
              <a:t>cal.php</a:t>
            </a:r>
            <a:endParaRPr lang="en-US"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24" y="4576564"/>
            <a:ext cx="2281436" cy="2281436"/>
          </a:xfrm>
          <a:prstGeom prst="rect">
            <a:avLst/>
          </a:prstGeom>
        </p:spPr>
      </p:pic>
    </p:spTree>
    <p:extLst>
      <p:ext uri="{BB962C8B-B14F-4D97-AF65-F5344CB8AC3E}">
        <p14:creationId xmlns:p14="http://schemas.microsoft.com/office/powerpoint/2010/main" val="244877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8435" name="Content Placeholder 2"/>
          <p:cNvSpPr>
            <a:spLocks noGrp="1"/>
          </p:cNvSpPr>
          <p:nvPr>
            <p:ph sz="quarter" idx="1"/>
          </p:nvPr>
        </p:nvSpPr>
        <p:spPr/>
        <p:txBody>
          <a:bodyPr/>
          <a:lstStyle/>
          <a:p>
            <a:r>
              <a:rPr lang="en-US" altLang="zh-TW" dirty="0" smtClean="0"/>
              <a:t>Search </a:t>
            </a:r>
            <a:r>
              <a:rPr lang="en-US" altLang="en-US" dirty="0" err="1" smtClean="0"/>
              <a:t>php</a:t>
            </a:r>
            <a:r>
              <a:rPr lang="en-US" altLang="en-US" dirty="0" smtClean="0"/>
              <a:t> </a:t>
            </a:r>
            <a:r>
              <a:rPr lang="en-US" altLang="en-US" dirty="0" err="1" smtClean="0"/>
              <a:t>pdf</a:t>
            </a:r>
            <a:endParaRPr lang="en-US" altLang="en-US" dirty="0"/>
          </a:p>
          <a:p>
            <a:r>
              <a:rPr lang="en-US" altLang="en-US" dirty="0"/>
              <a:t>http://www.fpdf.org</a:t>
            </a:r>
            <a:r>
              <a:rPr lang="en-US" altLang="en-US" dirty="0" smtClean="0"/>
              <a:t>/</a:t>
            </a:r>
          </a:p>
          <a:p>
            <a:r>
              <a:rPr lang="en-US" altLang="en-US" dirty="0" err="1" smtClean="0"/>
              <a:t>pdf.php</a:t>
            </a:r>
            <a:endParaRPr lang="en-US"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4725144"/>
            <a:ext cx="1844711" cy="1844711"/>
          </a:xfrm>
          <a:prstGeom prst="rect">
            <a:avLst/>
          </a:prstGeom>
        </p:spPr>
      </p:pic>
    </p:spTree>
    <p:extLst>
      <p:ext uri="{BB962C8B-B14F-4D97-AF65-F5344CB8AC3E}">
        <p14:creationId xmlns:p14="http://schemas.microsoft.com/office/powerpoint/2010/main" val="1080264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p:txBody>
          <a:bodyPr/>
          <a:lstStyle/>
          <a:p>
            <a:r>
              <a:rPr lang="mr-IN" smtClean="0">
                <a:hlinkClick r:id="rId2"/>
              </a:rPr>
              <a:t>http://newaurora.pixnet.net/blog/post/190301967-static%E8%AE%8A%E6%95%B8%E3%80%81public%E8%AE%8A%E6%95%B8%E3%80%81private%E8%AE%8A%E6%95%B8%E3%80%81protected%E8%AE%8A</a:t>
            </a:r>
            <a:endParaRPr lang="en-US" smtClean="0"/>
          </a:p>
          <a:p>
            <a:endParaRPr lang="en-US" dirty="0"/>
          </a:p>
        </p:txBody>
      </p:sp>
    </p:spTree>
    <p:extLst>
      <p:ext uri="{BB962C8B-B14F-4D97-AF65-F5344CB8AC3E}">
        <p14:creationId xmlns:p14="http://schemas.microsoft.com/office/powerpoint/2010/main" val="843557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altLang="zh-TW" smtClean="0"/>
              <a:t>QUESTIONS</a:t>
            </a:r>
            <a:endParaRPr lang="en-US" altLang="zh-TW"/>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272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Why do we need object</a:t>
            </a:r>
            <a:endParaRPr lang="en-US" altLang="en-US" dirty="0"/>
          </a:p>
        </p:txBody>
      </p:sp>
      <p:sp>
        <p:nvSpPr>
          <p:cNvPr id="15363" name="Content Placeholder 2"/>
          <p:cNvSpPr>
            <a:spLocks noGrp="1"/>
          </p:cNvSpPr>
          <p:nvPr>
            <p:ph sz="quarter" idx="1"/>
          </p:nvPr>
        </p:nvSpPr>
        <p:spPr/>
        <p:txBody>
          <a:bodyPr/>
          <a:lstStyle/>
          <a:p>
            <a:r>
              <a:rPr lang="en-US" altLang="zh-TW" smtClean="0"/>
              <a:t>We want to reuse functions, also want to reuse variables.</a:t>
            </a:r>
          </a:p>
          <a:p>
            <a:r>
              <a:rPr lang="en-US" altLang="zh-TW" smtClean="0"/>
              <a:t>Everything is stored in “class”</a:t>
            </a:r>
          </a:p>
          <a:p>
            <a:r>
              <a:rPr lang="en-US" altLang="zh-TW" smtClean="0"/>
              <a:t>You do not need to know how it works inside, but you need to know what to input and what is the output</a:t>
            </a:r>
          </a:p>
          <a:p>
            <a:r>
              <a:rPr lang="en-US" altLang="zh-TW" smtClean="0"/>
              <a:t>Free memory</a:t>
            </a:r>
            <a:endParaRPr lang="en-US" altLang="zh-TW"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422" y="5242840"/>
            <a:ext cx="3816424" cy="151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909" y="5242839"/>
            <a:ext cx="1513954" cy="1513954"/>
          </a:xfrm>
          <a:prstGeom prst="rect">
            <a:avLst/>
          </a:prstGeom>
        </p:spPr>
      </p:pic>
    </p:spTree>
    <p:extLst>
      <p:ext uri="{BB962C8B-B14F-4D97-AF65-F5344CB8AC3E}">
        <p14:creationId xmlns:p14="http://schemas.microsoft.com/office/powerpoint/2010/main" val="339600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60" y="2970914"/>
            <a:ext cx="2310888" cy="182678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113234" y="685801"/>
            <a:ext cx="7514035" cy="1185333"/>
          </a:xfrm>
        </p:spPr>
        <p:txBody>
          <a:bodyPr>
            <a:normAutofit/>
          </a:bodyPr>
          <a:lstStyle/>
          <a:p>
            <a:r>
              <a:rPr lang="en-US"/>
              <a:t>Concept</a:t>
            </a:r>
            <a:endParaRPr lang="en-US" dirty="0"/>
          </a:p>
        </p:txBody>
      </p:sp>
      <p:sp>
        <p:nvSpPr>
          <p:cNvPr id="17411" name="Content Placeholder 2"/>
          <p:cNvSpPr>
            <a:spLocks noGrp="1"/>
          </p:cNvSpPr>
          <p:nvPr>
            <p:ph sz="quarter" idx="1"/>
          </p:nvPr>
        </p:nvSpPr>
        <p:spPr>
          <a:xfrm>
            <a:off x="3444536" y="1998134"/>
            <a:ext cx="5185115" cy="3793067"/>
          </a:xfrm>
        </p:spPr>
        <p:txBody>
          <a:bodyPr>
            <a:normAutofit/>
          </a:bodyPr>
          <a:lstStyle/>
          <a:p>
            <a:pPr>
              <a:lnSpc>
                <a:spcPct val="90000"/>
              </a:lnSpc>
            </a:pPr>
            <a:r>
              <a:rPr lang="en-US" altLang="en-US"/>
              <a:t>Class – The blueprints for an object and the actual code that defines the properties and methods</a:t>
            </a:r>
          </a:p>
          <a:p>
            <a:pPr>
              <a:lnSpc>
                <a:spcPct val="90000"/>
              </a:lnSpc>
            </a:pPr>
            <a:r>
              <a:rPr lang="en-US" altLang="en-US"/>
              <a:t>Object – running instances of a class that contain all the internal data and state information needed for your application to function</a:t>
            </a:r>
          </a:p>
          <a:p>
            <a:pPr>
              <a:lnSpc>
                <a:spcPct val="90000"/>
              </a:lnSpc>
            </a:pPr>
            <a:r>
              <a:rPr lang="en-US" altLang="en-US"/>
              <a:t>$object=new Class();</a:t>
            </a:r>
          </a:p>
          <a:p>
            <a:pPr>
              <a:lnSpc>
                <a:spcPct val="90000"/>
              </a:lnSpc>
            </a:pPr>
            <a:r>
              <a:rPr lang="en-US" altLang="en-US"/>
              <a:t>tv01.php</a:t>
            </a:r>
            <a:endParaRPr lang="en-US" altLang="en-US" dirty="0"/>
          </a:p>
        </p:txBody>
      </p:sp>
    </p:spTree>
    <p:extLst>
      <p:ext uri="{BB962C8B-B14F-4D97-AF65-F5344CB8AC3E}">
        <p14:creationId xmlns:p14="http://schemas.microsoft.com/office/powerpoint/2010/main" val="1347284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Create an object and instance</a:t>
            </a:r>
            <a:endParaRPr lang="en-US" altLang="en-US"/>
          </a:p>
        </p:txBody>
      </p:sp>
      <p:sp>
        <p:nvSpPr>
          <p:cNvPr id="20483" name="Content Placeholder 2"/>
          <p:cNvSpPr>
            <a:spLocks noGrp="1"/>
          </p:cNvSpPr>
          <p:nvPr>
            <p:ph sz="quarter" idx="1"/>
          </p:nvPr>
        </p:nvSpPr>
        <p:spPr/>
        <p:txBody>
          <a:bodyPr/>
          <a:lstStyle/>
          <a:p>
            <a:r>
              <a:rPr lang="en-US" altLang="zh-TW" smtClean="0"/>
              <a:t>class Classname{} – define object</a:t>
            </a:r>
          </a:p>
          <a:p>
            <a:r>
              <a:rPr lang="en-US" altLang="zh-TW" smtClean="0"/>
              <a:t>$object_var=new Classname(); - create object</a:t>
            </a:r>
            <a:endParaRPr lang="en-US" altLang="zh-TW" dirty="0" smtClean="0"/>
          </a:p>
        </p:txBody>
      </p:sp>
    </p:spTree>
    <p:extLst>
      <p:ext uri="{BB962C8B-B14F-4D97-AF65-F5344CB8AC3E}">
        <p14:creationId xmlns:p14="http://schemas.microsoft.com/office/powerpoint/2010/main" val="1932326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Method</a:t>
            </a:r>
            <a:endParaRPr lang="en-US" altLang="en-US" dirty="0"/>
          </a:p>
        </p:txBody>
      </p:sp>
      <p:sp>
        <p:nvSpPr>
          <p:cNvPr id="23555" name="Content Placeholder 2"/>
          <p:cNvSpPr>
            <a:spLocks noGrp="1"/>
          </p:cNvSpPr>
          <p:nvPr>
            <p:ph sz="quarter" idx="1"/>
          </p:nvPr>
        </p:nvSpPr>
        <p:spPr/>
        <p:txBody>
          <a:bodyPr/>
          <a:lstStyle/>
          <a:p>
            <a:r>
              <a:rPr lang="en-US" altLang="zh-TW" smtClean="0"/>
              <a:t>Function in an object is called method.</a:t>
            </a:r>
          </a:p>
          <a:p>
            <a:r>
              <a:rPr lang="en-US" altLang="zh-TW" smtClean="0"/>
              <a:t>Methods can be created more than one</a:t>
            </a:r>
          </a:p>
          <a:p>
            <a:r>
              <a:rPr lang="en-US" altLang="zh-TW" smtClean="0"/>
              <a:t>tv02.php</a:t>
            </a:r>
          </a:p>
          <a:p>
            <a:endParaRPr lang="en-US" altLang="zh-TW"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564904"/>
            <a:ext cx="2021352" cy="293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17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Method</a:t>
            </a:r>
            <a:endParaRPr lang="en-US" altLang="en-US" dirty="0"/>
          </a:p>
        </p:txBody>
      </p:sp>
      <p:sp>
        <p:nvSpPr>
          <p:cNvPr id="19459" name="Content Placeholder 2"/>
          <p:cNvSpPr>
            <a:spLocks noGrp="1"/>
          </p:cNvSpPr>
          <p:nvPr>
            <p:ph sz="quarter" idx="1"/>
          </p:nvPr>
        </p:nvSpPr>
        <p:spPr/>
        <p:txBody>
          <a:bodyPr/>
          <a:lstStyle/>
          <a:p>
            <a:r>
              <a:rPr lang="en-US" altLang="zh-TW" smtClean="0"/>
              <a:t>Add a new turnOff method in TV class</a:t>
            </a:r>
          </a:p>
          <a:p>
            <a:r>
              <a:rPr lang="en-US" altLang="zh-TW" smtClean="0"/>
              <a:t>Turn off $sony</a:t>
            </a:r>
          </a:p>
          <a:p>
            <a:r>
              <a:rPr lang="en-US" altLang="zh-TW" smtClean="0"/>
              <a:t>tv03.php</a:t>
            </a:r>
            <a:endParaRPr lang="en-US" altLang="zh-TW"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204864"/>
            <a:ext cx="19716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4407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Classwork</a:t>
            </a:r>
            <a:endParaRPr lang="en-US" altLang="en-US" dirty="0"/>
          </a:p>
        </p:txBody>
      </p:sp>
      <p:sp>
        <p:nvSpPr>
          <p:cNvPr id="19459" name="Content Placeholder 2"/>
          <p:cNvSpPr>
            <a:spLocks noGrp="1"/>
          </p:cNvSpPr>
          <p:nvPr>
            <p:ph sz="quarter" idx="1"/>
          </p:nvPr>
        </p:nvSpPr>
        <p:spPr/>
        <p:txBody>
          <a:bodyPr/>
          <a:lstStyle/>
          <a:p>
            <a:r>
              <a:rPr lang="en-US" altLang="zh-TW" smtClean="0"/>
              <a:t>Add a new volumeUp and volumeDown method in TV class</a:t>
            </a:r>
          </a:p>
          <a:p>
            <a:r>
              <a:rPr lang="en-US" altLang="zh-TW" smtClean="0"/>
              <a:t>echo “volume up&lt;br&gt;”;</a:t>
            </a:r>
          </a:p>
          <a:p>
            <a:r>
              <a:rPr lang="en-US" altLang="zh-TW" smtClean="0"/>
              <a:t>tv04.php</a:t>
            </a:r>
            <a:endParaRPr lang="en-US" altLang="zh-TW"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276872"/>
            <a:ext cx="93610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610" y="2132856"/>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109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3369</TotalTime>
  <Words>986</Words>
  <Application>Microsoft Macintosh PowerPoint</Application>
  <PresentationFormat>On-screen Show (4:3)</PresentationFormat>
  <Paragraphs>151</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Corbel</vt:lpstr>
      <vt:lpstr>Gill Sans MT</vt:lpstr>
      <vt:lpstr>Mangal</vt:lpstr>
      <vt:lpstr>Times New Roman</vt:lpstr>
      <vt:lpstr>新細明體</vt:lpstr>
      <vt:lpstr>Arial</vt:lpstr>
      <vt:lpstr>Parallax</vt:lpstr>
      <vt:lpstr>Professional Diploma in Commercial Web Design</vt:lpstr>
      <vt:lpstr>Objective</vt:lpstr>
      <vt:lpstr>What is object</vt:lpstr>
      <vt:lpstr>Why do we need object</vt:lpstr>
      <vt:lpstr>Concept</vt:lpstr>
      <vt:lpstr>Create an object and instance</vt:lpstr>
      <vt:lpstr>Method</vt:lpstr>
      <vt:lpstr>Method</vt:lpstr>
      <vt:lpstr>Classwork</vt:lpstr>
      <vt:lpstr>Property</vt:lpstr>
      <vt:lpstr>Constructor</vt:lpstr>
      <vt:lpstr>Constructor</vt:lpstr>
      <vt:lpstr>Classwork</vt:lpstr>
      <vt:lpstr>Classwork</vt:lpstr>
      <vt:lpstr>Inheritance</vt:lpstr>
      <vt:lpstr>Inheritance</vt:lpstr>
      <vt:lpstr>Inheritance</vt:lpstr>
      <vt:lpstr>Over parent</vt:lpstr>
      <vt:lpstr>Classwork</vt:lpstr>
      <vt:lpstr>Parent method</vt:lpstr>
      <vt:lpstr>Static method</vt:lpstr>
      <vt:lpstr>Static method</vt:lpstr>
      <vt:lpstr>Public, Private, Protected</vt:lpstr>
      <vt:lpstr>public</vt:lpstr>
      <vt:lpstr>private</vt:lpstr>
      <vt:lpstr>Change private variable</vt:lpstr>
      <vt:lpstr>Validate private variable</vt:lpstr>
      <vt:lpstr>protected</vt:lpstr>
      <vt:lpstr>Concept 2</vt:lpstr>
      <vt:lpstr>Interface</vt:lpstr>
      <vt:lpstr>Abstract</vt:lpstr>
      <vt:lpstr>Concept 3</vt:lpstr>
      <vt:lpstr>Example</vt:lpstr>
      <vt:lpstr>Example</vt:lpstr>
      <vt:lpstr>References</vt:lpstr>
      <vt:lpstr>QUESTIONS</vt:lpstr>
    </vt:vector>
  </TitlesOfParts>
  <Company>hatcom</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263</cp:revision>
  <cp:lastPrinted>2017-05-30T10:14:51Z</cp:lastPrinted>
  <dcterms:created xsi:type="dcterms:W3CDTF">2004-06-06T12:03:14Z</dcterms:created>
  <dcterms:modified xsi:type="dcterms:W3CDTF">2017-05-30T10:48:07Z</dcterms:modified>
</cp:coreProperties>
</file>