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65" r:id="rId7"/>
    <p:sldId id="259" r:id="rId8"/>
    <p:sldId id="260" r:id="rId9"/>
    <p:sldId id="261" r:id="rId10"/>
    <p:sldId id="262" r:id="rId11"/>
    <p:sldId id="266" r:id="rId12"/>
    <p:sldId id="267" r:id="rId13"/>
    <p:sldId id="268" r:id="rId14"/>
    <p:sldId id="300" r:id="rId15"/>
    <p:sldId id="269" r:id="rId16"/>
    <p:sldId id="272" r:id="rId17"/>
    <p:sldId id="271" r:id="rId18"/>
    <p:sldId id="301" r:id="rId19"/>
    <p:sldId id="303" r:id="rId20"/>
    <p:sldId id="304" r:id="rId21"/>
    <p:sldId id="302"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270" r:id="rId7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5"/>
    <p:restoredTop sz="85478"/>
  </p:normalViewPr>
  <p:slideViewPr>
    <p:cSldViewPr>
      <p:cViewPr varScale="1">
        <p:scale>
          <a:sx n="131" d="100"/>
          <a:sy n="131" d="100"/>
        </p:scale>
        <p:origin x="80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73157"/>
            <a:ext cx="7772400" cy="1470025"/>
          </a:xfrm>
        </p:spPr>
        <p:txBody>
          <a:bodyPr anchor="b"/>
          <a:lstStyle>
            <a:lvl1pPr algn="l">
              <a:defRPr sz="4800"/>
            </a:lvl1pPr>
          </a:lstStyle>
          <a:p>
            <a:r>
              <a:rPr kumimoji="0" lang="en-US" altLang="zh-HK" smtClean="0"/>
              <a:t>Click to edit Master title style</a:t>
            </a:r>
            <a:endParaRPr kumimoji="0" lang="en-US"/>
          </a:p>
        </p:txBody>
      </p:sp>
      <p:sp>
        <p:nvSpPr>
          <p:cNvPr id="3" name="Subtitle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zh-HK" smtClean="0"/>
              <a:t>Click to edit Master subtitle style</a:t>
            </a:r>
            <a:endParaRPr kumimoji="0" lang="en-US"/>
          </a:p>
        </p:txBody>
      </p:sp>
      <p:sp>
        <p:nvSpPr>
          <p:cNvPr id="4" name="Date Placeholder 3"/>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HK"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68" y="274639"/>
            <a:ext cx="1543032" cy="5851525"/>
          </a:xfrm>
        </p:spPr>
        <p:txBody>
          <a:bodyPr vert="eaVert"/>
          <a:lstStyle/>
          <a:p>
            <a:r>
              <a:rPr kumimoji="0" lang="en-US" altLang="zh-HK" smtClean="0"/>
              <a:t>Click to edit Master title style</a:t>
            </a:r>
            <a:endParaRPr kumimoji="0" lang="en-US"/>
          </a:p>
        </p:txBody>
      </p:sp>
      <p:sp>
        <p:nvSpPr>
          <p:cNvPr id="3" name="Vertical Text Placeholder 2"/>
          <p:cNvSpPr>
            <a:spLocks noGrp="1"/>
          </p:cNvSpPr>
          <p:nvPr>
            <p:ph type="body" orient="vert" idx="1"/>
          </p:nvPr>
        </p:nvSpPr>
        <p:spPr>
          <a:xfrm>
            <a:off x="457200" y="274639"/>
            <a:ext cx="6615130" cy="5851525"/>
          </a:xfrm>
        </p:spPr>
        <p:txBody>
          <a:bodyPr vert="eaVer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HK"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924181"/>
            <a:ext cx="7772400" cy="1362075"/>
          </a:xfrm>
        </p:spPr>
        <p:txBody>
          <a:bodyPr anchor="t"/>
          <a:lstStyle>
            <a:lvl1pPr algn="l">
              <a:defRPr sz="4400" b="0" cap="all"/>
            </a:lvl1pPr>
          </a:lstStyle>
          <a:p>
            <a:r>
              <a:rPr kumimoji="0" lang="en-US" altLang="zh-HK" smtClean="0"/>
              <a:t>Click to edit Master title style</a:t>
            </a:r>
            <a:endParaRPr kumimoji="0" lang="en-US"/>
          </a:p>
        </p:txBody>
      </p:sp>
      <p:sp>
        <p:nvSpPr>
          <p:cNvPr id="3" name="Text Placeholder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HK"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Date Placeholder 4"/>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ltLang="zh-HK"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ltLang="zh-H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ltLang="zh-H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7" name="Date Placeholder 6"/>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HK" smtClean="0"/>
              <a:t>Click to edit Master title style</a:t>
            </a:r>
            <a:endParaRPr kumimoji="0" lang="en-US"/>
          </a:p>
        </p:txBody>
      </p:sp>
      <p:sp>
        <p:nvSpPr>
          <p:cNvPr id="3" name="Date Placeholder 2"/>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Text Placeholder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Date Placeholder 4"/>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5289BCC-C02B-45D4-8F94-6E994412D3D5}" type="slidenum">
              <a:rPr lang="zh-HK" altLang="en-US" smtClean="0"/>
              <a:t>‹#›</a:t>
            </a:fld>
            <a:endParaRPr lang="zh-HK" altLang="en-US"/>
          </a:p>
        </p:txBody>
      </p:sp>
      <p:sp>
        <p:nvSpPr>
          <p:cNvPr id="2" name="Title 1"/>
          <p:cNvSpPr>
            <a:spLocks noGrp="1"/>
          </p:cNvSpPr>
          <p:nvPr>
            <p:ph type="title"/>
          </p:nvPr>
        </p:nvSpPr>
        <p:spPr>
          <a:xfrm>
            <a:off x="457205" y="285728"/>
            <a:ext cx="8230993" cy="696626"/>
          </a:xfrm>
        </p:spPr>
        <p:txBody>
          <a:bodyPr anchor="ctr"/>
          <a:lstStyle>
            <a:lvl1pPr algn="ctr">
              <a:defRPr sz="3600" b="0"/>
            </a:lvl1pPr>
          </a:lstStyle>
          <a:p>
            <a:r>
              <a:rPr kumimoji="0" lang="en-US" altLang="zh-HK" smtClean="0"/>
              <a:t>Click to edit Master title style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1024" y="642918"/>
            <a:ext cx="785818" cy="4572032"/>
          </a:xfrm>
        </p:spPr>
        <p:txBody>
          <a:bodyPr vert="eaVert" anchor="ctr"/>
          <a:lstStyle>
            <a:lvl1pPr algn="l">
              <a:defRPr sz="2400" b="0"/>
            </a:lvl1pPr>
          </a:lstStyle>
          <a:p>
            <a:r>
              <a:rPr kumimoji="0" lang="en-US" altLang="zh-HK" smtClean="0"/>
              <a:t>Click to edit Master title style</a:t>
            </a:r>
            <a:endParaRPr kumimoji="0" lang="en-US"/>
          </a:p>
        </p:txBody>
      </p:sp>
      <p:sp>
        <p:nvSpPr>
          <p:cNvPr id="3" name="Picture Placeholder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ltLang="zh-HK" smtClean="0"/>
              <a:t>Click icon to add picture</a:t>
            </a:r>
            <a:endParaRPr kumimoji="0" lang="en-US"/>
          </a:p>
        </p:txBody>
      </p:sp>
      <p:sp>
        <p:nvSpPr>
          <p:cNvPr id="4" name="Text Placeholder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Date Placeholder 4"/>
          <p:cNvSpPr>
            <a:spLocks noGrp="1"/>
          </p:cNvSpPr>
          <p:nvPr>
            <p:ph type="dt" sz="half" idx="10"/>
          </p:nvPr>
        </p:nvSpPr>
        <p:spPr/>
        <p:txBody>
          <a:bodyPr/>
          <a:lstStyle/>
          <a:p>
            <a:fld id="{5B26F4F9-D954-40AE-A44A-8B509B04C62C}" type="datetimeFigureOut">
              <a:rPr lang="zh-HK" altLang="en-US" smtClean="0"/>
              <a:t>15/08/16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5289BCC-C02B-45D4-8F94-6E994412D3D5}"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Rectangle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Rectangle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Picture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Title Placeholder 1"/>
          <p:cNvSpPr>
            <a:spLocks noGrp="1"/>
          </p:cNvSpPr>
          <p:nvPr>
            <p:ph type="title"/>
          </p:nvPr>
        </p:nvSpPr>
        <p:spPr>
          <a:xfrm>
            <a:off x="457200" y="274638"/>
            <a:ext cx="8229600" cy="1143000"/>
          </a:xfrm>
          <a:prstGeom prst="rect">
            <a:avLst/>
          </a:prstGeom>
        </p:spPr>
        <p:txBody>
          <a:bodyPr vert="horz" rtlCol="0" anchor="ctr">
            <a:normAutofit/>
          </a:bodyPr>
          <a:lstStyle/>
          <a:p>
            <a:r>
              <a:rPr kumimoji="0" lang="en-US" altLang="zh-HK" smtClean="0"/>
              <a:t>Click to edit Master title style</a:t>
            </a:r>
            <a:endParaRPr kumimoji="0" lang="en-US"/>
          </a:p>
        </p:txBody>
      </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en-US" altLang="zh-HK" smtClean="0"/>
              <a:t>Click to edit Master text styles</a:t>
            </a:r>
          </a:p>
          <a:p>
            <a:pPr lvl="1" eaLnBrk="1" latinLnBrk="0" hangingPunct="1"/>
            <a:r>
              <a:rPr kumimoji="0" lang="en-US" altLang="zh-HK" smtClean="0"/>
              <a:t>Second level</a:t>
            </a:r>
          </a:p>
          <a:p>
            <a:pPr lvl="2" eaLnBrk="1" latinLnBrk="0" hangingPunct="1"/>
            <a:r>
              <a:rPr kumimoji="0" lang="en-US" altLang="zh-HK" smtClean="0"/>
              <a:t>Third level</a:t>
            </a:r>
          </a:p>
          <a:p>
            <a:pPr lvl="3" eaLnBrk="1" latinLnBrk="0" hangingPunct="1"/>
            <a:r>
              <a:rPr kumimoji="0" lang="en-US" altLang="zh-HK" smtClean="0"/>
              <a:t>Fourth level</a:t>
            </a:r>
          </a:p>
          <a:p>
            <a:pPr lvl="4" eaLnBrk="1" latinLnBrk="0" hangingPunct="1"/>
            <a:r>
              <a:rPr kumimoji="0" lang="en-US" altLang="zh-HK" smtClean="0"/>
              <a:t>Fifth level</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B26F4F9-D954-40AE-A44A-8B509B04C62C}" type="datetimeFigureOut">
              <a:rPr lang="zh-HK" altLang="en-US" smtClean="0"/>
              <a:t>15/08/16</a:t>
            </a:fld>
            <a:endParaRPr lang="zh-HK"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5289BCC-C02B-45D4-8F94-6E994412D3D5}"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dirty="0" smtClean="0"/>
              <a:t>Premiere CS6</a:t>
            </a:r>
            <a:endParaRPr lang="zh-HK" altLang="en-US" dirty="0"/>
          </a:p>
        </p:txBody>
      </p:sp>
      <p:sp>
        <p:nvSpPr>
          <p:cNvPr id="3" name="Subtitle 2"/>
          <p:cNvSpPr>
            <a:spLocks noGrp="1"/>
          </p:cNvSpPr>
          <p:nvPr>
            <p:ph type="subTitle" idx="1"/>
          </p:nvPr>
        </p:nvSpPr>
        <p:spPr/>
        <p:txBody>
          <a:bodyPr/>
          <a:lstStyle/>
          <a:p>
            <a:r>
              <a:rPr lang="en-US" altLang="zh-HK" dirty="0" smtClean="0"/>
              <a:t>Raymond Tsang</a:t>
            </a:r>
          </a:p>
          <a:p>
            <a:r>
              <a:rPr lang="en-US" altLang="zh-HK" dirty="0" smtClean="0"/>
              <a:t>t-raymond.tsang@fevaworks.com</a:t>
            </a:r>
            <a:endParaRPr lang="zh-HK" altLang="en-US" dirty="0"/>
          </a:p>
        </p:txBody>
      </p:sp>
    </p:spTree>
    <p:extLst>
      <p:ext uri="{BB962C8B-B14F-4D97-AF65-F5344CB8AC3E}">
        <p14:creationId xmlns:p14="http://schemas.microsoft.com/office/powerpoint/2010/main" val="184638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Sequence</a:t>
            </a:r>
            <a:endParaRPr lang="zh-HK" altLang="en-US" dirty="0"/>
          </a:p>
        </p:txBody>
      </p:sp>
      <p:sp>
        <p:nvSpPr>
          <p:cNvPr id="3" name="Content Placeholder 2"/>
          <p:cNvSpPr>
            <a:spLocks noGrp="1"/>
          </p:cNvSpPr>
          <p:nvPr>
            <p:ph idx="1"/>
          </p:nvPr>
        </p:nvSpPr>
        <p:spPr/>
        <p:txBody>
          <a:bodyPr/>
          <a:lstStyle/>
          <a:p>
            <a:r>
              <a:rPr lang="en-US" altLang="zh-HK" dirty="0" smtClean="0"/>
              <a:t>+ = zoom in</a:t>
            </a:r>
          </a:p>
          <a:p>
            <a:r>
              <a:rPr lang="en-US" altLang="zh-HK" dirty="0" smtClean="0"/>
              <a:t>- = zoom out</a:t>
            </a:r>
          </a:p>
          <a:p>
            <a:r>
              <a:rPr lang="en-US" altLang="zh-HK" dirty="0" smtClean="0"/>
              <a:t>\ = fit screen</a:t>
            </a:r>
          </a:p>
          <a:p>
            <a:endParaRPr lang="zh-HK" altLang="en-US" dirty="0"/>
          </a:p>
        </p:txBody>
      </p:sp>
    </p:spTree>
    <p:extLst>
      <p:ext uri="{BB962C8B-B14F-4D97-AF65-F5344CB8AC3E}">
        <p14:creationId xmlns:p14="http://schemas.microsoft.com/office/powerpoint/2010/main" val="14237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endParaRPr lang="zh-HK" altLang="en-US"/>
          </a:p>
        </p:txBody>
      </p:sp>
    </p:spTree>
    <p:extLst>
      <p:ext uri="{BB962C8B-B14F-4D97-AF65-F5344CB8AC3E}">
        <p14:creationId xmlns:p14="http://schemas.microsoft.com/office/powerpoint/2010/main" val="316182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Selecting a range in a clip</a:t>
            </a:r>
            <a:endParaRPr lang="zh-HK" altLang="en-US" dirty="0"/>
          </a:p>
        </p:txBody>
      </p:sp>
      <p:sp>
        <p:nvSpPr>
          <p:cNvPr id="3" name="Content Placeholder 2"/>
          <p:cNvSpPr>
            <a:spLocks noGrp="1"/>
          </p:cNvSpPr>
          <p:nvPr>
            <p:ph idx="1"/>
          </p:nvPr>
        </p:nvSpPr>
        <p:spPr/>
        <p:txBody>
          <a:bodyPr/>
          <a:lstStyle/>
          <a:p>
            <a:endParaRPr lang="zh-HK" altLang="en-US"/>
          </a:p>
        </p:txBody>
      </p:sp>
    </p:spTree>
    <p:extLst>
      <p:ext uri="{BB962C8B-B14F-4D97-AF65-F5344CB8AC3E}">
        <p14:creationId xmlns:p14="http://schemas.microsoft.com/office/powerpoint/2010/main" val="30849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err="1" smtClean="0"/>
              <a:t>Subclip</a:t>
            </a:r>
            <a:endParaRPr lang="zh-HK" altLang="en-US" dirty="0"/>
          </a:p>
        </p:txBody>
      </p:sp>
      <p:sp>
        <p:nvSpPr>
          <p:cNvPr id="3" name="Content Placeholder 2"/>
          <p:cNvSpPr>
            <a:spLocks noGrp="1"/>
          </p:cNvSpPr>
          <p:nvPr>
            <p:ph idx="1"/>
          </p:nvPr>
        </p:nvSpPr>
        <p:spPr/>
        <p:txBody>
          <a:bodyPr/>
          <a:lstStyle/>
          <a:p>
            <a:r>
              <a:rPr lang="en-US" altLang="zh-HK" dirty="0" smtClean="0"/>
              <a:t>3C_2-2</a:t>
            </a:r>
          </a:p>
          <a:p>
            <a:r>
              <a:rPr lang="en-US" altLang="zh-HK" dirty="0" smtClean="0"/>
              <a:t>Right click Source Window -&gt; Make </a:t>
            </a:r>
            <a:r>
              <a:rPr lang="en-US" altLang="zh-HK" dirty="0" err="1" smtClean="0"/>
              <a:t>Subclip</a:t>
            </a:r>
            <a:endParaRPr lang="en-US" altLang="zh-HK" dirty="0" smtClean="0"/>
          </a:p>
          <a:p>
            <a:endParaRPr lang="zh-HK" altLang="en-US" dirty="0"/>
          </a:p>
        </p:txBody>
      </p:sp>
    </p:spTree>
    <p:extLst>
      <p:ext uri="{BB962C8B-B14F-4D97-AF65-F5344CB8AC3E}">
        <p14:creationId xmlns:p14="http://schemas.microsoft.com/office/powerpoint/2010/main" val="276117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Video Transition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1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Transitions</a:t>
            </a:r>
            <a:endParaRPr lang="zh-HK" altLang="en-US" dirty="0"/>
          </a:p>
        </p:txBody>
      </p:sp>
      <p:sp>
        <p:nvSpPr>
          <p:cNvPr id="3" name="Content Placeholder 2"/>
          <p:cNvSpPr>
            <a:spLocks noGrp="1"/>
          </p:cNvSpPr>
          <p:nvPr>
            <p:ph idx="1"/>
          </p:nvPr>
        </p:nvSpPr>
        <p:spPr/>
        <p:txBody>
          <a:bodyPr/>
          <a:lstStyle/>
          <a:p>
            <a:r>
              <a:rPr lang="en-US" altLang="zh-HK" dirty="0" smtClean="0"/>
              <a:t>Window -&gt; Effects</a:t>
            </a:r>
          </a:p>
          <a:p>
            <a:r>
              <a:rPr lang="en-US" altLang="zh-HK" dirty="0" smtClean="0"/>
              <a:t>Audio</a:t>
            </a:r>
          </a:p>
          <a:p>
            <a:pPr lvl="1"/>
            <a:r>
              <a:rPr lang="en-US" altLang="zh-HK" dirty="0" smtClean="0"/>
              <a:t>Effects</a:t>
            </a:r>
          </a:p>
          <a:p>
            <a:pPr lvl="1"/>
            <a:r>
              <a:rPr lang="en-US" altLang="zh-HK" dirty="0" smtClean="0"/>
              <a:t>Transition</a:t>
            </a:r>
          </a:p>
          <a:p>
            <a:r>
              <a:rPr lang="en-US" altLang="zh-HK" dirty="0" smtClean="0"/>
              <a:t>Video</a:t>
            </a:r>
            <a:endParaRPr lang="en-US" altLang="zh-HK" dirty="0"/>
          </a:p>
          <a:p>
            <a:pPr lvl="1"/>
            <a:r>
              <a:rPr lang="en-US" altLang="zh-HK" dirty="0"/>
              <a:t>Effects</a:t>
            </a:r>
          </a:p>
          <a:p>
            <a:pPr lvl="1"/>
            <a:r>
              <a:rPr lang="en-US" altLang="zh-HK" dirty="0"/>
              <a:t>Transition</a:t>
            </a:r>
          </a:p>
          <a:p>
            <a:endParaRPr lang="en-US" altLang="zh-HK" dirty="0" smtClean="0"/>
          </a:p>
          <a:p>
            <a:endParaRPr lang="zh-HK" altLang="en-US" dirty="0"/>
          </a:p>
        </p:txBody>
      </p:sp>
    </p:spTree>
    <p:extLst>
      <p:ext uri="{BB962C8B-B14F-4D97-AF65-F5344CB8AC3E}">
        <p14:creationId xmlns:p14="http://schemas.microsoft.com/office/powerpoint/2010/main" val="391552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Common Video Transitions</a:t>
            </a:r>
            <a:endParaRPr lang="zh-HK" altLang="en-US" dirty="0"/>
          </a:p>
        </p:txBody>
      </p:sp>
      <p:sp>
        <p:nvSpPr>
          <p:cNvPr id="3" name="Content Placeholder 2"/>
          <p:cNvSpPr>
            <a:spLocks noGrp="1"/>
          </p:cNvSpPr>
          <p:nvPr>
            <p:ph idx="1"/>
          </p:nvPr>
        </p:nvSpPr>
        <p:spPr/>
        <p:txBody>
          <a:bodyPr/>
          <a:lstStyle/>
          <a:p>
            <a:r>
              <a:rPr lang="en-US" altLang="zh-HK" dirty="0" smtClean="0"/>
              <a:t>Dissolve</a:t>
            </a:r>
          </a:p>
          <a:p>
            <a:pPr lvl="1"/>
            <a:r>
              <a:rPr lang="en-US" altLang="zh-HK" dirty="0" smtClean="0"/>
              <a:t>Cross Dissolve</a:t>
            </a:r>
          </a:p>
          <a:p>
            <a:pPr lvl="1"/>
            <a:r>
              <a:rPr lang="en-US" altLang="zh-HK" dirty="0" smtClean="0"/>
              <a:t>Dip to Black</a:t>
            </a:r>
          </a:p>
          <a:p>
            <a:pPr lvl="1"/>
            <a:r>
              <a:rPr lang="en-US" altLang="zh-HK" dirty="0" smtClean="0"/>
              <a:t>Dip to </a:t>
            </a:r>
            <a:r>
              <a:rPr lang="en-US" altLang="zh-HK" dirty="0" smtClean="0"/>
              <a:t>White</a:t>
            </a:r>
          </a:p>
          <a:p>
            <a:r>
              <a:rPr lang="en-US" altLang="zh-HK" dirty="0"/>
              <a:t>Using A/B mode to fine-tune a transition</a:t>
            </a:r>
            <a:endParaRPr lang="en-US" altLang="zh-HK" dirty="0" smtClean="0"/>
          </a:p>
          <a:p>
            <a:endParaRPr lang="zh-HK" altLang="en-US" dirty="0"/>
          </a:p>
        </p:txBody>
      </p:sp>
    </p:spTree>
    <p:extLst>
      <p:ext uri="{BB962C8B-B14F-4D97-AF65-F5344CB8AC3E}">
        <p14:creationId xmlns:p14="http://schemas.microsoft.com/office/powerpoint/2010/main" val="353591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Default Transition</a:t>
            </a:r>
            <a:endParaRPr lang="zh-HK" altLang="en-US" dirty="0"/>
          </a:p>
        </p:txBody>
      </p:sp>
      <p:sp>
        <p:nvSpPr>
          <p:cNvPr id="3" name="Content Placeholder 2"/>
          <p:cNvSpPr>
            <a:spLocks noGrp="1"/>
          </p:cNvSpPr>
          <p:nvPr>
            <p:ph idx="1"/>
          </p:nvPr>
        </p:nvSpPr>
        <p:spPr/>
        <p:txBody>
          <a:bodyPr/>
          <a:lstStyle/>
          <a:p>
            <a:r>
              <a:rPr lang="en-US" altLang="zh-HK" dirty="0" smtClean="0"/>
              <a:t>Select all clips in Timeline -&gt; Clip -&gt; Apply Default Video Transition</a:t>
            </a:r>
          </a:p>
          <a:p>
            <a:endParaRPr lang="zh-HK" altLang="en-US" dirty="0"/>
          </a:p>
        </p:txBody>
      </p:sp>
    </p:spTree>
    <p:extLst>
      <p:ext uri="{BB962C8B-B14F-4D97-AF65-F5344CB8AC3E}">
        <p14:creationId xmlns:p14="http://schemas.microsoft.com/office/powerpoint/2010/main" val="163131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Speed control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105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four-point edit</a:t>
            </a:r>
          </a:p>
        </p:txBody>
      </p:sp>
      <p:sp>
        <p:nvSpPr>
          <p:cNvPr id="3" name="Content Placeholder 2"/>
          <p:cNvSpPr>
            <a:spLocks noGrp="1"/>
          </p:cNvSpPr>
          <p:nvPr>
            <p:ph idx="1"/>
          </p:nvPr>
        </p:nvSpPr>
        <p:spPr/>
        <p:txBody>
          <a:bodyPr/>
          <a:lstStyle/>
          <a:p>
            <a:r>
              <a:rPr lang="en-US" dirty="0" smtClean="0"/>
              <a:t>Open </a:t>
            </a:r>
            <a:r>
              <a:rPr lang="en-US" dirty="0"/>
              <a:t>01 Four Point </a:t>
            </a:r>
            <a:endParaRPr lang="en-US" dirty="0"/>
          </a:p>
          <a:p>
            <a:r>
              <a:rPr lang="en-US" dirty="0"/>
              <a:t>Scroll through the sequence and locate the section with In and Out marks already set. You should see a highlighted range in the Timeline panel.</a:t>
            </a:r>
          </a:p>
          <a:p>
            <a:r>
              <a:rPr lang="en-US" dirty="0" smtClean="0"/>
              <a:t>Locate </a:t>
            </a:r>
            <a:r>
              <a:rPr lang="en-US" dirty="0"/>
              <a:t>the bin Clips to Load, and load the clip multicam_02.mov into the Source Monitor panel.</a:t>
            </a:r>
          </a:p>
        </p:txBody>
      </p:sp>
    </p:spTree>
    <p:extLst>
      <p:ext uri="{BB962C8B-B14F-4D97-AF65-F5344CB8AC3E}">
        <p14:creationId xmlns:p14="http://schemas.microsoft.com/office/powerpoint/2010/main" val="160476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Import</a:t>
            </a:r>
            <a:endParaRPr lang="zh-HK" altLang="en-US" dirty="0"/>
          </a:p>
        </p:txBody>
      </p:sp>
      <p:sp>
        <p:nvSpPr>
          <p:cNvPr id="3" name="Content Placeholder 2"/>
          <p:cNvSpPr>
            <a:spLocks noGrp="1"/>
          </p:cNvSpPr>
          <p:nvPr>
            <p:ph idx="1"/>
          </p:nvPr>
        </p:nvSpPr>
        <p:spPr/>
        <p:txBody>
          <a:bodyPr/>
          <a:lstStyle/>
          <a:p>
            <a:r>
              <a:rPr lang="en-US" altLang="zh-HK" dirty="0" smtClean="0"/>
              <a:t>Double click the Project Window</a:t>
            </a:r>
          </a:p>
          <a:p>
            <a:r>
              <a:rPr lang="en-US" altLang="zh-HK" dirty="0" smtClean="0"/>
              <a:t>File -&gt; Import</a:t>
            </a:r>
          </a:p>
          <a:p>
            <a:r>
              <a:rPr lang="en-US" altLang="zh-HK" dirty="0" err="1" smtClean="0"/>
              <a:t>Ctrl+I</a:t>
            </a:r>
            <a:endParaRPr lang="en-US" altLang="zh-HK" dirty="0" smtClean="0"/>
          </a:p>
          <a:p>
            <a:r>
              <a:rPr lang="en-US" altLang="zh-HK" dirty="0" smtClean="0"/>
              <a:t>Drag from Windows File Explorer</a:t>
            </a:r>
          </a:p>
          <a:p>
            <a:r>
              <a:rPr lang="en-US" altLang="zh-HK" dirty="0" smtClean="0"/>
              <a:t>Media Browser -&gt; Right click the folder -&gt; Import</a:t>
            </a:r>
            <a:endParaRPr lang="zh-HK" altLang="en-US" dirty="0"/>
          </a:p>
        </p:txBody>
      </p:sp>
    </p:spTree>
    <p:extLst>
      <p:ext uri="{BB962C8B-B14F-4D97-AF65-F5344CB8AC3E}">
        <p14:creationId xmlns:p14="http://schemas.microsoft.com/office/powerpoint/2010/main" val="2493590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Click the headers of the tracks in the Timeline panel. Make sure that the video and audio are patched to track V1.</a:t>
            </a:r>
          </a:p>
          <a:p>
            <a:r>
              <a:rPr lang="en-US" dirty="0" smtClean="0"/>
              <a:t>Click </a:t>
            </a:r>
            <a:r>
              <a:rPr lang="en-US" dirty="0"/>
              <a:t>the Overwrite button to make the edit.  </a:t>
            </a:r>
            <a:r>
              <a:rPr lang="en-US" dirty="0" smtClean="0"/>
              <a:t>In the </a:t>
            </a:r>
            <a:r>
              <a:rPr lang="en-US" dirty="0"/>
              <a:t>Fit Clip dialog appears.</a:t>
            </a:r>
          </a:p>
          <a:p>
            <a:r>
              <a:rPr lang="en-US" dirty="0" smtClean="0"/>
              <a:t>In </a:t>
            </a:r>
            <a:r>
              <a:rPr lang="en-US" dirty="0"/>
              <a:t>the Fit Clip dialog, choose the Change Clip Speed (Fit to Fill) option. Click </a:t>
            </a:r>
            <a:r>
              <a:rPr lang="en-US" dirty="0" smtClean="0"/>
              <a:t>OK.</a:t>
            </a:r>
            <a:br>
              <a:rPr lang="en-US" dirty="0" smtClean="0"/>
            </a:br>
            <a:r>
              <a:rPr lang="en-US" dirty="0" smtClean="0"/>
              <a:t>The </a:t>
            </a:r>
            <a:r>
              <a:rPr lang="en-US" dirty="0"/>
              <a:t>edit is made in the Timeline. You’ll see numbers in the edited clip that indicate the speed change.</a:t>
            </a:r>
          </a:p>
          <a:p>
            <a:r>
              <a:rPr lang="en-US" dirty="0" smtClean="0"/>
              <a:t>Watch </a:t>
            </a:r>
            <a:r>
              <a:rPr lang="en-US" dirty="0"/>
              <a:t>the sequence to see the effects of your edit and the speed change.</a:t>
            </a:r>
          </a:p>
        </p:txBody>
      </p:sp>
    </p:spTree>
    <p:extLst>
      <p:ext uri="{BB962C8B-B14F-4D97-AF65-F5344CB8AC3E}">
        <p14:creationId xmlns:p14="http://schemas.microsoft.com/office/powerpoint/2010/main" val="298501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the speed/duration of a clip</a:t>
            </a:r>
          </a:p>
        </p:txBody>
      </p:sp>
      <p:sp>
        <p:nvSpPr>
          <p:cNvPr id="3" name="Content Placeholder 2"/>
          <p:cNvSpPr>
            <a:spLocks noGrp="1"/>
          </p:cNvSpPr>
          <p:nvPr>
            <p:ph idx="1"/>
          </p:nvPr>
        </p:nvSpPr>
        <p:spPr/>
        <p:txBody>
          <a:bodyPr>
            <a:normAutofit fontScale="85000" lnSpcReduction="10000"/>
          </a:bodyPr>
          <a:lstStyle/>
          <a:p>
            <a:r>
              <a:rPr lang="en-US" dirty="0" smtClean="0"/>
              <a:t>Open 02 </a:t>
            </a:r>
            <a:r>
              <a:rPr lang="en-US" dirty="0"/>
              <a:t>Speed/Duration.</a:t>
            </a:r>
          </a:p>
          <a:p>
            <a:r>
              <a:rPr lang="en-US" dirty="0" smtClean="0"/>
              <a:t>Right-click </a:t>
            </a:r>
            <a:r>
              <a:rPr lang="en-US" dirty="0"/>
              <a:t>the Medieval_Hero_01 clip, and choose Speed/Duration from the context menu. Alternatively, you can select the clip in the Timeline panel and choose Clip &gt; Speed/Duration</a:t>
            </a:r>
            <a:r>
              <a:rPr lang="en-US" dirty="0" smtClean="0"/>
              <a:t>.</a:t>
            </a:r>
          </a:p>
          <a:p>
            <a:r>
              <a:rPr lang="en-US" dirty="0"/>
              <a:t>Change Speed to 50%, and click OK. </a:t>
            </a:r>
            <a:endParaRPr lang="en-US" dirty="0"/>
          </a:p>
          <a:p>
            <a:r>
              <a:rPr lang="en-US" dirty="0"/>
              <a:t>Choose Edit &gt; Undo or press </a:t>
            </a:r>
            <a:r>
              <a:rPr lang="en-US" dirty="0" err="1"/>
              <a:t>Control+Z</a:t>
            </a:r>
            <a:r>
              <a:rPr lang="en-US" dirty="0"/>
              <a:t> (Windows) or </a:t>
            </a:r>
            <a:r>
              <a:rPr lang="en-US" dirty="0" err="1"/>
              <a:t>Command+Z</a:t>
            </a:r>
            <a:r>
              <a:rPr lang="en-US" dirty="0"/>
              <a:t> (Mac OS</a:t>
            </a:r>
            <a:r>
              <a:rPr lang="en-US" dirty="0" smtClean="0"/>
              <a:t>).</a:t>
            </a:r>
            <a:endParaRPr lang="en-US" dirty="0"/>
          </a:p>
          <a:p>
            <a:r>
              <a:rPr lang="en-US" dirty="0" smtClean="0"/>
              <a:t>With </a:t>
            </a:r>
            <a:r>
              <a:rPr lang="en-US" dirty="0"/>
              <a:t>the clip selected, press </a:t>
            </a:r>
            <a:r>
              <a:rPr lang="en-US" dirty="0" err="1"/>
              <a:t>Control+R</a:t>
            </a:r>
            <a:r>
              <a:rPr lang="en-US" dirty="0"/>
              <a:t> (Windows) or </a:t>
            </a:r>
            <a:r>
              <a:rPr lang="en-US" dirty="0" err="1"/>
              <a:t>Command+R</a:t>
            </a:r>
            <a:r>
              <a:rPr lang="en-US" dirty="0"/>
              <a:t> (Mac OS) to open the Clip Speed/Duration dialog</a:t>
            </a:r>
            <a:r>
              <a:rPr lang="en-US" dirty="0" smtClean="0"/>
              <a:t>.</a:t>
            </a:r>
            <a:endParaRPr lang="en-US" dirty="0"/>
          </a:p>
        </p:txBody>
      </p:sp>
    </p:spTree>
    <p:extLst>
      <p:ext uri="{BB962C8B-B14F-4D97-AF65-F5344CB8AC3E}">
        <p14:creationId xmlns:p14="http://schemas.microsoft.com/office/powerpoint/2010/main" val="18078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Click the link icon, which indicates that Speed and Duration are linked, so that the icon shows the settings unlinked (shown here).  en change Speed to 50</a:t>
            </a:r>
            <a:r>
              <a:rPr lang="en-US" dirty="0" smtClean="0"/>
              <a:t>%.</a:t>
            </a:r>
            <a:br>
              <a:rPr lang="en-US" dirty="0" smtClean="0"/>
            </a:br>
            <a:r>
              <a:rPr lang="en-US" dirty="0" smtClean="0"/>
              <a:t>Notice </a:t>
            </a:r>
            <a:r>
              <a:rPr lang="en-US" dirty="0"/>
              <a:t>that with Speed and Duration unlinked, the duration remains six seconds.</a:t>
            </a:r>
          </a:p>
          <a:p>
            <a:r>
              <a:rPr lang="en-US" dirty="0" smtClean="0"/>
              <a:t>Click </a:t>
            </a:r>
            <a:r>
              <a:rPr lang="en-US" dirty="0"/>
              <a:t>OK; then play the </a:t>
            </a:r>
            <a:r>
              <a:rPr lang="en-US" dirty="0" smtClean="0"/>
              <a:t>clip.</a:t>
            </a:r>
            <a:br>
              <a:rPr lang="en-US" dirty="0" smtClean="0"/>
            </a:br>
            <a:r>
              <a:rPr lang="en-US" dirty="0" smtClean="0"/>
              <a:t>Notice </a:t>
            </a:r>
            <a:r>
              <a:rPr lang="en-US" dirty="0"/>
              <a:t>that the clip plays at 50 percent speed, but the last six seconds have automatically been trimmed to keep the clip at its original duration</a:t>
            </a:r>
            <a:r>
              <a:rPr lang="en-US" dirty="0" smtClean="0"/>
              <a:t>.</a:t>
            </a:r>
          </a:p>
          <a:p>
            <a:r>
              <a:rPr lang="en-US" dirty="0" smtClean="0"/>
              <a:t>Open </a:t>
            </a:r>
            <a:r>
              <a:rPr lang="en-US" dirty="0"/>
              <a:t>the Clip Speed/Duration dialog.</a:t>
            </a:r>
          </a:p>
          <a:p>
            <a:r>
              <a:rPr lang="en-US" dirty="0" smtClean="0"/>
              <a:t>Leave </a:t>
            </a:r>
            <a:r>
              <a:rPr lang="en-US" dirty="0"/>
              <a:t>Speed at 50%, but this time also select the Reverse Speed option; </a:t>
            </a:r>
            <a:r>
              <a:rPr lang="en-US" dirty="0" smtClean="0"/>
              <a:t>then click </a:t>
            </a:r>
            <a:r>
              <a:rPr lang="en-US" dirty="0"/>
              <a:t>OK.</a:t>
            </a:r>
          </a:p>
          <a:p>
            <a:r>
              <a:rPr lang="en-US" dirty="0" smtClean="0"/>
              <a:t>Play </a:t>
            </a:r>
            <a:r>
              <a:rPr lang="en-US" dirty="0"/>
              <a:t>the clip. Notice it plays in reverse at 50 percent slow motion.</a:t>
            </a:r>
          </a:p>
        </p:txBody>
      </p:sp>
    </p:spTree>
    <p:extLst>
      <p:ext uri="{BB962C8B-B14F-4D97-AF65-F5344CB8AC3E}">
        <p14:creationId xmlns:p14="http://schemas.microsoft.com/office/powerpoint/2010/main" val="95142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speed and duration with the Rate Stretch tool</a:t>
            </a:r>
          </a:p>
        </p:txBody>
      </p:sp>
      <p:sp>
        <p:nvSpPr>
          <p:cNvPr id="3" name="Content Placeholder 2"/>
          <p:cNvSpPr>
            <a:spLocks noGrp="1"/>
          </p:cNvSpPr>
          <p:nvPr>
            <p:ph idx="1"/>
          </p:nvPr>
        </p:nvSpPr>
        <p:spPr/>
        <p:txBody>
          <a:bodyPr>
            <a:normAutofit fontScale="77500" lnSpcReduction="20000"/>
          </a:bodyPr>
          <a:lstStyle/>
          <a:p>
            <a:r>
              <a:rPr lang="en-US" dirty="0" smtClean="0"/>
              <a:t>Open </a:t>
            </a:r>
            <a:r>
              <a:rPr lang="en-US" dirty="0"/>
              <a:t>03 Rate Stretch. </a:t>
            </a:r>
            <a:endParaRPr lang="en-US" dirty="0"/>
          </a:p>
          <a:p>
            <a:r>
              <a:rPr lang="en-US" dirty="0"/>
              <a:t>Select the Rate Stretch tool in the Tools panel. </a:t>
            </a:r>
            <a:endParaRPr lang="en-US" dirty="0"/>
          </a:p>
          <a:p>
            <a:r>
              <a:rPr lang="en-US" dirty="0"/>
              <a:t>Move the Rate Stretch tool over the right edge of the first clip, and drag it until it meets the second clip. </a:t>
            </a:r>
            <a:endParaRPr lang="en-US" dirty="0"/>
          </a:p>
          <a:p>
            <a:r>
              <a:rPr lang="en-US" dirty="0"/>
              <a:t>Notice that the speed of the first clip changes to fill the space into which you stretched it. </a:t>
            </a:r>
            <a:endParaRPr lang="en-US" dirty="0"/>
          </a:p>
          <a:p>
            <a:r>
              <a:rPr lang="en-US" dirty="0" smtClean="0"/>
              <a:t>Move </a:t>
            </a:r>
            <a:r>
              <a:rPr lang="en-US" dirty="0"/>
              <a:t>the Rate Stretch tool over the right edge of the second clip, and drag it until it meets the third clip. </a:t>
            </a:r>
            <a:endParaRPr lang="en-US" dirty="0"/>
          </a:p>
          <a:p>
            <a:r>
              <a:rPr lang="en-US" dirty="0" smtClean="0"/>
              <a:t>Move </a:t>
            </a:r>
            <a:r>
              <a:rPr lang="en-US" dirty="0"/>
              <a:t>the Rate Stretch tool over the right edge of the third clip, and drag it until it matches the end of the audio. </a:t>
            </a:r>
            <a:endParaRPr lang="en-US" dirty="0"/>
          </a:p>
          <a:p>
            <a:r>
              <a:rPr lang="en-US" dirty="0" smtClean="0"/>
              <a:t>Play </a:t>
            </a:r>
            <a:r>
              <a:rPr lang="en-US" dirty="0"/>
              <a:t>the Timeline to view the speed change made using the Rate Stretch tool</a:t>
            </a:r>
            <a:r>
              <a:rPr lang="en-US" dirty="0" smtClean="0"/>
              <a:t>.</a:t>
            </a:r>
            <a:endParaRPr lang="en-US" dirty="0"/>
          </a:p>
        </p:txBody>
      </p:sp>
    </p:spTree>
    <p:extLst>
      <p:ext uri="{BB962C8B-B14F-4D97-AF65-F5344CB8AC3E}">
        <p14:creationId xmlns:p14="http://schemas.microsoft.com/office/powerpoint/2010/main" val="103112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speed and duration with time remapping</a:t>
            </a:r>
          </a:p>
        </p:txBody>
      </p:sp>
      <p:sp>
        <p:nvSpPr>
          <p:cNvPr id="3" name="Content Placeholder 2"/>
          <p:cNvSpPr>
            <a:spLocks noGrp="1"/>
          </p:cNvSpPr>
          <p:nvPr>
            <p:ph idx="1"/>
          </p:nvPr>
        </p:nvSpPr>
        <p:spPr/>
        <p:txBody>
          <a:bodyPr>
            <a:normAutofit/>
          </a:bodyPr>
          <a:lstStyle/>
          <a:p>
            <a:r>
              <a:rPr lang="en-US" dirty="0" smtClean="0"/>
              <a:t>Open 04 Remapping.</a:t>
            </a:r>
            <a:br>
              <a:rPr lang="en-US" dirty="0" smtClean="0"/>
            </a:br>
            <a:r>
              <a:rPr lang="en-US" dirty="0" smtClean="0"/>
              <a:t>The </a:t>
            </a:r>
            <a:r>
              <a:rPr lang="en-US" dirty="0"/>
              <a:t>sequence has a single shot that you will modify. As you add </a:t>
            </a:r>
            <a:r>
              <a:rPr lang="en-US" dirty="0" smtClean="0"/>
              <a:t>time adjustments </a:t>
            </a:r>
            <a:r>
              <a:rPr lang="en-US" dirty="0"/>
              <a:t>to the clip, it will change length.</a:t>
            </a:r>
          </a:p>
          <a:p>
            <a:r>
              <a:rPr lang="en-US" dirty="0" smtClean="0"/>
              <a:t>Adjust </a:t>
            </a:r>
            <a:r>
              <a:rPr lang="en-US" dirty="0"/>
              <a:t>the height of the Video 1 track by positioning the Selection tool over the split between audio and video tracks. Drag down to make more room to see the video tracks.</a:t>
            </a:r>
          </a:p>
        </p:txBody>
      </p:sp>
    </p:spTree>
    <p:extLst>
      <p:ext uri="{BB962C8B-B14F-4D97-AF65-F5344CB8AC3E}">
        <p14:creationId xmlns:p14="http://schemas.microsoft.com/office/powerpoint/2010/main" val="191625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Right-click the clip, and choose Show Clip </a:t>
            </a:r>
            <a:r>
              <a:rPr lang="en-US" dirty="0" err="1"/>
              <a:t>Keyframes</a:t>
            </a:r>
            <a:r>
              <a:rPr lang="en-US" dirty="0"/>
              <a:t> &gt; Time Remapping &gt; Speed in the clip’s </a:t>
            </a:r>
            <a:r>
              <a:rPr lang="en-US" dirty="0" smtClean="0"/>
              <a:t>menu.</a:t>
            </a:r>
            <a:br>
              <a:rPr lang="en-US" dirty="0" smtClean="0"/>
            </a:br>
            <a:r>
              <a:rPr lang="en-US" dirty="0" smtClean="0"/>
              <a:t>With </a:t>
            </a:r>
            <a:r>
              <a:rPr lang="en-US" dirty="0"/>
              <a:t>this option selected, the yellow line across the clip represents the speed.</a:t>
            </a:r>
          </a:p>
          <a:p>
            <a:r>
              <a:rPr lang="en-US" dirty="0" smtClean="0"/>
              <a:t>Drag </a:t>
            </a:r>
            <a:r>
              <a:rPr lang="en-US" dirty="0"/>
              <a:t>the </a:t>
            </a:r>
            <a:r>
              <a:rPr lang="en-US" dirty="0" err="1"/>
              <a:t>playhead</a:t>
            </a:r>
            <a:r>
              <a:rPr lang="en-US" dirty="0"/>
              <a:t> on the Timeline to the point where the villain turns and starts walking across the room (about 00:00:01:00).</a:t>
            </a:r>
          </a:p>
          <a:p>
            <a:r>
              <a:rPr lang="en-US" dirty="0" smtClean="0"/>
              <a:t>Press </a:t>
            </a:r>
            <a:r>
              <a:rPr lang="en-US" dirty="0"/>
              <a:t>and hold the Control (Windows) or Command (Mac OS) key.  </a:t>
            </a:r>
            <a:r>
              <a:rPr lang="en-US" dirty="0" smtClean="0"/>
              <a:t>The </a:t>
            </a:r>
            <a:r>
              <a:rPr lang="en-US" dirty="0"/>
              <a:t>pointer changes to a small cross.</a:t>
            </a:r>
          </a:p>
          <a:p>
            <a:r>
              <a:rPr lang="en-US" dirty="0" smtClean="0"/>
              <a:t>Click </a:t>
            </a:r>
            <a:r>
              <a:rPr lang="en-US" dirty="0"/>
              <a:t>the yellow line to create the </a:t>
            </a:r>
            <a:r>
              <a:rPr lang="en-US" dirty="0" err="1"/>
              <a:t>keyframe</a:t>
            </a:r>
            <a:r>
              <a:rPr lang="en-US" dirty="0"/>
              <a:t> that will be visible at the top of the clip.</a:t>
            </a:r>
          </a:p>
        </p:txBody>
      </p:sp>
    </p:spTree>
    <p:extLst>
      <p:ext uri="{BB962C8B-B14F-4D97-AF65-F5344CB8AC3E}">
        <p14:creationId xmlns:p14="http://schemas.microsoft.com/office/powerpoint/2010/main" val="1104561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Using the same technique, add another speed </a:t>
            </a:r>
            <a:r>
              <a:rPr lang="en-US" dirty="0" err="1"/>
              <a:t>keyframe</a:t>
            </a:r>
            <a:r>
              <a:rPr lang="en-US" dirty="0"/>
              <a:t> at about 00:00:06:00, just as the villain points to the </a:t>
            </a:r>
            <a:r>
              <a:rPr lang="en-US" dirty="0" smtClean="0"/>
              <a:t>wall.</a:t>
            </a:r>
            <a:br>
              <a:rPr lang="en-US" dirty="0" smtClean="0"/>
            </a:br>
            <a:r>
              <a:rPr lang="en-US" dirty="0" smtClean="0"/>
              <a:t>Notice </a:t>
            </a:r>
            <a:r>
              <a:rPr lang="en-US" dirty="0"/>
              <a:t>that by adding two speed </a:t>
            </a:r>
            <a:r>
              <a:rPr lang="en-US" dirty="0" err="1"/>
              <a:t>keyframes</a:t>
            </a:r>
            <a:r>
              <a:rPr lang="en-US" dirty="0"/>
              <a:t>, the clip has been divided into three “speed sections.” You will now set different speeds between </a:t>
            </a:r>
            <a:r>
              <a:rPr lang="en-US" dirty="0" err="1"/>
              <a:t>keyframes</a:t>
            </a:r>
            <a:r>
              <a:rPr lang="en-US" dirty="0" smtClean="0"/>
              <a:t>.</a:t>
            </a:r>
          </a:p>
          <a:p>
            <a:r>
              <a:rPr lang="en-US" dirty="0"/>
              <a:t>Leave the first section, between the beginning of the clip and the first </a:t>
            </a:r>
            <a:r>
              <a:rPr lang="en-US" dirty="0" err="1"/>
              <a:t>keyframe</a:t>
            </a:r>
            <a:r>
              <a:rPr lang="en-US" dirty="0"/>
              <a:t>, set as is (the Speed setting is 100%).</a:t>
            </a:r>
          </a:p>
          <a:p>
            <a:r>
              <a:rPr lang="en-US" dirty="0" smtClean="0"/>
              <a:t>Position </a:t>
            </a:r>
            <a:r>
              <a:rPr lang="en-US" dirty="0"/>
              <a:t>the Selection tool over the yellow line between the first and second </a:t>
            </a:r>
            <a:r>
              <a:rPr lang="en-US" dirty="0" err="1"/>
              <a:t>keyframes</a:t>
            </a:r>
            <a:r>
              <a:rPr lang="en-US" dirty="0"/>
              <a:t>, and drag it down to approximately 30%.</a:t>
            </a:r>
          </a:p>
        </p:txBody>
      </p:sp>
    </p:spTree>
    <p:extLst>
      <p:ext uri="{BB962C8B-B14F-4D97-AF65-F5344CB8AC3E}">
        <p14:creationId xmlns:p14="http://schemas.microsoft.com/office/powerpoint/2010/main" val="30137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Choose Sequence &gt; Render Effects in Work Area to render the clip for the smoothest playback.</a:t>
            </a:r>
          </a:p>
          <a:p>
            <a:r>
              <a:rPr lang="en-US" dirty="0" smtClean="0"/>
              <a:t>Play </a:t>
            </a:r>
            <a:r>
              <a:rPr lang="en-US" dirty="0"/>
              <a:t>the clip. Notice the speed changes from 100 percent to 30 percent and back to 100 percent at the </a:t>
            </a:r>
            <a:r>
              <a:rPr lang="en-US" dirty="0" smtClean="0"/>
              <a:t>end.</a:t>
            </a:r>
            <a:br>
              <a:rPr lang="en-US" dirty="0" smtClean="0"/>
            </a:br>
            <a:r>
              <a:rPr lang="en-US" dirty="0" smtClean="0"/>
              <a:t>Setting </a:t>
            </a:r>
            <a:r>
              <a:rPr lang="en-US" dirty="0"/>
              <a:t>variable speed changes on a clip can be a very dramatic effect. In the previous section, you changed from one speed to another instantly. To create a more subtle speed change, it is possible to transition from one speed to another smoothly by using speed </a:t>
            </a:r>
            <a:r>
              <a:rPr lang="en-US" dirty="0" err="1"/>
              <a:t>keyframe</a:t>
            </a:r>
            <a:r>
              <a:rPr lang="en-US" dirty="0"/>
              <a:t> transitions</a:t>
            </a:r>
            <a:r>
              <a:rPr lang="en-US" dirty="0" smtClean="0"/>
              <a:t>.</a:t>
            </a:r>
            <a:endParaRPr lang="en-US" dirty="0"/>
          </a:p>
        </p:txBody>
      </p:sp>
    </p:spTree>
    <p:extLst>
      <p:ext uri="{BB962C8B-B14F-4D97-AF65-F5344CB8AC3E}">
        <p14:creationId xmlns:p14="http://schemas.microsoft.com/office/powerpoint/2010/main" val="97858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Drag the right half of the first speed </a:t>
            </a:r>
            <a:r>
              <a:rPr lang="en-US" dirty="0" err="1"/>
              <a:t>keyframe</a:t>
            </a:r>
            <a:r>
              <a:rPr lang="en-US" dirty="0"/>
              <a:t> to the right to create a speed transition</a:t>
            </a:r>
            <a:r>
              <a:rPr lang="en-US" dirty="0" smtClean="0"/>
              <a:t>.</a:t>
            </a:r>
          </a:p>
          <a:p>
            <a:r>
              <a:rPr lang="en-US" dirty="0" smtClean="0"/>
              <a:t>Drag </a:t>
            </a:r>
            <a:r>
              <a:rPr lang="en-US" dirty="0"/>
              <a:t>the left half of the second speed </a:t>
            </a:r>
            <a:r>
              <a:rPr lang="en-US" dirty="0" err="1"/>
              <a:t>keyframe</a:t>
            </a:r>
            <a:r>
              <a:rPr lang="en-US" dirty="0"/>
              <a:t> to create a transition there as well.</a:t>
            </a:r>
          </a:p>
          <a:p>
            <a:r>
              <a:rPr lang="en-US" dirty="0" smtClean="0"/>
              <a:t>Render </a:t>
            </a:r>
            <a:r>
              <a:rPr lang="en-US" dirty="0"/>
              <a:t>and play the clip to see the effect.</a:t>
            </a:r>
          </a:p>
        </p:txBody>
      </p:sp>
    </p:spTree>
    <p:extLst>
      <p:ext uri="{BB962C8B-B14F-4D97-AF65-F5344CB8AC3E}">
        <p14:creationId xmlns:p14="http://schemas.microsoft.com/office/powerpoint/2010/main" val="1337434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 in a replacement clip</a:t>
            </a:r>
          </a:p>
        </p:txBody>
      </p:sp>
      <p:sp>
        <p:nvSpPr>
          <p:cNvPr id="3" name="Content Placeholder 2"/>
          <p:cNvSpPr>
            <a:spLocks noGrp="1"/>
          </p:cNvSpPr>
          <p:nvPr>
            <p:ph idx="1"/>
          </p:nvPr>
        </p:nvSpPr>
        <p:spPr/>
        <p:txBody>
          <a:bodyPr>
            <a:normAutofit lnSpcReduction="10000"/>
          </a:bodyPr>
          <a:lstStyle/>
          <a:p>
            <a:r>
              <a:rPr lang="en-US" dirty="0" smtClean="0"/>
              <a:t>Open </a:t>
            </a:r>
            <a:r>
              <a:rPr lang="en-US" dirty="0"/>
              <a:t>05 Replace Clip </a:t>
            </a:r>
            <a:endParaRPr lang="en-US" dirty="0"/>
          </a:p>
          <a:p>
            <a:r>
              <a:rPr lang="en-US" dirty="0"/>
              <a:t>In the bin Clips to Load, locate the multicam_03.mov clip, and drag it on top of the first bike low </a:t>
            </a:r>
            <a:r>
              <a:rPr lang="en-US" dirty="0" err="1"/>
              <a:t>shot.mov</a:t>
            </a:r>
            <a:r>
              <a:rPr lang="en-US" dirty="0"/>
              <a:t> clip. </a:t>
            </a:r>
            <a:endParaRPr lang="en-US" dirty="0"/>
          </a:p>
          <a:p>
            <a:r>
              <a:rPr lang="en-US" dirty="0"/>
              <a:t>Press Alt (Windows) or Option (Mac OS). </a:t>
            </a:r>
            <a:endParaRPr lang="en-US" dirty="0"/>
          </a:p>
          <a:p>
            <a:r>
              <a:rPr lang="en-US" dirty="0"/>
              <a:t>Play the Timeline. Notice the first PIP clip has the same effects but is using the new footage. e second PIP clip remains unchanged</a:t>
            </a:r>
            <a:r>
              <a:rPr lang="en-US" dirty="0" smtClean="0"/>
              <a:t>.</a:t>
            </a:r>
            <a:endParaRPr lang="en-US" dirty="0"/>
          </a:p>
        </p:txBody>
      </p:sp>
    </p:spTree>
    <p:extLst>
      <p:ext uri="{BB962C8B-B14F-4D97-AF65-F5344CB8AC3E}">
        <p14:creationId xmlns:p14="http://schemas.microsoft.com/office/powerpoint/2010/main" val="206706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 Window</a:t>
            </a:r>
            <a:endParaRPr lang="zh-HK" altLang="en-US" dirty="0"/>
          </a:p>
        </p:txBody>
      </p:sp>
      <p:sp>
        <p:nvSpPr>
          <p:cNvPr id="3" name="Content Placeholder 2"/>
          <p:cNvSpPr>
            <a:spLocks noGrp="1"/>
          </p:cNvSpPr>
          <p:nvPr>
            <p:ph idx="1"/>
          </p:nvPr>
        </p:nvSpPr>
        <p:spPr/>
        <p:txBody>
          <a:bodyPr/>
          <a:lstStyle/>
          <a:p>
            <a:r>
              <a:rPr lang="en-US" altLang="zh-HK" dirty="0" smtClean="0"/>
              <a:t>List View</a:t>
            </a:r>
          </a:p>
          <a:p>
            <a:r>
              <a:rPr lang="en-US" altLang="zh-HK" dirty="0" smtClean="0"/>
              <a:t>Create Bin - PSD</a:t>
            </a:r>
          </a:p>
          <a:p>
            <a:r>
              <a:rPr lang="en-US" altLang="zh-HK" dirty="0" smtClean="0"/>
              <a:t>Drag the .</a:t>
            </a:r>
            <a:r>
              <a:rPr lang="en-US" altLang="zh-HK" dirty="0" err="1" smtClean="0"/>
              <a:t>psd</a:t>
            </a:r>
            <a:r>
              <a:rPr lang="en-US" altLang="zh-HK" dirty="0" smtClean="0"/>
              <a:t> files to the PSD bin</a:t>
            </a:r>
          </a:p>
          <a:p>
            <a:r>
              <a:rPr lang="en-US" altLang="zh-HK" dirty="0" smtClean="0"/>
              <a:t>Create Bin - AI</a:t>
            </a:r>
          </a:p>
          <a:p>
            <a:r>
              <a:rPr lang="en-US" altLang="zh-HK" dirty="0" smtClean="0"/>
              <a:t>Drag the .</a:t>
            </a:r>
            <a:r>
              <a:rPr lang="en-US" altLang="zh-HK" dirty="0" err="1" smtClean="0"/>
              <a:t>ai</a:t>
            </a:r>
            <a:r>
              <a:rPr lang="en-US" altLang="zh-HK" dirty="0" smtClean="0"/>
              <a:t> files to the AI bin</a:t>
            </a:r>
          </a:p>
          <a:p>
            <a:endParaRPr lang="zh-HK" altLang="en-US" dirty="0" smtClean="0"/>
          </a:p>
          <a:p>
            <a:endParaRPr lang="zh-HK" altLang="en-US" dirty="0"/>
          </a:p>
        </p:txBody>
      </p:sp>
    </p:spTree>
    <p:extLst>
      <p:ext uri="{BB962C8B-B14F-4D97-AF65-F5344CB8AC3E}">
        <p14:creationId xmlns:p14="http://schemas.microsoft.com/office/powerpoint/2010/main" val="1276080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replace edit</a:t>
            </a:r>
          </a:p>
        </p:txBody>
      </p:sp>
      <p:sp>
        <p:nvSpPr>
          <p:cNvPr id="3" name="Content Placeholder 2"/>
          <p:cNvSpPr>
            <a:spLocks noGrp="1"/>
          </p:cNvSpPr>
          <p:nvPr>
            <p:ph idx="1"/>
          </p:nvPr>
        </p:nvSpPr>
        <p:spPr/>
        <p:txBody>
          <a:bodyPr>
            <a:normAutofit lnSpcReduction="10000"/>
          </a:bodyPr>
          <a:lstStyle/>
          <a:p>
            <a:r>
              <a:rPr lang="en-US" dirty="0" smtClean="0"/>
              <a:t>Open 06 </a:t>
            </a:r>
            <a:r>
              <a:rPr lang="en-US" dirty="0"/>
              <a:t>Replace Edit. </a:t>
            </a:r>
            <a:endParaRPr lang="en-US" dirty="0"/>
          </a:p>
          <a:p>
            <a:r>
              <a:rPr lang="en-US" dirty="0"/>
              <a:t>Place the </a:t>
            </a:r>
            <a:r>
              <a:rPr lang="en-US" dirty="0" err="1"/>
              <a:t>playhead</a:t>
            </a:r>
            <a:r>
              <a:rPr lang="en-US" dirty="0"/>
              <a:t> in the sequence at approximately 00;00;05;00 to provide a sync point for the edit. </a:t>
            </a:r>
            <a:endParaRPr lang="en-US" dirty="0"/>
          </a:p>
          <a:p>
            <a:r>
              <a:rPr lang="en-US" dirty="0"/>
              <a:t>Click the clip multicam_01.mov in the Timeline to target it for replacement. </a:t>
            </a:r>
            <a:endParaRPr lang="en-US" dirty="0"/>
          </a:p>
          <a:p>
            <a:r>
              <a:rPr lang="en-US" dirty="0"/>
              <a:t>From the Clips to Load bin, load the replacement clip called bike rides into </a:t>
            </a:r>
            <a:r>
              <a:rPr lang="en-US" dirty="0" err="1"/>
              <a:t>frame.mov</a:t>
            </a:r>
            <a:r>
              <a:rPr lang="en-US" dirty="0"/>
              <a:t> into the Source Monitor panel. </a:t>
            </a:r>
            <a:endParaRPr lang="en-US" dirty="0"/>
          </a:p>
        </p:txBody>
      </p:sp>
    </p:spTree>
    <p:extLst>
      <p:ext uri="{BB962C8B-B14F-4D97-AF65-F5344CB8AC3E}">
        <p14:creationId xmlns:p14="http://schemas.microsoft.com/office/powerpoint/2010/main" val="10150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Drag the </a:t>
            </a:r>
            <a:r>
              <a:rPr lang="en-US" dirty="0" err="1"/>
              <a:t>playhead</a:t>
            </a:r>
            <a:r>
              <a:rPr lang="en-US" dirty="0"/>
              <a:t> to choose a good piece of action for the replacement. </a:t>
            </a:r>
          </a:p>
          <a:p>
            <a:r>
              <a:rPr lang="en-US" dirty="0" smtClean="0"/>
              <a:t>Make </a:t>
            </a:r>
            <a:r>
              <a:rPr lang="en-US" dirty="0"/>
              <a:t>sure the Timeline panel is active, and then choose Clip &gt; Replace With Clip &gt; From Source Monitor, Match Frame. </a:t>
            </a:r>
            <a:endParaRPr lang="en-US" dirty="0"/>
          </a:p>
          <a:p>
            <a:endParaRPr lang="en-US" dirty="0"/>
          </a:p>
        </p:txBody>
      </p:sp>
    </p:spTree>
    <p:extLst>
      <p:ext uri="{BB962C8B-B14F-4D97-AF65-F5344CB8AC3E}">
        <p14:creationId xmlns:p14="http://schemas.microsoft.com/office/powerpoint/2010/main" val="929588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Replace Footage feature</a:t>
            </a:r>
          </a:p>
        </p:txBody>
      </p:sp>
      <p:sp>
        <p:nvSpPr>
          <p:cNvPr id="3" name="Content Placeholder 2"/>
          <p:cNvSpPr>
            <a:spLocks noGrp="1"/>
          </p:cNvSpPr>
          <p:nvPr>
            <p:ph idx="1"/>
          </p:nvPr>
        </p:nvSpPr>
        <p:spPr/>
        <p:txBody>
          <a:bodyPr>
            <a:normAutofit fontScale="92500" lnSpcReduction="20000"/>
          </a:bodyPr>
          <a:lstStyle/>
          <a:p>
            <a:r>
              <a:rPr lang="en-US" dirty="0" smtClean="0"/>
              <a:t>Open </a:t>
            </a:r>
            <a:r>
              <a:rPr lang="en-US" dirty="0"/>
              <a:t>07 Replace Footage. </a:t>
            </a:r>
            <a:endParaRPr lang="en-US" dirty="0"/>
          </a:p>
          <a:p>
            <a:r>
              <a:rPr lang="en-US" dirty="0"/>
              <a:t>In the Clips to Load bin, select the clip </a:t>
            </a:r>
            <a:r>
              <a:rPr lang="en-US" dirty="0" err="1"/>
              <a:t>Graphic.tif</a:t>
            </a:r>
            <a:r>
              <a:rPr lang="en-US" dirty="0"/>
              <a:t> in the Project panel. </a:t>
            </a:r>
            <a:endParaRPr lang="en-US" dirty="0"/>
          </a:p>
          <a:p>
            <a:r>
              <a:rPr lang="en-US" dirty="0"/>
              <a:t>Choose Clip &gt; Replace Footage. </a:t>
            </a:r>
            <a:endParaRPr lang="en-US" dirty="0"/>
          </a:p>
          <a:p>
            <a:r>
              <a:rPr lang="en-US" dirty="0" smtClean="0"/>
              <a:t>Navigate </a:t>
            </a:r>
            <a:r>
              <a:rPr lang="en-US" dirty="0"/>
              <a:t>to the Lesson 08 folder, choose the </a:t>
            </a:r>
            <a:r>
              <a:rPr lang="en-US" dirty="0" err="1"/>
              <a:t>Graphic_Fix.tif</a:t>
            </a:r>
            <a:r>
              <a:rPr lang="en-US" dirty="0"/>
              <a:t> file, and click Select </a:t>
            </a:r>
            <a:r>
              <a:rPr lang="en-US" dirty="0" smtClean="0"/>
              <a:t>(</a:t>
            </a:r>
            <a:r>
              <a:rPr lang="en-US" dirty="0"/>
              <a:t>Windows) or Open (Mac OS). </a:t>
            </a:r>
            <a:endParaRPr lang="en-US" dirty="0"/>
          </a:p>
          <a:p>
            <a:r>
              <a:rPr lang="en-US" dirty="0" smtClean="0"/>
              <a:t>Play </a:t>
            </a:r>
            <a:r>
              <a:rPr lang="en-US" dirty="0"/>
              <a:t>the Timeline, and notice that the incorrect graphic has been updated throughout the sequence and project. </a:t>
            </a:r>
            <a:endParaRPr lang="en-US" dirty="0"/>
          </a:p>
          <a:p>
            <a:endParaRPr lang="en-US" dirty="0"/>
          </a:p>
        </p:txBody>
      </p:sp>
    </p:spTree>
    <p:extLst>
      <p:ext uri="{BB962C8B-B14F-4D97-AF65-F5344CB8AC3E}">
        <p14:creationId xmlns:p14="http://schemas.microsoft.com/office/powerpoint/2010/main" val="817572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nested sequence</a:t>
            </a:r>
          </a:p>
        </p:txBody>
      </p:sp>
      <p:sp>
        <p:nvSpPr>
          <p:cNvPr id="3" name="Content Placeholder 2"/>
          <p:cNvSpPr>
            <a:spLocks noGrp="1"/>
          </p:cNvSpPr>
          <p:nvPr>
            <p:ph idx="1"/>
          </p:nvPr>
        </p:nvSpPr>
        <p:spPr/>
        <p:txBody>
          <a:bodyPr>
            <a:normAutofit fontScale="92500" lnSpcReduction="20000"/>
          </a:bodyPr>
          <a:lstStyle/>
          <a:p>
            <a:r>
              <a:rPr lang="en-US" dirty="0" smtClean="0"/>
              <a:t>Open </a:t>
            </a:r>
            <a:r>
              <a:rPr lang="en-US" dirty="0"/>
              <a:t>08 Bike Race</a:t>
            </a:r>
            <a:r>
              <a:rPr lang="en-US" dirty="0" smtClean="0"/>
              <a:t>.</a:t>
            </a:r>
            <a:endParaRPr lang="en-US" dirty="0"/>
          </a:p>
          <a:p>
            <a:r>
              <a:rPr lang="en-US" dirty="0"/>
              <a:t>Set an In point at the start of the sequence. </a:t>
            </a:r>
            <a:endParaRPr lang="en-US" dirty="0"/>
          </a:p>
          <a:p>
            <a:r>
              <a:rPr lang="en-US" dirty="0" smtClean="0"/>
              <a:t>Make </a:t>
            </a:r>
            <a:r>
              <a:rPr lang="en-US" dirty="0"/>
              <a:t>sure that track V1 is targeted in the sequence loaded in the Timeline panel. </a:t>
            </a:r>
            <a:endParaRPr lang="en-US" dirty="0"/>
          </a:p>
          <a:p>
            <a:r>
              <a:rPr lang="en-US" dirty="0" smtClean="0"/>
              <a:t>In </a:t>
            </a:r>
            <a:r>
              <a:rPr lang="en-US" dirty="0"/>
              <a:t>the Project panel, locate the sequence 08A Race Open. </a:t>
            </a:r>
            <a:endParaRPr lang="en-US" dirty="0"/>
          </a:p>
          <a:p>
            <a:r>
              <a:rPr lang="en-US" dirty="0" smtClean="0"/>
              <a:t>Click </a:t>
            </a:r>
            <a:r>
              <a:rPr lang="en-US" dirty="0"/>
              <a:t>the sequence once to select it (do not open it). </a:t>
            </a:r>
            <a:endParaRPr lang="en-US" dirty="0"/>
          </a:p>
          <a:p>
            <a:r>
              <a:rPr lang="en-US" dirty="0" smtClean="0"/>
              <a:t>Drag </a:t>
            </a:r>
            <a:r>
              <a:rPr lang="en-US" dirty="0"/>
              <a:t>the sequence 08A Race Open over the Program Monitor. </a:t>
            </a:r>
            <a:endParaRPr lang="en-US" dirty="0"/>
          </a:p>
          <a:p>
            <a:endParaRPr lang="en-US" dirty="0"/>
          </a:p>
        </p:txBody>
      </p:sp>
    </p:spTree>
    <p:extLst>
      <p:ext uri="{BB962C8B-B14F-4D97-AF65-F5344CB8AC3E}">
        <p14:creationId xmlns:p14="http://schemas.microsoft.com/office/powerpoint/2010/main" val="1172063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Hold down the Control (Windows) or Command (Mac OS) key. </a:t>
            </a:r>
            <a:endParaRPr lang="en-US" dirty="0"/>
          </a:p>
          <a:p>
            <a:r>
              <a:rPr lang="en-US" dirty="0"/>
              <a:t>Release the key to perform an insert edit and add the graphic open to your sequence. </a:t>
            </a:r>
            <a:endParaRPr lang="en-US" dirty="0"/>
          </a:p>
          <a:p>
            <a:r>
              <a:rPr lang="en-US" dirty="0"/>
              <a:t>Play back sequence 08 Bike Race</a:t>
            </a:r>
            <a:r>
              <a:rPr lang="en-US" dirty="0" smtClean="0"/>
              <a:t>.</a:t>
            </a:r>
            <a:endParaRPr lang="en-US" dirty="0"/>
          </a:p>
        </p:txBody>
      </p:sp>
    </p:spTree>
    <p:extLst>
      <p:ext uri="{BB962C8B-B14F-4D97-AF65-F5344CB8AC3E}">
        <p14:creationId xmlns:p14="http://schemas.microsoft.com/office/powerpoint/2010/main" val="997276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clips already in a sequence</a:t>
            </a:r>
          </a:p>
        </p:txBody>
      </p:sp>
      <p:sp>
        <p:nvSpPr>
          <p:cNvPr id="3" name="Content Placeholder 2"/>
          <p:cNvSpPr>
            <a:spLocks noGrp="1"/>
          </p:cNvSpPr>
          <p:nvPr>
            <p:ph idx="1"/>
          </p:nvPr>
        </p:nvSpPr>
        <p:spPr/>
        <p:txBody>
          <a:bodyPr>
            <a:normAutofit fontScale="92500" lnSpcReduction="20000"/>
          </a:bodyPr>
          <a:lstStyle/>
          <a:p>
            <a:r>
              <a:rPr lang="en-US" dirty="0" smtClean="0"/>
              <a:t>Open </a:t>
            </a:r>
            <a:r>
              <a:rPr lang="en-US" dirty="0"/>
              <a:t>09 Collapse. </a:t>
            </a:r>
            <a:endParaRPr lang="en-US" dirty="0"/>
          </a:p>
          <a:p>
            <a:r>
              <a:rPr lang="en-US" dirty="0" err="1"/>
              <a:t>Shift+click</a:t>
            </a:r>
            <a:r>
              <a:rPr lang="en-US" dirty="0"/>
              <a:t> the three clips that make up the first segment—</a:t>
            </a:r>
            <a:r>
              <a:rPr lang="en-US" dirty="0" err="1"/>
              <a:t>movie_logo.psd</a:t>
            </a:r>
            <a:r>
              <a:rPr lang="en-US" dirty="0"/>
              <a:t>, Title 01, and Medieval_wide_01—to select them. </a:t>
            </a:r>
            <a:endParaRPr lang="en-US" dirty="0"/>
          </a:p>
          <a:p>
            <a:r>
              <a:rPr lang="en-US" dirty="0"/>
              <a:t>Right-click the selected clips, and choose Nest. </a:t>
            </a:r>
            <a:endParaRPr lang="en-US" dirty="0"/>
          </a:p>
          <a:p>
            <a:r>
              <a:rPr lang="en-US" dirty="0"/>
              <a:t>In the Effects panel, click the Video Transitions folder to open it. en open the 3D Motion subfolder. </a:t>
            </a:r>
            <a:endParaRPr lang="en-US" dirty="0"/>
          </a:p>
          <a:p>
            <a:r>
              <a:rPr lang="en-US" dirty="0"/>
              <a:t>Drag the Cube Spin transition to the edit point between the two clips</a:t>
            </a:r>
            <a:r>
              <a:rPr lang="en-US" dirty="0" smtClean="0"/>
              <a:t>.</a:t>
            </a:r>
            <a:endParaRPr lang="en-US" dirty="0"/>
          </a:p>
        </p:txBody>
      </p:sp>
    </p:spTree>
    <p:extLst>
      <p:ext uri="{BB962C8B-B14F-4D97-AF65-F5344CB8AC3E}">
        <p14:creationId xmlns:p14="http://schemas.microsoft.com/office/powerpoint/2010/main" val="52775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Trim in a sequence</a:t>
            </a:r>
          </a:p>
        </p:txBody>
      </p:sp>
      <p:sp>
        <p:nvSpPr>
          <p:cNvPr id="3" name="Content Placeholder 2"/>
          <p:cNvSpPr>
            <a:spLocks noGrp="1"/>
          </p:cNvSpPr>
          <p:nvPr>
            <p:ph idx="1"/>
          </p:nvPr>
        </p:nvSpPr>
        <p:spPr/>
        <p:txBody>
          <a:bodyPr>
            <a:normAutofit lnSpcReduction="10000"/>
          </a:bodyPr>
          <a:lstStyle/>
          <a:p>
            <a:r>
              <a:rPr lang="en-US" dirty="0" smtClean="0"/>
              <a:t>Open </a:t>
            </a:r>
            <a:r>
              <a:rPr lang="en-US" dirty="0"/>
              <a:t>10 Regular Trim </a:t>
            </a:r>
            <a:endParaRPr lang="en-US" dirty="0"/>
          </a:p>
          <a:p>
            <a:r>
              <a:rPr lang="en-US" dirty="0"/>
              <a:t>Choose the Selection tool (V). </a:t>
            </a:r>
            <a:r>
              <a:rPr lang="en-US" dirty="0" smtClean="0"/>
              <a:t>P</a:t>
            </a:r>
            <a:r>
              <a:rPr lang="en-US" dirty="0"/>
              <a:t>lace the pointer over the Out point of the last clip in the sequence. </a:t>
            </a:r>
            <a:endParaRPr lang="en-US" dirty="0"/>
          </a:p>
          <a:p>
            <a:r>
              <a:rPr lang="en-US" dirty="0"/>
              <a:t>Click and drag an edge to trim the Out point of the clip in the sequence</a:t>
            </a:r>
            <a:r>
              <a:rPr lang="en-US" dirty="0" smtClean="0"/>
              <a:t>.</a:t>
            </a:r>
            <a:br>
              <a:rPr lang="en-US" dirty="0" smtClean="0"/>
            </a:br>
            <a:r>
              <a:rPr lang="en-US" dirty="0"/>
              <a:t>A </a:t>
            </a:r>
            <a:r>
              <a:rPr lang="en-US" dirty="0" err="1"/>
              <a:t>timecode</a:t>
            </a:r>
            <a:r>
              <a:rPr lang="en-US" dirty="0"/>
              <a:t> tool tip appears to show you how much you’ve trimmed the clip. </a:t>
            </a:r>
            <a:r>
              <a:rPr lang="en-US" dirty="0" smtClean="0"/>
              <a:t>Drag </a:t>
            </a:r>
            <a:r>
              <a:rPr lang="en-US" dirty="0"/>
              <a:t>an edge an additional 9:00. </a:t>
            </a:r>
            <a:endParaRPr lang="en-US" dirty="0"/>
          </a:p>
          <a:p>
            <a:endParaRPr lang="en-US" dirty="0"/>
          </a:p>
        </p:txBody>
      </p:sp>
    </p:spTree>
    <p:extLst>
      <p:ext uri="{BB962C8B-B14F-4D97-AF65-F5344CB8AC3E}">
        <p14:creationId xmlns:p14="http://schemas.microsoft.com/office/powerpoint/2010/main" val="198628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 edit</a:t>
            </a:r>
          </a:p>
        </p:txBody>
      </p:sp>
      <p:sp>
        <p:nvSpPr>
          <p:cNvPr id="3" name="Content Placeholder 2"/>
          <p:cNvSpPr>
            <a:spLocks noGrp="1"/>
          </p:cNvSpPr>
          <p:nvPr>
            <p:ph idx="1"/>
          </p:nvPr>
        </p:nvSpPr>
        <p:spPr/>
        <p:txBody>
          <a:bodyPr>
            <a:normAutofit lnSpcReduction="10000"/>
          </a:bodyPr>
          <a:lstStyle/>
          <a:p>
            <a:r>
              <a:rPr lang="en-US" dirty="0" smtClean="0"/>
              <a:t>Open </a:t>
            </a:r>
            <a:r>
              <a:rPr lang="en-US" dirty="0"/>
              <a:t>11 Ripple Edit. </a:t>
            </a:r>
            <a:endParaRPr lang="en-US" dirty="0"/>
          </a:p>
          <a:p>
            <a:r>
              <a:rPr lang="en-US" dirty="0"/>
              <a:t>Click the Ripple Edit tool (or press B on your keyboard). </a:t>
            </a:r>
            <a:endParaRPr lang="en-US" dirty="0"/>
          </a:p>
          <a:p>
            <a:r>
              <a:rPr lang="en-US" b="1" dirty="0"/>
              <a:t> </a:t>
            </a:r>
            <a:r>
              <a:rPr lang="en-US" dirty="0"/>
              <a:t>Hover the Ripple Edit tool over the left edge of the third clip (Medieval_wide_01.mpeg) until it turns into a large, right-facing square bracket. </a:t>
            </a:r>
            <a:endParaRPr lang="en-US" dirty="0"/>
          </a:p>
          <a:p>
            <a:r>
              <a:rPr lang="en-US" dirty="0"/>
              <a:t>Drag to the right until the </a:t>
            </a:r>
            <a:r>
              <a:rPr lang="en-US" dirty="0" err="1"/>
              <a:t>timecode</a:t>
            </a:r>
            <a:r>
              <a:rPr lang="en-US" dirty="0"/>
              <a:t> reads +00:00:02:15</a:t>
            </a:r>
            <a:r>
              <a:rPr lang="en-US" dirty="0" smtClean="0"/>
              <a:t>.</a:t>
            </a:r>
            <a:endParaRPr lang="en-US" dirty="0"/>
          </a:p>
        </p:txBody>
      </p:sp>
    </p:spTree>
    <p:extLst>
      <p:ext uri="{BB962C8B-B14F-4D97-AF65-F5344CB8AC3E}">
        <p14:creationId xmlns:p14="http://schemas.microsoft.com/office/powerpoint/2010/main" val="1589513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Release the mouse button to complete the edit. </a:t>
            </a:r>
            <a:endParaRPr lang="en-US" dirty="0"/>
          </a:p>
          <a:p>
            <a:r>
              <a:rPr lang="en-US" dirty="0"/>
              <a:t>Use the Ripple Edit tool to grab the right side of the clip, and drag it to the left until the </a:t>
            </a:r>
            <a:r>
              <a:rPr lang="en-US" dirty="0" err="1"/>
              <a:t>timecode</a:t>
            </a:r>
            <a:r>
              <a:rPr lang="en-US" dirty="0"/>
              <a:t> removed reads -00:00:03:00. </a:t>
            </a:r>
            <a:endParaRPr lang="en-US" dirty="0"/>
          </a:p>
          <a:p>
            <a:endParaRPr lang="en-US" dirty="0"/>
          </a:p>
        </p:txBody>
      </p:sp>
    </p:spTree>
    <p:extLst>
      <p:ext uri="{BB962C8B-B14F-4D97-AF65-F5344CB8AC3E}">
        <p14:creationId xmlns:p14="http://schemas.microsoft.com/office/powerpoint/2010/main" val="35914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edit</a:t>
            </a:r>
          </a:p>
        </p:txBody>
      </p:sp>
      <p:sp>
        <p:nvSpPr>
          <p:cNvPr id="3" name="Content Placeholder 2"/>
          <p:cNvSpPr>
            <a:spLocks noGrp="1"/>
          </p:cNvSpPr>
          <p:nvPr>
            <p:ph idx="1"/>
          </p:nvPr>
        </p:nvSpPr>
        <p:spPr/>
        <p:txBody>
          <a:bodyPr/>
          <a:lstStyle/>
          <a:p>
            <a:r>
              <a:rPr lang="en-US" dirty="0" smtClean="0"/>
              <a:t>Open </a:t>
            </a:r>
            <a:r>
              <a:rPr lang="en-US" dirty="0"/>
              <a:t>12 Trimming Edits</a:t>
            </a:r>
            <a:r>
              <a:rPr lang="en-US" dirty="0" smtClean="0"/>
              <a:t>.</a:t>
            </a:r>
            <a:endParaRPr lang="en-US" dirty="0"/>
          </a:p>
          <a:p>
            <a:r>
              <a:rPr lang="en-US" dirty="0"/>
              <a:t>Select the Rolling Edit Tool (N) in the Tools panel. </a:t>
            </a:r>
            <a:endParaRPr lang="en-US" dirty="0"/>
          </a:p>
          <a:p>
            <a:r>
              <a:rPr lang="en-US" dirty="0"/>
              <a:t>Drag the edit point between Clip A and Clip B (the first two clips on the Timeline), using the Program Monitor split screen to find a better matching edit. </a:t>
            </a:r>
            <a:endParaRPr lang="en-US" dirty="0"/>
          </a:p>
          <a:p>
            <a:endParaRPr lang="en-US" dirty="0"/>
          </a:p>
        </p:txBody>
      </p:sp>
    </p:spTree>
    <p:extLst>
      <p:ext uri="{BB962C8B-B14F-4D97-AF65-F5344CB8AC3E}">
        <p14:creationId xmlns:p14="http://schemas.microsoft.com/office/powerpoint/2010/main" val="62584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a:t>
            </a:r>
            <a:endParaRPr lang="zh-HK" altLang="en-US" dirty="0"/>
          </a:p>
        </p:txBody>
      </p:sp>
      <p:sp>
        <p:nvSpPr>
          <p:cNvPr id="3" name="Content Placeholder 2"/>
          <p:cNvSpPr>
            <a:spLocks noGrp="1"/>
          </p:cNvSpPr>
          <p:nvPr>
            <p:ph idx="1"/>
          </p:nvPr>
        </p:nvSpPr>
        <p:spPr/>
        <p:txBody>
          <a:bodyPr/>
          <a:lstStyle/>
          <a:p>
            <a:r>
              <a:rPr lang="en-US" altLang="zh-HK" dirty="0" err="1" smtClean="0"/>
              <a:t>Ctrl+Double</a:t>
            </a:r>
            <a:r>
              <a:rPr lang="en-US" altLang="zh-HK" dirty="0" smtClean="0"/>
              <a:t> Click = Open in the same window</a:t>
            </a:r>
          </a:p>
          <a:p>
            <a:r>
              <a:rPr lang="en-US" altLang="zh-HK" dirty="0" smtClean="0"/>
              <a:t>Tilde = open window in full screen</a:t>
            </a:r>
          </a:p>
          <a:p>
            <a:r>
              <a:rPr lang="en-US" altLang="zh-HK" dirty="0" smtClean="0"/>
              <a:t>Right click Project tab -&gt; Preview Area</a:t>
            </a:r>
            <a:endParaRPr lang="zh-HK" altLang="en-US" dirty="0"/>
          </a:p>
        </p:txBody>
      </p:sp>
    </p:spTree>
    <p:extLst>
      <p:ext uri="{BB962C8B-B14F-4D97-AF65-F5344CB8AC3E}">
        <p14:creationId xmlns:p14="http://schemas.microsoft.com/office/powerpoint/2010/main" val="303724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edits</a:t>
            </a:r>
          </a:p>
        </p:txBody>
      </p:sp>
      <p:sp>
        <p:nvSpPr>
          <p:cNvPr id="3" name="Content Placeholder 2"/>
          <p:cNvSpPr>
            <a:spLocks noGrp="1"/>
          </p:cNvSpPr>
          <p:nvPr>
            <p:ph idx="1"/>
          </p:nvPr>
        </p:nvSpPr>
        <p:spPr/>
        <p:txBody>
          <a:bodyPr/>
          <a:lstStyle/>
          <a:p>
            <a:r>
              <a:rPr lang="en-US" dirty="0" smtClean="0"/>
              <a:t>Open </a:t>
            </a:r>
            <a:r>
              <a:rPr lang="en-US" dirty="0"/>
              <a:t>12 Trimming Edits. </a:t>
            </a:r>
            <a:endParaRPr lang="en-US" dirty="0"/>
          </a:p>
          <a:p>
            <a:r>
              <a:rPr lang="en-US" dirty="0" smtClean="0"/>
              <a:t>Select </a:t>
            </a:r>
            <a:r>
              <a:rPr lang="en-US" dirty="0"/>
              <a:t>the Slide Tool (U). </a:t>
            </a:r>
            <a:endParaRPr lang="en-US" dirty="0"/>
          </a:p>
          <a:p>
            <a:r>
              <a:rPr lang="en-US" dirty="0" smtClean="0"/>
              <a:t>Position </a:t>
            </a:r>
            <a:r>
              <a:rPr lang="en-US" dirty="0"/>
              <a:t>the Slide tool over the middle clip. </a:t>
            </a:r>
            <a:endParaRPr lang="en-US" dirty="0"/>
          </a:p>
          <a:p>
            <a:r>
              <a:rPr lang="en-US" dirty="0" smtClean="0"/>
              <a:t>Drag </a:t>
            </a:r>
            <a:r>
              <a:rPr lang="en-US" dirty="0"/>
              <a:t>the second clip left or right. </a:t>
            </a:r>
            <a:endParaRPr lang="en-US" dirty="0"/>
          </a:p>
          <a:p>
            <a:r>
              <a:rPr lang="en-US" dirty="0"/>
              <a:t>Take a look at the Program Monitor as you perform the slide edit. </a:t>
            </a:r>
            <a:endParaRPr lang="en-US" dirty="0"/>
          </a:p>
          <a:p>
            <a:endParaRPr lang="en-US" dirty="0"/>
          </a:p>
        </p:txBody>
      </p:sp>
    </p:spTree>
    <p:extLst>
      <p:ext uri="{BB962C8B-B14F-4D97-AF65-F5344CB8AC3E}">
        <p14:creationId xmlns:p14="http://schemas.microsoft.com/office/powerpoint/2010/main" val="1845636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 edits</a:t>
            </a:r>
          </a:p>
        </p:txBody>
      </p:sp>
      <p:sp>
        <p:nvSpPr>
          <p:cNvPr id="3" name="Content Placeholder 2"/>
          <p:cNvSpPr>
            <a:spLocks noGrp="1"/>
          </p:cNvSpPr>
          <p:nvPr>
            <p:ph idx="1"/>
          </p:nvPr>
        </p:nvSpPr>
        <p:spPr/>
        <p:txBody>
          <a:bodyPr/>
          <a:lstStyle/>
          <a:p>
            <a:r>
              <a:rPr lang="en-US" dirty="0" smtClean="0"/>
              <a:t>Open </a:t>
            </a:r>
            <a:r>
              <a:rPr lang="en-US" dirty="0"/>
              <a:t>12 Trimming Edits. </a:t>
            </a:r>
            <a:endParaRPr lang="en-US" dirty="0"/>
          </a:p>
          <a:p>
            <a:r>
              <a:rPr lang="en-US" dirty="0"/>
              <a:t>Select the Slip tool (Y). </a:t>
            </a:r>
            <a:endParaRPr lang="en-US" dirty="0"/>
          </a:p>
          <a:p>
            <a:r>
              <a:rPr lang="en-US" dirty="0"/>
              <a:t>Drag Clip B left and right (the middle clip—bike low </a:t>
            </a:r>
            <a:r>
              <a:rPr lang="en-US" dirty="0" err="1"/>
              <a:t>shot.mov</a:t>
            </a:r>
            <a:r>
              <a:rPr lang="en-US" dirty="0"/>
              <a:t>). </a:t>
            </a:r>
            <a:endParaRPr lang="en-US" dirty="0"/>
          </a:p>
          <a:p>
            <a:r>
              <a:rPr lang="en-US" dirty="0"/>
              <a:t>Take a look at the Program Monitor as you perform the slip edit. </a:t>
            </a:r>
            <a:endParaRPr lang="en-US" dirty="0"/>
          </a:p>
          <a:p>
            <a:endParaRPr lang="en-US" dirty="0"/>
          </a:p>
        </p:txBody>
      </p:sp>
    </p:spTree>
    <p:extLst>
      <p:ext uri="{BB962C8B-B14F-4D97-AF65-F5344CB8AC3E}">
        <p14:creationId xmlns:p14="http://schemas.microsoft.com/office/powerpoint/2010/main" val="1260995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Choosing a trimming method in the Program Monitor</a:t>
            </a:r>
          </a:p>
        </p:txBody>
      </p:sp>
      <p:sp>
        <p:nvSpPr>
          <p:cNvPr id="3" name="Content Placeholder 2"/>
          <p:cNvSpPr>
            <a:spLocks noGrp="1"/>
          </p:cNvSpPr>
          <p:nvPr>
            <p:ph idx="1"/>
          </p:nvPr>
        </p:nvSpPr>
        <p:spPr/>
        <p:txBody>
          <a:bodyPr>
            <a:normAutofit fontScale="85000" lnSpcReduction="20000"/>
          </a:bodyPr>
          <a:lstStyle/>
          <a:p>
            <a:r>
              <a:rPr lang="en-US" dirty="0" smtClean="0"/>
              <a:t>Open </a:t>
            </a:r>
            <a:r>
              <a:rPr lang="en-US" dirty="0"/>
              <a:t>13 Trim Mode</a:t>
            </a:r>
            <a:r>
              <a:rPr lang="en-US" dirty="0" smtClean="0"/>
              <a:t>.</a:t>
            </a:r>
            <a:endParaRPr lang="en-US" dirty="0"/>
          </a:p>
          <a:p>
            <a:r>
              <a:rPr lang="en-US" dirty="0" smtClean="0"/>
              <a:t>With </a:t>
            </a:r>
            <a:r>
              <a:rPr lang="en-US" dirty="0"/>
              <a:t>the Selection tool, double-click the edit point between clip 3 and clip 4 in </a:t>
            </a:r>
            <a:r>
              <a:rPr lang="en-US" dirty="0" smtClean="0"/>
              <a:t>the </a:t>
            </a:r>
            <a:r>
              <a:rPr lang="en-US" dirty="0"/>
              <a:t>Timeline panel (there is a marker to help you find it). </a:t>
            </a:r>
            <a:endParaRPr lang="en-US" dirty="0"/>
          </a:p>
          <a:p>
            <a:r>
              <a:rPr lang="en-US" dirty="0" smtClean="0"/>
              <a:t>In </a:t>
            </a:r>
            <a:r>
              <a:rPr lang="en-US" dirty="0"/>
              <a:t>the Program monitor, drag the cursor slowly across the A and B clips. </a:t>
            </a:r>
            <a:r>
              <a:rPr lang="en-US" dirty="0" smtClean="0"/>
              <a:t/>
            </a:r>
            <a:br>
              <a:rPr lang="en-US" dirty="0" smtClean="0"/>
            </a:br>
            <a:r>
              <a:rPr lang="en-US" dirty="0" smtClean="0"/>
              <a:t>As </a:t>
            </a:r>
            <a:r>
              <a:rPr lang="en-US" dirty="0"/>
              <a:t>you drag from left to right, you’ll see the tool update from a Trim Out (left side), Roll (center), or Trim In (right). </a:t>
            </a:r>
            <a:endParaRPr lang="en-US" dirty="0"/>
          </a:p>
          <a:p>
            <a:r>
              <a:rPr lang="en-US" dirty="0" smtClean="0"/>
              <a:t>Drag </a:t>
            </a:r>
            <a:r>
              <a:rPr lang="en-US" dirty="0"/>
              <a:t>in between both clips to perform a roll edit.</a:t>
            </a:r>
            <a:br>
              <a:rPr lang="en-US" dirty="0"/>
            </a:br>
            <a:r>
              <a:rPr lang="en-US" dirty="0" smtClean="0"/>
              <a:t>The </a:t>
            </a:r>
            <a:r>
              <a:rPr lang="en-US" dirty="0"/>
              <a:t>time display on the right should read 00:00:09:16. </a:t>
            </a:r>
            <a:endParaRPr lang="en-US" dirty="0"/>
          </a:p>
          <a:p>
            <a:endParaRPr lang="en-US" dirty="0"/>
          </a:p>
        </p:txBody>
      </p:sp>
    </p:spTree>
    <p:extLst>
      <p:ext uri="{BB962C8B-B14F-4D97-AF65-F5344CB8AC3E}">
        <p14:creationId xmlns:p14="http://schemas.microsoft.com/office/powerpoint/2010/main" val="418646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Press the down-arrow key to go to the next edit. </a:t>
            </a:r>
            <a:endParaRPr lang="en-US" dirty="0"/>
          </a:p>
          <a:p>
            <a:r>
              <a:rPr lang="en-US" dirty="0"/>
              <a:t>Change your trimming method to a ripple edit. </a:t>
            </a:r>
            <a:endParaRPr lang="en-US" dirty="0"/>
          </a:p>
          <a:p>
            <a:r>
              <a:rPr lang="en-US" dirty="0"/>
              <a:t>Drag four frames to the right for the incoming clip and make the edit shorter. </a:t>
            </a:r>
            <a:endParaRPr lang="en-US" dirty="0"/>
          </a:p>
          <a:p>
            <a:endParaRPr lang="en-US" dirty="0"/>
          </a:p>
        </p:txBody>
      </p:sp>
    </p:spTree>
    <p:extLst>
      <p:ext uri="{BB962C8B-B14F-4D97-AF65-F5344CB8AC3E}">
        <p14:creationId xmlns:p14="http://schemas.microsoft.com/office/powerpoint/2010/main" val="198710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trimming</a:t>
            </a:r>
          </a:p>
        </p:txBody>
      </p:sp>
      <p:sp>
        <p:nvSpPr>
          <p:cNvPr id="3" name="Content Placeholder 2"/>
          <p:cNvSpPr>
            <a:spLocks noGrp="1"/>
          </p:cNvSpPr>
          <p:nvPr>
            <p:ph idx="1"/>
          </p:nvPr>
        </p:nvSpPr>
        <p:spPr/>
        <p:txBody>
          <a:bodyPr>
            <a:normAutofit fontScale="85000" lnSpcReduction="10000"/>
          </a:bodyPr>
          <a:lstStyle/>
          <a:p>
            <a:r>
              <a:rPr lang="en-US" dirty="0"/>
              <a:t>Continue working with the sequence 13 Trim Mode. </a:t>
            </a:r>
            <a:endParaRPr lang="en-US" dirty="0"/>
          </a:p>
          <a:p>
            <a:r>
              <a:rPr lang="en-US" dirty="0" smtClean="0"/>
              <a:t>Press </a:t>
            </a:r>
            <a:r>
              <a:rPr lang="en-US" dirty="0"/>
              <a:t>the Down Arrow key twice to move to the next video edit point. Set the trim type to be a roll. You can use the shortcut </a:t>
            </a:r>
            <a:r>
              <a:rPr lang="en-US" dirty="0" err="1"/>
              <a:t>Control+T</a:t>
            </a:r>
            <a:r>
              <a:rPr lang="en-US" dirty="0"/>
              <a:t> (Windows) or </a:t>
            </a:r>
            <a:r>
              <a:rPr lang="en-US" dirty="0" err="1"/>
              <a:t>Control+T</a:t>
            </a:r>
            <a:r>
              <a:rPr lang="en-US" dirty="0"/>
              <a:t> (Mac) to cycle Trim modes</a:t>
            </a:r>
            <a:r>
              <a:rPr lang="en-US" dirty="0" smtClean="0"/>
              <a:t>.</a:t>
            </a:r>
            <a:br>
              <a:rPr lang="en-US" dirty="0" smtClean="0"/>
            </a:br>
            <a:r>
              <a:rPr lang="en-US" dirty="0" smtClean="0"/>
              <a:t>You </a:t>
            </a:r>
            <a:r>
              <a:rPr lang="en-US" dirty="0"/>
              <a:t>can stay in Trim mode while switching between edit points. Conversely, the Up Arrow key would switch you to the previous edit. </a:t>
            </a:r>
            <a:endParaRPr lang="en-US" dirty="0"/>
          </a:p>
          <a:p>
            <a:r>
              <a:rPr lang="en-US" smtClean="0"/>
              <a:t>Press </a:t>
            </a:r>
            <a:r>
              <a:rPr lang="en-US" dirty="0"/>
              <a:t>the spacebar to loop playback.</a:t>
            </a:r>
            <a:br>
              <a:rPr lang="en-US" dirty="0"/>
            </a:br>
            <a:endParaRPr lang="en-US" dirty="0"/>
          </a:p>
          <a:p>
            <a:endParaRPr lang="en-US" dirty="0"/>
          </a:p>
        </p:txBody>
      </p:sp>
    </p:spTree>
    <p:extLst>
      <p:ext uri="{BB962C8B-B14F-4D97-AF65-F5344CB8AC3E}">
        <p14:creationId xmlns:p14="http://schemas.microsoft.com/office/powerpoint/2010/main" val="240959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Multi-cam</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702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a:t>
            </a:r>
            <a:r>
              <a:rPr lang="en-US" dirty="0" err="1"/>
              <a:t>multicamera</a:t>
            </a:r>
            <a:r>
              <a:rPr lang="en-US" dirty="0"/>
              <a:t> editing?</a:t>
            </a:r>
          </a:p>
        </p:txBody>
      </p:sp>
      <p:sp>
        <p:nvSpPr>
          <p:cNvPr id="3" name="Content Placeholder 2"/>
          <p:cNvSpPr>
            <a:spLocks noGrp="1"/>
          </p:cNvSpPr>
          <p:nvPr>
            <p:ph idx="1"/>
          </p:nvPr>
        </p:nvSpPr>
        <p:spPr/>
        <p:txBody>
          <a:bodyPr/>
          <a:lstStyle/>
          <a:p>
            <a:r>
              <a:rPr lang="en-US" dirty="0" smtClean="0"/>
              <a:t>Action – slow motion from multi-angle</a:t>
            </a:r>
          </a:p>
          <a:p>
            <a:r>
              <a:rPr lang="en-US" dirty="0" smtClean="0"/>
              <a:t>Talk Show/Interview – single shot is too boring</a:t>
            </a:r>
          </a:p>
          <a:p>
            <a:r>
              <a:rPr lang="en-US" dirty="0" smtClean="0"/>
              <a:t>Sport game – Olympics </a:t>
            </a:r>
          </a:p>
          <a:p>
            <a:r>
              <a:rPr lang="en-US" dirty="0" smtClean="0"/>
              <a:t>Concert – more dynamics effects</a:t>
            </a:r>
            <a:endParaRPr lang="en-US" dirty="0"/>
          </a:p>
        </p:txBody>
      </p:sp>
    </p:spTree>
    <p:extLst>
      <p:ext uri="{BB962C8B-B14F-4D97-AF65-F5344CB8AC3E}">
        <p14:creationId xmlns:p14="http://schemas.microsoft.com/office/powerpoint/2010/main" val="336465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a:t>Load your </a:t>
            </a:r>
            <a:r>
              <a:rPr lang="en-US" dirty="0" smtClean="0"/>
              <a:t>footage</a:t>
            </a:r>
          </a:p>
          <a:p>
            <a:r>
              <a:rPr lang="en-US" dirty="0"/>
              <a:t>Determine your sync </a:t>
            </a:r>
            <a:r>
              <a:rPr lang="en-US" dirty="0" smtClean="0"/>
              <a:t>points</a:t>
            </a:r>
          </a:p>
          <a:p>
            <a:r>
              <a:rPr lang="en-US" dirty="0"/>
              <a:t>Create a </a:t>
            </a:r>
            <a:r>
              <a:rPr lang="en-US" dirty="0" smtClean="0"/>
              <a:t>multi-camera </a:t>
            </a:r>
            <a:r>
              <a:rPr lang="en-US" dirty="0"/>
              <a:t>source </a:t>
            </a:r>
            <a:r>
              <a:rPr lang="en-US" dirty="0" smtClean="0"/>
              <a:t>sequence</a:t>
            </a:r>
          </a:p>
          <a:p>
            <a:r>
              <a:rPr lang="en-US" dirty="0"/>
              <a:t>Create the </a:t>
            </a:r>
            <a:r>
              <a:rPr lang="en-US" dirty="0" smtClean="0"/>
              <a:t>multi-camera </a:t>
            </a:r>
            <a:r>
              <a:rPr lang="en-US" dirty="0"/>
              <a:t>target </a:t>
            </a:r>
            <a:r>
              <a:rPr lang="en-US" dirty="0" smtClean="0"/>
              <a:t>sequence</a:t>
            </a:r>
          </a:p>
          <a:p>
            <a:r>
              <a:rPr lang="en-US" dirty="0"/>
              <a:t>Record the </a:t>
            </a:r>
            <a:r>
              <a:rPr lang="en-US" dirty="0" smtClean="0"/>
              <a:t>multi-camera edits</a:t>
            </a:r>
          </a:p>
          <a:p>
            <a:r>
              <a:rPr lang="en-US" dirty="0"/>
              <a:t>Adjust and refine edits</a:t>
            </a:r>
          </a:p>
        </p:txBody>
      </p:sp>
    </p:spTree>
    <p:extLst>
      <p:ext uri="{BB962C8B-B14F-4D97-AF65-F5344CB8AC3E}">
        <p14:creationId xmlns:p14="http://schemas.microsoft.com/office/powerpoint/2010/main" val="496987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1 – </a:t>
            </a:r>
            <a:r>
              <a:rPr lang="en-US" dirty="0"/>
              <a:t>A</a:t>
            </a:r>
            <a:r>
              <a:rPr lang="en-US" dirty="0" smtClean="0"/>
              <a:t>dd marker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lesson 10.prprj</a:t>
            </a:r>
          </a:p>
          <a:p>
            <a:r>
              <a:rPr lang="en-US" dirty="0"/>
              <a:t>Double-click the clip MULTICAM_01.mov to load it into the Source Monitor </a:t>
            </a:r>
            <a:r>
              <a:rPr lang="en-US" dirty="0" smtClean="0"/>
              <a:t>panel</a:t>
            </a:r>
            <a:r>
              <a:rPr lang="en-US" dirty="0"/>
              <a:t>. </a:t>
            </a:r>
            <a:endParaRPr lang="en-US" dirty="0" smtClean="0"/>
          </a:p>
          <a:p>
            <a:r>
              <a:rPr lang="en-US" dirty="0"/>
              <a:t>Move the Source Monitor </a:t>
            </a:r>
            <a:r>
              <a:rPr lang="en-US" dirty="0" err="1"/>
              <a:t>playhead</a:t>
            </a:r>
            <a:r>
              <a:rPr lang="en-US" dirty="0"/>
              <a:t> to where the first woman claps her hands together </a:t>
            </a:r>
            <a:r>
              <a:rPr lang="en-US" dirty="0" smtClean="0"/>
              <a:t>(00:00:01:03</a:t>
            </a:r>
            <a:r>
              <a:rPr lang="en-US" dirty="0"/>
              <a:t>). </a:t>
            </a:r>
            <a:endParaRPr lang="en-US" dirty="0"/>
          </a:p>
          <a:p>
            <a:r>
              <a:rPr lang="en-US" dirty="0" smtClean="0"/>
              <a:t>Type M in </a:t>
            </a:r>
            <a:r>
              <a:rPr lang="en-US" dirty="0"/>
              <a:t>the Source </a:t>
            </a:r>
            <a:r>
              <a:rPr lang="en-US" dirty="0" smtClean="0"/>
              <a:t>Monitor to Add </a:t>
            </a:r>
            <a:r>
              <a:rPr lang="en-US" dirty="0"/>
              <a:t>Marker. </a:t>
            </a:r>
            <a:endParaRPr lang="en-US" dirty="0" smtClean="0"/>
          </a:p>
          <a:p>
            <a:r>
              <a:rPr lang="en-US" dirty="0"/>
              <a:t>Repeat the process and add a marker for the remaining three clips in a similar manner</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450573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a:t>
            </a:r>
            <a:r>
              <a:rPr lang="en-US" dirty="0" smtClean="0"/>
              <a:t>– Multi-camera </a:t>
            </a:r>
            <a:r>
              <a:rPr lang="en-US" dirty="0"/>
              <a:t>source sequence</a:t>
            </a:r>
          </a:p>
        </p:txBody>
      </p:sp>
      <p:sp>
        <p:nvSpPr>
          <p:cNvPr id="3" name="Content Placeholder 2"/>
          <p:cNvSpPr>
            <a:spLocks noGrp="1"/>
          </p:cNvSpPr>
          <p:nvPr>
            <p:ph idx="1"/>
          </p:nvPr>
        </p:nvSpPr>
        <p:spPr/>
        <p:txBody>
          <a:bodyPr>
            <a:normAutofit fontScale="77500" lnSpcReduction="20000"/>
          </a:bodyPr>
          <a:lstStyle/>
          <a:p>
            <a:r>
              <a:rPr lang="en-US" dirty="0"/>
              <a:t>Select all of the master clips in the </a:t>
            </a:r>
            <a:r>
              <a:rPr lang="en-US" dirty="0" smtClean="0"/>
              <a:t>Multi-cam </a:t>
            </a:r>
            <a:r>
              <a:rPr lang="en-US" dirty="0"/>
              <a:t>Media bin. </a:t>
            </a:r>
            <a:endParaRPr lang="en-US" dirty="0"/>
          </a:p>
          <a:p>
            <a:r>
              <a:rPr lang="en-US" dirty="0"/>
              <a:t>Right-click one of the clips to open the context menu and choose “Create multi- camera source sequence.” </a:t>
            </a:r>
            <a:endParaRPr lang="en-US" dirty="0"/>
          </a:p>
          <a:p>
            <a:r>
              <a:rPr lang="en-US" dirty="0" smtClean="0"/>
              <a:t>Name the sequence </a:t>
            </a:r>
            <a:r>
              <a:rPr lang="en-US" i="1" dirty="0" smtClean="0"/>
              <a:t>Synced Clips for Race</a:t>
            </a:r>
            <a:r>
              <a:rPr lang="en-US" dirty="0" smtClean="0"/>
              <a:t>. </a:t>
            </a:r>
          </a:p>
          <a:p>
            <a:r>
              <a:rPr lang="en-US" dirty="0" smtClean="0"/>
              <a:t>Choose </a:t>
            </a:r>
            <a:r>
              <a:rPr lang="en-US" dirty="0"/>
              <a:t>the Clip Marker </a:t>
            </a:r>
            <a:r>
              <a:rPr lang="en-US" dirty="0" smtClean="0"/>
              <a:t>method. Since </a:t>
            </a:r>
            <a:r>
              <a:rPr lang="en-US" dirty="0"/>
              <a:t>there is only one marker in each clip, you can use the default choice, </a:t>
            </a:r>
            <a:r>
              <a:rPr lang="en-US" dirty="0" smtClean="0"/>
              <a:t>which </a:t>
            </a:r>
            <a:r>
              <a:rPr lang="en-US" dirty="0"/>
              <a:t>is Unnamed Marker 1. </a:t>
            </a:r>
            <a:endParaRPr lang="en-US" dirty="0" smtClean="0"/>
          </a:p>
          <a:p>
            <a:r>
              <a:rPr lang="en-US" dirty="0" smtClean="0"/>
              <a:t>Click OK.</a:t>
            </a:r>
          </a:p>
          <a:p>
            <a:r>
              <a:rPr lang="en-US" dirty="0"/>
              <a:t>Double-click the </a:t>
            </a:r>
            <a:r>
              <a:rPr lang="en-US" dirty="0" smtClean="0"/>
              <a:t>multi-camera </a:t>
            </a:r>
            <a:r>
              <a:rPr lang="en-US" dirty="0"/>
              <a:t>source sequence to load it into the Source Monitor panel. </a:t>
            </a:r>
            <a:endParaRPr lang="en-US" dirty="0" smtClean="0"/>
          </a:p>
          <a:p>
            <a:r>
              <a:rPr lang="en-US" dirty="0"/>
              <a:t>Drag the </a:t>
            </a:r>
            <a:r>
              <a:rPr lang="en-US" dirty="0" err="1"/>
              <a:t>playhead</a:t>
            </a:r>
            <a:r>
              <a:rPr lang="en-US" dirty="0"/>
              <a:t> through the clip to view the multiple angles. </a:t>
            </a:r>
            <a:endParaRPr lang="en-US" dirty="0"/>
          </a:p>
          <a:p>
            <a:endParaRPr lang="en-US" dirty="0"/>
          </a:p>
        </p:txBody>
      </p:sp>
    </p:spTree>
    <p:extLst>
      <p:ext uri="{BB962C8B-B14F-4D97-AF65-F5344CB8AC3E}">
        <p14:creationId xmlns:p14="http://schemas.microsoft.com/office/powerpoint/2010/main" val="2316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Source control</a:t>
            </a:r>
            <a:endParaRPr lang="zh-HK" altLang="en-US" dirty="0"/>
          </a:p>
        </p:txBody>
      </p:sp>
      <p:sp>
        <p:nvSpPr>
          <p:cNvPr id="3" name="Content Placeholder 2"/>
          <p:cNvSpPr>
            <a:spLocks noGrp="1"/>
          </p:cNvSpPr>
          <p:nvPr>
            <p:ph idx="1"/>
          </p:nvPr>
        </p:nvSpPr>
        <p:spPr/>
        <p:txBody>
          <a:bodyPr/>
          <a:lstStyle/>
          <a:p>
            <a:r>
              <a:rPr lang="en-US" altLang="zh-HK" dirty="0" smtClean="0"/>
              <a:t>Spacebar = Play</a:t>
            </a:r>
          </a:p>
          <a:p>
            <a:r>
              <a:rPr lang="en-US" altLang="zh-HK" dirty="0" smtClean="0"/>
              <a:t>L = Play/Forward</a:t>
            </a:r>
          </a:p>
          <a:p>
            <a:r>
              <a:rPr lang="en-US" altLang="zh-HK" dirty="0" smtClean="0"/>
              <a:t>J = Rewind</a:t>
            </a:r>
          </a:p>
          <a:p>
            <a:r>
              <a:rPr lang="en-US" altLang="zh-HK" dirty="0" smtClean="0"/>
              <a:t>K =  Stop</a:t>
            </a:r>
          </a:p>
          <a:p>
            <a:r>
              <a:rPr lang="en-US" altLang="zh-HK" dirty="0" smtClean="0"/>
              <a:t>Left arrow = Previous frame</a:t>
            </a:r>
          </a:p>
          <a:p>
            <a:r>
              <a:rPr lang="en-US" altLang="zh-HK" dirty="0" smtClean="0"/>
              <a:t>Right arrow = Next frame</a:t>
            </a:r>
          </a:p>
          <a:p>
            <a:endParaRPr lang="zh-HK" altLang="en-US" dirty="0"/>
          </a:p>
        </p:txBody>
      </p:sp>
    </p:spTree>
    <p:extLst>
      <p:ext uri="{BB962C8B-B14F-4D97-AF65-F5344CB8AC3E}">
        <p14:creationId xmlns:p14="http://schemas.microsoft.com/office/powerpoint/2010/main" val="658037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 Create the </a:t>
            </a:r>
            <a:r>
              <a:rPr lang="en-US" dirty="0" smtClean="0"/>
              <a:t>multi-camera </a:t>
            </a:r>
            <a:r>
              <a:rPr lang="en-US" dirty="0"/>
              <a:t>target sequence</a:t>
            </a:r>
          </a:p>
        </p:txBody>
      </p:sp>
      <p:sp>
        <p:nvSpPr>
          <p:cNvPr id="3" name="Content Placeholder 2"/>
          <p:cNvSpPr>
            <a:spLocks noGrp="1"/>
          </p:cNvSpPr>
          <p:nvPr>
            <p:ph idx="1"/>
          </p:nvPr>
        </p:nvSpPr>
        <p:spPr/>
        <p:txBody>
          <a:bodyPr/>
          <a:lstStyle/>
          <a:p>
            <a:r>
              <a:rPr lang="en-US" dirty="0"/>
              <a:t>Drag the newly created </a:t>
            </a:r>
            <a:r>
              <a:rPr lang="en-US" dirty="0" err="1"/>
              <a:t>multicamera</a:t>
            </a:r>
            <a:r>
              <a:rPr lang="en-US" dirty="0"/>
              <a:t> source sequence onto the Timeline. </a:t>
            </a:r>
            <a:endParaRPr lang="en-US" dirty="0"/>
          </a:p>
          <a:p>
            <a:r>
              <a:rPr lang="en-US" dirty="0"/>
              <a:t>Click the “Change sequence settings” button to make the two items match. </a:t>
            </a:r>
            <a:endParaRPr lang="en-US" dirty="0"/>
          </a:p>
          <a:p>
            <a:endParaRPr lang="en-US" dirty="0"/>
          </a:p>
        </p:txBody>
      </p:sp>
    </p:spTree>
    <p:extLst>
      <p:ext uri="{BB962C8B-B14F-4D97-AF65-F5344CB8AC3E}">
        <p14:creationId xmlns:p14="http://schemas.microsoft.com/office/powerpoint/2010/main" val="1309383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 Switching multiple cameras</a:t>
            </a:r>
          </a:p>
        </p:txBody>
      </p:sp>
      <p:sp>
        <p:nvSpPr>
          <p:cNvPr id="3" name="Content Placeholder 2"/>
          <p:cNvSpPr>
            <a:spLocks noGrp="1"/>
          </p:cNvSpPr>
          <p:nvPr>
            <p:ph idx="1"/>
          </p:nvPr>
        </p:nvSpPr>
        <p:spPr/>
        <p:txBody>
          <a:bodyPr>
            <a:normAutofit fontScale="92500" lnSpcReduction="10000"/>
          </a:bodyPr>
          <a:lstStyle/>
          <a:p>
            <a:r>
              <a:rPr lang="en-US" dirty="0"/>
              <a:t>Choose Window &gt; Multi-Camera Monitor to open the Multi-Camera Monitor. </a:t>
            </a:r>
            <a:endParaRPr lang="en-US" dirty="0"/>
          </a:p>
          <a:p>
            <a:r>
              <a:rPr lang="en-US" dirty="0"/>
              <a:t>Play back the footage once to get familiar with it. Press the spacebar to see all four angles play in real time. </a:t>
            </a:r>
            <a:endParaRPr lang="en-US" dirty="0"/>
          </a:p>
          <a:p>
            <a:r>
              <a:rPr lang="en-US" dirty="0"/>
              <a:t>When finished, press the up-arrow key to go to the start of the clip. </a:t>
            </a:r>
            <a:endParaRPr lang="en-US" dirty="0"/>
          </a:p>
          <a:p>
            <a:r>
              <a:rPr lang="en-US" dirty="0"/>
              <a:t>Press the 1 key to select Camera 1, press the 2 key to select Camera 2, and so on. e first nine angles are assigned to the keys 1–9 by default. </a:t>
            </a:r>
            <a:endParaRPr lang="en-US" dirty="0"/>
          </a:p>
          <a:p>
            <a:endParaRPr lang="en-US" dirty="0"/>
          </a:p>
        </p:txBody>
      </p:sp>
    </p:spTree>
    <p:extLst>
      <p:ext uri="{BB962C8B-B14F-4D97-AF65-F5344CB8AC3E}">
        <p14:creationId xmlns:p14="http://schemas.microsoft.com/office/powerpoint/2010/main" val="474613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When you’re ready to record, click the red Record button to start recording. You can also press the 0 key as a shortcut. </a:t>
            </a:r>
            <a:endParaRPr lang="en-US" dirty="0"/>
          </a:p>
          <a:p>
            <a:r>
              <a:rPr lang="en-US" dirty="0" smtClean="0"/>
              <a:t>Press </a:t>
            </a:r>
            <a:r>
              <a:rPr lang="en-US" dirty="0"/>
              <a:t>the spacebar to start the clip playing back. </a:t>
            </a:r>
            <a:endParaRPr lang="en-US" dirty="0"/>
          </a:p>
          <a:p>
            <a:r>
              <a:rPr lang="en-US" dirty="0" smtClean="0"/>
              <a:t>Switch </a:t>
            </a:r>
            <a:r>
              <a:rPr lang="en-US" dirty="0"/>
              <a:t>between the multiple camera angles based on your personal preference. Use the keyboard shortcuts 1–4 that correspond to the camera angle you want to switch to while recording. </a:t>
            </a:r>
            <a:endParaRPr lang="en-US" dirty="0"/>
          </a:p>
        </p:txBody>
      </p:sp>
    </p:spTree>
    <p:extLst>
      <p:ext uri="{BB962C8B-B14F-4D97-AF65-F5344CB8AC3E}">
        <p14:creationId xmlns:p14="http://schemas.microsoft.com/office/powerpoint/2010/main" val="1186090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When </a:t>
            </a:r>
            <a:r>
              <a:rPr lang="en-US" dirty="0"/>
              <a:t>you reach the end of the recording, the light will turn off automatically. </a:t>
            </a:r>
            <a:r>
              <a:rPr lang="en-US" dirty="0" smtClean="0"/>
              <a:t/>
            </a:r>
            <a:br>
              <a:rPr lang="en-US" dirty="0" smtClean="0"/>
            </a:br>
            <a:r>
              <a:rPr lang="en-US" dirty="0" smtClean="0"/>
              <a:t>Alternatively</a:t>
            </a:r>
            <a:r>
              <a:rPr lang="en-US" dirty="0"/>
              <a:t>, you can click Stop at any time and then press 0 (zero) to toggle recording off. When you stop, the recorded edits are applied to the </a:t>
            </a:r>
            <a:r>
              <a:rPr lang="en-US" dirty="0" smtClean="0"/>
              <a:t>multi-camera </a:t>
            </a:r>
            <a:r>
              <a:rPr lang="en-US" dirty="0"/>
              <a:t>target sequence. e sequence now has multiple cut edits. Each clip’s label starts with </a:t>
            </a:r>
            <a:r>
              <a:rPr lang="en-US" i="1" dirty="0"/>
              <a:t>[MC#]</a:t>
            </a:r>
            <a:r>
              <a:rPr lang="en-US" dirty="0"/>
              <a:t>. </a:t>
            </a:r>
            <a:r>
              <a:rPr lang="en-US" dirty="0" smtClean="0"/>
              <a:t>The </a:t>
            </a:r>
            <a:r>
              <a:rPr lang="en-US" dirty="0"/>
              <a:t>number represents the video track used for that edit. </a:t>
            </a:r>
            <a:endParaRPr lang="en-US" dirty="0"/>
          </a:p>
          <a:p>
            <a:r>
              <a:rPr lang="en-US" dirty="0" smtClean="0"/>
              <a:t>Click </a:t>
            </a:r>
            <a:r>
              <a:rPr lang="en-US" dirty="0"/>
              <a:t>the Maximize button to return the Trim Monitor panel to normal size. </a:t>
            </a:r>
            <a:r>
              <a:rPr lang="en-US" dirty="0" smtClean="0"/>
              <a:t>Move </a:t>
            </a:r>
            <a:r>
              <a:rPr lang="en-US" dirty="0"/>
              <a:t>it so you can see your Timeline. </a:t>
            </a:r>
            <a:endParaRPr lang="en-US" dirty="0"/>
          </a:p>
          <a:p>
            <a:r>
              <a:rPr lang="en-US" dirty="0" smtClean="0"/>
              <a:t>Play </a:t>
            </a:r>
            <a:r>
              <a:rPr lang="en-US" dirty="0"/>
              <a:t>back the sequence and review your edit. </a:t>
            </a:r>
            <a:endParaRPr lang="en-US" dirty="0"/>
          </a:p>
          <a:p>
            <a:endParaRPr lang="en-US" dirty="0"/>
          </a:p>
        </p:txBody>
      </p:sp>
    </p:spTree>
    <p:extLst>
      <p:ext uri="{BB962C8B-B14F-4D97-AF65-F5344CB8AC3E}">
        <p14:creationId xmlns:p14="http://schemas.microsoft.com/office/powerpoint/2010/main" val="1841585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Re-record </a:t>
            </a:r>
            <a:r>
              <a:rPr lang="en-US" dirty="0" err="1"/>
              <a:t>multicamera</a:t>
            </a:r>
            <a:r>
              <a:rPr lang="en-US" dirty="0"/>
              <a:t> edits</a:t>
            </a:r>
          </a:p>
        </p:txBody>
      </p:sp>
      <p:sp>
        <p:nvSpPr>
          <p:cNvPr id="3" name="Content Placeholder 2"/>
          <p:cNvSpPr>
            <a:spLocks noGrp="1"/>
          </p:cNvSpPr>
          <p:nvPr>
            <p:ph idx="1"/>
          </p:nvPr>
        </p:nvSpPr>
        <p:spPr/>
        <p:txBody>
          <a:bodyPr>
            <a:normAutofit fontScale="77500" lnSpcReduction="20000"/>
          </a:bodyPr>
          <a:lstStyle/>
          <a:p>
            <a:r>
              <a:rPr lang="en-US" dirty="0"/>
              <a:t>Move the </a:t>
            </a:r>
            <a:r>
              <a:rPr lang="en-US" dirty="0" err="1"/>
              <a:t>playhead</a:t>
            </a:r>
            <a:r>
              <a:rPr lang="en-US" dirty="0"/>
              <a:t> to the start of the Timeline panel.</a:t>
            </a:r>
          </a:p>
          <a:p>
            <a:r>
              <a:rPr lang="en-US" dirty="0" smtClean="0"/>
              <a:t>Press </a:t>
            </a:r>
            <a:r>
              <a:rPr lang="en-US" dirty="0"/>
              <a:t>the Play button in the Multi-Camera Monitor to start </a:t>
            </a:r>
            <a:r>
              <a:rPr lang="en-US" dirty="0" smtClean="0"/>
              <a:t>playback.</a:t>
            </a:r>
            <a:br>
              <a:rPr lang="en-US" dirty="0" smtClean="0"/>
            </a:br>
            <a:r>
              <a:rPr lang="en-US" dirty="0" smtClean="0"/>
              <a:t>The </a:t>
            </a:r>
            <a:r>
              <a:rPr lang="en-US" dirty="0"/>
              <a:t>angles in the Multi-Camera Monitor switch to match the existing edits in your Timeline.</a:t>
            </a:r>
          </a:p>
          <a:p>
            <a:r>
              <a:rPr lang="en-US" dirty="0" smtClean="0"/>
              <a:t>When </a:t>
            </a:r>
            <a:r>
              <a:rPr lang="en-US" dirty="0"/>
              <a:t>the </a:t>
            </a:r>
            <a:r>
              <a:rPr lang="en-US" dirty="0" err="1"/>
              <a:t>playhead</a:t>
            </a:r>
            <a:r>
              <a:rPr lang="en-US" dirty="0"/>
              <a:t> reaches the spot you want to change, switch the active </a:t>
            </a:r>
            <a:r>
              <a:rPr lang="en-US" dirty="0" smtClean="0"/>
              <a:t>camera.</a:t>
            </a:r>
            <a:br>
              <a:rPr lang="en-US" dirty="0" smtClean="0"/>
            </a:br>
            <a:r>
              <a:rPr lang="en-US" dirty="0" smtClean="0"/>
              <a:t>You </a:t>
            </a:r>
            <a:r>
              <a:rPr lang="en-US" dirty="0"/>
              <a:t>can press one of the keyboard shortcut keys (in this case 1–4) or click the desired camera’s preview in the Multi-Camera </a:t>
            </a:r>
            <a:r>
              <a:rPr lang="en-US" dirty="0" smtClean="0"/>
              <a:t>Monitor.</a:t>
            </a:r>
          </a:p>
          <a:p>
            <a:r>
              <a:rPr lang="en-US" dirty="0" smtClean="0"/>
              <a:t>When </a:t>
            </a:r>
            <a:r>
              <a:rPr lang="en-US" dirty="0"/>
              <a:t>you’re done editing, stop playback by pressing the spacebar.  e Multi-Camera Monitor automatically stops recording.</a:t>
            </a:r>
          </a:p>
        </p:txBody>
      </p:sp>
    </p:spTree>
    <p:extLst>
      <p:ext uri="{BB962C8B-B14F-4D97-AF65-F5344CB8AC3E}">
        <p14:creationId xmlns:p14="http://schemas.microsoft.com/office/powerpoint/2010/main" val="400000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Video Effects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10528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Start Adobe Premiere Pro, and open Lesson 13.prproj</a:t>
            </a:r>
            <a:r>
              <a:rPr lang="en-US" dirty="0" smtClean="0"/>
              <a:t>.</a:t>
            </a:r>
          </a:p>
        </p:txBody>
      </p:sp>
    </p:spTree>
    <p:extLst>
      <p:ext uri="{BB962C8B-B14F-4D97-AF65-F5344CB8AC3E}">
        <p14:creationId xmlns:p14="http://schemas.microsoft.com/office/powerpoint/2010/main" val="1708302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and dynamic effects</a:t>
            </a:r>
            <a:endParaRPr lang="en-US" dirty="0"/>
          </a:p>
        </p:txBody>
      </p:sp>
      <p:sp>
        <p:nvSpPr>
          <p:cNvPr id="3" name="Content Placeholder 2"/>
          <p:cNvSpPr>
            <a:spLocks noGrp="1"/>
          </p:cNvSpPr>
          <p:nvPr>
            <p:ph idx="1"/>
          </p:nvPr>
        </p:nvSpPr>
        <p:spPr/>
        <p:txBody>
          <a:bodyPr>
            <a:normAutofit lnSpcReduction="10000"/>
          </a:bodyPr>
          <a:lstStyle/>
          <a:p>
            <a:r>
              <a:rPr lang="en-US" dirty="0" smtClean="0"/>
              <a:t>Double-click </a:t>
            </a:r>
            <a:r>
              <a:rPr lang="en-US" dirty="0"/>
              <a:t>to open the sequence 01 Fixed Effects. </a:t>
            </a:r>
            <a:endParaRPr lang="en-US" dirty="0"/>
          </a:p>
          <a:p>
            <a:r>
              <a:rPr lang="en-US" dirty="0" smtClean="0"/>
              <a:t>Click </a:t>
            </a:r>
            <a:r>
              <a:rPr lang="en-US" dirty="0"/>
              <a:t>to select the first clip in the Timeline. </a:t>
            </a:r>
            <a:endParaRPr lang="en-US" dirty="0"/>
          </a:p>
          <a:p>
            <a:r>
              <a:rPr lang="en-US" dirty="0" smtClean="0"/>
              <a:t>Switch </a:t>
            </a:r>
            <a:r>
              <a:rPr lang="en-US" dirty="0"/>
              <a:t>to the Effects workspace by choosing Window &gt; Workspace &gt; Effects. </a:t>
            </a:r>
            <a:endParaRPr lang="en-US" dirty="0"/>
          </a:p>
          <a:p>
            <a:r>
              <a:rPr lang="en-US" dirty="0"/>
              <a:t>Select the Effect Controls panel (it should be docked with the Source Monitor). </a:t>
            </a:r>
            <a:endParaRPr lang="en-US" dirty="0"/>
          </a:p>
          <a:p>
            <a:r>
              <a:rPr lang="en-US" dirty="0"/>
              <a:t>Click the disclosure triangle next to each to show their properties</a:t>
            </a:r>
            <a:r>
              <a:rPr lang="en-US" dirty="0" smtClean="0"/>
              <a:t>.</a:t>
            </a:r>
            <a:endParaRPr lang="en-US" dirty="0"/>
          </a:p>
        </p:txBody>
      </p:sp>
    </p:spTree>
    <p:extLst>
      <p:ext uri="{BB962C8B-B14F-4D97-AF65-F5344CB8AC3E}">
        <p14:creationId xmlns:p14="http://schemas.microsoft.com/office/powerpoint/2010/main" val="1748806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Click to select the second clip in the Timeline. Look closely at the Effect Controls panel. </a:t>
            </a:r>
            <a:r>
              <a:rPr lang="en-US" dirty="0" smtClean="0"/>
              <a:t/>
            </a:r>
            <a:br>
              <a:rPr lang="en-US" dirty="0" smtClean="0"/>
            </a:br>
            <a:r>
              <a:rPr lang="en-US" dirty="0" smtClean="0"/>
              <a:t>These </a:t>
            </a:r>
            <a:r>
              <a:rPr lang="en-US" dirty="0"/>
              <a:t>effects have </a:t>
            </a:r>
            <a:r>
              <a:rPr lang="en-US" dirty="0" err="1"/>
              <a:t>keyframes</a:t>
            </a:r>
            <a:r>
              <a:rPr lang="en-US" dirty="0"/>
              <a:t>, meaning that their values have been changed over time. In this case, a small scale and pan were applied to the clip to create a digital zoom and recompose the shot. We’ll explore </a:t>
            </a:r>
            <a:r>
              <a:rPr lang="en-US" dirty="0" err="1"/>
              <a:t>keyframes</a:t>
            </a:r>
            <a:r>
              <a:rPr lang="en-US" dirty="0"/>
              <a:t> more later in this chapter. </a:t>
            </a:r>
          </a:p>
          <a:p>
            <a:r>
              <a:rPr lang="en-US" dirty="0" smtClean="0"/>
              <a:t>Press </a:t>
            </a:r>
            <a:r>
              <a:rPr lang="en-US" dirty="0"/>
              <a:t>Play to watch the current sequence back a few times and compare the two shots</a:t>
            </a:r>
            <a:r>
              <a:rPr lang="en-US" dirty="0" smtClean="0"/>
              <a:t>.</a:t>
            </a:r>
            <a:endParaRPr lang="en-US" dirty="0"/>
          </a:p>
        </p:txBody>
      </p:sp>
    </p:spTree>
    <p:extLst>
      <p:ext uri="{BB962C8B-B14F-4D97-AF65-F5344CB8AC3E}">
        <p14:creationId xmlns:p14="http://schemas.microsoft.com/office/powerpoint/2010/main" val="1190668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Effects Browser</a:t>
            </a:r>
          </a:p>
        </p:txBody>
      </p:sp>
      <p:sp>
        <p:nvSpPr>
          <p:cNvPr id="3" name="Content Placeholder 2"/>
          <p:cNvSpPr>
            <a:spLocks noGrp="1"/>
          </p:cNvSpPr>
          <p:nvPr>
            <p:ph idx="1"/>
          </p:nvPr>
        </p:nvSpPr>
        <p:spPr/>
        <p:txBody>
          <a:bodyPr>
            <a:normAutofit lnSpcReduction="10000"/>
          </a:bodyPr>
          <a:lstStyle/>
          <a:p>
            <a:r>
              <a:rPr lang="en-US" dirty="0"/>
              <a:t>Click the Project panel.</a:t>
            </a:r>
          </a:p>
          <a:p>
            <a:r>
              <a:rPr lang="en-US" dirty="0" smtClean="0"/>
              <a:t>Double-click </a:t>
            </a:r>
            <a:r>
              <a:rPr lang="en-US" dirty="0"/>
              <a:t>to open the sequence 02 Browse.</a:t>
            </a:r>
          </a:p>
          <a:p>
            <a:r>
              <a:rPr lang="en-US" dirty="0" smtClean="0"/>
              <a:t>Click </a:t>
            </a:r>
            <a:r>
              <a:rPr lang="en-US" dirty="0"/>
              <a:t>to select the clip in the Timeline.</a:t>
            </a:r>
          </a:p>
          <a:p>
            <a:r>
              <a:rPr lang="en-US" dirty="0" smtClean="0"/>
              <a:t>Click </a:t>
            </a:r>
            <a:r>
              <a:rPr lang="en-US" dirty="0"/>
              <a:t>the Effects tab to select the Effects Browser. You can press the shortcut key Shift+7 to select it.</a:t>
            </a:r>
          </a:p>
          <a:p>
            <a:r>
              <a:rPr lang="en-US" dirty="0" smtClean="0"/>
              <a:t>Double-click </a:t>
            </a:r>
            <a:r>
              <a:rPr lang="en-US" dirty="0"/>
              <a:t>the Video Effects folder to open it.</a:t>
            </a:r>
          </a:p>
        </p:txBody>
      </p:sp>
    </p:spTree>
    <p:extLst>
      <p:ext uri="{BB962C8B-B14F-4D97-AF65-F5344CB8AC3E}">
        <p14:creationId xmlns:p14="http://schemas.microsoft.com/office/powerpoint/2010/main" val="145288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Source control</a:t>
            </a:r>
            <a:endParaRPr lang="zh-HK" altLang="en-US" dirty="0"/>
          </a:p>
        </p:txBody>
      </p:sp>
      <p:sp>
        <p:nvSpPr>
          <p:cNvPr id="3" name="Content Placeholder 2"/>
          <p:cNvSpPr>
            <a:spLocks noGrp="1"/>
          </p:cNvSpPr>
          <p:nvPr>
            <p:ph idx="1"/>
          </p:nvPr>
        </p:nvSpPr>
        <p:spPr/>
        <p:txBody>
          <a:bodyPr/>
          <a:lstStyle/>
          <a:p>
            <a:r>
              <a:rPr lang="en-US" altLang="zh-HK" dirty="0" smtClean="0"/>
              <a:t>Zoom percentage</a:t>
            </a:r>
          </a:p>
          <a:p>
            <a:r>
              <a:rPr lang="en-US" altLang="zh-HK" dirty="0" smtClean="0"/>
              <a:t>Play back quality</a:t>
            </a:r>
          </a:p>
          <a:p>
            <a:r>
              <a:rPr lang="en-US" altLang="zh-HK" dirty="0" smtClean="0"/>
              <a:t>Safe Margins</a:t>
            </a:r>
          </a:p>
          <a:p>
            <a:pPr lvl="1"/>
            <a:r>
              <a:rPr lang="en-US" altLang="zh-HK" dirty="0" err="1" smtClean="0"/>
              <a:t>Outter</a:t>
            </a:r>
            <a:r>
              <a:rPr lang="en-US" altLang="zh-HK" dirty="0" smtClean="0"/>
              <a:t> = bleed</a:t>
            </a:r>
          </a:p>
          <a:p>
            <a:pPr lvl="1"/>
            <a:r>
              <a:rPr lang="en-US" altLang="zh-HK" dirty="0" smtClean="0"/>
              <a:t>Inner = subtitle</a:t>
            </a:r>
          </a:p>
          <a:p>
            <a:r>
              <a:rPr lang="en-US" altLang="zh-HK" dirty="0" smtClean="0"/>
              <a:t>Loop</a:t>
            </a:r>
            <a:endParaRPr lang="zh-HK" altLang="en-US" dirty="0"/>
          </a:p>
        </p:txBody>
      </p:sp>
    </p:spTree>
    <p:extLst>
      <p:ext uri="{BB962C8B-B14F-4D97-AF65-F5344CB8AC3E}">
        <p14:creationId xmlns:p14="http://schemas.microsoft.com/office/powerpoint/2010/main" val="147199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Click the New Custom Bin icon at the bottom of the </a:t>
            </a:r>
            <a:r>
              <a:rPr lang="en-US" dirty="0" smtClean="0"/>
              <a:t>panel.</a:t>
            </a:r>
            <a:br>
              <a:rPr lang="en-US" dirty="0" smtClean="0"/>
            </a:br>
            <a:r>
              <a:rPr lang="en-US" dirty="0" smtClean="0"/>
              <a:t>The </a:t>
            </a:r>
            <a:r>
              <a:rPr lang="en-US" dirty="0"/>
              <a:t>New Custom bin/folder appears in the Effects panel below Video Transitions. Let’s rename the bin.</a:t>
            </a:r>
          </a:p>
          <a:p>
            <a:r>
              <a:rPr lang="en-US" dirty="0" smtClean="0"/>
              <a:t>Click </a:t>
            </a:r>
            <a:r>
              <a:rPr lang="en-US" dirty="0"/>
              <a:t>once to select the bin.</a:t>
            </a:r>
          </a:p>
          <a:p>
            <a:r>
              <a:rPr lang="en-US" dirty="0" smtClean="0"/>
              <a:t>Click </a:t>
            </a:r>
            <a:r>
              <a:rPr lang="en-US" dirty="0"/>
              <a:t>once more directly on the bin’s name (Custom Bin 01) to highlight it and change it.</a:t>
            </a:r>
          </a:p>
          <a:p>
            <a:r>
              <a:rPr lang="en-US" dirty="0" smtClean="0"/>
              <a:t>Change </a:t>
            </a:r>
            <a:r>
              <a:rPr lang="en-US" dirty="0"/>
              <a:t>its name to something like Favorite Effects.</a:t>
            </a:r>
          </a:p>
          <a:p>
            <a:r>
              <a:rPr lang="en-US" dirty="0" smtClean="0"/>
              <a:t>Open </a:t>
            </a:r>
            <a:r>
              <a:rPr lang="en-US" dirty="0"/>
              <a:t>any Video Effects folders, and drag a few effects into your custom bin. For now, just choose ones that sound interesting to you. You can add or remove effects from the Favorite Effects bin at any time.</a:t>
            </a:r>
          </a:p>
        </p:txBody>
      </p:sp>
    </p:spTree>
    <p:extLst>
      <p:ext uri="{BB962C8B-B14F-4D97-AF65-F5344CB8AC3E}">
        <p14:creationId xmlns:p14="http://schemas.microsoft.com/office/powerpoint/2010/main" val="2073785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effects</a:t>
            </a:r>
          </a:p>
        </p:txBody>
      </p:sp>
      <p:sp>
        <p:nvSpPr>
          <p:cNvPr id="3" name="Content Placeholder 2"/>
          <p:cNvSpPr>
            <a:spLocks noGrp="1"/>
          </p:cNvSpPr>
          <p:nvPr>
            <p:ph idx="1"/>
          </p:nvPr>
        </p:nvSpPr>
        <p:spPr/>
        <p:txBody>
          <a:bodyPr>
            <a:normAutofit lnSpcReduction="10000"/>
          </a:bodyPr>
          <a:lstStyle/>
          <a:p>
            <a:r>
              <a:rPr lang="en-US" dirty="0"/>
              <a:t>Continue working with the sequence 02 Browse.</a:t>
            </a:r>
          </a:p>
          <a:p>
            <a:r>
              <a:rPr lang="en-US" dirty="0" smtClean="0"/>
              <a:t>If </a:t>
            </a:r>
            <a:r>
              <a:rPr lang="en-US" dirty="0"/>
              <a:t>necessary, click the Effects tab next to the Project panel to make it visible.</a:t>
            </a:r>
          </a:p>
          <a:p>
            <a:r>
              <a:rPr lang="en-US" dirty="0" smtClean="0"/>
              <a:t>Type </a:t>
            </a:r>
            <a:r>
              <a:rPr lang="en-US" dirty="0"/>
              <a:t>black into the Effects Browser search field to narrow the results. Locate the Black &amp; White video effect.</a:t>
            </a:r>
          </a:p>
          <a:p>
            <a:r>
              <a:rPr lang="en-US" dirty="0" smtClean="0"/>
              <a:t>Drag </a:t>
            </a:r>
            <a:r>
              <a:rPr lang="en-US" dirty="0"/>
              <a:t>the Black &amp; White video effect on the clip Cowboy in the Timeline.</a:t>
            </a:r>
          </a:p>
        </p:txBody>
      </p:sp>
    </p:spTree>
    <p:extLst>
      <p:ext uri="{BB962C8B-B14F-4D97-AF65-F5344CB8AC3E}">
        <p14:creationId xmlns:p14="http://schemas.microsoft.com/office/powerpoint/2010/main" val="1344593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Make sure the clip Cowboy is selected in the Timeline panel.</a:t>
            </a:r>
          </a:p>
          <a:p>
            <a:r>
              <a:rPr lang="en-US" dirty="0" smtClean="0"/>
              <a:t>If </a:t>
            </a:r>
            <a:r>
              <a:rPr lang="en-US" dirty="0"/>
              <a:t>necessary, click the Effect Controls tab to open it.</a:t>
            </a:r>
          </a:p>
          <a:p>
            <a:r>
              <a:rPr lang="en-US" dirty="0" smtClean="0"/>
              <a:t>Toggle </a:t>
            </a:r>
            <a:r>
              <a:rPr lang="en-US" dirty="0"/>
              <a:t>the Black &amp; White effect off and </a:t>
            </a:r>
            <a:r>
              <a:rPr lang="en-US" dirty="0" smtClean="0"/>
              <a:t>on by </a:t>
            </a:r>
            <a:r>
              <a:rPr lang="en-US" dirty="0"/>
              <a:t>clicking the “</a:t>
            </a:r>
            <a:r>
              <a:rPr lang="en-US" dirty="0" err="1"/>
              <a:t>fx</a:t>
            </a:r>
            <a:r>
              <a:rPr lang="en-US" dirty="0"/>
              <a:t>” button next to the effect name in the Effect Controls panel. Be sure the current-time indicator is on this footage clip to view the effect.</a:t>
            </a:r>
          </a:p>
        </p:txBody>
      </p:sp>
    </p:spTree>
    <p:extLst>
      <p:ext uri="{BB962C8B-B14F-4D97-AF65-F5344CB8AC3E}">
        <p14:creationId xmlns:p14="http://schemas.microsoft.com/office/powerpoint/2010/main" val="216588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Check that the clip is selected so that its parameters are displayed in the Effect Controls panel, click Black &amp; White to select it, and then press the Delete key.</a:t>
            </a:r>
          </a:p>
          <a:p>
            <a:r>
              <a:rPr lang="en-US" dirty="0" smtClean="0"/>
              <a:t>Type </a:t>
            </a:r>
            <a:r>
              <a:rPr lang="en-US" dirty="0"/>
              <a:t>direction into the Effects Browser search field to narrow the results. Locate the Directional Blur video effect.</a:t>
            </a:r>
          </a:p>
          <a:p>
            <a:r>
              <a:rPr lang="en-US" dirty="0" smtClean="0"/>
              <a:t>In </a:t>
            </a:r>
            <a:r>
              <a:rPr lang="en-US" dirty="0"/>
              <a:t>the Effects Browser, double-click the effect to apply it.</a:t>
            </a:r>
          </a:p>
          <a:p>
            <a:r>
              <a:rPr lang="en-US" dirty="0" smtClean="0"/>
              <a:t>In </a:t>
            </a:r>
            <a:r>
              <a:rPr lang="en-US" dirty="0"/>
              <a:t>the Effect Controls panel, expand the Directional Blur effect’s filter, and note that there are options the Black &amp; White effect did not have: Direction, Blur Length, and a stopwatch next to each option (the stopwatch icon is to activate </a:t>
            </a:r>
            <a:r>
              <a:rPr lang="en-US" dirty="0" err="1"/>
              <a:t>keyframing</a:t>
            </a:r>
            <a:r>
              <a:rPr lang="en-US" dirty="0"/>
              <a:t>, which we will cover later in this lesson</a:t>
            </a:r>
            <a:r>
              <a:rPr lang="en-US" dirty="0" smtClean="0"/>
              <a:t>).</a:t>
            </a:r>
            <a:endParaRPr lang="en-US" dirty="0"/>
          </a:p>
        </p:txBody>
      </p:sp>
    </p:spTree>
    <p:extLst>
      <p:ext uri="{BB962C8B-B14F-4D97-AF65-F5344CB8AC3E}">
        <p14:creationId xmlns:p14="http://schemas.microsoft.com/office/powerpoint/2010/main" val="74552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Set </a:t>
            </a:r>
            <a:r>
              <a:rPr lang="en-US" dirty="0"/>
              <a:t>Direction to 90.0 degrees and Blur Length to 4 to simulate the scene being filmed with a slow shutter speed.</a:t>
            </a:r>
          </a:p>
          <a:p>
            <a:r>
              <a:rPr lang="en-US" dirty="0" smtClean="0"/>
              <a:t>Expand </a:t>
            </a:r>
            <a:r>
              <a:rPr lang="en-US" dirty="0"/>
              <a:t>the Blur Length option, and move the slider in the Effect Controls </a:t>
            </a:r>
            <a:r>
              <a:rPr lang="en-US" dirty="0" smtClean="0"/>
              <a:t>panel.</a:t>
            </a:r>
            <a:br>
              <a:rPr lang="en-US" dirty="0" smtClean="0"/>
            </a:br>
            <a:r>
              <a:rPr lang="en-US" dirty="0" smtClean="0"/>
              <a:t>As </a:t>
            </a:r>
            <a:r>
              <a:rPr lang="en-US" dirty="0"/>
              <a:t>you change that setting, it shows up in real time in the Program Monitor.</a:t>
            </a:r>
          </a:p>
          <a:p>
            <a:r>
              <a:rPr lang="en-US" dirty="0" smtClean="0"/>
              <a:t>Open </a:t>
            </a:r>
            <a:r>
              <a:rPr lang="en-US" dirty="0"/>
              <a:t>the Effect Controls panel menu, and choose Remove Effects</a:t>
            </a:r>
            <a:r>
              <a:rPr lang="en-US" dirty="0" smtClean="0"/>
              <a:t>.</a:t>
            </a:r>
          </a:p>
          <a:p>
            <a:r>
              <a:rPr lang="en-US" dirty="0"/>
              <a:t>Click OK in the dialog that pops up asking which effects you want to remove. You want to remove them all.</a:t>
            </a:r>
          </a:p>
        </p:txBody>
      </p:sp>
    </p:spTree>
    <p:extLst>
      <p:ext uri="{BB962C8B-B14F-4D97-AF65-F5344CB8AC3E}">
        <p14:creationId xmlns:p14="http://schemas.microsoft.com/office/powerpoint/2010/main" val="114760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adjustment layers</a:t>
            </a:r>
          </a:p>
        </p:txBody>
      </p:sp>
      <p:sp>
        <p:nvSpPr>
          <p:cNvPr id="3" name="Content Placeholder 2"/>
          <p:cNvSpPr>
            <a:spLocks noGrp="1"/>
          </p:cNvSpPr>
          <p:nvPr>
            <p:ph idx="1"/>
          </p:nvPr>
        </p:nvSpPr>
        <p:spPr/>
        <p:txBody>
          <a:bodyPr/>
          <a:lstStyle/>
          <a:p>
            <a:r>
              <a:rPr lang="en-US" dirty="0"/>
              <a:t>Click the Project panel.</a:t>
            </a:r>
          </a:p>
          <a:p>
            <a:r>
              <a:rPr lang="en-US" dirty="0" smtClean="0"/>
              <a:t>Double-click </a:t>
            </a:r>
            <a:r>
              <a:rPr lang="en-US" dirty="0"/>
              <a:t>to open the sequence 03 Multiple Effects.</a:t>
            </a:r>
          </a:p>
          <a:p>
            <a:r>
              <a:rPr lang="en-US" dirty="0" smtClean="0"/>
              <a:t>At </a:t>
            </a:r>
            <a:r>
              <a:rPr lang="en-US" dirty="0"/>
              <a:t>the bottom of the Project panel, click the New Item button and choose Adjustment Layer. Click OK to create the adjustment layer to match the dimensions of the current sequence.</a:t>
            </a:r>
          </a:p>
        </p:txBody>
      </p:sp>
    </p:spTree>
    <p:extLst>
      <p:ext uri="{BB962C8B-B14F-4D97-AF65-F5344CB8AC3E}">
        <p14:creationId xmlns:p14="http://schemas.microsoft.com/office/powerpoint/2010/main" val="124666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Drag the adjustment layer to track Video 2 in the current Timeline. </a:t>
            </a:r>
            <a:endParaRPr lang="en-US" dirty="0"/>
          </a:p>
          <a:p>
            <a:r>
              <a:rPr lang="en-US" dirty="0"/>
              <a:t>Drag the right edge of the adjustment layer so it extends to the end of the sequence. </a:t>
            </a:r>
            <a:endParaRPr lang="en-US" dirty="0"/>
          </a:p>
          <a:p>
            <a:r>
              <a:rPr lang="en-US" dirty="0"/>
              <a:t>In the Effects Browser, search for and locate the Fast Blur effect. </a:t>
            </a:r>
            <a:endParaRPr lang="en-US" dirty="0"/>
          </a:p>
          <a:p>
            <a:r>
              <a:rPr lang="en-US" dirty="0" smtClean="0"/>
              <a:t>Drag </a:t>
            </a:r>
            <a:r>
              <a:rPr lang="en-US" dirty="0"/>
              <a:t>the effect onto the adjustment layer. </a:t>
            </a:r>
            <a:endParaRPr lang="en-US" dirty="0"/>
          </a:p>
          <a:p>
            <a:r>
              <a:rPr lang="en-US" dirty="0" smtClean="0"/>
              <a:t>Move </a:t>
            </a:r>
            <a:r>
              <a:rPr lang="en-US" dirty="0"/>
              <a:t>the </a:t>
            </a:r>
            <a:r>
              <a:rPr lang="en-US" dirty="0" err="1"/>
              <a:t>playhead</a:t>
            </a:r>
            <a:r>
              <a:rPr lang="en-US" dirty="0"/>
              <a:t> position to 27:00 to have a good close-up shot to use when designing the effect. </a:t>
            </a:r>
            <a:endParaRPr lang="en-US" dirty="0"/>
          </a:p>
        </p:txBody>
      </p:sp>
    </p:spTree>
    <p:extLst>
      <p:ext uri="{BB962C8B-B14F-4D97-AF65-F5344CB8AC3E}">
        <p14:creationId xmlns:p14="http://schemas.microsoft.com/office/powerpoint/2010/main" val="362575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In the Effect Controls panel, set Blurriness to a heavy value like 25.0 pixels. Be sure to select the Repeat Edge Pixels checkbox to apply the effect evenly.</a:t>
            </a:r>
          </a:p>
          <a:p>
            <a:r>
              <a:rPr lang="en-US" dirty="0" smtClean="0"/>
              <a:t>Click </a:t>
            </a:r>
            <a:r>
              <a:rPr lang="en-US" dirty="0"/>
              <a:t>the disclosure triangle next to the Opacity property in the Effect Controls panel.</a:t>
            </a:r>
          </a:p>
          <a:p>
            <a:r>
              <a:rPr lang="en-US" dirty="0" smtClean="0"/>
              <a:t>Change </a:t>
            </a:r>
            <a:r>
              <a:rPr lang="en-US" dirty="0"/>
              <a:t>the blending mode to Soft Light to create a gentle blend</a:t>
            </a:r>
            <a:r>
              <a:rPr lang="en-US" dirty="0" smtClean="0"/>
              <a:t>.</a:t>
            </a:r>
          </a:p>
          <a:p>
            <a:r>
              <a:rPr lang="en-US" dirty="0"/>
              <a:t>Set Opacity to 75% to fade the effect</a:t>
            </a:r>
            <a:r>
              <a:rPr lang="en-US" dirty="0" smtClean="0"/>
              <a:t>.</a:t>
            </a:r>
            <a:endParaRPr lang="en-US" dirty="0"/>
          </a:p>
        </p:txBody>
      </p:sp>
    </p:spTree>
    <p:extLst>
      <p:ext uri="{BB962C8B-B14F-4D97-AF65-F5344CB8AC3E}">
        <p14:creationId xmlns:p14="http://schemas.microsoft.com/office/powerpoint/2010/main" val="7463492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Sending a clip to Adobe After Effects</a:t>
            </a:r>
          </a:p>
        </p:txBody>
      </p:sp>
      <p:sp>
        <p:nvSpPr>
          <p:cNvPr id="3" name="Content Placeholder 2"/>
          <p:cNvSpPr>
            <a:spLocks noGrp="1"/>
          </p:cNvSpPr>
          <p:nvPr>
            <p:ph idx="1"/>
          </p:nvPr>
        </p:nvSpPr>
        <p:spPr/>
        <p:txBody>
          <a:bodyPr>
            <a:normAutofit fontScale="92500" lnSpcReduction="20000"/>
          </a:bodyPr>
          <a:lstStyle/>
          <a:p>
            <a:r>
              <a:rPr lang="en-US" dirty="0"/>
              <a:t>In an open sequence, select the clips you want in an After Effects composition. For this exercise, you can use the sequence 04 Dynamic Link. </a:t>
            </a:r>
            <a:endParaRPr lang="en-US" dirty="0"/>
          </a:p>
          <a:p>
            <a:r>
              <a:rPr lang="en-US" dirty="0" smtClean="0"/>
              <a:t>Right-click </a:t>
            </a:r>
            <a:r>
              <a:rPr lang="en-US" dirty="0"/>
              <a:t>any of the selected clips. </a:t>
            </a:r>
            <a:endParaRPr lang="en-US" dirty="0"/>
          </a:p>
          <a:p>
            <a:r>
              <a:rPr lang="en-US" dirty="0" smtClean="0"/>
              <a:t>Choose </a:t>
            </a:r>
            <a:r>
              <a:rPr lang="en-US" dirty="0"/>
              <a:t>Replace With After Effects Composition. </a:t>
            </a:r>
            <a:endParaRPr lang="en-US" dirty="0"/>
          </a:p>
          <a:p>
            <a:r>
              <a:rPr lang="en-US" dirty="0"/>
              <a:t>If it’s not running already, After Effects launches. If the After Effects Save As dialog </a:t>
            </a:r>
            <a:r>
              <a:rPr lang="en-US" dirty="0" smtClean="0"/>
              <a:t>appears, click </a:t>
            </a:r>
            <a:r>
              <a:rPr lang="en-US" dirty="0"/>
              <a:t>Save. Name the project </a:t>
            </a:r>
            <a:r>
              <a:rPr lang="en-US" i="1" dirty="0"/>
              <a:t>Lesson 13-01.aep </a:t>
            </a:r>
            <a:r>
              <a:rPr lang="en-US" dirty="0"/>
              <a:t>and save it to the Lessons folder. </a:t>
            </a:r>
            <a:endParaRPr lang="en-US" dirty="0"/>
          </a:p>
          <a:p>
            <a:endParaRPr lang="en-US" dirty="0"/>
          </a:p>
        </p:txBody>
      </p:sp>
    </p:spTree>
    <p:extLst>
      <p:ext uri="{BB962C8B-B14F-4D97-AF65-F5344CB8AC3E}">
        <p14:creationId xmlns:p14="http://schemas.microsoft.com/office/powerpoint/2010/main" val="1290127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Locate the Effects &amp; Presets panel, click its submenu in the upper-right corner, and choose Browse Presets. </a:t>
            </a:r>
            <a:endParaRPr lang="en-US" dirty="0"/>
          </a:p>
          <a:p>
            <a:r>
              <a:rPr lang="en-US" dirty="0"/>
              <a:t>Adobe Bridge launches to let you visually browse the presets. </a:t>
            </a:r>
            <a:endParaRPr lang="en-US" dirty="0"/>
          </a:p>
          <a:p>
            <a:r>
              <a:rPr lang="en-US" dirty="0"/>
              <a:t>Double-click the Image-Creative folder to browse presets. </a:t>
            </a:r>
            <a:endParaRPr lang="en-US" dirty="0"/>
          </a:p>
          <a:p>
            <a:r>
              <a:rPr lang="en-US" dirty="0" smtClean="0"/>
              <a:t>You </a:t>
            </a:r>
            <a:r>
              <a:rPr lang="en-US" dirty="0"/>
              <a:t>can single-click a preset to see an animated preview. </a:t>
            </a:r>
            <a:endParaRPr lang="en-US" dirty="0"/>
          </a:p>
          <a:p>
            <a:r>
              <a:rPr lang="en-US" dirty="0" smtClean="0"/>
              <a:t>Double-click </a:t>
            </a:r>
            <a:r>
              <a:rPr lang="en-US" dirty="0"/>
              <a:t>the Colorize - </a:t>
            </a:r>
            <a:r>
              <a:rPr lang="en-US" dirty="0" err="1"/>
              <a:t>sepia.ffx</a:t>
            </a:r>
            <a:r>
              <a:rPr lang="en-US" dirty="0"/>
              <a:t> preset; when you switch back to After Effects, the preset will be applied to the selected layer. </a:t>
            </a:r>
            <a:endParaRPr lang="en-US" dirty="0"/>
          </a:p>
          <a:p>
            <a:endParaRPr lang="en-US" dirty="0"/>
          </a:p>
        </p:txBody>
      </p:sp>
    </p:spTree>
    <p:extLst>
      <p:ext uri="{BB962C8B-B14F-4D97-AF65-F5344CB8AC3E}">
        <p14:creationId xmlns:p14="http://schemas.microsoft.com/office/powerpoint/2010/main" val="152762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In / Out point</a:t>
            </a:r>
            <a:endParaRPr lang="zh-HK" altLang="en-US" dirty="0"/>
          </a:p>
        </p:txBody>
      </p:sp>
      <p:sp>
        <p:nvSpPr>
          <p:cNvPr id="3" name="Content Placeholder 2"/>
          <p:cNvSpPr>
            <a:spLocks noGrp="1"/>
          </p:cNvSpPr>
          <p:nvPr>
            <p:ph idx="1"/>
          </p:nvPr>
        </p:nvSpPr>
        <p:spPr/>
        <p:txBody>
          <a:bodyPr/>
          <a:lstStyle/>
          <a:p>
            <a:r>
              <a:rPr lang="en-US" altLang="zh-HK" dirty="0" smtClean="0"/>
              <a:t>I = Mark In</a:t>
            </a:r>
          </a:p>
          <a:p>
            <a:r>
              <a:rPr lang="en-US" altLang="zh-HK" dirty="0" smtClean="0"/>
              <a:t>O = Mark Out</a:t>
            </a:r>
          </a:p>
          <a:p>
            <a:r>
              <a:rPr lang="en-US" altLang="zh-HK" dirty="0" err="1" smtClean="0"/>
              <a:t>Ctrl+Shift+I</a:t>
            </a:r>
            <a:r>
              <a:rPr lang="en-US" altLang="zh-HK" dirty="0" smtClean="0"/>
              <a:t> = remove mark in</a:t>
            </a:r>
          </a:p>
          <a:p>
            <a:r>
              <a:rPr lang="en-US" altLang="zh-HK" dirty="0" err="1" smtClean="0"/>
              <a:t>Ctrl+Shift+O</a:t>
            </a:r>
            <a:r>
              <a:rPr lang="en-US" altLang="zh-HK" dirty="0" smtClean="0"/>
              <a:t> = remove mark out</a:t>
            </a:r>
          </a:p>
          <a:p>
            <a:r>
              <a:rPr lang="en-US" altLang="zh-HK" dirty="0" err="1" smtClean="0"/>
              <a:t>Shift+I</a:t>
            </a:r>
            <a:r>
              <a:rPr lang="en-US" altLang="zh-HK" dirty="0" smtClean="0"/>
              <a:t> = Go to in</a:t>
            </a:r>
          </a:p>
          <a:p>
            <a:r>
              <a:rPr lang="en-US" altLang="zh-HK" dirty="0" err="1" smtClean="0"/>
              <a:t>Shift+O</a:t>
            </a:r>
            <a:r>
              <a:rPr lang="en-US" altLang="zh-HK" dirty="0" smtClean="0"/>
              <a:t> = Go to out</a:t>
            </a:r>
          </a:p>
          <a:p>
            <a:endParaRPr lang="zh-HK" altLang="en-US" dirty="0"/>
          </a:p>
        </p:txBody>
      </p:sp>
    </p:spTree>
    <p:extLst>
      <p:ext uri="{BB962C8B-B14F-4D97-AF65-F5344CB8AC3E}">
        <p14:creationId xmlns:p14="http://schemas.microsoft.com/office/powerpoint/2010/main" val="3043388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Switch back to After Effects to see the applied effect. </a:t>
            </a:r>
            <a:endParaRPr lang="en-US" dirty="0"/>
          </a:p>
          <a:p>
            <a:r>
              <a:rPr lang="en-US" dirty="0" smtClean="0"/>
              <a:t>Select </a:t>
            </a:r>
            <a:r>
              <a:rPr lang="en-US" dirty="0"/>
              <a:t>the clip in the Timeline, and press the E key to see the applied effects. </a:t>
            </a:r>
            <a:endParaRPr lang="en-US" dirty="0"/>
          </a:p>
          <a:p>
            <a:r>
              <a:rPr lang="en-US" dirty="0"/>
              <a:t>Twirl down the disclosure next to the Tint and Fill effects to see their controls. </a:t>
            </a:r>
            <a:endParaRPr lang="en-US" dirty="0"/>
          </a:p>
          <a:p>
            <a:endParaRPr lang="en-US" dirty="0"/>
          </a:p>
        </p:txBody>
      </p:sp>
    </p:spTree>
    <p:extLst>
      <p:ext uri="{BB962C8B-B14F-4D97-AF65-F5344CB8AC3E}">
        <p14:creationId xmlns:p14="http://schemas.microsoft.com/office/powerpoint/2010/main" val="1981208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Click the swatches for each color to adjust which colors are used for the Tint effect. Move the sepia tone into slightly cooler tones. </a:t>
            </a:r>
            <a:endParaRPr lang="en-US" dirty="0"/>
          </a:p>
          <a:p>
            <a:r>
              <a:rPr lang="en-US" dirty="0" smtClean="0"/>
              <a:t>Click </a:t>
            </a:r>
            <a:r>
              <a:rPr lang="en-US" dirty="0"/>
              <a:t>the RAM Preview button to preview the effect. After the frames are cached, the file will play back in real time. </a:t>
            </a:r>
            <a:endParaRPr lang="en-US" dirty="0"/>
          </a:p>
          <a:p>
            <a:r>
              <a:rPr lang="en-US" dirty="0" smtClean="0"/>
              <a:t>Choose </a:t>
            </a:r>
            <a:r>
              <a:rPr lang="en-US" dirty="0"/>
              <a:t>File &gt; Save to capture your changes. </a:t>
            </a:r>
            <a:endParaRPr lang="en-US" dirty="0"/>
          </a:p>
          <a:p>
            <a:r>
              <a:rPr lang="en-US" dirty="0" smtClean="0"/>
              <a:t>Switch </a:t>
            </a:r>
            <a:r>
              <a:rPr lang="en-US" dirty="0"/>
              <a:t>back to Adobe Premiere Pro. The frames will process in the background and be handed off from Adobe After Effects to Adobe Premiere Pro. You can also select the clip in the Timeline and choose Sequence &gt; Render Effects in Work Area</a:t>
            </a:r>
            <a:r>
              <a:rPr lang="en-US" dirty="0" smtClean="0"/>
              <a:t>.</a:t>
            </a:r>
            <a:endParaRPr lang="en-US" dirty="0"/>
          </a:p>
        </p:txBody>
      </p:sp>
    </p:spTree>
    <p:extLst>
      <p:ext uri="{BB962C8B-B14F-4D97-AF65-F5344CB8AC3E}">
        <p14:creationId xmlns:p14="http://schemas.microsoft.com/office/powerpoint/2010/main" val="204102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HK" dirty="0"/>
              <a:t>Thank </a:t>
            </a:r>
            <a:r>
              <a:rPr lang="en-US" altLang="zh-HK" dirty="0" smtClean="0"/>
              <a:t>you</a:t>
            </a:r>
            <a:endParaRPr lang="zh-HK" altLang="en-US" dirty="0"/>
          </a:p>
        </p:txBody>
      </p:sp>
      <p:sp>
        <p:nvSpPr>
          <p:cNvPr id="5" name="Text Placeholder 4"/>
          <p:cNvSpPr>
            <a:spLocks noGrp="1"/>
          </p:cNvSpPr>
          <p:nvPr>
            <p:ph type="body" idx="1"/>
          </p:nvPr>
        </p:nvSpPr>
        <p:spPr/>
        <p:txBody>
          <a:bodyPr/>
          <a:lstStyle/>
          <a:p>
            <a:endParaRPr lang="zh-HK" altLang="en-US" dirty="0"/>
          </a:p>
        </p:txBody>
      </p:sp>
    </p:spTree>
    <p:extLst>
      <p:ext uri="{BB962C8B-B14F-4D97-AF65-F5344CB8AC3E}">
        <p14:creationId xmlns:p14="http://schemas.microsoft.com/office/powerpoint/2010/main" val="198206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Drag to sequence</a:t>
            </a:r>
            <a:endParaRPr lang="zh-HK" altLang="en-US" dirty="0"/>
          </a:p>
        </p:txBody>
      </p:sp>
      <p:sp>
        <p:nvSpPr>
          <p:cNvPr id="3" name="Content Placeholder 2"/>
          <p:cNvSpPr>
            <a:spLocks noGrp="1"/>
          </p:cNvSpPr>
          <p:nvPr>
            <p:ph idx="1"/>
          </p:nvPr>
        </p:nvSpPr>
        <p:spPr/>
        <p:txBody>
          <a:bodyPr/>
          <a:lstStyle/>
          <a:p>
            <a:r>
              <a:rPr lang="en-US" altLang="zh-HK" dirty="0" smtClean="0"/>
              <a:t>Drag the source to Sequence</a:t>
            </a:r>
          </a:p>
          <a:p>
            <a:r>
              <a:rPr lang="en-US" altLang="zh-HK" dirty="0" smtClean="0"/>
              <a:t>Drag the video to Sequence</a:t>
            </a:r>
          </a:p>
          <a:p>
            <a:r>
              <a:rPr lang="en-US" altLang="zh-HK" dirty="0" smtClean="0"/>
              <a:t>Drag the audio to Sequence</a:t>
            </a:r>
            <a:endParaRPr lang="zh-HK" altLang="en-US" dirty="0" smtClean="0"/>
          </a:p>
          <a:p>
            <a:endParaRPr lang="zh-HK" altLang="en-US" dirty="0"/>
          </a:p>
        </p:txBody>
      </p:sp>
    </p:spTree>
    <p:extLst>
      <p:ext uri="{BB962C8B-B14F-4D97-AF65-F5344CB8AC3E}">
        <p14:creationId xmlns:p14="http://schemas.microsoft.com/office/powerpoint/2010/main" val="361559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Sequence</a:t>
            </a:r>
            <a:endParaRPr lang="zh-HK" altLang="en-US" dirty="0"/>
          </a:p>
        </p:txBody>
      </p:sp>
      <p:sp>
        <p:nvSpPr>
          <p:cNvPr id="3" name="Content Placeholder 2"/>
          <p:cNvSpPr>
            <a:spLocks noGrp="1"/>
          </p:cNvSpPr>
          <p:nvPr>
            <p:ph idx="1"/>
          </p:nvPr>
        </p:nvSpPr>
        <p:spPr/>
        <p:txBody>
          <a:bodyPr>
            <a:normAutofit lnSpcReduction="10000"/>
          </a:bodyPr>
          <a:lstStyle/>
          <a:p>
            <a:r>
              <a:rPr lang="en-US" altLang="zh-HK" dirty="0" smtClean="0"/>
              <a:t>Spacebar = play</a:t>
            </a:r>
          </a:p>
          <a:p>
            <a:r>
              <a:rPr lang="en-US" altLang="zh-HK" dirty="0" smtClean="0"/>
              <a:t>Enter = play from beginning</a:t>
            </a:r>
          </a:p>
          <a:p>
            <a:r>
              <a:rPr lang="en-US" altLang="zh-HK" dirty="0" smtClean="0"/>
              <a:t>Up arrow = beginning of current video</a:t>
            </a:r>
          </a:p>
          <a:p>
            <a:r>
              <a:rPr lang="en-US" altLang="zh-HK" dirty="0" smtClean="0"/>
              <a:t>Down arrow = end of current video</a:t>
            </a:r>
          </a:p>
          <a:p>
            <a:r>
              <a:rPr lang="en-US" altLang="zh-HK" dirty="0" smtClean="0"/>
              <a:t>Left arrow = Previous frame</a:t>
            </a:r>
          </a:p>
          <a:p>
            <a:r>
              <a:rPr lang="en-US" altLang="zh-HK" dirty="0" smtClean="0"/>
              <a:t>Right arrow = Next frame</a:t>
            </a:r>
          </a:p>
          <a:p>
            <a:r>
              <a:rPr lang="en-US" altLang="zh-HK" dirty="0" smtClean="0"/>
              <a:t>Home = Beginning of Timeline</a:t>
            </a:r>
          </a:p>
          <a:p>
            <a:r>
              <a:rPr lang="en-US" altLang="zh-HK" smtClean="0"/>
              <a:t>End = End </a:t>
            </a:r>
            <a:r>
              <a:rPr lang="en-US" altLang="zh-HK" dirty="0" smtClean="0"/>
              <a:t>of Timeline</a:t>
            </a:r>
          </a:p>
          <a:p>
            <a:endParaRPr lang="en-US" altLang="zh-HK" dirty="0" smtClean="0"/>
          </a:p>
          <a:p>
            <a:endParaRPr lang="zh-HK" altLang="en-US" dirty="0"/>
          </a:p>
        </p:txBody>
      </p:sp>
    </p:spTree>
    <p:extLst>
      <p:ext uri="{BB962C8B-B14F-4D97-AF65-F5344CB8AC3E}">
        <p14:creationId xmlns:p14="http://schemas.microsoft.com/office/powerpoint/2010/main" val="3790535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Dragon">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Dragon">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ragon">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228</TotalTime>
  <Words>3029</Words>
  <Application>Microsoft Macintosh PowerPoint</Application>
  <PresentationFormat>On-screen Show (4:3)</PresentationFormat>
  <Paragraphs>307</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Cambria</vt:lpstr>
      <vt:lpstr>Maiandra GD</vt:lpstr>
      <vt:lpstr>Wingdings 2</vt:lpstr>
      <vt:lpstr>华文楷体</vt:lpstr>
      <vt:lpstr>微軟正黑體</vt:lpstr>
      <vt:lpstr>新細明體</vt:lpstr>
      <vt:lpstr>Arial</vt:lpstr>
      <vt:lpstr>Dragon</vt:lpstr>
      <vt:lpstr>Premiere CS6</vt:lpstr>
      <vt:lpstr>Import</vt:lpstr>
      <vt:lpstr>Project Window</vt:lpstr>
      <vt:lpstr>Project</vt:lpstr>
      <vt:lpstr>Source control</vt:lpstr>
      <vt:lpstr>Source control</vt:lpstr>
      <vt:lpstr>In / Out point</vt:lpstr>
      <vt:lpstr>Drag to sequence</vt:lpstr>
      <vt:lpstr>Sequence</vt:lpstr>
      <vt:lpstr>Sequence</vt:lpstr>
      <vt:lpstr>PowerPoint Presentation</vt:lpstr>
      <vt:lpstr>Selecting a range in a clip</vt:lpstr>
      <vt:lpstr>Subclip</vt:lpstr>
      <vt:lpstr>Video Transition</vt:lpstr>
      <vt:lpstr>Transitions</vt:lpstr>
      <vt:lpstr>Common Video Transitions</vt:lpstr>
      <vt:lpstr>Default Transition</vt:lpstr>
      <vt:lpstr>Speed control</vt:lpstr>
      <vt:lpstr>Making a four-point edit</vt:lpstr>
      <vt:lpstr>PowerPoint Presentation</vt:lpstr>
      <vt:lpstr>Changing the speed/duration of a clip</vt:lpstr>
      <vt:lpstr>PowerPoint Presentation</vt:lpstr>
      <vt:lpstr>Changing speed and duration with the Rate Stretch tool</vt:lpstr>
      <vt:lpstr>Changing speed and duration with time remapping</vt:lpstr>
      <vt:lpstr>PowerPoint Presentation</vt:lpstr>
      <vt:lpstr>PowerPoint Presentation</vt:lpstr>
      <vt:lpstr>PowerPoint Presentation</vt:lpstr>
      <vt:lpstr>PowerPoint Presentation</vt:lpstr>
      <vt:lpstr>Dragging in a replacement clip</vt:lpstr>
      <vt:lpstr>Making a replace edit</vt:lpstr>
      <vt:lpstr>PowerPoint Presentation</vt:lpstr>
      <vt:lpstr>Using the Replace Footage feature</vt:lpstr>
      <vt:lpstr>Adding a nested sequence</vt:lpstr>
      <vt:lpstr>PowerPoint Presentation</vt:lpstr>
      <vt:lpstr>Nesting clips already in a sequence</vt:lpstr>
      <vt:lpstr>Trim in a sequence</vt:lpstr>
      <vt:lpstr>Ripple edit</vt:lpstr>
      <vt:lpstr>PowerPoint Presentation</vt:lpstr>
      <vt:lpstr>Rolling edit</vt:lpstr>
      <vt:lpstr>Sliding edits</vt:lpstr>
      <vt:lpstr>Slip edits</vt:lpstr>
      <vt:lpstr>Choosing a trimming method in the Program Monitor</vt:lpstr>
      <vt:lpstr>PowerPoint Presentation</vt:lpstr>
      <vt:lpstr>Dynamic trimming</vt:lpstr>
      <vt:lpstr>Multi-cam</vt:lpstr>
      <vt:lpstr>Who uses multicamera editing?</vt:lpstr>
      <vt:lpstr>Process</vt:lpstr>
      <vt:lpstr>Steps 1 – Add marker</vt:lpstr>
      <vt:lpstr>Step 2 – Multi-camera source sequence</vt:lpstr>
      <vt:lpstr>Step 3 - Create the multi-camera target sequence</vt:lpstr>
      <vt:lpstr>Step 4 - Switching multiple cameras</vt:lpstr>
      <vt:lpstr>PowerPoint Presentation</vt:lpstr>
      <vt:lpstr>PowerPoint Presentation</vt:lpstr>
      <vt:lpstr>Re-record multicamera edits</vt:lpstr>
      <vt:lpstr>Video Effects</vt:lpstr>
      <vt:lpstr>PowerPoint Presentation</vt:lpstr>
      <vt:lpstr>Fixed and dynamic effects</vt:lpstr>
      <vt:lpstr>PowerPoint Presentation</vt:lpstr>
      <vt:lpstr>The Effects Browser</vt:lpstr>
      <vt:lpstr>PowerPoint Presentation</vt:lpstr>
      <vt:lpstr>Applying effects</vt:lpstr>
      <vt:lpstr>PowerPoint Presentation</vt:lpstr>
      <vt:lpstr>PowerPoint Presentation</vt:lpstr>
      <vt:lpstr>PowerPoint Presentation</vt:lpstr>
      <vt:lpstr>Using adjustment layers</vt:lpstr>
      <vt:lpstr>PowerPoint Presentation</vt:lpstr>
      <vt:lpstr>PowerPoint Presentation</vt:lpstr>
      <vt:lpstr>Sending a clip to Adobe After Effects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Premiere CS6</dc:title>
  <dc:creator>Fevaworks</dc:creator>
  <cp:lastModifiedBy>hatted</cp:lastModifiedBy>
  <cp:revision>27</cp:revision>
  <dcterms:created xsi:type="dcterms:W3CDTF">2016-07-25T06:37:50Z</dcterms:created>
  <dcterms:modified xsi:type="dcterms:W3CDTF">2016-08-15T10:45:23Z</dcterms:modified>
</cp:coreProperties>
</file>