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c2edd9383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c2edd9383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c2edd9383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c2edd9383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c2edd9383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c2edd9383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Could do which violation type is most common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c2edd9383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c2edd9383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c2edd9383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c2edd9383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c2edd9383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c2edd9383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5e0ed17c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5e0ed17c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c2edd938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c2edd938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Top: New York County has the largest number of violation and highest total rev comparing with other county. Not a </a:t>
            </a:r>
            <a:r>
              <a:rPr lang="en"/>
              <a:t>surprise since</a:t>
            </a:r>
            <a:r>
              <a:rPr lang="en"/>
              <a:t> the manhattan area is the most crowded. That indicates the city would monitor and focus on the manhattan area more closely.</a:t>
            </a:r>
            <a:endParaRPr/>
          </a:p>
          <a:p>
            <a:pPr indent="0" lvl="0" marL="0" rtl="0" algn="l">
              <a:lnSpc>
                <a:spcPct val="115000"/>
              </a:lnSpc>
              <a:spcBef>
                <a:spcPts val="1200"/>
              </a:spcBef>
              <a:spcAft>
                <a:spcPts val="1200"/>
              </a:spcAft>
              <a:buNone/>
            </a:pPr>
            <a:r>
              <a:rPr lang="en"/>
              <a:t>Bottom: We continue to analyze the revenue generation by </a:t>
            </a:r>
            <a:r>
              <a:rPr lang="en"/>
              <a:t>vehicle</a:t>
            </a:r>
            <a:r>
              <a:rPr lang="en"/>
              <a:t> registration state excluding ny and nj (nyc is located in NY, NJ many people commute from NJ to nyc)</a:t>
            </a:r>
            <a:r>
              <a:rPr lang="en"/>
              <a:t>Indiana is kind of surprise.Penn, Indiana and florida, conn may indicate many people traveling to nyc that may not realize the parking policies.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c2edd938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c2edd938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 are example of the street code that are confusing.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c2edd938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c2edd938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2020 fiscal year data most updated data , which started this july. </a:t>
            </a:r>
            <a:endParaRPr/>
          </a:p>
          <a:p>
            <a:pPr indent="0" lvl="0" marL="0" rtl="0" algn="l">
              <a:spcBef>
                <a:spcPts val="0"/>
              </a:spcBef>
              <a:spcAft>
                <a:spcPts val="0"/>
              </a:spcAft>
              <a:buNone/>
            </a:pPr>
            <a:r>
              <a:rPr lang="en"/>
              <a:t>Overall the raw data is comprehensive.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c2edd938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c2edd938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Parking tickets are a substantial stream of revenue for the New York City. Amount of money earned in FY 2016, this amount is probably increasing as well. The next closest city to amount of money earned in revenue isn’t even half of what NYC earned. Considering how much money it brings the city, it is important that this process be as efficient as possible. THATS WHERE WE COME IN</a:t>
            </a:r>
            <a:endParaRPr/>
          </a:p>
          <a:p>
            <a:pPr indent="0" lvl="0" marL="0" rtl="0" algn="l">
              <a:spcBef>
                <a:spcPts val="0"/>
              </a:spcBef>
              <a:spcAft>
                <a:spcPts val="0"/>
              </a:spcAft>
              <a:buNone/>
            </a:pPr>
            <a:r>
              <a:rPr lang="en"/>
              <a:t>-substantial stream of revenue</a:t>
            </a:r>
            <a:endParaRPr/>
          </a:p>
          <a:p>
            <a:pPr indent="0" lvl="0" marL="0" rtl="0" algn="l">
              <a:spcBef>
                <a:spcPts val="0"/>
              </a:spcBef>
              <a:spcAft>
                <a:spcPts val="0"/>
              </a:spcAft>
              <a:buNone/>
            </a:pPr>
            <a:r>
              <a:rPr lang="en"/>
              <a:t>-over 545 million</a:t>
            </a:r>
            <a:endParaRPr/>
          </a:p>
          <a:p>
            <a:pPr indent="0" lvl="0" marL="0" rtl="0" algn="l">
              <a:spcBef>
                <a:spcPts val="0"/>
              </a:spcBef>
              <a:spcAft>
                <a:spcPts val="0"/>
              </a:spcAft>
              <a:buNone/>
            </a:pPr>
            <a:r>
              <a:rPr lang="en"/>
              <a:t>-next largest revenue: Chicago</a:t>
            </a:r>
            <a:endParaRPr/>
          </a:p>
          <a:p>
            <a:pPr indent="0" lvl="0" marL="0" rtl="0" algn="l">
              <a:spcBef>
                <a:spcPts val="0"/>
              </a:spcBef>
              <a:spcAft>
                <a:spcPts val="0"/>
              </a:spcAft>
              <a:buNone/>
            </a:pPr>
            <a:r>
              <a:rPr lang="en"/>
              <a:t>-they need to be as efficient as possible with their ticketing system</a:t>
            </a:r>
            <a:endParaRPr/>
          </a:p>
          <a:p>
            <a:pPr indent="0" lvl="0" marL="0" rtl="0" algn="l">
              <a:spcBef>
                <a:spcPts val="0"/>
              </a:spcBef>
              <a:spcAft>
                <a:spcPts val="0"/>
              </a:spcAft>
              <a:buNone/>
            </a:pPr>
            <a:r>
              <a:rPr lang="en"/>
              <a:t>-there are over 80,000 metered spots in NYC, important to know where to look and where to allocate time and resources</a:t>
            </a:r>
            <a:endParaRPr/>
          </a:p>
          <a:p>
            <a:pPr indent="0" lvl="0" marL="0" rtl="0" algn="l">
              <a:spcBef>
                <a:spcPts val="0"/>
              </a:spcBef>
              <a:spcAft>
                <a:spcPts val="0"/>
              </a:spcAft>
              <a:buNone/>
            </a:pPr>
            <a:r>
              <a:rPr lang="en"/>
              <a:t>Licence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c2edd938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c2edd938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Knowing what areas to focus on and what to look for is going to make the ticketing process for the New York City department of finance more maneagable and efficient.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objective was to use alteryx combine the different data sets and clean the data up, then put it through tableau to perform our analysis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c2edd9383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c2edd938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source we used was parking ticket data from NYC OpenData. This data contains all of the parking tickets from July to October and contains almost 5 million records. FY 2019 there were over 11 million parking tickets given out.For the sake of practicallity we cut it down to 50,000 to make the process much more maneagable. Each of these records contains information on each violation such as the licensplate, vehicle make, where the ticket occurred 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Parking Violation Codes: </a:t>
            </a:r>
            <a:endParaRPr/>
          </a:p>
          <a:p>
            <a:pPr indent="0" lvl="0" marL="0" rtl="0" algn="l">
              <a:spcBef>
                <a:spcPts val="0"/>
              </a:spcBef>
              <a:spcAft>
                <a:spcPts val="0"/>
              </a:spcAft>
              <a:buNone/>
            </a:pPr>
            <a:r>
              <a:rPr lang="en"/>
              <a:t>Yankee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c2edd938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c2edd938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c2edd938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c2edd938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c2edd938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c2edd938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c2edd938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c2edd938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c2edd938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c2edd938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NYC Parking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BUAD 5272 </a:t>
            </a:r>
            <a:endParaRPr/>
          </a:p>
          <a:p>
            <a:pPr indent="0" lvl="0" marL="0" rtl="0" algn="ctr">
              <a:spcBef>
                <a:spcPts val="0"/>
              </a:spcBef>
              <a:spcAft>
                <a:spcPts val="0"/>
              </a:spcAft>
              <a:buNone/>
            </a:pPr>
            <a:r>
              <a:rPr lang="en"/>
              <a:t>Team 1</a:t>
            </a:r>
            <a:endParaRPr/>
          </a:p>
          <a:p>
            <a:pPr indent="0" lvl="0" marL="0" rtl="0" algn="ctr">
              <a:spcBef>
                <a:spcPts val="0"/>
              </a:spcBef>
              <a:spcAft>
                <a:spcPts val="0"/>
              </a:spcAft>
              <a:buNone/>
            </a:pPr>
            <a:r>
              <a:rPr lang="en"/>
              <a:t>Erica Bucchieri, Zach Pedini, Yannan Zhu, Chris Conlan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Issuer Dimension</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2"/>
          <p:cNvPicPr preferRelativeResize="0"/>
          <p:nvPr/>
        </p:nvPicPr>
        <p:blipFill>
          <a:blip r:embed="rId3">
            <a:alphaModFix/>
          </a:blip>
          <a:stretch>
            <a:fillRect/>
          </a:stretch>
        </p:blipFill>
        <p:spPr>
          <a:xfrm>
            <a:off x="995363" y="1756713"/>
            <a:ext cx="7153275" cy="197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Vehicle Dimension</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3"/>
          <p:cNvPicPr preferRelativeResize="0"/>
          <p:nvPr/>
        </p:nvPicPr>
        <p:blipFill>
          <a:blip r:embed="rId3">
            <a:alphaModFix/>
          </a:blip>
          <a:stretch>
            <a:fillRect/>
          </a:stretch>
        </p:blipFill>
        <p:spPr>
          <a:xfrm>
            <a:off x="4852150" y="305400"/>
            <a:ext cx="3650150" cy="2806775"/>
          </a:xfrm>
          <a:prstGeom prst="rect">
            <a:avLst/>
          </a:prstGeom>
          <a:noFill/>
          <a:ln>
            <a:noFill/>
          </a:ln>
        </p:spPr>
      </p:pic>
      <p:pic>
        <p:nvPicPr>
          <p:cNvPr id="127" name="Google Shape;127;p23"/>
          <p:cNvPicPr preferRelativeResize="0"/>
          <p:nvPr/>
        </p:nvPicPr>
        <p:blipFill>
          <a:blip r:embed="rId4">
            <a:alphaModFix/>
          </a:blip>
          <a:stretch>
            <a:fillRect/>
          </a:stretch>
        </p:blipFill>
        <p:spPr>
          <a:xfrm>
            <a:off x="411475" y="3321100"/>
            <a:ext cx="8090825" cy="161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Calendar Dimension</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4"/>
          <p:cNvPicPr preferRelativeResize="0"/>
          <p:nvPr/>
        </p:nvPicPr>
        <p:blipFill>
          <a:blip r:embed="rId3">
            <a:alphaModFix/>
          </a:blip>
          <a:stretch>
            <a:fillRect/>
          </a:stretch>
        </p:blipFill>
        <p:spPr>
          <a:xfrm>
            <a:off x="1442375" y="1206175"/>
            <a:ext cx="6051175" cy="362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 Table Creation</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5"/>
          <p:cNvPicPr preferRelativeResize="0"/>
          <p:nvPr/>
        </p:nvPicPr>
        <p:blipFill>
          <a:blip r:embed="rId3">
            <a:alphaModFix/>
          </a:blip>
          <a:stretch>
            <a:fillRect/>
          </a:stretch>
        </p:blipFill>
        <p:spPr>
          <a:xfrm>
            <a:off x="439550" y="1254501"/>
            <a:ext cx="8392758" cy="3452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Schema</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26"/>
          <p:cNvPicPr preferRelativeResize="0"/>
          <p:nvPr/>
        </p:nvPicPr>
        <p:blipFill>
          <a:blip r:embed="rId3">
            <a:alphaModFix/>
          </a:blip>
          <a:stretch>
            <a:fillRect/>
          </a:stretch>
        </p:blipFill>
        <p:spPr>
          <a:xfrm>
            <a:off x="1513500" y="1017724"/>
            <a:ext cx="5669650" cy="3881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2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9" name="Google Shape;169;p29"/>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70" name="Google Shape;170;p29"/>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Experience with the Project</a:t>
            </a:r>
            <a:endParaRPr/>
          </a:p>
          <a:p>
            <a:pPr indent="0" lvl="0" marL="0" rtl="0" algn="l">
              <a:spcBef>
                <a:spcPts val="0"/>
              </a:spcBef>
              <a:spcAft>
                <a:spcPts val="0"/>
              </a:spcAft>
              <a:buNone/>
            </a:pPr>
            <a:r>
              <a:t/>
            </a:r>
            <a:endParaRPr/>
          </a:p>
        </p:txBody>
      </p:sp>
      <p:sp>
        <p:nvSpPr>
          <p:cNvPr id="176" name="Google Shape;176;p30"/>
          <p:cNvSpPr txBox="1"/>
          <p:nvPr>
            <p:ph idx="1" type="body"/>
          </p:nvPr>
        </p:nvSpPr>
        <p:spPr>
          <a:xfrm>
            <a:off x="311700" y="1098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Difficulties</a:t>
            </a:r>
            <a:r>
              <a:rPr lang="en" sz="1600"/>
              <a:t>: </a:t>
            </a:r>
            <a:endParaRPr sz="1600"/>
          </a:p>
          <a:p>
            <a:pPr indent="-327025" lvl="0" marL="457200" rtl="0" algn="l">
              <a:spcBef>
                <a:spcPts val="1600"/>
              </a:spcBef>
              <a:spcAft>
                <a:spcPts val="0"/>
              </a:spcAft>
              <a:buSzPts val="1550"/>
              <a:buChar char="●"/>
            </a:pPr>
            <a:r>
              <a:rPr lang="en" sz="1550"/>
              <a:t>Raw dataset is too large and has too many records (4.98M rows).</a:t>
            </a:r>
            <a:endParaRPr sz="1550"/>
          </a:p>
          <a:p>
            <a:pPr indent="-327025" lvl="0" marL="457200" rtl="0" algn="l">
              <a:spcBef>
                <a:spcPts val="0"/>
              </a:spcBef>
              <a:spcAft>
                <a:spcPts val="0"/>
              </a:spcAft>
              <a:buSzPts val="1550"/>
              <a:buChar char="●"/>
            </a:pPr>
            <a:r>
              <a:rPr lang="en" sz="1550"/>
              <a:t>We thought to use street address to match its latitude and </a:t>
            </a:r>
            <a:r>
              <a:rPr lang="en" sz="1550"/>
              <a:t>longitude</a:t>
            </a:r>
            <a:r>
              <a:rPr lang="en" sz="1550"/>
              <a:t> but there is no free </a:t>
            </a:r>
            <a:r>
              <a:rPr lang="en" sz="1550"/>
              <a:t>resource.</a:t>
            </a:r>
            <a:endParaRPr sz="1550"/>
          </a:p>
          <a:p>
            <a:pPr indent="-327025" lvl="0" marL="457200" rtl="0" algn="l">
              <a:spcBef>
                <a:spcPts val="0"/>
              </a:spcBef>
              <a:spcAft>
                <a:spcPts val="0"/>
              </a:spcAft>
              <a:buSzPts val="1550"/>
              <a:buChar char="●"/>
            </a:pPr>
            <a:r>
              <a:rPr lang="en" sz="1550"/>
              <a:t>There wasn’t sufficient metadata to understand the attributes. E.g.  street code.</a:t>
            </a:r>
            <a:endParaRPr sz="1550"/>
          </a:p>
          <a:p>
            <a:pPr indent="-327025" lvl="0" marL="457200" rtl="0" algn="l">
              <a:spcBef>
                <a:spcPts val="0"/>
              </a:spcBef>
              <a:spcAft>
                <a:spcPts val="0"/>
              </a:spcAft>
              <a:buSzPts val="1550"/>
              <a:buChar char="●"/>
            </a:pPr>
            <a:r>
              <a:rPr lang="en" sz="1550"/>
              <a:t>Data analysis result may not reflect what we thought initially. E.g. Yankee home game &amp; Bronx</a:t>
            </a:r>
            <a:endParaRPr sz="1550"/>
          </a:p>
          <a:p>
            <a:pPr indent="0" lvl="0" marL="0" rtl="0" algn="l">
              <a:spcBef>
                <a:spcPts val="1600"/>
              </a:spcBef>
              <a:spcAft>
                <a:spcPts val="1600"/>
              </a:spcAft>
              <a:buNone/>
            </a:pPr>
            <a:r>
              <a:t/>
            </a:r>
            <a:endParaRPr sz="1600"/>
          </a:p>
        </p:txBody>
      </p:sp>
      <p:pic>
        <p:nvPicPr>
          <p:cNvPr id="177" name="Google Shape;177;p30"/>
          <p:cNvPicPr preferRelativeResize="0"/>
          <p:nvPr/>
        </p:nvPicPr>
        <p:blipFill>
          <a:blip r:embed="rId3">
            <a:alphaModFix/>
          </a:blip>
          <a:stretch>
            <a:fillRect/>
          </a:stretch>
        </p:blipFill>
        <p:spPr>
          <a:xfrm>
            <a:off x="553100" y="3248112"/>
            <a:ext cx="3150850" cy="1604675"/>
          </a:xfrm>
          <a:prstGeom prst="rect">
            <a:avLst/>
          </a:prstGeom>
          <a:noFill/>
          <a:ln>
            <a:noFill/>
          </a:ln>
        </p:spPr>
      </p:pic>
      <p:pic>
        <p:nvPicPr>
          <p:cNvPr id="178" name="Google Shape;178;p30"/>
          <p:cNvPicPr preferRelativeResize="0"/>
          <p:nvPr/>
        </p:nvPicPr>
        <p:blipFill>
          <a:blip r:embed="rId4">
            <a:alphaModFix/>
          </a:blip>
          <a:stretch>
            <a:fillRect/>
          </a:stretch>
        </p:blipFill>
        <p:spPr>
          <a:xfrm>
            <a:off x="3902775" y="3586025"/>
            <a:ext cx="5083450" cy="928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We’ll Do Differently:</a:t>
            </a:r>
            <a:endParaRPr/>
          </a:p>
          <a:p>
            <a:pPr indent="-342900" lvl="0" marL="457200" rtl="0" algn="l">
              <a:spcBef>
                <a:spcPts val="1600"/>
              </a:spcBef>
              <a:spcAft>
                <a:spcPts val="0"/>
              </a:spcAft>
              <a:buSzPts val="1800"/>
              <a:buChar char="●"/>
            </a:pPr>
            <a:r>
              <a:rPr lang="en"/>
              <a:t>Pay attention to data </a:t>
            </a:r>
            <a:r>
              <a:rPr lang="en"/>
              <a:t>integrity throughout the whole process. Make sure our data is mapping in a correct way and </a:t>
            </a:r>
            <a:r>
              <a:rPr lang="en"/>
              <a:t> have better understanding of connection </a:t>
            </a:r>
            <a:r>
              <a:rPr lang="en"/>
              <a:t>between</a:t>
            </a:r>
            <a:r>
              <a:rPr lang="en"/>
              <a:t> attributes. </a:t>
            </a:r>
            <a:endParaRPr/>
          </a:p>
          <a:p>
            <a:pPr indent="-342900" lvl="0" marL="457200" rtl="0" algn="l">
              <a:spcBef>
                <a:spcPts val="0"/>
              </a:spcBef>
              <a:spcAft>
                <a:spcPts val="0"/>
              </a:spcAft>
              <a:buSzPts val="1800"/>
              <a:buChar char="●"/>
            </a:pPr>
            <a:r>
              <a:rPr lang="en"/>
              <a:t>Considering size of the dimensions when designing dimensions. (Estimate rows before uploading and make sure it is in the right layout)</a:t>
            </a:r>
            <a:endParaRPr/>
          </a:p>
          <a:p>
            <a:pPr indent="-342900" lvl="0" marL="457200" rtl="0" algn="l">
              <a:spcBef>
                <a:spcPts val="0"/>
              </a:spcBef>
              <a:spcAft>
                <a:spcPts val="0"/>
              </a:spcAft>
              <a:buSzPts val="1800"/>
              <a:buChar char="●"/>
            </a:pPr>
            <a:r>
              <a:rPr lang="en"/>
              <a:t>Involve previous fiscal years’ data to see seasonal and annual trend. (Fiscal year starts every July)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4372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$545 million dollars in parking ticket revenue in 2016</a:t>
            </a:r>
            <a:endParaRPr/>
          </a:p>
          <a:p>
            <a:pPr indent="-342900" lvl="0" marL="457200" rtl="0" algn="l">
              <a:spcBef>
                <a:spcPts val="0"/>
              </a:spcBef>
              <a:spcAft>
                <a:spcPts val="0"/>
              </a:spcAft>
              <a:buSzPts val="1800"/>
              <a:buChar char="●"/>
            </a:pPr>
            <a:r>
              <a:rPr lang="en"/>
              <a:t>Over 80,000 meter spots in NYC</a:t>
            </a:r>
            <a:endParaRPr/>
          </a:p>
          <a:p>
            <a:pPr indent="-342900" lvl="0" marL="457200" rtl="0" algn="l">
              <a:spcBef>
                <a:spcPts val="0"/>
              </a:spcBef>
              <a:spcAft>
                <a:spcPts val="0"/>
              </a:spcAft>
              <a:buSzPts val="1800"/>
              <a:buChar char="●"/>
            </a:pPr>
            <a:r>
              <a:rPr lang="en"/>
              <a:t>Millions of free spots </a:t>
            </a:r>
            <a:endParaRPr/>
          </a:p>
          <a:p>
            <a:pPr indent="-342900" lvl="0" marL="457200" rtl="0" algn="l">
              <a:spcBef>
                <a:spcPts val="0"/>
              </a:spcBef>
              <a:spcAft>
                <a:spcPts val="0"/>
              </a:spcAft>
              <a:buSzPts val="1800"/>
              <a:buChar char="●"/>
            </a:pPr>
            <a:r>
              <a:rPr lang="en"/>
              <a:t>Information on where and when parking violations occur is essential</a:t>
            </a:r>
            <a:endParaRPr/>
          </a:p>
        </p:txBody>
      </p:sp>
      <p:pic>
        <p:nvPicPr>
          <p:cNvPr id="67" name="Google Shape;67;p14"/>
          <p:cNvPicPr preferRelativeResize="0"/>
          <p:nvPr/>
        </p:nvPicPr>
        <p:blipFill>
          <a:blip r:embed="rId3">
            <a:alphaModFix/>
          </a:blip>
          <a:stretch>
            <a:fillRect/>
          </a:stretch>
        </p:blipFill>
        <p:spPr>
          <a:xfrm>
            <a:off x="4572000" y="1612688"/>
            <a:ext cx="4155300" cy="24959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Question</a:t>
            </a:r>
            <a:endParaRPr/>
          </a:p>
        </p:txBody>
      </p:sp>
      <p:sp>
        <p:nvSpPr>
          <p:cNvPr id="73" name="Google Shape;73;p15"/>
          <p:cNvSpPr txBox="1"/>
          <p:nvPr>
            <p:ph idx="1" type="body"/>
          </p:nvPr>
        </p:nvSpPr>
        <p:spPr>
          <a:xfrm>
            <a:off x="311700" y="12219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New York City Department of Finance would like to increase the efficiency of their ticketing operations by more optimally allocating their efforts and resources to highly ticketed areas.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Data Source: NYC OpenData</a:t>
            </a:r>
            <a:endParaRPr/>
          </a:p>
          <a:p>
            <a:pPr indent="0" lvl="0" marL="0" rtl="0" algn="l">
              <a:spcBef>
                <a:spcPts val="1600"/>
              </a:spcBef>
              <a:spcAft>
                <a:spcPts val="0"/>
              </a:spcAft>
              <a:buNone/>
            </a:pPr>
            <a:r>
              <a:rPr lang="en"/>
              <a:t>Data Detail: Parking Violations Issued - Fiscal Year 2020</a:t>
            </a:r>
            <a:endParaRPr/>
          </a:p>
          <a:p>
            <a:pPr indent="0" lvl="0" marL="0" rtl="0" algn="l">
              <a:spcBef>
                <a:spcPts val="1600"/>
              </a:spcBef>
              <a:spcAft>
                <a:spcPts val="0"/>
              </a:spcAft>
              <a:buNone/>
            </a:pPr>
            <a:r>
              <a:rPr lang="en"/>
              <a:t>Sample Size: 4.98M tickets (reduced to 50,000)</a:t>
            </a:r>
            <a:endParaRPr/>
          </a:p>
          <a:p>
            <a:pPr indent="0" lvl="0" marL="0" rtl="0" algn="l">
              <a:spcBef>
                <a:spcPts val="1600"/>
              </a:spcBef>
              <a:spcAft>
                <a:spcPts val="0"/>
              </a:spcAft>
              <a:buNone/>
            </a:pPr>
            <a:r>
              <a:rPr lang="en"/>
              <a:t>43 columns pertaining to the violation (license plate number, where the violation occurred, ect.)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201325" y="335700"/>
            <a:ext cx="6432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chemeClr val="dk1"/>
                </a:solidFill>
                <a:latin typeface="Oswald"/>
                <a:ea typeface="Oswald"/>
                <a:cs typeface="Oswald"/>
                <a:sym typeface="Oswald"/>
              </a:rPr>
              <a:t>Dimensions</a:t>
            </a:r>
            <a:endParaRPr sz="30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rPr b="1" lang="en"/>
              <a:t>Violation </a:t>
            </a:r>
            <a:r>
              <a:rPr lang="en"/>
              <a:t>: violation code, violation description, violation fine amount</a:t>
            </a:r>
            <a:endParaRPr/>
          </a:p>
          <a:p>
            <a:pPr indent="0" lvl="0" marL="0" rtl="0" algn="l">
              <a:spcBef>
                <a:spcPts val="1600"/>
              </a:spcBef>
              <a:spcAft>
                <a:spcPts val="0"/>
              </a:spcAft>
              <a:buNone/>
            </a:pPr>
            <a:r>
              <a:rPr b="1" lang="en"/>
              <a:t>Calendar</a:t>
            </a:r>
            <a:r>
              <a:rPr lang="en"/>
              <a:t> : date and time information</a:t>
            </a:r>
            <a:endParaRPr/>
          </a:p>
          <a:p>
            <a:pPr indent="0" lvl="0" marL="0" rtl="0" algn="l">
              <a:spcBef>
                <a:spcPts val="1600"/>
              </a:spcBef>
              <a:spcAft>
                <a:spcPts val="0"/>
              </a:spcAft>
              <a:buNone/>
            </a:pPr>
            <a:r>
              <a:rPr b="1" lang="en"/>
              <a:t>Location </a:t>
            </a:r>
            <a:r>
              <a:rPr lang="en"/>
              <a:t>: details of the violation location </a:t>
            </a:r>
            <a:endParaRPr/>
          </a:p>
          <a:p>
            <a:pPr indent="0" lvl="0" marL="0" rtl="0" algn="l">
              <a:spcBef>
                <a:spcPts val="1600"/>
              </a:spcBef>
              <a:spcAft>
                <a:spcPts val="0"/>
              </a:spcAft>
              <a:buNone/>
            </a:pPr>
            <a:r>
              <a:rPr b="1" lang="en"/>
              <a:t>Vehicle </a:t>
            </a:r>
            <a:r>
              <a:rPr lang="en"/>
              <a:t>:  vehicle make, vehicle model, vehicle year, vehicle color, vehicle registration, license plate number, etc.</a:t>
            </a:r>
            <a:endParaRPr/>
          </a:p>
          <a:p>
            <a:pPr indent="0" lvl="0" marL="0" rtl="0" algn="l">
              <a:spcBef>
                <a:spcPts val="1600"/>
              </a:spcBef>
              <a:spcAft>
                <a:spcPts val="0"/>
              </a:spcAft>
              <a:buNone/>
            </a:pPr>
            <a:r>
              <a:rPr b="1" lang="en"/>
              <a:t>Issuer </a:t>
            </a:r>
            <a:r>
              <a:rPr lang="en"/>
              <a:t>: issuer code, issuer precinct, issuer command, etc.</a:t>
            </a:r>
            <a:endParaRPr/>
          </a:p>
          <a:p>
            <a:pPr indent="0" lvl="0" marL="0" rtl="0" algn="l">
              <a:spcBef>
                <a:spcPts val="1600"/>
              </a:spcBef>
              <a:spcAft>
                <a:spcPts val="1600"/>
              </a:spcAft>
              <a:buNone/>
            </a:pPr>
            <a:r>
              <a:t/>
            </a:r>
            <a:endParaRPr/>
          </a:p>
        </p:txBody>
      </p:sp>
      <p:sp>
        <p:nvSpPr>
          <p:cNvPr id="85" name="Google Shape;85;p17"/>
          <p:cNvSpPr txBox="1"/>
          <p:nvPr/>
        </p:nvSpPr>
        <p:spPr>
          <a:xfrm>
            <a:off x="6555925" y="526950"/>
            <a:ext cx="2395200" cy="42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Fact &amp; Measure</a:t>
            </a:r>
            <a:endParaRPr sz="18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b="1" lang="en" sz="1800">
                <a:solidFill>
                  <a:schemeClr val="accent3"/>
                </a:solidFill>
                <a:latin typeface="Average"/>
                <a:ea typeface="Average"/>
                <a:cs typeface="Average"/>
                <a:sym typeface="Average"/>
              </a:rPr>
              <a:t>FineAmount </a:t>
            </a:r>
            <a:r>
              <a:rPr lang="en" sz="1800">
                <a:solidFill>
                  <a:schemeClr val="accent3"/>
                </a:solidFill>
                <a:latin typeface="Average"/>
                <a:ea typeface="Average"/>
                <a:cs typeface="Average"/>
                <a:sym typeface="Average"/>
              </a:rPr>
              <a:t>: </a:t>
            </a:r>
            <a:endParaRPr sz="1800">
              <a:solidFill>
                <a:schemeClr val="accent3"/>
              </a:solidFill>
              <a:latin typeface="Average"/>
              <a:ea typeface="Average"/>
              <a:cs typeface="Average"/>
              <a:sym typeface="Average"/>
            </a:endParaRPr>
          </a:p>
          <a:p>
            <a:pPr indent="0" lvl="0" marL="0" rtl="0" algn="l">
              <a:lnSpc>
                <a:spcPct val="115000"/>
              </a:lnSpc>
              <a:spcBef>
                <a:spcPts val="1600"/>
              </a:spcBef>
              <a:spcAft>
                <a:spcPts val="1600"/>
              </a:spcAft>
              <a:buNone/>
            </a:pPr>
            <a:r>
              <a:rPr lang="en" sz="1800">
                <a:solidFill>
                  <a:schemeClr val="accent3"/>
                </a:solidFill>
                <a:latin typeface="Average"/>
                <a:ea typeface="Average"/>
                <a:cs typeface="Average"/>
                <a:sym typeface="Average"/>
              </a:rPr>
              <a:t>Ticket Price</a:t>
            </a:r>
            <a:endParaRPr sz="1800">
              <a:solidFill>
                <a:schemeClr val="accent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imensional Model Diagram</a:t>
            </a:r>
            <a:endParaRPr/>
          </a:p>
        </p:txBody>
      </p:sp>
      <p:pic>
        <p:nvPicPr>
          <p:cNvPr id="91" name="Google Shape;91;p18"/>
          <p:cNvPicPr preferRelativeResize="0"/>
          <p:nvPr/>
        </p:nvPicPr>
        <p:blipFill>
          <a:blip r:embed="rId3">
            <a:alphaModFix/>
          </a:blip>
          <a:stretch>
            <a:fillRect/>
          </a:stretch>
        </p:blipFill>
        <p:spPr>
          <a:xfrm>
            <a:off x="1283075" y="1017725"/>
            <a:ext cx="6233499" cy="401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1308050" y="1263325"/>
            <a:ext cx="6284526" cy="3498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Violation Dimension</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1276350" y="1481625"/>
            <a:ext cx="6591300" cy="238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Dimension</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1"/>
          <p:cNvPicPr preferRelativeResize="0"/>
          <p:nvPr/>
        </p:nvPicPr>
        <p:blipFill>
          <a:blip r:embed="rId3">
            <a:alphaModFix/>
          </a:blip>
          <a:stretch>
            <a:fillRect/>
          </a:stretch>
        </p:blipFill>
        <p:spPr>
          <a:xfrm>
            <a:off x="311700" y="1701187"/>
            <a:ext cx="8520601" cy="19185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