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Roboto Medium"/>
      <p:regular r:id="rId34"/>
      <p:bold r:id="rId35"/>
      <p:italic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Roboto Light"/>
      <p:regular r:id="rId42"/>
      <p:bold r:id="rId43"/>
      <p:italic r:id="rId44"/>
      <p:boldItalic r:id="rId45"/>
    </p:embeddedFont>
    <p:embeddedFont>
      <p:font typeface="Roboto Mono Regular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42" Type="http://schemas.openxmlformats.org/officeDocument/2006/relationships/font" Target="fonts/RobotoLight-regular.fntdata"/><Relationship Id="rId41" Type="http://schemas.openxmlformats.org/officeDocument/2006/relationships/font" Target="fonts/Montserrat-boldItalic.fntdata"/><Relationship Id="rId44" Type="http://schemas.openxmlformats.org/officeDocument/2006/relationships/font" Target="fonts/RobotoLight-italic.fntdata"/><Relationship Id="rId43" Type="http://schemas.openxmlformats.org/officeDocument/2006/relationships/font" Target="fonts/RobotoLight-bold.fntdata"/><Relationship Id="rId46" Type="http://schemas.openxmlformats.org/officeDocument/2006/relationships/font" Target="fonts/RobotoMonoRegular-regular.fntdata"/><Relationship Id="rId45" Type="http://schemas.openxmlformats.org/officeDocument/2006/relationships/font" Target="fonts/Roboto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MonoRegular-italic.fntdata"/><Relationship Id="rId47" Type="http://schemas.openxmlformats.org/officeDocument/2006/relationships/font" Target="fonts/RobotoMonoRegular-bold.fntdata"/><Relationship Id="rId49" Type="http://schemas.openxmlformats.org/officeDocument/2006/relationships/font" Target="fonts/RobotoMonoRegular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33" Type="http://schemas.openxmlformats.org/officeDocument/2006/relationships/font" Target="fonts/Roboto-boldItalic.fntdata"/><Relationship Id="rId32" Type="http://schemas.openxmlformats.org/officeDocument/2006/relationships/font" Target="fonts/Roboto-italic.fntdata"/><Relationship Id="rId35" Type="http://schemas.openxmlformats.org/officeDocument/2006/relationships/font" Target="fonts/RobotoMedium-bold.fntdata"/><Relationship Id="rId34" Type="http://schemas.openxmlformats.org/officeDocument/2006/relationships/font" Target="fonts/RobotoMedium-regular.fntdata"/><Relationship Id="rId37" Type="http://schemas.openxmlformats.org/officeDocument/2006/relationships/font" Target="fonts/RobotoMedium-boldItalic.fntdata"/><Relationship Id="rId36" Type="http://schemas.openxmlformats.org/officeDocument/2006/relationships/font" Target="fonts/RobotoMedium-italic.fntdata"/><Relationship Id="rId39" Type="http://schemas.openxmlformats.org/officeDocument/2006/relationships/font" Target="fonts/Montserrat-bold.fntdata"/><Relationship Id="rId38" Type="http://schemas.openxmlformats.org/officeDocument/2006/relationships/font" Target="fonts/Montserrat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5bfb47ffa_2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5bfb47ffa_2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d2b19822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d2b19822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d2b19822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d2b19822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d2b19822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d2b19822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d2b19822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d2b19822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d2b19822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d2b19822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d2b19822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d2b19822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d2b19822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d2b19822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d2b1982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d2b1982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d2b19822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d2b19822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d2b19824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d2b19824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d2b54ace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d2b54ace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9d2b19824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9d2b19824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d2b19822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d2b19822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9d2b19824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9d2b19824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d2b19824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9d2b19824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9d2b19824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9d2b19824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d2b19824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9d2b19824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d2b19822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d2b19822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d2b19822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d2b19822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d2b19822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d2b19822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d2b19822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d2b19822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d2b19822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d2b19822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d2b19822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d2b19822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d2b19822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d2b19822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2400"/>
              <a:buNone/>
              <a:defRPr sz="2400">
                <a:solidFill>
                  <a:srgbClr val="9E9E9E"/>
                </a:solidFill>
              </a:defRPr>
            </a:lvl1pPr>
            <a:lvl2pPr lvl="1" rtl="0" algn="ctr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407875" y="599125"/>
            <a:ext cx="8340000" cy="22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2424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@Amit Bendor</a:t>
            </a:r>
            <a:endParaRPr sz="600">
              <a:solidFill>
                <a:srgbClr val="424242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play - Blue/White">
  <p:cSld name="CUSTOM_18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0"/>
            <a:ext cx="3042000" cy="51435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269375" y="446175"/>
            <a:ext cx="23571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1" type="subTitle"/>
          </p:nvPr>
        </p:nvSpPr>
        <p:spPr>
          <a:xfrm>
            <a:off x="269375" y="1271150"/>
            <a:ext cx="1995000" cy="28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2424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Confidential + Proprietary</a:t>
            </a:r>
            <a:endParaRPr sz="600">
              <a:solidFill>
                <a:srgbClr val="424242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play - White/Gray">
  <p:cSld name="CUSTOM_19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/>
          <p:nvPr/>
        </p:nvSpPr>
        <p:spPr>
          <a:xfrm>
            <a:off x="3438750" y="-3125"/>
            <a:ext cx="5705400" cy="5143500"/>
          </a:xfrm>
          <a:prstGeom prst="rect">
            <a:avLst/>
          </a:prstGeom>
          <a:solidFill>
            <a:srgbClr val="ECEF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2"/>
          <p:cNvSpPr txBox="1"/>
          <p:nvPr>
            <p:ph type="title"/>
          </p:nvPr>
        </p:nvSpPr>
        <p:spPr>
          <a:xfrm>
            <a:off x="311475" y="1649100"/>
            <a:ext cx="2870700" cy="12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" type="subTitle"/>
          </p:nvPr>
        </p:nvSpPr>
        <p:spPr>
          <a:xfrm>
            <a:off x="311475" y="2870125"/>
            <a:ext cx="2744400" cy="13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tally Blank">
  <p:cSld name="CUSTOM_9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/>
        </p:nvSpPr>
        <p:spPr>
          <a:xfrm>
            <a:off x="62725" y="3742198"/>
            <a:ext cx="73320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Full frame is great, use a scrim for text.</a:t>
            </a:r>
            <a:endParaRPr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Logo">
  <p:cSld name="BLANK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 1 - Dark Gray">
  <p:cSld name="CUSTOM_16">
    <p:bg>
      <p:bgPr>
        <a:solidFill>
          <a:srgbClr val="42424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555575" y="1742550"/>
            <a:ext cx="70461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630950" y="2491775"/>
            <a:ext cx="3990300" cy="15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 2 - Blue">
  <p:cSld name="CUSTOM_17">
    <p:bg>
      <p:bgPr>
        <a:solidFill>
          <a:srgbClr val="1E88E5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/>
        </p:nvSpPr>
        <p:spPr>
          <a:xfrm>
            <a:off x="887225" y="1680143"/>
            <a:ext cx="4291200" cy="8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555575" y="1742550"/>
            <a:ext cx="70461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630950" y="2491775"/>
            <a:ext cx="3990300" cy="15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2424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@Amit Bendor</a:t>
            </a:r>
            <a:endParaRPr sz="600">
              <a:solidFill>
                <a:srgbClr val="FFFFFF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 3 - Light Gray">
  <p:cSld name="CUSTOM_16_1_1">
    <p:bg>
      <p:bgPr>
        <a:solidFill>
          <a:srgbClr val="EEEEEE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/>
        </p:nvSpPr>
        <p:spPr>
          <a:xfrm>
            <a:off x="609600" y="1659900"/>
            <a:ext cx="8330700" cy="14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552025" y="1738250"/>
            <a:ext cx="7494900" cy="15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630950" y="2491775"/>
            <a:ext cx="3990300" cy="15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595959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595959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595959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595959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595959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595959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595959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595959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2424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@Amit Bendor</a:t>
            </a:r>
            <a:endParaRPr sz="600">
              <a:solidFill>
                <a:srgbClr val="424242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">
  <p:cSld name="CUSTOM_11">
    <p:bg>
      <p:bgPr>
        <a:solidFill>
          <a:srgbClr val="1E88E5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8"/>
          <p:cNvSpPr txBox="1"/>
          <p:nvPr>
            <p:ph type="title"/>
          </p:nvPr>
        </p:nvSpPr>
        <p:spPr>
          <a:xfrm>
            <a:off x="176350" y="248700"/>
            <a:ext cx="41826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2424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@Amit Bendor</a:t>
            </a:r>
            <a:endParaRPr sz="600">
              <a:solidFill>
                <a:srgbClr val="FFFFFF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">
  <p:cSld name="CUSTOM_12">
    <p:bg>
      <p:bgPr>
        <a:solidFill>
          <a:srgbClr val="1E88E5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/>
          <p:nvPr/>
        </p:nvSpPr>
        <p:spPr>
          <a:xfrm>
            <a:off x="0" y="0"/>
            <a:ext cx="3042000" cy="51435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9"/>
          <p:cNvSpPr/>
          <p:nvPr/>
        </p:nvSpPr>
        <p:spPr>
          <a:xfrm>
            <a:off x="6102000" y="0"/>
            <a:ext cx="3042000" cy="51435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9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2424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@Amit Bendor</a:t>
            </a:r>
            <a:endParaRPr sz="600">
              <a:solidFill>
                <a:srgbClr val="FFFFFF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176350" y="248700"/>
            <a:ext cx="2702700" cy="9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" type="subTitle"/>
          </p:nvPr>
        </p:nvSpPr>
        <p:spPr>
          <a:xfrm>
            <a:off x="244150" y="1300600"/>
            <a:ext cx="2315100" cy="26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2" type="subTitle"/>
          </p:nvPr>
        </p:nvSpPr>
        <p:spPr>
          <a:xfrm>
            <a:off x="3332975" y="316550"/>
            <a:ext cx="2315100" cy="45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3" type="subTitle"/>
          </p:nvPr>
        </p:nvSpPr>
        <p:spPr>
          <a:xfrm>
            <a:off x="6465450" y="342250"/>
            <a:ext cx="2315100" cy="45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- White">
  <p:cSld name="BIG_NUMBER_1_1_1_1_1_1_1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/>
        </p:nvSpPr>
        <p:spPr>
          <a:xfrm>
            <a:off x="1590150" y="1755443"/>
            <a:ext cx="59637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rPr>
              <a:t>Thank you!</a:t>
            </a:r>
            <a:endParaRPr sz="3600">
              <a:solidFill>
                <a:srgbClr val="42424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89" name="Google Shape;89;p20"/>
          <p:cNvCxnSpPr/>
          <p:nvPr/>
        </p:nvCxnSpPr>
        <p:spPr>
          <a:xfrm rot="10800000">
            <a:off x="2178600" y="1109800"/>
            <a:ext cx="2062800" cy="0"/>
          </a:xfrm>
          <a:prstGeom prst="straightConnector1">
            <a:avLst/>
          </a:prstGeom>
          <a:noFill/>
          <a:ln cap="flat" cmpd="sng" w="9525">
            <a:solidFill>
              <a:srgbClr val="1E88E5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0" name="Google Shape;90;p20"/>
          <p:cNvCxnSpPr/>
          <p:nvPr/>
        </p:nvCxnSpPr>
        <p:spPr>
          <a:xfrm rot="10800000">
            <a:off x="4902600" y="1116500"/>
            <a:ext cx="2062800" cy="0"/>
          </a:xfrm>
          <a:prstGeom prst="straightConnector1">
            <a:avLst/>
          </a:prstGeom>
          <a:noFill/>
          <a:ln cap="flat" cmpd="sng" w="9525">
            <a:solidFill>
              <a:srgbClr val="1E88E5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1" name="Google Shape;91;p20"/>
          <p:cNvCxnSpPr/>
          <p:nvPr/>
        </p:nvCxnSpPr>
        <p:spPr>
          <a:xfrm rot="10800000">
            <a:off x="2178525" y="3047475"/>
            <a:ext cx="4806600" cy="0"/>
          </a:xfrm>
          <a:prstGeom prst="straightConnector1">
            <a:avLst/>
          </a:prstGeom>
          <a:noFill/>
          <a:ln cap="flat" cmpd="sng" w="9525">
            <a:solidFill>
              <a:srgbClr val="1E88E5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Logo">
  <p:cSld name="TITLE_1_1"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431225" y="2350500"/>
            <a:ext cx="5853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None/>
              <a:defRPr>
                <a:solidFill>
                  <a:srgbClr val="9E9E9E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Confidential + Proprietary</a:t>
            </a:r>
            <a:endParaRPr sz="600">
              <a:solidFill>
                <a:srgbClr val="FFFFFF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1075" y="978006"/>
            <a:ext cx="2655700" cy="26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type="title"/>
          </p:nvPr>
        </p:nvSpPr>
        <p:spPr>
          <a:xfrm>
            <a:off x="3379325" y="365100"/>
            <a:ext cx="5957400" cy="198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2424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@Amit Bendor</a:t>
            </a:r>
            <a:endParaRPr sz="600">
              <a:solidFill>
                <a:srgbClr val="424242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3C78D8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_1">
  <p:cSld name="TITLE_ONLY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04" name="Google Shape;104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5" name="Google Shape;10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4">
  <p:cSld name="TITLE_AND_BODY_4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3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TC presentation templates">
  <p:cSld name="TITLE_3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9" name="Google Shape;119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0" name="Google Shape;120;p29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900"/>
              <a:buFont typeface="Verdana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/>
        </p:txBody>
      </p:sp>
      <p:sp>
        <p:nvSpPr>
          <p:cNvPr id="123" name="Google Shape;123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9pPr>
          </a:lstStyle>
          <a:p/>
        </p:txBody>
      </p:sp>
      <p:sp>
        <p:nvSpPr>
          <p:cNvPr id="124" name="Google Shape;1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20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53575" y="29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53575" y="1060700"/>
            <a:ext cx="84435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2424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@Amit Bendor</a:t>
            </a:r>
            <a:endParaRPr sz="600">
              <a:solidFill>
                <a:srgbClr val="424242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Blue/White">
  <p:cSld name="CUSTOM_15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-22400"/>
            <a:ext cx="9144000" cy="9615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37600" y="189050"/>
            <a:ext cx="71823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37600" y="1079350"/>
            <a:ext cx="8263500" cy="3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White/Blue">
  <p:cSld name="TITLE_1_2">
    <p:bg>
      <p:bgPr>
        <a:solidFill>
          <a:srgbClr val="1E88E5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-30575" y="-20400"/>
            <a:ext cx="9174600" cy="97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-15825" y="949575"/>
            <a:ext cx="9174600" cy="41940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437600" y="178375"/>
            <a:ext cx="75852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37600" y="1231750"/>
            <a:ext cx="8263500" cy="3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Blue Background" type="tx">
  <p:cSld name="TITLE_AND_BODY">
    <p:bg>
      <p:bgPr>
        <a:solidFill>
          <a:srgbClr val="1E88E5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470275" y="203475"/>
            <a:ext cx="8216400" cy="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2424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@Amit Bendor</a:t>
            </a:r>
            <a:endParaRPr sz="600">
              <a:solidFill>
                <a:srgbClr val="424242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470275" y="203475"/>
            <a:ext cx="8216400" cy="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ktop Screenshot" showMasterSp="0">
  <p:cSld name="Sample Light Slide_1_1_2_1">
    <p:bg>
      <p:bgPr>
        <a:solidFill>
          <a:srgbClr val="F6F9F8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4561022" y="-8475"/>
            <a:ext cx="4620300" cy="51519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Displaying laptop.png" id="44" name="Google Shape;44;p10"/>
          <p:cNvPicPr preferRelativeResize="0"/>
          <p:nvPr/>
        </p:nvPicPr>
        <p:blipFill rotWithShape="1">
          <a:blip r:embed="rId2">
            <a:alphaModFix/>
          </a:blip>
          <a:srcRect b="0" l="0" r="35843" t="0"/>
          <a:stretch/>
        </p:blipFill>
        <p:spPr>
          <a:xfrm>
            <a:off x="4688184" y="674944"/>
            <a:ext cx="4493213" cy="379361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0"/>
          <p:cNvSpPr/>
          <p:nvPr/>
        </p:nvSpPr>
        <p:spPr>
          <a:xfrm flipH="1">
            <a:off x="28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0"/>
          <p:cNvSpPr txBox="1"/>
          <p:nvPr>
            <p:ph type="title"/>
          </p:nvPr>
        </p:nvSpPr>
        <p:spPr>
          <a:xfrm>
            <a:off x="311700" y="272100"/>
            <a:ext cx="4301400" cy="9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1976D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</a:defRPr>
            </a:lvl9pPr>
          </a:lstStyle>
          <a:p/>
        </p:txBody>
      </p:sp>
      <p:sp>
        <p:nvSpPr>
          <p:cNvPr id="47" name="Google Shape;47;p10"/>
          <p:cNvSpPr/>
          <p:nvPr/>
        </p:nvSpPr>
        <p:spPr>
          <a:xfrm>
            <a:off x="5578350" y="864731"/>
            <a:ext cx="3603000" cy="311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283125" y="1220596"/>
            <a:ext cx="4781400" cy="3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976D2"/>
              </a:buClr>
              <a:buSzPts val="1500"/>
              <a:buFont typeface="Roboto"/>
              <a:buChar char="●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976D2"/>
              </a:buClr>
              <a:buSzPts val="1500"/>
              <a:buFont typeface="Roboto"/>
              <a:buChar char="○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976D2"/>
              </a:buClr>
              <a:buSzPts val="1500"/>
              <a:buFont typeface="Roboto"/>
              <a:buChar char="■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976D2"/>
              </a:buClr>
              <a:buSzPts val="1500"/>
              <a:buFont typeface="Roboto"/>
              <a:buChar char="●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976D2"/>
              </a:buClr>
              <a:buSzPts val="1500"/>
              <a:buFont typeface="Roboto"/>
              <a:buChar char="○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976D2"/>
              </a:buClr>
              <a:buSzPts val="1500"/>
              <a:buFont typeface="Roboto"/>
              <a:buChar char="■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976D2"/>
              </a:buClr>
              <a:buSzPts val="1500"/>
              <a:buFont typeface="Roboto"/>
              <a:buChar char="●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976D2"/>
              </a:buClr>
              <a:buSzPts val="1500"/>
              <a:buFont typeface="Roboto"/>
              <a:buChar char="○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 rtl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Clr>
                <a:srgbClr val="1976D2"/>
              </a:buClr>
              <a:buSzPts val="1500"/>
              <a:buFont typeface="Roboto"/>
              <a:buChar char="■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" name="Google Shape;49;p10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2424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@Amit Bendor</a:t>
            </a:r>
            <a:endParaRPr sz="600">
              <a:solidFill>
                <a:srgbClr val="FFFFFF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464100" y="457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" name="Google Shape;7;p1"/>
          <p:cNvSpPr txBox="1"/>
          <p:nvPr/>
        </p:nvSpPr>
        <p:spPr>
          <a:xfrm>
            <a:off x="4641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180900" y="446900"/>
            <a:ext cx="878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285200" y="293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285200" y="1079350"/>
            <a:ext cx="8263500" cy="3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 Light"/>
              <a:buChar char="●"/>
              <a:defRPr sz="18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 Light"/>
              <a:buChar char="○"/>
              <a:defRPr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 Light"/>
              <a:buChar char="■"/>
              <a:defRPr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 Light"/>
              <a:buChar char="●"/>
              <a:defRPr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 Light"/>
              <a:buChar char="○"/>
              <a:defRPr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 Light"/>
              <a:buChar char="■"/>
              <a:defRPr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 Light"/>
              <a:buChar char="●"/>
              <a:defRPr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 Light"/>
              <a:buChar char="○"/>
              <a:defRPr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424242"/>
              </a:buClr>
              <a:buSzPts val="1400"/>
              <a:buFont typeface="Roboto Light"/>
              <a:buChar char="■"/>
              <a:defRPr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6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hyperlink" Target="http://www.gitforwindows.org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C0C0C">
              <a:alpha val="615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1"/>
          <p:cNvSpPr txBox="1"/>
          <p:nvPr/>
        </p:nvSpPr>
        <p:spPr>
          <a:xfrm>
            <a:off x="666000" y="919625"/>
            <a:ext cx="78120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Installing Git in Windows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1" name="Google Shape;13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2850" y="4502002"/>
            <a:ext cx="1466849" cy="5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0"/>
          <p:cNvSpPr txBox="1"/>
          <p:nvPr/>
        </p:nvSpPr>
        <p:spPr>
          <a:xfrm>
            <a:off x="285400" y="238450"/>
            <a:ext cx="7744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Installation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2" name="Google Shape;202;p40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3" name="Google Shape;20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25" y="1013900"/>
            <a:ext cx="4512307" cy="34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1"/>
          <p:cNvSpPr txBox="1"/>
          <p:nvPr/>
        </p:nvSpPr>
        <p:spPr>
          <a:xfrm>
            <a:off x="285400" y="238450"/>
            <a:ext cx="7744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Installation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0" name="Google Shape;210;p41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1" name="Google Shape;21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25" y="1013900"/>
            <a:ext cx="4512307" cy="34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2"/>
          <p:cNvSpPr txBox="1"/>
          <p:nvPr/>
        </p:nvSpPr>
        <p:spPr>
          <a:xfrm>
            <a:off x="285400" y="238450"/>
            <a:ext cx="7744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Installation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8" name="Google Shape;218;p42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9" name="Google Shape;21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25" y="1013900"/>
            <a:ext cx="4512307" cy="34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/>
        </p:nvSpPr>
        <p:spPr>
          <a:xfrm>
            <a:off x="285400" y="238450"/>
            <a:ext cx="7744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Installation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6" name="Google Shape;226;p43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7" name="Google Shape;22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25" y="1013900"/>
            <a:ext cx="4512307" cy="34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4"/>
          <p:cNvSpPr txBox="1"/>
          <p:nvPr/>
        </p:nvSpPr>
        <p:spPr>
          <a:xfrm>
            <a:off x="285400" y="238450"/>
            <a:ext cx="7744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Installation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4" name="Google Shape;234;p44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5" name="Google Shape;23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25" y="1013900"/>
            <a:ext cx="4512307" cy="34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5"/>
          <p:cNvSpPr txBox="1"/>
          <p:nvPr/>
        </p:nvSpPr>
        <p:spPr>
          <a:xfrm>
            <a:off x="285400" y="238450"/>
            <a:ext cx="7744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Installation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2" name="Google Shape;242;p45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3" name="Google Shape;24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25" y="1013900"/>
            <a:ext cx="4512307" cy="34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6"/>
          <p:cNvSpPr txBox="1"/>
          <p:nvPr/>
        </p:nvSpPr>
        <p:spPr>
          <a:xfrm>
            <a:off x="285400" y="238450"/>
            <a:ext cx="7744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Installation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0" name="Google Shape;250;p46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1" name="Google Shape;2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25" y="1013900"/>
            <a:ext cx="4512307" cy="34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7"/>
          <p:cNvSpPr txBox="1"/>
          <p:nvPr/>
        </p:nvSpPr>
        <p:spPr>
          <a:xfrm>
            <a:off x="285400" y="238450"/>
            <a:ext cx="7744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Installation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8" name="Google Shape;258;p47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9" name="Google Shape;2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7"/>
          <p:cNvSpPr txBox="1"/>
          <p:nvPr/>
        </p:nvSpPr>
        <p:spPr>
          <a:xfrm>
            <a:off x="437750" y="1203800"/>
            <a:ext cx="8368200" cy="3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Roboto"/>
                <a:ea typeface="Roboto"/>
                <a:cs typeface="Roboto"/>
                <a:sym typeface="Roboto"/>
              </a:rPr>
              <a:t>RESTART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8"/>
          <p:cNvSpPr txBox="1"/>
          <p:nvPr/>
        </p:nvSpPr>
        <p:spPr>
          <a:xfrm>
            <a:off x="285400" y="238450"/>
            <a:ext cx="7744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Installation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6" name="Google Shape;266;p48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7" name="Google Shape;26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25" y="-163600"/>
            <a:ext cx="7331198" cy="400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/>
          <p:nvPr/>
        </p:nvSpPr>
        <p:spPr>
          <a:xfrm>
            <a:off x="285400" y="238450"/>
            <a:ext cx="7744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Installation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4" name="Google Shape;274;p49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5" name="Google Shape;27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9"/>
          <p:cNvPicPr preferRelativeResize="0"/>
          <p:nvPr/>
        </p:nvPicPr>
        <p:blipFill rotWithShape="1">
          <a:blip r:embed="rId4">
            <a:alphaModFix/>
          </a:blip>
          <a:srcRect b="0" l="0" r="0" t="26643"/>
          <a:stretch/>
        </p:blipFill>
        <p:spPr>
          <a:xfrm>
            <a:off x="414725" y="2035525"/>
            <a:ext cx="7331198" cy="294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9"/>
          <p:cNvSpPr txBox="1"/>
          <p:nvPr/>
        </p:nvSpPr>
        <p:spPr>
          <a:xfrm>
            <a:off x="437750" y="1203800"/>
            <a:ext cx="8368200" cy="3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Now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let's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 set also Bash as the default on Visual Studio Code.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Open the terminal (View &gt; Terminal). From the dropdown menu on the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right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, choose “Select default Shell” and pick “Bash” (see next slide)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/>
          <p:nvPr/>
        </p:nvSpPr>
        <p:spPr>
          <a:xfrm>
            <a:off x="285400" y="238450"/>
            <a:ext cx="7744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Installation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" name="Google Shape;137;p32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8" name="Google Shape;1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4">
            <a:alphaModFix/>
          </a:blip>
          <a:srcRect b="0" l="0" r="0" t="11645"/>
          <a:stretch/>
        </p:blipFill>
        <p:spPr>
          <a:xfrm>
            <a:off x="414725" y="1466450"/>
            <a:ext cx="8622298" cy="343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2"/>
          <p:cNvSpPr txBox="1"/>
          <p:nvPr/>
        </p:nvSpPr>
        <p:spPr>
          <a:xfrm>
            <a:off x="414725" y="977625"/>
            <a:ext cx="857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 to </a:t>
            </a:r>
            <a:r>
              <a:rPr b="1" lang="en-GB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www.gitforwindows.org</a:t>
            </a: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download the latest version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0"/>
          <p:cNvSpPr txBox="1"/>
          <p:nvPr/>
        </p:nvSpPr>
        <p:spPr>
          <a:xfrm>
            <a:off x="285400" y="238450"/>
            <a:ext cx="7744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Installation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3" name="Google Shape;283;p50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4" name="Google Shape;28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50"/>
          <p:cNvPicPr preferRelativeResize="0"/>
          <p:nvPr/>
        </p:nvPicPr>
        <p:blipFill rotWithShape="1">
          <a:blip r:embed="rId4">
            <a:alphaModFix/>
          </a:blip>
          <a:srcRect b="71905" l="0" r="299" t="0"/>
          <a:stretch/>
        </p:blipFill>
        <p:spPr>
          <a:xfrm>
            <a:off x="0" y="1310616"/>
            <a:ext cx="9116851" cy="1404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1"/>
          <p:cNvSpPr txBox="1"/>
          <p:nvPr/>
        </p:nvSpPr>
        <p:spPr>
          <a:xfrm>
            <a:off x="285400" y="238450"/>
            <a:ext cx="7744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TroubleShooting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1" name="Google Shape;291;p51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2" name="Google Shape;29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51"/>
          <p:cNvSpPr txBox="1"/>
          <p:nvPr/>
        </p:nvSpPr>
        <p:spPr>
          <a:xfrm>
            <a:off x="414725" y="3649950"/>
            <a:ext cx="8368200" cy="1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You might need to configure the HOME environment variable.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4" name="Google Shape;29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25" y="1639398"/>
            <a:ext cx="7744200" cy="1939988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1"/>
          <p:cNvSpPr txBox="1"/>
          <p:nvPr/>
        </p:nvSpPr>
        <p:spPr>
          <a:xfrm>
            <a:off x="414725" y="968525"/>
            <a:ext cx="8368200" cy="1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If for any reason, the terminal window in VSC doesn’t look like this: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2"/>
          <p:cNvSpPr txBox="1"/>
          <p:nvPr/>
        </p:nvSpPr>
        <p:spPr>
          <a:xfrm>
            <a:off x="285400" y="238450"/>
            <a:ext cx="7744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Configuring Environment Variables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1" name="Google Shape;301;p52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2" name="Google Shape;30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2"/>
          <p:cNvSpPr txBox="1"/>
          <p:nvPr/>
        </p:nvSpPr>
        <p:spPr>
          <a:xfrm>
            <a:off x="414725" y="968525"/>
            <a:ext cx="8368200" cy="1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Search for environment variables. Click on ‘Edit The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system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 environment Variables’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4" name="Google Shape;30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000" y="1337050"/>
            <a:ext cx="4322651" cy="352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3"/>
          <p:cNvSpPr txBox="1"/>
          <p:nvPr/>
        </p:nvSpPr>
        <p:spPr>
          <a:xfrm>
            <a:off x="285400" y="238450"/>
            <a:ext cx="7744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Configuring Environment Variables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0" name="Google Shape;310;p53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1" name="Google Shape;31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53"/>
          <p:cNvSpPr txBox="1"/>
          <p:nvPr/>
        </p:nvSpPr>
        <p:spPr>
          <a:xfrm>
            <a:off x="414725" y="968525"/>
            <a:ext cx="8368200" cy="1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Go To ‘Advanced’ and click on ‘Environment Variables’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3" name="Google Shape;31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25" y="1434275"/>
            <a:ext cx="3072275" cy="348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4"/>
          <p:cNvSpPr txBox="1"/>
          <p:nvPr/>
        </p:nvSpPr>
        <p:spPr>
          <a:xfrm>
            <a:off x="285400" y="238450"/>
            <a:ext cx="7744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Configuring Environment Variables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9" name="Google Shape;319;p54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0" name="Google Shape;32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4"/>
          <p:cNvSpPr txBox="1"/>
          <p:nvPr/>
        </p:nvSpPr>
        <p:spPr>
          <a:xfrm>
            <a:off x="414725" y="968525"/>
            <a:ext cx="8368200" cy="1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Search for Home and click on Edit. You need to set it to C:\Users\&lt;your_username&gt;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2" name="Google Shape;32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25" y="1428850"/>
            <a:ext cx="3773225" cy="3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54"/>
          <p:cNvSpPr txBox="1"/>
          <p:nvPr/>
        </p:nvSpPr>
        <p:spPr>
          <a:xfrm>
            <a:off x="4289075" y="1428850"/>
            <a:ext cx="449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you don’t have a HOME environment variable, create it using the first button &lt;New...&gt;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Beware that it needs to be HOME and not Home or home.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Under Value, browse for your user in: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C:\users\&lt;your_user_name&gt; 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case is ‘jonak’ but could be any else, even ‘user’.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5"/>
          <p:cNvSpPr txBox="1"/>
          <p:nvPr/>
        </p:nvSpPr>
        <p:spPr>
          <a:xfrm>
            <a:off x="285400" y="238450"/>
            <a:ext cx="7744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Configuring Environment Variables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9" name="Google Shape;329;p55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0" name="Google Shape;33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5"/>
          <p:cNvSpPr txBox="1"/>
          <p:nvPr/>
        </p:nvSpPr>
        <p:spPr>
          <a:xfrm>
            <a:off x="414725" y="968525"/>
            <a:ext cx="8368200" cy="1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Search for Home and click on Edit. You need to set it to C:\Users\&lt;your_username&gt;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2" name="Google Shape;33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650" y="1423375"/>
            <a:ext cx="6219825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55"/>
          <p:cNvSpPr txBox="1"/>
          <p:nvPr/>
        </p:nvSpPr>
        <p:spPr>
          <a:xfrm>
            <a:off x="437750" y="3133200"/>
            <a:ext cx="8368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Roboto"/>
                <a:ea typeface="Roboto"/>
                <a:cs typeface="Roboto"/>
                <a:sym typeface="Roboto"/>
              </a:rPr>
              <a:t>RESTART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55"/>
          <p:cNvSpPr txBox="1"/>
          <p:nvPr/>
        </p:nvSpPr>
        <p:spPr>
          <a:xfrm>
            <a:off x="387900" y="3724200"/>
            <a:ext cx="8368200" cy="1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Now you should be able to change the default Shell in VSC.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/>
          <p:nvPr/>
        </p:nvSpPr>
        <p:spPr>
          <a:xfrm>
            <a:off x="285400" y="238450"/>
            <a:ext cx="7744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Installation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6" name="Google Shape;146;p33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7" name="Google Shape;1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3"/>
          <p:cNvSpPr txBox="1"/>
          <p:nvPr/>
        </p:nvSpPr>
        <p:spPr>
          <a:xfrm>
            <a:off x="437750" y="1203800"/>
            <a:ext cx="8368200" cy="3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Since GIT comes with several options to configure, we eased you out the most convenient ones.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Make sure that in each window, you have marked the same options. 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4"/>
          <p:cNvSpPr txBox="1"/>
          <p:nvPr/>
        </p:nvSpPr>
        <p:spPr>
          <a:xfrm>
            <a:off x="285400" y="238450"/>
            <a:ext cx="7744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Installation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4" name="Google Shape;154;p34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5" name="Google Shape;1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21" y="1013888"/>
            <a:ext cx="4512307" cy="34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/>
          <p:nvPr/>
        </p:nvSpPr>
        <p:spPr>
          <a:xfrm>
            <a:off x="285400" y="238450"/>
            <a:ext cx="7744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Installation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35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3" name="Google Shape;16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21" y="1013888"/>
            <a:ext cx="4512307" cy="34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/>
        </p:nvSpPr>
        <p:spPr>
          <a:xfrm>
            <a:off x="285400" y="238450"/>
            <a:ext cx="7744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Installation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0" name="Google Shape;170;p36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1" name="Google Shape;1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21" y="1013888"/>
            <a:ext cx="4512307" cy="34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7"/>
          <p:cNvSpPr txBox="1"/>
          <p:nvPr/>
        </p:nvSpPr>
        <p:spPr>
          <a:xfrm>
            <a:off x="285400" y="238450"/>
            <a:ext cx="7744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Installation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37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9" name="Google Shape;17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21" y="1013888"/>
            <a:ext cx="4512307" cy="34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/>
        </p:nvSpPr>
        <p:spPr>
          <a:xfrm>
            <a:off x="285400" y="238450"/>
            <a:ext cx="7744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Installation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6" name="Google Shape;186;p38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7" name="Google Shape;18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25" y="1013900"/>
            <a:ext cx="4512307" cy="34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9"/>
          <p:cNvSpPr txBox="1"/>
          <p:nvPr/>
        </p:nvSpPr>
        <p:spPr>
          <a:xfrm>
            <a:off x="285400" y="238450"/>
            <a:ext cx="7744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Installation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4" name="Google Shape;194;p39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5" name="Google Shape;19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25" y="1013900"/>
            <a:ext cx="4512307" cy="34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utter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