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Montserrat Light" panose="00000400000000000000" pitchFamily="2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Roboto Light" panose="02000000000000000000" pitchFamily="2" charset="0"/>
      <p:regular r:id="rId32"/>
      <p:bold r:id="rId33"/>
      <p:italic r:id="rId34"/>
      <p:boldItalic r:id="rId35"/>
    </p:embeddedFont>
    <p:embeddedFont>
      <p:font typeface="Roboto Medium" panose="02000000000000000000" pitchFamily="2" charset="0"/>
      <p:regular r:id="rId36"/>
      <p:bold r:id="rId37"/>
      <p:italic r:id="rId38"/>
      <p:boldItalic r:id="rId39"/>
    </p:embeddedFont>
    <p:embeddedFont>
      <p:font typeface="Roboto Mono" panose="020B0604020202020204" charset="0"/>
      <p:regular r:id="rId40"/>
      <p:bold r:id="rId41"/>
      <p:italic r:id="rId42"/>
      <p:boldItalic r:id="rId43"/>
    </p:embeddedFont>
    <p:embeddedFont>
      <p:font typeface="Verdana" panose="020B060403050404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hMgq0cVHHTkep1pdg3+veZUhcU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76" autoAdjust="0"/>
  </p:normalViewPr>
  <p:slideViewPr>
    <p:cSldViewPr snapToGrid="0">
      <p:cViewPr>
        <p:scale>
          <a:sx n="120" d="100"/>
          <a:sy n="120" d="100"/>
        </p:scale>
        <p:origin x="370" y="-355"/>
      </p:cViewPr>
      <p:guideLst/>
    </p:cSldViewPr>
  </p:slideViewPr>
  <p:notesTextViewPr>
    <p:cViewPr>
      <p:scale>
        <a:sx n="1" d="1"/>
        <a:sy n="1" d="1"/>
      </p:scale>
      <p:origin x="0" y="-413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font" Target="fonts/font24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2" Type="http://schemas.openxmlformats.org/officeDocument/2006/relationships/font" Target="fonts/font27.fntdata"/><Relationship Id="rId47" Type="http://schemas.openxmlformats.org/officeDocument/2006/relationships/font" Target="fonts/font32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9" Type="http://schemas.openxmlformats.org/officeDocument/2006/relationships/font" Target="fonts/font14.fntdata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0" Type="http://schemas.openxmlformats.org/officeDocument/2006/relationships/font" Target="fonts/font25.fntdata"/><Relationship Id="rId45" Type="http://schemas.openxmlformats.org/officeDocument/2006/relationships/font" Target="fonts/font30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4" Type="http://schemas.openxmlformats.org/officeDocument/2006/relationships/font" Target="fonts/font29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43" Type="http://schemas.openxmlformats.org/officeDocument/2006/relationships/font" Target="fonts/font28.fntdata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font" Target="fonts/font23.fntdata"/><Relationship Id="rId46" Type="http://schemas.openxmlformats.org/officeDocument/2006/relationships/font" Target="fonts/font31.fntdata"/><Relationship Id="rId20" Type="http://schemas.openxmlformats.org/officeDocument/2006/relationships/font" Target="fonts/font5.fntdata"/><Relationship Id="rId41" Type="http://schemas.openxmlformats.org/officeDocument/2006/relationships/font" Target="fonts/font2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US" dirty="0"/>
              <a:t>In backend we almost always write test for our endpoints</a:t>
            </a:r>
          </a:p>
          <a:p>
            <a:pPr marL="457200" lvl="0" indent="0" algn="l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endParaRPr lang="en-US" dirty="0"/>
          </a:p>
          <a:p>
            <a:pPr marL="457200" lvl="0" indent="0" algn="l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US" dirty="0"/>
              <a:t>I takes much more time to test manually than </a:t>
            </a:r>
            <a:r>
              <a:rPr lang="en-US" dirty="0" err="1"/>
              <a:t>aotumaticly</a:t>
            </a:r>
            <a:endParaRPr lang="en-US" dirty="0"/>
          </a:p>
          <a:p>
            <a:pPr marL="457200" lvl="0" indent="0" algn="l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US" dirty="0"/>
              <a:t>This is the biggest motivation</a:t>
            </a:r>
          </a:p>
          <a:p>
            <a:pPr marL="457200" lvl="0" indent="0" algn="l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endParaRPr lang="en-US" dirty="0"/>
          </a:p>
          <a:p>
            <a:pPr marL="457200" lvl="0" indent="0" algn="l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endParaRPr lang="en-US" dirty="0"/>
          </a:p>
          <a:p>
            <a:pPr marL="457200" lvl="0" indent="0" algn="l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US" dirty="0"/>
              <a:t>For each route, we will check several inputs, like the working and </a:t>
            </a:r>
            <a:r>
              <a:rPr lang="en-US" dirty="0" err="1"/>
              <a:t>erros</a:t>
            </a:r>
            <a:r>
              <a:rPr lang="en-US" dirty="0"/>
              <a:t> pattern</a:t>
            </a:r>
          </a:p>
          <a:p>
            <a:pPr marL="457200" lvl="0" indent="0" algn="l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r>
              <a:rPr lang="en-US" dirty="0"/>
              <a:t>Before writing the actual test, write the wrapper, describe what u want </a:t>
            </a:r>
            <a:r>
              <a:rPr lang="en-US"/>
              <a:t>to test </a:t>
            </a:r>
          </a:p>
          <a:p>
            <a:pPr marL="457200" lvl="0" indent="0" algn="l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endParaRPr lang="en-US" dirty="0"/>
          </a:p>
          <a:p>
            <a:pPr marL="457200" lvl="0" indent="0" algn="l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endParaRPr lang="en-US" dirty="0"/>
          </a:p>
          <a:p>
            <a:pPr marL="457200" lvl="0" indent="0" algn="l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Logo">
  <p:cSld name="BLANK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esktop Screenshot">
  <p:cSld name="Sample Light Slide_1_1_2_1">
    <p:bg>
      <p:bgPr>
        <a:solidFill>
          <a:srgbClr val="F6F9F8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/>
          <p:nvPr/>
        </p:nvSpPr>
        <p:spPr>
          <a:xfrm>
            <a:off x="4561022" y="-8475"/>
            <a:ext cx="4620300" cy="51519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" name="Google Shape;46;p24" descr="Displaying laptop.png"/>
          <p:cNvPicPr preferRelativeResize="0"/>
          <p:nvPr/>
        </p:nvPicPr>
        <p:blipFill rotWithShape="1">
          <a:blip r:embed="rId2">
            <a:alphaModFix/>
          </a:blip>
          <a:srcRect r="35843"/>
          <a:stretch/>
        </p:blipFill>
        <p:spPr>
          <a:xfrm>
            <a:off x="4688184" y="674944"/>
            <a:ext cx="4493213" cy="379361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24"/>
          <p:cNvSpPr/>
          <p:nvPr/>
        </p:nvSpPr>
        <p:spPr>
          <a:xfrm flipH="1">
            <a:off x="28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4"/>
          <p:cNvSpPr txBox="1">
            <a:spLocks noGrp="1"/>
          </p:cNvSpPr>
          <p:nvPr>
            <p:ph type="title"/>
          </p:nvPr>
        </p:nvSpPr>
        <p:spPr>
          <a:xfrm>
            <a:off x="311700" y="272100"/>
            <a:ext cx="43014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rgbClr val="1976D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976D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976D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976D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976D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976D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976D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976D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976D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24"/>
          <p:cNvSpPr/>
          <p:nvPr/>
        </p:nvSpPr>
        <p:spPr>
          <a:xfrm>
            <a:off x="5578350" y="864731"/>
            <a:ext cx="3603000" cy="311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4"/>
          <p:cNvSpPr txBox="1">
            <a:spLocks noGrp="1"/>
          </p:cNvSpPr>
          <p:nvPr>
            <p:ph type="body" idx="1"/>
          </p:nvPr>
        </p:nvSpPr>
        <p:spPr>
          <a:xfrm>
            <a:off x="283125" y="1220596"/>
            <a:ext cx="4781400" cy="3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976D2"/>
              </a:buClr>
              <a:buSzPts val="1500"/>
              <a:buFont typeface="Roboto"/>
              <a:buChar char="●"/>
              <a:defRPr sz="1500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976D2"/>
              </a:buClr>
              <a:buSzPts val="1500"/>
              <a:buFont typeface="Roboto"/>
              <a:buChar char="○"/>
              <a:defRPr sz="1500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238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976D2"/>
              </a:buClr>
              <a:buSzPts val="1500"/>
              <a:buFont typeface="Roboto"/>
              <a:buChar char="■"/>
              <a:defRPr sz="1500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238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976D2"/>
              </a:buClr>
              <a:buSzPts val="1500"/>
              <a:buFont typeface="Roboto"/>
              <a:buChar char="●"/>
              <a:defRPr sz="1500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238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976D2"/>
              </a:buClr>
              <a:buSzPts val="1500"/>
              <a:buFont typeface="Roboto"/>
              <a:buChar char="○"/>
              <a:defRPr sz="1500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238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976D2"/>
              </a:buClr>
              <a:buSzPts val="1500"/>
              <a:buFont typeface="Roboto"/>
              <a:buChar char="■"/>
              <a:defRPr sz="1500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238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976D2"/>
              </a:buClr>
              <a:buSzPts val="1500"/>
              <a:buFont typeface="Roboto"/>
              <a:buChar char="●"/>
              <a:defRPr sz="1500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238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976D2"/>
              </a:buClr>
              <a:buSzPts val="1500"/>
              <a:buFont typeface="Roboto"/>
              <a:buChar char="○"/>
              <a:defRPr sz="1500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23850" algn="l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Clr>
                <a:srgbClr val="1976D2"/>
              </a:buClr>
              <a:buSzPts val="1500"/>
              <a:buFont typeface="Roboto"/>
              <a:buChar char="■"/>
              <a:defRPr sz="1500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1" name="Google Shape;51;p24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600" b="0" i="0" u="none" strike="noStrike" cap="none">
                <a:solidFill>
                  <a:srgbClr val="424242"/>
                </a:solidFill>
                <a:latin typeface="Roboto Mono"/>
                <a:ea typeface="Roboto Mono"/>
                <a:cs typeface="Roboto Mono"/>
                <a:sym typeface="Roboto Mono"/>
              </a:rPr>
              <a:t>@Amit Bendor</a:t>
            </a:r>
            <a:endParaRPr sz="600" b="0" i="0" u="none" strike="noStrike" cap="non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lay - Blue/White">
  <p:cSld name="CUSTOM_18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5"/>
          <p:cNvSpPr/>
          <p:nvPr/>
        </p:nvSpPr>
        <p:spPr>
          <a:xfrm>
            <a:off x="0" y="0"/>
            <a:ext cx="3042000" cy="51435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5"/>
          <p:cNvSpPr txBox="1">
            <a:spLocks noGrp="1"/>
          </p:cNvSpPr>
          <p:nvPr>
            <p:ph type="title"/>
          </p:nvPr>
        </p:nvSpPr>
        <p:spPr>
          <a:xfrm>
            <a:off x="269375" y="446175"/>
            <a:ext cx="23571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subTitle" idx="1"/>
          </p:nvPr>
        </p:nvSpPr>
        <p:spPr>
          <a:xfrm>
            <a:off x="269375" y="1271150"/>
            <a:ext cx="1995000" cy="28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600" b="0" i="0" u="none" strike="noStrike" cap="none">
                <a:solidFill>
                  <a:srgbClr val="424242"/>
                </a:solidFill>
                <a:latin typeface="Roboto Mono"/>
                <a:ea typeface="Roboto Mono"/>
                <a:cs typeface="Roboto Mono"/>
                <a:sym typeface="Roboto Mono"/>
              </a:rPr>
              <a:t>Confidential + Proprietary</a:t>
            </a:r>
            <a:endParaRPr sz="600" b="0" i="0" u="none" strike="noStrike" cap="none">
              <a:solidFill>
                <a:srgbClr val="42424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lay - White/Gray">
  <p:cSld name="CUSTOM_19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6"/>
          <p:cNvSpPr/>
          <p:nvPr/>
        </p:nvSpPr>
        <p:spPr>
          <a:xfrm>
            <a:off x="3438750" y="-3125"/>
            <a:ext cx="5705400" cy="5143500"/>
          </a:xfrm>
          <a:prstGeom prst="rect">
            <a:avLst/>
          </a:prstGeom>
          <a:solidFill>
            <a:srgbClr val="ECEF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311475" y="1649100"/>
            <a:ext cx="2870700" cy="12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subTitle" idx="1"/>
          </p:nvPr>
        </p:nvSpPr>
        <p:spPr>
          <a:xfrm>
            <a:off x="311475" y="2870125"/>
            <a:ext cx="2744400" cy="13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tally Blank">
  <p:cSld name="CUSTOM_9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/>
        </p:nvSpPr>
        <p:spPr>
          <a:xfrm>
            <a:off x="62725" y="3742198"/>
            <a:ext cx="7332000" cy="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GB" sz="25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Full frame is great, use a scrim for text.</a:t>
            </a:r>
            <a:endParaRPr sz="23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1 - Dark Gray">
  <p:cSld name="CUSTOM_16">
    <p:bg>
      <p:bgPr>
        <a:solidFill>
          <a:srgbClr val="424242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8"/>
          <p:cNvSpPr txBox="1">
            <a:spLocks noGrp="1"/>
          </p:cNvSpPr>
          <p:nvPr>
            <p:ph type="title"/>
          </p:nvPr>
        </p:nvSpPr>
        <p:spPr>
          <a:xfrm>
            <a:off x="555575" y="1742550"/>
            <a:ext cx="7046100" cy="9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subTitle" idx="1"/>
          </p:nvPr>
        </p:nvSpPr>
        <p:spPr>
          <a:xfrm>
            <a:off x="630950" y="2491775"/>
            <a:ext cx="3990300" cy="15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2 - Blue">
  <p:cSld name="CUSTOM_17">
    <p:bg>
      <p:bgPr>
        <a:solidFill>
          <a:srgbClr val="1E88E5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9"/>
          <p:cNvSpPr txBox="1"/>
          <p:nvPr/>
        </p:nvSpPr>
        <p:spPr>
          <a:xfrm>
            <a:off x="887225" y="1680143"/>
            <a:ext cx="4291200" cy="8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29"/>
          <p:cNvSpPr txBox="1">
            <a:spLocks noGrp="1"/>
          </p:cNvSpPr>
          <p:nvPr>
            <p:ph type="title"/>
          </p:nvPr>
        </p:nvSpPr>
        <p:spPr>
          <a:xfrm>
            <a:off x="555575" y="1742550"/>
            <a:ext cx="7046100" cy="9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subTitle" idx="1"/>
          </p:nvPr>
        </p:nvSpPr>
        <p:spPr>
          <a:xfrm>
            <a:off x="630950" y="2491775"/>
            <a:ext cx="3990300" cy="15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29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600" b="0" i="0" u="none" strike="noStrike" cap="none">
                <a:solidFill>
                  <a:srgbClr val="424242"/>
                </a:solidFill>
                <a:latin typeface="Roboto Mono"/>
                <a:ea typeface="Roboto Mono"/>
                <a:cs typeface="Roboto Mono"/>
                <a:sym typeface="Roboto Mono"/>
              </a:rPr>
              <a:t>@Amit Bendor</a:t>
            </a:r>
            <a:endParaRPr sz="600" b="0" i="0" u="none" strike="noStrike" cap="non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3 - Light Gray">
  <p:cSld name="CUSTOM_16_1_1">
    <p:bg>
      <p:bgPr>
        <a:solidFill>
          <a:srgbClr val="EEEEEE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0"/>
          <p:cNvSpPr txBox="1"/>
          <p:nvPr/>
        </p:nvSpPr>
        <p:spPr>
          <a:xfrm>
            <a:off x="609600" y="1659900"/>
            <a:ext cx="8330700" cy="14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3" name="Google Shape;73;p30"/>
          <p:cNvSpPr txBox="1">
            <a:spLocks noGrp="1"/>
          </p:cNvSpPr>
          <p:nvPr>
            <p:ph type="title"/>
          </p:nvPr>
        </p:nvSpPr>
        <p:spPr>
          <a:xfrm>
            <a:off x="552025" y="1738250"/>
            <a:ext cx="7494900" cy="15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subTitle" idx="1"/>
          </p:nvPr>
        </p:nvSpPr>
        <p:spPr>
          <a:xfrm>
            <a:off x="630950" y="2491775"/>
            <a:ext cx="3990300" cy="15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595959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30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600" b="0" i="0" u="none" strike="noStrike" cap="none">
                <a:solidFill>
                  <a:srgbClr val="424242"/>
                </a:solidFill>
                <a:latin typeface="Roboto Mono"/>
                <a:ea typeface="Roboto Mono"/>
                <a:cs typeface="Roboto Mono"/>
                <a:sym typeface="Roboto Mono"/>
              </a:rPr>
              <a:t>@Amit Bendor</a:t>
            </a:r>
            <a:endParaRPr sz="600" b="0" i="0" u="none" strike="noStrike" cap="none">
              <a:solidFill>
                <a:srgbClr val="42424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CUSTOM_11">
    <p:bg>
      <p:bgPr>
        <a:solidFill>
          <a:srgbClr val="1E88E5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1"/>
          <p:cNvSpPr txBox="1">
            <a:spLocks noGrp="1"/>
          </p:cNvSpPr>
          <p:nvPr>
            <p:ph type="title"/>
          </p:nvPr>
        </p:nvSpPr>
        <p:spPr>
          <a:xfrm>
            <a:off x="176350" y="248700"/>
            <a:ext cx="41826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600" b="0" i="0" u="none" strike="noStrike" cap="none">
                <a:solidFill>
                  <a:srgbClr val="424242"/>
                </a:solidFill>
                <a:latin typeface="Roboto Mono"/>
                <a:ea typeface="Roboto Mono"/>
                <a:cs typeface="Roboto Mono"/>
                <a:sym typeface="Roboto Mono"/>
              </a:rPr>
              <a:t>@Amit Bendor</a:t>
            </a:r>
            <a:endParaRPr sz="600" b="0" i="0" u="none" strike="noStrike" cap="non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CUSTOM_12">
    <p:bg>
      <p:bgPr>
        <a:solidFill>
          <a:srgbClr val="1E88E5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2"/>
          <p:cNvSpPr/>
          <p:nvPr/>
        </p:nvSpPr>
        <p:spPr>
          <a:xfrm>
            <a:off x="0" y="0"/>
            <a:ext cx="3042000" cy="51435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2"/>
          <p:cNvSpPr/>
          <p:nvPr/>
        </p:nvSpPr>
        <p:spPr>
          <a:xfrm>
            <a:off x="6102000" y="0"/>
            <a:ext cx="3042000" cy="51435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2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600" b="0" i="0" u="none" strike="noStrike" cap="none">
                <a:solidFill>
                  <a:srgbClr val="424242"/>
                </a:solidFill>
                <a:latin typeface="Roboto Mono"/>
                <a:ea typeface="Roboto Mono"/>
                <a:cs typeface="Roboto Mono"/>
                <a:sym typeface="Roboto Mono"/>
              </a:rPr>
              <a:t>@Amit Bendor</a:t>
            </a:r>
            <a:endParaRPr sz="600" b="0" i="0" u="none" strike="noStrike" cap="non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4" name="Google Shape;84;p32"/>
          <p:cNvSpPr txBox="1">
            <a:spLocks noGrp="1"/>
          </p:cNvSpPr>
          <p:nvPr>
            <p:ph type="title"/>
          </p:nvPr>
        </p:nvSpPr>
        <p:spPr>
          <a:xfrm>
            <a:off x="176350" y="248700"/>
            <a:ext cx="2702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subTitle" idx="1"/>
          </p:nvPr>
        </p:nvSpPr>
        <p:spPr>
          <a:xfrm>
            <a:off x="244150" y="1300600"/>
            <a:ext cx="2315100" cy="26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subTitle" idx="2"/>
          </p:nvPr>
        </p:nvSpPr>
        <p:spPr>
          <a:xfrm>
            <a:off x="3332975" y="316550"/>
            <a:ext cx="2315100" cy="45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subTitle" idx="3"/>
          </p:nvPr>
        </p:nvSpPr>
        <p:spPr>
          <a:xfrm>
            <a:off x="6465450" y="342250"/>
            <a:ext cx="2315100" cy="45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- White">
  <p:cSld name="BIG_NUMBER_1_1_1_1_1_1_1">
    <p:bg>
      <p:bgPr>
        <a:solidFill>
          <a:srgbClr val="FFFFFF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3"/>
          <p:cNvSpPr txBox="1"/>
          <p:nvPr/>
        </p:nvSpPr>
        <p:spPr>
          <a:xfrm>
            <a:off x="1590150" y="1755443"/>
            <a:ext cx="59637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600" b="0" i="0" u="none" strike="noStrike" cap="none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rPr>
              <a:t>Thank you!</a:t>
            </a:r>
            <a:endParaRPr sz="3600" b="0" i="0" u="none" strike="noStrike" cap="none">
              <a:solidFill>
                <a:srgbClr val="42424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90" name="Google Shape;90;p33"/>
          <p:cNvCxnSpPr/>
          <p:nvPr/>
        </p:nvCxnSpPr>
        <p:spPr>
          <a:xfrm rot="10800000">
            <a:off x="2178600" y="1109800"/>
            <a:ext cx="2062800" cy="0"/>
          </a:xfrm>
          <a:prstGeom prst="straightConnector1">
            <a:avLst/>
          </a:prstGeom>
          <a:noFill/>
          <a:ln w="9525" cap="flat" cmpd="sng">
            <a:solidFill>
              <a:srgbClr val="1E88E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91" name="Google Shape;91;p33"/>
          <p:cNvCxnSpPr/>
          <p:nvPr/>
        </p:nvCxnSpPr>
        <p:spPr>
          <a:xfrm rot="10800000">
            <a:off x="4902600" y="1116500"/>
            <a:ext cx="2062800" cy="0"/>
          </a:xfrm>
          <a:prstGeom prst="straightConnector1">
            <a:avLst/>
          </a:prstGeom>
          <a:noFill/>
          <a:ln w="9525" cap="flat" cmpd="sng">
            <a:solidFill>
              <a:srgbClr val="1E88E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92" name="Google Shape;92;p33"/>
          <p:cNvCxnSpPr/>
          <p:nvPr/>
        </p:nvCxnSpPr>
        <p:spPr>
          <a:xfrm rot="10800000">
            <a:off x="2178525" y="3047475"/>
            <a:ext cx="4806600" cy="0"/>
          </a:xfrm>
          <a:prstGeom prst="straightConnector1">
            <a:avLst/>
          </a:prstGeom>
          <a:noFill/>
          <a:ln w="9525" cap="flat" cmpd="sng">
            <a:solidFill>
              <a:srgbClr val="1E88E5"/>
            </a:solidFill>
            <a:prstDash val="dot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2400"/>
              <a:buNone/>
              <a:defRPr sz="2400">
                <a:solidFill>
                  <a:srgbClr val="9E9E9E"/>
                </a:solidFill>
              </a:defRPr>
            </a:lvl1pPr>
            <a:lvl2pPr lvl="1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title"/>
          </p:nvPr>
        </p:nvSpPr>
        <p:spPr>
          <a:xfrm>
            <a:off x="407875" y="599125"/>
            <a:ext cx="8340000" cy="22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600" b="0" i="0" u="none" strike="noStrike" cap="none">
                <a:solidFill>
                  <a:srgbClr val="424242"/>
                </a:solidFill>
                <a:latin typeface="Roboto Mono"/>
                <a:ea typeface="Roboto Mono"/>
                <a:cs typeface="Roboto Mono"/>
                <a:sym typeface="Roboto Mono"/>
              </a:rPr>
              <a:t>@Amit Bendor</a:t>
            </a:r>
            <a:endParaRPr sz="600" b="0" i="0" u="none" strike="noStrike" cap="none">
              <a:solidFill>
                <a:srgbClr val="42424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95" name="Google Shape;95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3C78D8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1">
  <p:cSld name="TITLE_AND_BODY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_1">
  <p:cSld name="TITLE_ONLY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05" name="Google Shape;105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6" name="Google Shape;106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4">
  <p:cSld name="TITLE_AND_BODY_4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3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TC presentation templates">
  <p:cSld name="TITLE_3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0" name="Google Shape;120;p4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1" name="Google Shape;121;p42"/>
          <p:cNvSpPr txBox="1">
            <a:spLocks noGrp="1"/>
          </p:cNvSpPr>
          <p:nvPr>
            <p:ph type="sldNum" idx="12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900"/>
              <a:buFont typeface="Verdana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endParaRPr/>
          </a:p>
        </p:txBody>
      </p:sp>
      <p:sp>
        <p:nvSpPr>
          <p:cNvPr id="124" name="Google Shape;124;p4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Logo">
  <p:cSld name="TITLE_1_1">
    <p:bg>
      <p:bgPr>
        <a:solidFill>
          <a:srgbClr val="FFFF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>
            <a:spLocks noGrp="1"/>
          </p:cNvSpPr>
          <p:nvPr>
            <p:ph type="subTitle" idx="1"/>
          </p:nvPr>
        </p:nvSpPr>
        <p:spPr>
          <a:xfrm>
            <a:off x="3431225" y="2350500"/>
            <a:ext cx="5853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None/>
              <a:defRPr>
                <a:solidFill>
                  <a:srgbClr val="9E9E9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7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6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Confidential + Proprietary</a:t>
            </a:r>
            <a:endParaRPr sz="600" b="0" i="0" u="none" strike="noStrike" cap="non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9" name="Google Shape;1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1075" y="978006"/>
            <a:ext cx="2655700" cy="26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7"/>
          <p:cNvSpPr txBox="1">
            <a:spLocks noGrp="1"/>
          </p:cNvSpPr>
          <p:nvPr>
            <p:ph type="title"/>
          </p:nvPr>
        </p:nvSpPr>
        <p:spPr>
          <a:xfrm>
            <a:off x="3379325" y="365100"/>
            <a:ext cx="5957400" cy="19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17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600" b="0" i="0" u="none" strike="noStrike" cap="none">
                <a:solidFill>
                  <a:srgbClr val="424242"/>
                </a:solidFill>
                <a:latin typeface="Roboto Mono"/>
                <a:ea typeface="Roboto Mono"/>
                <a:cs typeface="Roboto Mono"/>
                <a:sym typeface="Roboto Mono"/>
              </a:rPr>
              <a:t>@Amit Bendor</a:t>
            </a:r>
            <a:endParaRPr sz="600" b="0" i="0" u="none" strike="noStrike" cap="none">
              <a:solidFill>
                <a:srgbClr val="42424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CUSTOM_20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>
            <a:spLocks noGrp="1"/>
          </p:cNvSpPr>
          <p:nvPr>
            <p:ph type="title"/>
          </p:nvPr>
        </p:nvSpPr>
        <p:spPr>
          <a:xfrm>
            <a:off x="353575" y="293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body" idx="1"/>
          </p:nvPr>
        </p:nvSpPr>
        <p:spPr>
          <a:xfrm>
            <a:off x="353575" y="1060700"/>
            <a:ext cx="8443500" cy="36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600" b="0" i="0" u="none" strike="noStrike" cap="none">
                <a:solidFill>
                  <a:srgbClr val="424242"/>
                </a:solidFill>
                <a:latin typeface="Roboto Mono"/>
                <a:ea typeface="Roboto Mono"/>
                <a:cs typeface="Roboto Mono"/>
                <a:sym typeface="Roboto Mono"/>
              </a:rPr>
              <a:t>@Amit Bendor</a:t>
            </a:r>
            <a:endParaRPr sz="600" b="0" i="0" u="none" strike="noStrike" cap="none">
              <a:solidFill>
                <a:srgbClr val="42424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Blue/White">
  <p:cSld name="CUSTOM_15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/>
          <p:nvPr/>
        </p:nvSpPr>
        <p:spPr>
          <a:xfrm>
            <a:off x="0" y="-22400"/>
            <a:ext cx="9144000" cy="9615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437600" y="189050"/>
            <a:ext cx="7182300" cy="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437600" y="1079350"/>
            <a:ext cx="8263500" cy="37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White/Blue">
  <p:cSld name="TITLE_1_2">
    <p:bg>
      <p:bgPr>
        <a:solidFill>
          <a:srgbClr val="1E88E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/>
          <p:nvPr/>
        </p:nvSpPr>
        <p:spPr>
          <a:xfrm>
            <a:off x="-30575" y="-20400"/>
            <a:ext cx="9174600" cy="97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0"/>
          <p:cNvSpPr/>
          <p:nvPr/>
        </p:nvSpPr>
        <p:spPr>
          <a:xfrm>
            <a:off x="-15825" y="949575"/>
            <a:ext cx="9174600" cy="41940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0"/>
          <p:cNvSpPr txBox="1">
            <a:spLocks noGrp="1"/>
          </p:cNvSpPr>
          <p:nvPr>
            <p:ph type="title"/>
          </p:nvPr>
        </p:nvSpPr>
        <p:spPr>
          <a:xfrm>
            <a:off x="437600" y="178375"/>
            <a:ext cx="7585200" cy="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body" idx="1"/>
          </p:nvPr>
        </p:nvSpPr>
        <p:spPr>
          <a:xfrm>
            <a:off x="437600" y="1231750"/>
            <a:ext cx="8263500" cy="37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Blue Background" type="tx">
  <p:cSld name="TITLE_AND_BODY">
    <p:bg>
      <p:bgPr>
        <a:solidFill>
          <a:srgbClr val="1E88E5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title"/>
          </p:nvPr>
        </p:nvSpPr>
        <p:spPr>
          <a:xfrm>
            <a:off x="470275" y="203475"/>
            <a:ext cx="8216400" cy="8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600" b="0" i="0" u="none" strike="noStrike" cap="none">
                <a:solidFill>
                  <a:srgbClr val="424242"/>
                </a:solidFill>
                <a:latin typeface="Roboto Mono"/>
                <a:ea typeface="Roboto Mono"/>
                <a:cs typeface="Roboto Mono"/>
                <a:sym typeface="Roboto Mono"/>
              </a:rPr>
              <a:t>@Amit Bendor</a:t>
            </a:r>
            <a:endParaRPr sz="600" b="0" i="0" u="none" strike="noStrike" cap="none">
              <a:solidFill>
                <a:srgbClr val="42424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GB" sz="600" b="0" i="0" u="none" strike="noStrike" cap="none">
                <a:solidFill>
                  <a:srgbClr val="424242"/>
                </a:solidFill>
                <a:latin typeface="Roboto Mono"/>
                <a:ea typeface="Roboto Mono"/>
                <a:cs typeface="Roboto Mono"/>
                <a:sym typeface="Roboto Mono"/>
              </a:rPr>
              <a:t>@Amit Bendor</a:t>
            </a:r>
            <a:endParaRPr sz="600" b="0" i="0" u="none" strike="noStrike" cap="none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" name="Google Shape;43;p23"/>
          <p:cNvSpPr txBox="1">
            <a:spLocks noGrp="1"/>
          </p:cNvSpPr>
          <p:nvPr>
            <p:ph type="title"/>
          </p:nvPr>
        </p:nvSpPr>
        <p:spPr>
          <a:xfrm>
            <a:off x="470275" y="203475"/>
            <a:ext cx="8216400" cy="8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/>
        </p:nvSpPr>
        <p:spPr>
          <a:xfrm>
            <a:off x="464100" y="457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" name="Google Shape;7;p14"/>
          <p:cNvSpPr txBox="1"/>
          <p:nvPr/>
        </p:nvSpPr>
        <p:spPr>
          <a:xfrm>
            <a:off x="4641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" name="Google Shape;8;p14"/>
          <p:cNvSpPr txBox="1"/>
          <p:nvPr/>
        </p:nvSpPr>
        <p:spPr>
          <a:xfrm>
            <a:off x="180900" y="446900"/>
            <a:ext cx="878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9;p14"/>
          <p:cNvSpPr txBox="1">
            <a:spLocks noGrp="1"/>
          </p:cNvSpPr>
          <p:nvPr>
            <p:ph type="title"/>
          </p:nvPr>
        </p:nvSpPr>
        <p:spPr>
          <a:xfrm>
            <a:off x="285200" y="293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body" idx="1"/>
          </p:nvPr>
        </p:nvSpPr>
        <p:spPr>
          <a:xfrm>
            <a:off x="285200" y="1079350"/>
            <a:ext cx="8263500" cy="37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424242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raeltechchallenge/express-mysql-boilerpla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C0C0C">
              <a:alpha val="6156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666000" y="919625"/>
            <a:ext cx="7812000" cy="10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4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Backend (Node.js) Automated Testing</a:t>
            </a:r>
            <a:endParaRPr sz="40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2" name="Google Shape;13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62850" y="4502002"/>
            <a:ext cx="1466849" cy="5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 txBox="1"/>
          <p:nvPr/>
        </p:nvSpPr>
        <p:spPr>
          <a:xfrm>
            <a:off x="481400" y="1243600"/>
            <a:ext cx="7548300" cy="3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●"/>
            </a:pPr>
            <a:r>
              <a:rPr lang="en-GB" sz="18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Until now we did unit testing - we want to start testing small parts of our software</a:t>
            </a:r>
            <a:endParaRPr sz="1800" b="0" i="0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lang="en-GB" sz="18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E2E testing is when we want to test how multiple units work together</a:t>
            </a:r>
            <a:endParaRPr sz="1800" b="0" i="0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lang="en-GB" sz="18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- create a new product, then get all products and make sure it is there</a:t>
            </a:r>
            <a:endParaRPr sz="1800" b="0" i="0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10"/>
          <p:cNvSpPr txBox="1"/>
          <p:nvPr/>
        </p:nvSpPr>
        <p:spPr>
          <a:xfrm>
            <a:off x="285400" y="238450"/>
            <a:ext cx="7744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000" b="1" i="0" u="none" strike="noStrike" cap="none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E2E (end to end) testing</a:t>
            </a:r>
            <a:endParaRPr sz="20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8" name="Google Shape;208;p10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w="38100" cap="flat" cmpd="sng">
            <a:solidFill>
              <a:srgbClr val="4278E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" name="Google Shape;20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/>
          <p:cNvSpPr txBox="1"/>
          <p:nvPr/>
        </p:nvSpPr>
        <p:spPr>
          <a:xfrm>
            <a:off x="481400" y="1243600"/>
            <a:ext cx="7548300" cy="3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lang="en-GB" sz="18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production/real world applications, writing tests is a must</a:t>
            </a:r>
            <a:endParaRPr sz="1800" b="0" i="0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lang="en-GB" sz="18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working on a feature (which includes functions, endpoints, components etc.) you must cover your code with basic unit testing</a:t>
            </a:r>
            <a:endParaRPr sz="1800" b="0" i="0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lang="en-GB" sz="18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called code/test coverage - how much of your code is has tests</a:t>
            </a:r>
            <a:endParaRPr sz="1800" b="0" i="0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lang="en-GB" sz="18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goal is always to stay as close as possible to 100%</a:t>
            </a:r>
            <a:endParaRPr sz="1800" b="0" i="0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11"/>
          <p:cNvSpPr txBox="1"/>
          <p:nvPr/>
        </p:nvSpPr>
        <p:spPr>
          <a:xfrm>
            <a:off x="285400" y="238450"/>
            <a:ext cx="7744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000" b="1" i="0" u="none" strike="noStrike" cap="none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Test/code coverage</a:t>
            </a:r>
            <a:endParaRPr sz="20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6" name="Google Shape;216;p11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w="38100" cap="flat" cmpd="sng">
            <a:solidFill>
              <a:srgbClr val="4278E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7" name="Google Shape;21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"/>
          <p:cNvSpPr txBox="1"/>
          <p:nvPr/>
        </p:nvSpPr>
        <p:spPr>
          <a:xfrm>
            <a:off x="481400" y="1243600"/>
            <a:ext cx="75483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lang="en-GB" sz="18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By using the --coverage flag when running Jest, we let it analyze our code and check what is covered with tests and what not</a:t>
            </a:r>
            <a:endParaRPr sz="1800" b="0" i="0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12"/>
          <p:cNvSpPr txBox="1"/>
          <p:nvPr/>
        </p:nvSpPr>
        <p:spPr>
          <a:xfrm>
            <a:off x="285400" y="238450"/>
            <a:ext cx="7744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000" b="1" i="0" u="none" strike="noStrike" cap="none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Test coverage with jest</a:t>
            </a:r>
            <a:endParaRPr sz="20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4" name="Google Shape;224;p12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w="38100" cap="flat" cmpd="sng">
            <a:solidFill>
              <a:srgbClr val="4278E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5" name="Google Shape;22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788" y="2624800"/>
            <a:ext cx="6809519" cy="22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"/>
          <p:cNvSpPr txBox="1"/>
          <p:nvPr/>
        </p:nvSpPr>
        <p:spPr>
          <a:xfrm>
            <a:off x="481400" y="1243600"/>
            <a:ext cx="7548300" cy="3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lang="en-GB" sz="18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Until now you wrote functionalities and tested them manually</a:t>
            </a:r>
            <a:endParaRPr sz="1800" b="0" i="0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lang="en-GB" sz="18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now, your work is not considered “done” only after you covered your code with tests</a:t>
            </a:r>
            <a:endParaRPr sz="1800" b="0" i="0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lang="en-GB" sz="18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working in teams that ship code to production (to be used by clients/users) not writing tests means you didn’t finish your work</a:t>
            </a:r>
            <a:endParaRPr sz="1800" b="0" i="0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lang="en-GB" sz="18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Especially in backend code - as it manages the application data and state  </a:t>
            </a:r>
            <a:endParaRPr sz="1800" b="0" i="0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13"/>
          <p:cNvSpPr txBox="1"/>
          <p:nvPr/>
        </p:nvSpPr>
        <p:spPr>
          <a:xfrm>
            <a:off x="285400" y="238450"/>
            <a:ext cx="7744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000" b="1" i="0" u="none" strike="noStrike" cap="none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Definition of “Done”</a:t>
            </a: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3" name="Google Shape;233;p13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w="38100" cap="flat" cmpd="sng">
            <a:solidFill>
              <a:srgbClr val="4278E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34" name="Google Shape;23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"/>
          <p:cNvSpPr txBox="1"/>
          <p:nvPr/>
        </p:nvSpPr>
        <p:spPr>
          <a:xfrm>
            <a:off x="481400" y="1243600"/>
            <a:ext cx="7548300" cy="3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Light"/>
              <a:buChar char="●"/>
            </a:pPr>
            <a:r>
              <a:rPr lang="en-GB" sz="18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Writing basic endpoint tests</a:t>
            </a:r>
            <a:endParaRPr sz="1800" b="0" i="0" u="none" strike="noStrike" cap="none">
              <a:solidFill>
                <a:schemeClr val="dk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Light"/>
              <a:buChar char="●"/>
            </a:pPr>
            <a:r>
              <a:rPr lang="en-GB" sz="18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Initializing data (beforeAll) and fakers</a:t>
            </a:r>
            <a:endParaRPr sz="1800" b="0" i="0" u="none" strike="noStrike" cap="none">
              <a:solidFill>
                <a:schemeClr val="dk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Light"/>
              <a:buChar char="●"/>
            </a:pPr>
            <a:r>
              <a:rPr lang="en-GB" sz="18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Clearing data (afterAll)</a:t>
            </a:r>
            <a:endParaRPr sz="1800" b="0" i="0" u="none" strike="noStrike" cap="none">
              <a:solidFill>
                <a:schemeClr val="dk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Light"/>
              <a:buChar char="●"/>
            </a:pPr>
            <a:r>
              <a:rPr lang="en-GB" sz="18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Testing valid and invalid responses</a:t>
            </a:r>
            <a:endParaRPr sz="1800" b="0" i="0" u="none" strike="noStrike" cap="none">
              <a:solidFill>
                <a:schemeClr val="dk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Light"/>
              <a:buChar char="●"/>
            </a:pPr>
            <a:r>
              <a:rPr lang="en-GB" sz="18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E2E (end to end) testing</a:t>
            </a:r>
            <a:endParaRPr sz="1800" b="0" i="0" u="none" strike="noStrike" cap="none">
              <a:solidFill>
                <a:schemeClr val="dk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Light"/>
              <a:buChar char="●"/>
            </a:pPr>
            <a:r>
              <a:rPr lang="en-GB" sz="18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Test/code coverage - definition of “done”</a:t>
            </a:r>
            <a:endParaRPr sz="1800" b="0" i="0" u="none" strike="noStrike" cap="none">
              <a:solidFill>
                <a:schemeClr val="dk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sng" strike="noStrike" cap="none">
                <a:solidFill>
                  <a:schemeClr val="hlink"/>
                </a:solidFill>
                <a:latin typeface="Montserrat Light"/>
                <a:ea typeface="Montserrat Light"/>
                <a:cs typeface="Montserrat Light"/>
                <a:sym typeface="Montserrat Light"/>
                <a:hlinkClick r:id="rId3"/>
              </a:rPr>
              <a:t>https://github.com/israeltechchallenge/express-mysql-boilerplate</a:t>
            </a:r>
            <a:endParaRPr sz="1200" b="0" i="0" u="none" strike="noStrike" cap="none">
              <a:solidFill>
                <a:schemeClr val="dk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1976D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"/>
          <p:cNvSpPr txBox="1"/>
          <p:nvPr/>
        </p:nvSpPr>
        <p:spPr>
          <a:xfrm>
            <a:off x="285400" y="238450"/>
            <a:ext cx="7744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GB" sz="3000" b="1" i="0" u="none" strike="noStrike" cap="none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9" name="Google Shape;139;p2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w="38100" cap="flat" cmpd="sng">
            <a:solidFill>
              <a:srgbClr val="4278E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0" name="Google Shape;14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"/>
          <p:cNvSpPr txBox="1"/>
          <p:nvPr/>
        </p:nvSpPr>
        <p:spPr>
          <a:xfrm>
            <a:off x="481400" y="1243600"/>
            <a:ext cx="7548300" cy="3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Light"/>
              <a:buChar char="●"/>
            </a:pPr>
            <a:r>
              <a:rPr lang="en-GB" sz="18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Manual testing your server can be done using postman, curl, or any other web client.</a:t>
            </a:r>
            <a:endParaRPr sz="1800" b="0" i="0" u="none" strike="noStrike" cap="none">
              <a:solidFill>
                <a:schemeClr val="dk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Light"/>
              <a:buChar char="●"/>
            </a:pPr>
            <a:r>
              <a:rPr lang="en-GB" sz="18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Manual testing after every change, can be daunting </a:t>
            </a:r>
            <a:endParaRPr sz="1800" b="0" i="0" u="none" strike="noStrike" cap="none">
              <a:solidFill>
                <a:schemeClr val="dk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Light"/>
              <a:buChar char="●"/>
            </a:pPr>
            <a:r>
              <a:rPr lang="en-GB" sz="1800" b="0" i="0" u="none" strike="noStrike" cap="non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Testing manually is time consuming and doesn’t scale! Also, it is not bulletproof against future changes (by you or other programmers)</a:t>
            </a:r>
            <a:endParaRPr sz="1800" b="0" i="0" u="none" strike="noStrike" cap="none">
              <a:solidFill>
                <a:schemeClr val="dk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1976D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3"/>
          <p:cNvSpPr txBox="1"/>
          <p:nvPr/>
        </p:nvSpPr>
        <p:spPr>
          <a:xfrm>
            <a:off x="285400" y="238450"/>
            <a:ext cx="7744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000" b="1" i="0" u="none" strike="noStrike" cap="none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Manual tests</a:t>
            </a:r>
            <a:endParaRPr sz="20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7" name="Google Shape;147;p3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w="38100" cap="flat" cmpd="sng">
            <a:solidFill>
              <a:srgbClr val="4278E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8" name="Google Shape;14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"/>
          <p:cNvSpPr txBox="1"/>
          <p:nvPr/>
        </p:nvSpPr>
        <p:spPr>
          <a:xfrm>
            <a:off x="285400" y="238450"/>
            <a:ext cx="7744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000" b="1" i="0" u="none" strike="noStrike" cap="none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First step - writing a test description</a:t>
            </a:r>
            <a:endParaRPr sz="20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4" name="Google Shape;154;p4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w="38100" cap="flat" cmpd="sng">
            <a:solidFill>
              <a:srgbClr val="4278E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5" name="Google Shape;15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"/>
          <p:cNvSpPr txBox="1"/>
          <p:nvPr/>
        </p:nvSpPr>
        <p:spPr>
          <a:xfrm>
            <a:off x="4885775" y="1243600"/>
            <a:ext cx="4226400" cy="19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GB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00" b="0" i="0" u="none" strike="noStrike" cap="none">
                <a:solidFill>
                  <a:srgbClr val="0070C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</a:t>
            </a:r>
            <a:r>
              <a:rPr lang="en-GB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GB" sz="1200" b="0" i="0" u="none" strike="noStrike" cap="non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require</a:t>
            </a:r>
            <a:r>
              <a:rPr lang="en-GB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2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'../app'</a:t>
            </a:r>
            <a:r>
              <a:rPr lang="en-GB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12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GB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00" b="0" i="0" u="none" strike="noStrike" cap="non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request</a:t>
            </a:r>
            <a:r>
              <a:rPr lang="en-GB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GB" sz="1200" b="0" i="0" u="none" strike="noStrike" cap="non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require</a:t>
            </a:r>
            <a:r>
              <a:rPr lang="en-GB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2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'supertest'</a:t>
            </a:r>
            <a:r>
              <a:rPr lang="en-GB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12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795E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describe</a:t>
            </a:r>
            <a:r>
              <a:rPr lang="en-GB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2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'Get products'</a:t>
            </a:r>
            <a:r>
              <a:rPr lang="en-GB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() </a:t>
            </a:r>
            <a:r>
              <a:rPr lang="en-GB" sz="12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lang="en-GB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endParaRPr sz="12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GB" sz="12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//...</a:t>
            </a:r>
            <a:endParaRPr sz="1200" b="0" i="0" u="none" strike="noStrike" cap="none"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GB" sz="1200" b="0" i="0" u="none" strike="noStrike" cap="non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n-GB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2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'Get inactive products'</a:t>
            </a:r>
            <a:r>
              <a:rPr lang="en-GB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2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lang="en-GB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() </a:t>
            </a:r>
            <a:r>
              <a:rPr lang="en-GB" sz="12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lang="en-GB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endParaRPr sz="12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394775" y="1243600"/>
            <a:ext cx="4034700" cy="3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Light"/>
              <a:buChar char="●"/>
            </a:pPr>
            <a:r>
              <a:rPr lang="en-GB" sz="1800" b="0" i="0" u="none" strike="noStrike" cap="none" dirty="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Describe the unit you want to test</a:t>
            </a:r>
            <a:endParaRPr sz="1800" b="0" i="0" u="none" strike="noStrike" cap="none" dirty="0">
              <a:solidFill>
                <a:schemeClr val="dk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Light"/>
              <a:buChar char="●"/>
            </a:pPr>
            <a:r>
              <a:rPr lang="en-GB" sz="1800" b="0" i="0" u="none" strike="noStrike" cap="none" dirty="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For each case, create a test case </a:t>
            </a:r>
            <a:endParaRPr sz="1800" b="0" i="0" u="none" strike="noStrike" cap="none" dirty="0">
              <a:solidFill>
                <a:schemeClr val="dk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1976D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/>
          <p:nvPr/>
        </p:nvSpPr>
        <p:spPr>
          <a:xfrm>
            <a:off x="481400" y="1243600"/>
            <a:ext cx="3954600" cy="3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Light"/>
              <a:buChar char="●"/>
            </a:pPr>
            <a:r>
              <a:rPr lang="en-GB"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 case we want to test a unit that retrieves data, we need to initialize it in our db</a:t>
            </a:r>
            <a:endParaRPr sz="18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n-GB"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</a:t>
            </a:r>
            <a:r>
              <a:rPr lang="en-GB"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faker </a:t>
            </a:r>
            <a:r>
              <a:rPr lang="en-GB"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module from npm</a:t>
            </a:r>
            <a:endParaRPr sz="18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n-GB"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Then we just need to insert the data to our db</a:t>
            </a:r>
            <a:endParaRPr sz="18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n-GB"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We will do it in the beforeAll hook</a:t>
            </a:r>
            <a:endParaRPr sz="18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5"/>
          <p:cNvSpPr txBox="1"/>
          <p:nvPr/>
        </p:nvSpPr>
        <p:spPr>
          <a:xfrm>
            <a:off x="285400" y="238450"/>
            <a:ext cx="7744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000" b="1" i="0" u="none" strike="noStrike" cap="none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Second step - initializing data</a:t>
            </a:r>
            <a:endParaRPr sz="20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4" name="Google Shape;164;p5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w="38100" cap="flat" cmpd="sng">
            <a:solidFill>
              <a:srgbClr val="4278E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5" name="Google Shape;16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5"/>
          <p:cNvSpPr txBox="1"/>
          <p:nvPr/>
        </p:nvSpPr>
        <p:spPr>
          <a:xfrm>
            <a:off x="4436000" y="1243600"/>
            <a:ext cx="4535400" cy="3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</a:t>
            </a:r>
            <a:r>
              <a:rPr lang="en-GB" sz="900" b="0" i="0" u="none" strike="noStrike" cap="non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query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 = </a:t>
            </a:r>
            <a:r>
              <a:rPr lang="en-GB" sz="900" b="0" i="0" u="none" strike="noStrike" cap="non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require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9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'../lib/mysql'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9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900" b="0" i="0" u="none" strike="noStrike" cap="none">
                <a:solidFill>
                  <a:srgbClr val="0070C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faker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GB" sz="900" b="0" i="0" u="none" strike="noStrike" cap="non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require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9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'faker'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9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describe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9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'Get products'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() </a:t>
            </a:r>
            <a:r>
              <a:rPr lang="en-GB" sz="9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endParaRPr sz="9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9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900" b="0" i="0" u="none" strike="noStrike" cap="none">
                <a:solidFill>
                  <a:srgbClr val="0070C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products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GB" sz="9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900" b="0" i="0" u="none" strike="noStrike" cap="none">
                <a:solidFill>
                  <a:srgbClr val="267F9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Array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900" b="0" i="0" u="none" strike="noStrike" cap="none">
                <a:solidFill>
                  <a:srgbClr val="09865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en-GB" sz="900" b="0" i="0" u="none" strike="noStrike" cap="non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fill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900" b="0" i="0" u="none" strike="noStrike" cap="none">
                <a:solidFill>
                  <a:srgbClr val="09865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en-GB" sz="900" b="0" i="0" u="none" strike="noStrike" cap="non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map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((</a:t>
            </a:r>
            <a:r>
              <a:rPr lang="en-GB" sz="900" b="0" i="0" u="none" strike="noStrike" cap="non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900" b="0" i="0" u="none" strike="noStrike" cap="non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GB" sz="9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({</a:t>
            </a:r>
            <a:endParaRPr sz="9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900" b="0" i="0" u="none" strike="noStrike" cap="non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id: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900" b="0" i="0" u="none" strike="noStrike" cap="none">
                <a:solidFill>
                  <a:srgbClr val="0070C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faker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GB" sz="900" b="0" i="0" u="none" strike="noStrike" cap="non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random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GB" sz="900" b="0" i="0" u="none" strike="noStrike" cap="non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uuid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(),</a:t>
            </a:r>
            <a:endParaRPr sz="9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900" b="0" i="0" u="none" strike="noStrike" cap="non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name: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900" b="0" i="0" u="none" strike="noStrike" cap="none">
                <a:solidFill>
                  <a:srgbClr val="0070C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faker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GB" sz="900" b="0" i="0" u="none" strike="noStrike" cap="non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commerce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GB" sz="900" b="0" i="0" u="none" strike="noStrike" cap="non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productName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(),</a:t>
            </a:r>
            <a:endParaRPr sz="9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900" b="0" i="0" u="none" strike="noStrike" cap="non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price: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900" b="0" i="0" u="none" strike="noStrike" cap="non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Math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GB" sz="900" b="0" i="0" u="none" strike="noStrike" cap="non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round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900" b="0" i="0" u="none" strike="noStrike" cap="none">
                <a:solidFill>
                  <a:srgbClr val="0070C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faker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GB" sz="900" b="0" i="0" u="none" strike="noStrike" cap="non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random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GB" sz="900" b="0" i="0" u="none" strike="noStrike" cap="non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()),</a:t>
            </a:r>
            <a:endParaRPr sz="9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900" b="0" i="0" u="none" strike="noStrike" cap="non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is_active: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900" b="0" i="0" u="none" strike="noStrike" cap="non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% </a:t>
            </a:r>
            <a:r>
              <a:rPr lang="en-GB" sz="900" b="0" i="0" u="none" strike="noStrike" cap="none">
                <a:solidFill>
                  <a:srgbClr val="09865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=== </a:t>
            </a:r>
            <a:r>
              <a:rPr lang="en-GB" sz="900" b="0" i="0" u="none" strike="noStrike" cap="none">
                <a:solidFill>
                  <a:srgbClr val="09865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endParaRPr sz="900" b="0" i="0" u="none" strike="noStrike" cap="none">
              <a:solidFill>
                <a:srgbClr val="09865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}));</a:t>
            </a:r>
            <a:endParaRPr sz="9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900" b="0" i="0" u="none" strike="noStrike" cap="non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beforeAll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9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() </a:t>
            </a:r>
            <a:r>
              <a:rPr lang="en-GB" sz="9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endParaRPr sz="9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9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900" b="0" i="0" u="none" strike="noStrike" cap="none">
                <a:solidFill>
                  <a:srgbClr val="0070C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productValues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GB" sz="900" b="0" i="0" u="none" strike="noStrike" cap="none">
                <a:solidFill>
                  <a:srgbClr val="0070C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products</a:t>
            </a:r>
            <a:endParaRPr sz="900" b="0" i="0" u="none" strike="noStrike" cap="none">
              <a:solidFill>
                <a:srgbClr val="0070C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.</a:t>
            </a:r>
            <a:r>
              <a:rPr lang="en-GB" sz="900" b="0" i="0" u="none" strike="noStrike" cap="non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map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900" b="0" i="0" u="none" strike="noStrike" cap="non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9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9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`('</a:t>
            </a:r>
            <a:r>
              <a:rPr lang="en-GB" sz="9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${</a:t>
            </a:r>
            <a:r>
              <a:rPr lang="en-GB" sz="900" b="0" i="0" u="none" strike="noStrike" cap="non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GB" sz="900" b="0" i="0" u="none" strike="noStrike" cap="non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GB" sz="9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GB" sz="9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', '</a:t>
            </a:r>
            <a:r>
              <a:rPr lang="en-GB" sz="9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${</a:t>
            </a:r>
            <a:r>
              <a:rPr lang="en-GB" sz="900" b="0" i="0" u="none" strike="noStrike" cap="non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GB" sz="900" b="0" i="0" u="none" strike="noStrike" cap="non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GB" sz="9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GB" sz="9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', </a:t>
            </a:r>
            <a:r>
              <a:rPr lang="en-GB" sz="9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${</a:t>
            </a:r>
            <a:r>
              <a:rPr lang="en-GB" sz="900" b="0" i="0" u="none" strike="noStrike" cap="non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GB" sz="900" b="0" i="0" u="none" strike="noStrike" cap="non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price</a:t>
            </a:r>
            <a:r>
              <a:rPr lang="en-GB" sz="9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GB" sz="9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9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${</a:t>
            </a:r>
            <a:r>
              <a:rPr lang="en-GB" sz="900" b="0" i="0" u="none" strike="noStrike" cap="non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GB" sz="900" b="0" i="0" u="none" strike="noStrike" cap="non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is_active</a:t>
            </a:r>
            <a:r>
              <a:rPr lang="en-GB" sz="9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GB" sz="9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)`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9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.</a:t>
            </a:r>
            <a:r>
              <a:rPr lang="en-GB" sz="900" b="0" i="0" u="none" strike="noStrike" cap="non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9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', '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9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9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900" b="0" i="0" u="none" strike="noStrike" cap="none">
                <a:solidFill>
                  <a:srgbClr val="0070C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sql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GB" sz="9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`INSERT INTO products (id, name, price, is_active) VALUES </a:t>
            </a:r>
            <a:r>
              <a:rPr lang="en-GB" sz="9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${</a:t>
            </a:r>
            <a:r>
              <a:rPr lang="en-GB" sz="900" b="0" i="0" u="none" strike="noStrike" cap="none">
                <a:solidFill>
                  <a:srgbClr val="0070C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productValues</a:t>
            </a:r>
            <a:r>
              <a:rPr lang="en-GB" sz="9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GB" sz="9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9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900" b="0" i="0" u="none" strike="noStrike" cap="none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await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900" b="0" i="0" u="none" strike="noStrike" cap="non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query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900" b="0" i="0" u="none" strike="noStrike" cap="none">
                <a:solidFill>
                  <a:srgbClr val="0070C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sql</a:t>
            </a: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9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});</a:t>
            </a:r>
            <a:endParaRPr sz="9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/>
          <p:nvPr/>
        </p:nvSpPr>
        <p:spPr>
          <a:xfrm>
            <a:off x="481400" y="1243600"/>
            <a:ext cx="4053900" cy="3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Light"/>
              <a:buChar char="●"/>
            </a:pPr>
            <a:r>
              <a:rPr lang="en-GB"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Now we can test the endpoint (unit)</a:t>
            </a:r>
            <a:endParaRPr sz="18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n-GB"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We don’t want to open the express server in a given port (in case there are multiple servers running in the same time for parallel test)</a:t>
            </a:r>
            <a:endParaRPr sz="18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n-GB"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We will use </a:t>
            </a:r>
            <a:r>
              <a:rPr lang="en-GB"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supertest </a:t>
            </a:r>
            <a:r>
              <a:rPr lang="en-GB"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module to fake http requests </a:t>
            </a:r>
            <a:endParaRPr sz="18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285400" y="238450"/>
            <a:ext cx="7744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000" b="1" i="0" u="none" strike="noStrike" cap="none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Third step - filling the tests</a:t>
            </a:r>
            <a:endParaRPr sz="20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3" name="Google Shape;173;p6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w="38100" cap="flat" cmpd="sng">
            <a:solidFill>
              <a:srgbClr val="4278E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4" name="Google Shape;17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6"/>
          <p:cNvSpPr txBox="1"/>
          <p:nvPr/>
        </p:nvSpPr>
        <p:spPr>
          <a:xfrm>
            <a:off x="4535300" y="1243600"/>
            <a:ext cx="3874200" cy="3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000" b="0" i="0" u="none" strike="noStrike" cap="none">
                <a:solidFill>
                  <a:srgbClr val="0070C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GB" sz="1000" b="0" i="0" u="none" strike="noStrike" cap="non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require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0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'../app'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10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000" b="0" i="0" u="none" strike="noStrike" cap="non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request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GB" sz="1000" b="0" i="0" u="none" strike="noStrike" cap="non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require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0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'supertest'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1000" b="0" i="0" u="none" strike="noStrike" cap="none"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rgbClr val="008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//...</a:t>
            </a:r>
            <a:endParaRPr sz="1000" b="0" i="0" u="none" strike="noStrike" cap="none">
              <a:solidFill>
                <a:srgbClr val="008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0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'Get inactive products'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() </a:t>
            </a:r>
            <a:r>
              <a:rPr lang="en-GB" sz="1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endParaRPr sz="10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1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000" b="0" i="0" u="none" strike="noStrike" cap="none">
                <a:solidFill>
                  <a:srgbClr val="0070C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GB" sz="1000" b="0" i="0" u="none" strike="noStrike" cap="none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await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000" b="0" i="0" u="none" strike="noStrike" cap="non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request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000" b="0" i="0" u="none" strike="noStrike" cap="non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en-GB" sz="1000" b="0" i="0" u="none" strike="noStrike" cap="non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0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'/products'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10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1000" b="0" i="0" u="none" strike="noStrike" cap="non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expect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000" b="0" i="0" u="none" strike="noStrike" cap="none">
                <a:solidFill>
                  <a:srgbClr val="0070C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GB" sz="1000" b="0" i="0" u="none" strike="noStrike" cap="non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statusCode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en-GB" sz="1000" b="0" i="0" u="none" strike="noStrike" cap="non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toBe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000" b="0" i="0" u="none" strike="noStrike" cap="none">
                <a:solidFill>
                  <a:srgbClr val="09865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200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10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1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000" b="0" i="0" u="none" strike="noStrike" cap="none">
                <a:solidFill>
                  <a:srgbClr val="0070C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inactiveProducts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GB" sz="1000" b="0" i="0" u="none" strike="noStrike" cap="none">
                <a:solidFill>
                  <a:srgbClr val="0070C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products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GB" sz="1000" b="0" i="0" u="none" strike="noStrike" cap="non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filter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000" b="0" i="0" u="none" strike="noStrike" cap="non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!</a:t>
            </a:r>
            <a:r>
              <a:rPr lang="en-GB" sz="1000" b="0" i="0" u="none" strike="noStrike" cap="non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GB" sz="1000" b="0" i="0" u="none" strike="noStrike" cap="non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is_active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10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1000" b="0" i="0" u="none" strike="noStrike" cap="non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expect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000" b="0" i="0" u="none" strike="noStrike" cap="none">
                <a:solidFill>
                  <a:srgbClr val="0070C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GB" sz="1000" b="0" i="0" u="none" strike="noStrike" cap="non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GB" sz="1000" b="0" i="0" u="none" strike="noStrike" cap="non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products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GB" sz="1000" b="0" i="0" u="none" strike="noStrike" cap="non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length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en-GB" sz="1000" b="0" i="0" u="none" strike="noStrike" cap="non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toBe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000" b="0" i="0" u="none" strike="noStrike" cap="none">
                <a:solidFill>
                  <a:srgbClr val="0070C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inactiveProducts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GB" sz="1000" b="0" i="0" u="none" strike="noStrike" cap="non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length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10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1000" b="0" i="0" u="none" strike="noStrike" cap="none">
                <a:solidFill>
                  <a:srgbClr val="0070C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inactiveProducts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GB" sz="1000" b="0" i="0" u="none" strike="noStrike" cap="non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forEach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000" b="0" i="0" u="none" strike="noStrike" cap="non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ip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endParaRPr sz="10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GB" sz="1000" b="0" i="0" u="none" strike="noStrike" cap="non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expect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000" b="0" i="0" u="none" strike="noStrike" cap="none">
                <a:solidFill>
                  <a:srgbClr val="0070C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GB" sz="1000" b="0" i="0" u="none" strike="noStrike" cap="non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GB" sz="1000" b="0" i="0" u="none" strike="noStrike" cap="non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products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GB" sz="1000" b="0" i="0" u="none" strike="noStrike" cap="non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find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000" b="0" i="0" u="none" strike="noStrike" cap="non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0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000" b="0" i="0" u="none" strike="noStrike" cap="non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GB" sz="1000" b="0" i="0" u="none" strike="noStrike" cap="non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=== </a:t>
            </a:r>
            <a:r>
              <a:rPr lang="en-GB" sz="1000" b="0" i="0" u="none" strike="noStrike" cap="non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ip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GB" sz="1000" b="0" i="0" u="none" strike="noStrike" cap="non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)).</a:t>
            </a:r>
            <a:r>
              <a:rPr lang="en-GB" sz="1000" b="0" i="0" u="none" strike="noStrike" cap="non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toBeDefined</a:t>
            </a: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();</a:t>
            </a:r>
            <a:endParaRPr sz="10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});</a:t>
            </a:r>
            <a:endParaRPr sz="10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});</a:t>
            </a:r>
            <a:endParaRPr sz="10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/>
          <p:nvPr/>
        </p:nvSpPr>
        <p:spPr>
          <a:xfrm>
            <a:off x="481400" y="1243600"/>
            <a:ext cx="3795900" cy="3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Light"/>
              <a:buChar char="●"/>
            </a:pPr>
            <a:r>
              <a:rPr lang="en-GB"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We clean the db after each suite, so it won’t fail other tests in our project</a:t>
            </a:r>
            <a:endParaRPr sz="18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n-GB"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</a:t>
            </a:r>
            <a:r>
              <a:rPr lang="en-GB"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afterAll</a:t>
            </a:r>
            <a:r>
              <a:rPr lang="en-GB"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hook to delete the data in our db</a:t>
            </a:r>
            <a:endParaRPr sz="18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7"/>
          <p:cNvSpPr txBox="1"/>
          <p:nvPr/>
        </p:nvSpPr>
        <p:spPr>
          <a:xfrm>
            <a:off x="285400" y="238450"/>
            <a:ext cx="7744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000" b="1" i="0" u="none" strike="noStrike" cap="none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Fourth step - cleaning</a:t>
            </a:r>
            <a:endParaRPr sz="20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2" name="Google Shape;182;p7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w="38100" cap="flat" cmpd="sng">
            <a:solidFill>
              <a:srgbClr val="4278E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3" name="Google Shape;18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7"/>
          <p:cNvSpPr txBox="1"/>
          <p:nvPr/>
        </p:nvSpPr>
        <p:spPr>
          <a:xfrm>
            <a:off x="4277300" y="1243600"/>
            <a:ext cx="4317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0" i="0" u="none" strike="noStrike" cap="non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afterAll</a:t>
            </a:r>
            <a:r>
              <a:rPr lang="en-GB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1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lang="en-GB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() </a:t>
            </a:r>
            <a:r>
              <a:rPr lang="en-GB" sz="11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lang="en-GB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endParaRPr sz="11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11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GB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b="0" i="0" u="none" strike="noStrike" cap="none">
                <a:solidFill>
                  <a:srgbClr val="0070C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ids</a:t>
            </a:r>
            <a:r>
              <a:rPr lang="en-GB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GB" sz="1100" b="0" i="0" u="none" strike="noStrike" cap="none">
                <a:solidFill>
                  <a:srgbClr val="0070C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products</a:t>
            </a:r>
            <a:r>
              <a:rPr lang="en-GB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GB" sz="1100" b="0" i="0" u="none" strike="noStrike" cap="non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map</a:t>
            </a:r>
            <a:r>
              <a:rPr lang="en-GB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100" b="0" i="0" u="none" strike="noStrike" cap="non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GB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lang="en-GB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`'</a:t>
            </a:r>
            <a:r>
              <a:rPr lang="en-GB" sz="11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${</a:t>
            </a:r>
            <a:r>
              <a:rPr lang="en-GB" sz="1100" b="0" i="0" u="none" strike="noStrike" cap="non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GB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GB" sz="1100" b="0" i="0" u="none" strike="noStrike" cap="non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GB" sz="11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GB" sz="11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'`</a:t>
            </a:r>
            <a:r>
              <a:rPr lang="en-GB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en-GB" sz="1100" b="0" i="0" u="none" strike="noStrike" cap="non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lang="en-GB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1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','</a:t>
            </a:r>
            <a:r>
              <a:rPr lang="en-GB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11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1100" b="0" i="0" u="none" strike="noStrike" cap="none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await</a:t>
            </a:r>
            <a:r>
              <a:rPr lang="en-GB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 b="0" i="0" u="none" strike="noStrike" cap="non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query</a:t>
            </a:r>
            <a:r>
              <a:rPr lang="en-GB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1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`DELETE FROM products WHERE id IN (</a:t>
            </a:r>
            <a:r>
              <a:rPr lang="en-GB" sz="11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${</a:t>
            </a:r>
            <a:r>
              <a:rPr lang="en-GB" sz="1100" b="0" i="0" u="none" strike="noStrike" cap="none">
                <a:solidFill>
                  <a:srgbClr val="0070C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ids</a:t>
            </a:r>
            <a:r>
              <a:rPr lang="en-GB" sz="11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GB" sz="11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)`</a:t>
            </a:r>
            <a:r>
              <a:rPr lang="en-GB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11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});</a:t>
            </a:r>
            <a:endParaRPr sz="11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/>
          <p:nvPr/>
        </p:nvSpPr>
        <p:spPr>
          <a:xfrm>
            <a:off x="481400" y="1243600"/>
            <a:ext cx="7548300" cy="3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Light"/>
              <a:buChar char="●"/>
            </a:pPr>
            <a:r>
              <a:rPr lang="en-GB"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You will have multiple tests testing different parts of your app</a:t>
            </a:r>
            <a:endParaRPr sz="18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n-GB"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Each test will be based on the assumption that the db is in a given state</a:t>
            </a:r>
            <a:endParaRPr sz="18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285400" y="238450"/>
            <a:ext cx="7744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000" b="1" i="0" u="none" strike="noStrike" cap="none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Why cleaning?</a:t>
            </a:r>
            <a:endParaRPr sz="20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1" name="Google Shape;191;p8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w="38100" cap="flat" cmpd="sng">
            <a:solidFill>
              <a:srgbClr val="4278E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2" name="Google Shape;19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 txBox="1"/>
          <p:nvPr/>
        </p:nvSpPr>
        <p:spPr>
          <a:xfrm>
            <a:off x="481400" y="1243600"/>
            <a:ext cx="3782700" cy="3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 Light"/>
              <a:buChar char="●"/>
            </a:pPr>
            <a:r>
              <a:rPr lang="en-GB" sz="18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(and should) test that your endpoints send the right response on an invalid request</a:t>
            </a:r>
            <a:endParaRPr sz="1800" b="0" i="0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9"/>
          <p:cNvSpPr txBox="1"/>
          <p:nvPr/>
        </p:nvSpPr>
        <p:spPr>
          <a:xfrm>
            <a:off x="285400" y="238450"/>
            <a:ext cx="7744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000" b="1" i="0" u="none" strike="noStrike" cap="none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Testing invalid request</a:t>
            </a:r>
            <a:endParaRPr sz="20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9" name="Google Shape;199;p9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w="38100" cap="flat" cmpd="sng">
            <a:solidFill>
              <a:srgbClr val="4278E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0" name="Google Shape;20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9"/>
          <p:cNvSpPr txBox="1"/>
          <p:nvPr/>
        </p:nvSpPr>
        <p:spPr>
          <a:xfrm>
            <a:off x="4264100" y="1243600"/>
            <a:ext cx="4542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n-GB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2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'Bad new product input'</a:t>
            </a:r>
            <a:r>
              <a:rPr lang="en-GB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2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async</a:t>
            </a:r>
            <a:r>
              <a:rPr lang="en-GB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() </a:t>
            </a:r>
            <a:r>
              <a:rPr lang="en-GB" sz="12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lang="en-GB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endParaRPr sz="12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1200" b="0" i="0" u="none" strike="noStrike" cap="non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GB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00" b="0" i="0" u="none" strike="noStrike" cap="none">
                <a:solidFill>
                  <a:srgbClr val="0070C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</a:t>
            </a:r>
            <a:r>
              <a:rPr lang="en-GB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GB" sz="1200" b="0" i="0" u="none" strike="noStrike" cap="none">
                <a:solidFill>
                  <a:srgbClr val="AF00D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await</a:t>
            </a:r>
            <a:r>
              <a:rPr lang="en-GB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00" b="0" i="0" u="none" strike="noStrike" cap="non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request</a:t>
            </a:r>
            <a:r>
              <a:rPr lang="en-GB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200" b="0" i="0" u="none" strike="noStrike" cap="non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</a:t>
            </a:r>
            <a:r>
              <a:rPr lang="en-GB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en-GB" sz="1200" b="0" i="0" u="none" strike="noStrike" cap="non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post</a:t>
            </a:r>
            <a:r>
              <a:rPr lang="en-GB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2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'/products'</a:t>
            </a:r>
            <a:r>
              <a:rPr lang="en-GB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en-GB" sz="1200" b="0" i="0" u="none" strike="noStrike" cap="non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send</a:t>
            </a:r>
            <a:r>
              <a:rPr lang="en-GB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({ </a:t>
            </a:r>
            <a:r>
              <a:rPr lang="en-GB" sz="1200" b="0" i="0" u="none" strike="noStrike" cap="non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name:</a:t>
            </a:r>
            <a:r>
              <a:rPr lang="en-GB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00" b="0" i="0" u="none" strike="noStrike" cap="non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'1'</a:t>
            </a:r>
            <a:r>
              <a:rPr lang="en-GB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});</a:t>
            </a:r>
            <a:endParaRPr sz="12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GB" sz="1200" b="0" i="0" u="none" strike="noStrike" cap="non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expect</a:t>
            </a:r>
            <a:r>
              <a:rPr lang="en-GB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200" b="0" i="0" u="none" strike="noStrike" cap="none">
                <a:solidFill>
                  <a:srgbClr val="0070C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</a:t>
            </a:r>
            <a:r>
              <a:rPr lang="en-GB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GB" sz="1200" b="0" i="0" u="none" strike="noStrike" cap="none">
                <a:solidFill>
                  <a:srgbClr val="001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statusCode</a:t>
            </a:r>
            <a:r>
              <a:rPr lang="en-GB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en-GB" sz="1200" b="0" i="0" u="none" strike="noStrike" cap="none">
                <a:solidFill>
                  <a:srgbClr val="795E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toBe</a:t>
            </a:r>
            <a:r>
              <a:rPr lang="en-GB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200" b="0" i="0" u="none" strike="noStrike" cap="none">
                <a:solidFill>
                  <a:srgbClr val="09865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400</a:t>
            </a:r>
            <a:r>
              <a:rPr lang="en-GB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sz="12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});</a:t>
            </a:r>
            <a:endParaRPr sz="12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utter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1004</Words>
  <Application>Microsoft Office PowerPoint</Application>
  <PresentationFormat>‫הצגה על המסך (16:9)</PresentationFormat>
  <Paragraphs>102</Paragraphs>
  <Slides>13</Slides>
  <Notes>13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9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23" baseType="lpstr">
      <vt:lpstr>Montserrat</vt:lpstr>
      <vt:lpstr>Montserrat Light</vt:lpstr>
      <vt:lpstr>Roboto Light</vt:lpstr>
      <vt:lpstr>Roboto</vt:lpstr>
      <vt:lpstr>Arial</vt:lpstr>
      <vt:lpstr>Verdana</vt:lpstr>
      <vt:lpstr>Roboto Medium</vt:lpstr>
      <vt:lpstr>Calibri</vt:lpstr>
      <vt:lpstr>Roboto Mono</vt:lpstr>
      <vt:lpstr>Flutter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cp:lastModifiedBy>עמוס צרפתי</cp:lastModifiedBy>
  <cp:revision>1</cp:revision>
  <dcterms:modified xsi:type="dcterms:W3CDTF">2021-11-21T15:59:49Z</dcterms:modified>
</cp:coreProperties>
</file>