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oboto"/>
      <p:regular r:id="rId47"/>
      <p:bold r:id="rId48"/>
      <p:italic r:id="rId49"/>
      <p:boldItalic r:id="rId50"/>
    </p:embeddedFont>
    <p:embeddedFont>
      <p:font typeface="Roboto Medium"/>
      <p:regular r:id="rId51"/>
      <p:bold r:id="rId52"/>
      <p:italic r:id="rId53"/>
      <p:boldItalic r:id="rId54"/>
    </p:embeddedFont>
    <p:embeddedFont>
      <p:font typeface="Montserrat"/>
      <p:regular r:id="rId55"/>
      <p:bold r:id="rId56"/>
      <p:italic r:id="rId57"/>
      <p:boldItalic r:id="rId58"/>
    </p:embeddedFont>
    <p:embeddedFont>
      <p:font typeface="Source Code Pro"/>
      <p:regular r:id="rId59"/>
      <p:bold r:id="rId60"/>
      <p:italic r:id="rId61"/>
      <p:boldItalic r:id="rId62"/>
    </p:embeddedFont>
    <p:embeddedFont>
      <p:font typeface="Roboto Light"/>
      <p:regular r:id="rId63"/>
      <p:bold r:id="rId64"/>
      <p:italic r:id="rId65"/>
      <p:boldItalic r:id="rId66"/>
    </p:embeddedFont>
    <p:embeddedFont>
      <p:font typeface="Roboto Mono Regular"/>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RobotoMonoRegular-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SourceCodePro-boldItalic.fntdata"/><Relationship Id="rId61" Type="http://schemas.openxmlformats.org/officeDocument/2006/relationships/font" Target="fonts/SourceCodePro-italic.fntdata"/><Relationship Id="rId20" Type="http://schemas.openxmlformats.org/officeDocument/2006/relationships/slide" Target="slides/slide16.xml"/><Relationship Id="rId64" Type="http://schemas.openxmlformats.org/officeDocument/2006/relationships/font" Target="fonts/RobotoLight-bold.fntdata"/><Relationship Id="rId63" Type="http://schemas.openxmlformats.org/officeDocument/2006/relationships/font" Target="fonts/RobotoLight-regular.fntdata"/><Relationship Id="rId22" Type="http://schemas.openxmlformats.org/officeDocument/2006/relationships/slide" Target="slides/slide18.xml"/><Relationship Id="rId66" Type="http://schemas.openxmlformats.org/officeDocument/2006/relationships/font" Target="fonts/RobotoLight-boldItalic.fntdata"/><Relationship Id="rId21" Type="http://schemas.openxmlformats.org/officeDocument/2006/relationships/slide" Target="slides/slide17.xml"/><Relationship Id="rId65" Type="http://schemas.openxmlformats.org/officeDocument/2006/relationships/font" Target="fonts/RobotoLight-italic.fntdata"/><Relationship Id="rId24" Type="http://schemas.openxmlformats.org/officeDocument/2006/relationships/slide" Target="slides/slide20.xml"/><Relationship Id="rId68" Type="http://schemas.openxmlformats.org/officeDocument/2006/relationships/font" Target="fonts/RobotoMonoRegular-bold.fntdata"/><Relationship Id="rId23" Type="http://schemas.openxmlformats.org/officeDocument/2006/relationships/slide" Target="slides/slide19.xml"/><Relationship Id="rId67" Type="http://schemas.openxmlformats.org/officeDocument/2006/relationships/font" Target="fonts/RobotoMonoRegular-regular.fntdata"/><Relationship Id="rId60" Type="http://schemas.openxmlformats.org/officeDocument/2006/relationships/font" Target="fonts/SourceCodePro-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MonoRegular-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edium-regular.fntdata"/><Relationship Id="rId50" Type="http://schemas.openxmlformats.org/officeDocument/2006/relationships/font" Target="fonts/Roboto-boldItalic.fntdata"/><Relationship Id="rId53" Type="http://schemas.openxmlformats.org/officeDocument/2006/relationships/font" Target="fonts/RobotoMedium-italic.fntdata"/><Relationship Id="rId52" Type="http://schemas.openxmlformats.org/officeDocument/2006/relationships/font" Target="fonts/RobotoMedium-bold.fntdata"/><Relationship Id="rId11" Type="http://schemas.openxmlformats.org/officeDocument/2006/relationships/slide" Target="slides/slide7.xml"/><Relationship Id="rId55" Type="http://schemas.openxmlformats.org/officeDocument/2006/relationships/font" Target="fonts/Montserrat-regular.fntdata"/><Relationship Id="rId10" Type="http://schemas.openxmlformats.org/officeDocument/2006/relationships/slide" Target="slides/slide6.xml"/><Relationship Id="rId54" Type="http://schemas.openxmlformats.org/officeDocument/2006/relationships/font" Target="fonts/RobotoMedium-boldItalic.fntdata"/><Relationship Id="rId13" Type="http://schemas.openxmlformats.org/officeDocument/2006/relationships/slide" Target="slides/slide9.xml"/><Relationship Id="rId57" Type="http://schemas.openxmlformats.org/officeDocument/2006/relationships/font" Target="fonts/Montserrat-italic.fntdata"/><Relationship Id="rId12" Type="http://schemas.openxmlformats.org/officeDocument/2006/relationships/slide" Target="slides/slide8.xml"/><Relationship Id="rId56" Type="http://schemas.openxmlformats.org/officeDocument/2006/relationships/font" Target="fonts/Montserrat-bold.fntdata"/><Relationship Id="rId15" Type="http://schemas.openxmlformats.org/officeDocument/2006/relationships/slide" Target="slides/slide11.xml"/><Relationship Id="rId59" Type="http://schemas.openxmlformats.org/officeDocument/2006/relationships/font" Target="fonts/SourceCodePro-regular.fntdata"/><Relationship Id="rId14" Type="http://schemas.openxmlformats.org/officeDocument/2006/relationships/slide" Target="slides/slide10.xml"/><Relationship Id="rId58"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5bfb47ffa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bfb47ffa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0b86b054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0b86b054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10c8f0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10c8f0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10c8f060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10c8f060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0b86b054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0b86b05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1dcde1e9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1dcde1e9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10c8f060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10c8f060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0b86b054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0b86b054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b86b054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b86b054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252900ff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252900ff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252900f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252900f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fbbba5a0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fbbba5a0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252900f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252900f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252900f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252900f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10c8f060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10c8f060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10c8f060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10c8f060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10c8f060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10c8f060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10c8f060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10c8f060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10c8f060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10c8f060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10c8f0605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10c8f0605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10c8f060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10c8f060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10c8f060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10c8f060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dcde1e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1dcde1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0b86b05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0b86b05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rPr lang="en-GB">
                <a:solidFill>
                  <a:schemeClr val="dk1"/>
                </a:solidFill>
              </a:rPr>
              <a:t>If (!response.ok){}throw new Error('Server error'</a:t>
            </a:r>
            <a:br>
              <a:rPr lang="en-GB">
                <a:solidFill>
                  <a:schemeClr val="dk1"/>
                </a:solidFill>
              </a:rPr>
            </a:br>
            <a:r>
              <a:rPr lang="en-GB">
                <a:solidFill>
                  <a:schemeClr val="dk1"/>
                </a:solidFill>
              </a:rPr>
              <a:t>)</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0b86b054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0b86b054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93d9d8e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93d9d8e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24db8ed5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24db8ed5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0b86b05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0b86b05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0b86b05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0b86b05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24db8ed5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24db8ed5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0b86b054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0b86b05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0b86b054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0b86b054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252900f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b252900f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fbbba5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fbbba5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24db8ed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24db8ed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24db8ed5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24db8ed5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4db8ed5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4db8ed5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fbbba5a0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fbbba5a0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ffbbba5a0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ffbbba5a0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ffbbba5a0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ffbbba5a0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1d3494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1d3494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1d3494f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1d3494f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E9E9E"/>
              </a:buClr>
              <a:buSzPts val="2400"/>
              <a:buNone/>
              <a:defRPr sz="2400">
                <a:solidFill>
                  <a:srgbClr val="9E9E9E"/>
                </a:solidFill>
              </a:defRPr>
            </a:lvl1pPr>
            <a:lvl2pPr lvl="1"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rtl="0" algn="ctr">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2"/>
          <p:cNvSpPr txBox="1"/>
          <p:nvPr>
            <p:ph type="title"/>
          </p:nvPr>
        </p:nvSpPr>
        <p:spPr>
          <a:xfrm>
            <a:off x="407875" y="599125"/>
            <a:ext cx="8340000" cy="2241000"/>
          </a:xfrm>
          <a:prstGeom prst="rect">
            <a:avLst/>
          </a:prstGeom>
        </p:spPr>
        <p:txBody>
          <a:bodyPr anchorCtr="0" anchor="b"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 name="Google Shape;14;p2"/>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Blue/White">
  <p:cSld name="CUSTOM_18">
    <p:spTree>
      <p:nvGrpSpPr>
        <p:cNvPr id="50" name="Shape 50"/>
        <p:cNvGrpSpPr/>
        <p:nvPr/>
      </p:nvGrpSpPr>
      <p:grpSpPr>
        <a:xfrm>
          <a:off x="0" y="0"/>
          <a:ext cx="0" cy="0"/>
          <a:chOff x="0" y="0"/>
          <a:chExt cx="0" cy="0"/>
        </a:xfrm>
      </p:grpSpPr>
      <p:sp>
        <p:nvSpPr>
          <p:cNvPr id="51" name="Google Shape;51;p11"/>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269375" y="446175"/>
            <a:ext cx="2357100" cy="715500"/>
          </a:xfrm>
          <a:prstGeom prst="rect">
            <a:avLst/>
          </a:prstGeom>
        </p:spPr>
        <p:txBody>
          <a:bodyPr anchorCtr="0" anchor="t" bIns="91425" lIns="91425" spcFirstLastPara="1" rIns="91425" wrap="square" tIns="91425">
            <a:noAutofit/>
          </a:bodyPr>
          <a:lstStyle>
            <a:lvl1pPr lvl="0">
              <a:spcBef>
                <a:spcPts val="0"/>
              </a:spcBef>
              <a:spcAft>
                <a:spcPts val="0"/>
              </a:spcAft>
              <a:buNone/>
              <a:defRPr sz="1800">
                <a:solidFill>
                  <a:srgbClr val="FFFFFF"/>
                </a:solidFill>
                <a:latin typeface="Roboto Medium"/>
                <a:ea typeface="Roboto Medium"/>
                <a:cs typeface="Roboto Medium"/>
                <a:sym typeface="Roboto Medium"/>
              </a:defRPr>
            </a:lvl1pPr>
            <a:lvl2pPr lvl="1">
              <a:spcBef>
                <a:spcPts val="0"/>
              </a:spcBef>
              <a:spcAft>
                <a:spcPts val="0"/>
              </a:spcAft>
              <a:buNone/>
              <a:defRPr sz="1800">
                <a:latin typeface="Roboto Medium"/>
                <a:ea typeface="Roboto Medium"/>
                <a:cs typeface="Roboto Medium"/>
                <a:sym typeface="Roboto Medium"/>
              </a:defRPr>
            </a:lvl2pPr>
            <a:lvl3pPr lvl="2">
              <a:spcBef>
                <a:spcPts val="0"/>
              </a:spcBef>
              <a:spcAft>
                <a:spcPts val="0"/>
              </a:spcAft>
              <a:buNone/>
              <a:defRPr sz="1800">
                <a:latin typeface="Roboto Medium"/>
                <a:ea typeface="Roboto Medium"/>
                <a:cs typeface="Roboto Medium"/>
                <a:sym typeface="Roboto Medium"/>
              </a:defRPr>
            </a:lvl3pPr>
            <a:lvl4pPr lvl="3">
              <a:spcBef>
                <a:spcPts val="0"/>
              </a:spcBef>
              <a:spcAft>
                <a:spcPts val="0"/>
              </a:spcAft>
              <a:buNone/>
              <a:defRPr sz="1800">
                <a:latin typeface="Roboto Medium"/>
                <a:ea typeface="Roboto Medium"/>
                <a:cs typeface="Roboto Medium"/>
                <a:sym typeface="Roboto Medium"/>
              </a:defRPr>
            </a:lvl4pPr>
            <a:lvl5pPr lvl="4">
              <a:spcBef>
                <a:spcPts val="0"/>
              </a:spcBef>
              <a:spcAft>
                <a:spcPts val="0"/>
              </a:spcAft>
              <a:buNone/>
              <a:defRPr sz="1800">
                <a:latin typeface="Roboto Medium"/>
                <a:ea typeface="Roboto Medium"/>
                <a:cs typeface="Roboto Medium"/>
                <a:sym typeface="Roboto Medium"/>
              </a:defRPr>
            </a:lvl5pPr>
            <a:lvl6pPr lvl="5">
              <a:spcBef>
                <a:spcPts val="0"/>
              </a:spcBef>
              <a:spcAft>
                <a:spcPts val="0"/>
              </a:spcAft>
              <a:buNone/>
              <a:defRPr sz="1800">
                <a:latin typeface="Roboto Medium"/>
                <a:ea typeface="Roboto Medium"/>
                <a:cs typeface="Roboto Medium"/>
                <a:sym typeface="Roboto Medium"/>
              </a:defRPr>
            </a:lvl6pPr>
            <a:lvl7pPr lvl="6">
              <a:spcBef>
                <a:spcPts val="0"/>
              </a:spcBef>
              <a:spcAft>
                <a:spcPts val="0"/>
              </a:spcAft>
              <a:buNone/>
              <a:defRPr sz="1800">
                <a:latin typeface="Roboto Medium"/>
                <a:ea typeface="Roboto Medium"/>
                <a:cs typeface="Roboto Medium"/>
                <a:sym typeface="Roboto Medium"/>
              </a:defRPr>
            </a:lvl7pPr>
            <a:lvl8pPr lvl="7">
              <a:spcBef>
                <a:spcPts val="0"/>
              </a:spcBef>
              <a:spcAft>
                <a:spcPts val="0"/>
              </a:spcAft>
              <a:buNone/>
              <a:defRPr sz="1800">
                <a:latin typeface="Roboto Medium"/>
                <a:ea typeface="Roboto Medium"/>
                <a:cs typeface="Roboto Medium"/>
                <a:sym typeface="Roboto Medium"/>
              </a:defRPr>
            </a:lvl8pPr>
            <a:lvl9pPr lvl="8">
              <a:spcBef>
                <a:spcPts val="0"/>
              </a:spcBef>
              <a:spcAft>
                <a:spcPts val="0"/>
              </a:spcAft>
              <a:buNone/>
              <a:defRPr sz="1800">
                <a:latin typeface="Roboto Medium"/>
                <a:ea typeface="Roboto Medium"/>
                <a:cs typeface="Roboto Medium"/>
                <a:sym typeface="Roboto Medium"/>
              </a:defRPr>
            </a:lvl9pPr>
          </a:lstStyle>
          <a:p/>
        </p:txBody>
      </p:sp>
      <p:sp>
        <p:nvSpPr>
          <p:cNvPr id="53" name="Google Shape;53;p11"/>
          <p:cNvSpPr txBox="1"/>
          <p:nvPr>
            <p:ph idx="1" type="subTitle"/>
          </p:nvPr>
        </p:nvSpPr>
        <p:spPr>
          <a:xfrm>
            <a:off x="269375" y="1271150"/>
            <a:ext cx="1995000" cy="288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
        <p:nvSpPr>
          <p:cNvPr id="54" name="Google Shape;54;p11"/>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Confidential + Proprietary</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White/Gray">
  <p:cSld name="CUSTOM_19">
    <p:spTree>
      <p:nvGrpSpPr>
        <p:cNvPr id="55" name="Shape 55"/>
        <p:cNvGrpSpPr/>
        <p:nvPr/>
      </p:nvGrpSpPr>
      <p:grpSpPr>
        <a:xfrm>
          <a:off x="0" y="0"/>
          <a:ext cx="0" cy="0"/>
          <a:chOff x="0" y="0"/>
          <a:chExt cx="0" cy="0"/>
        </a:xfrm>
      </p:grpSpPr>
      <p:sp>
        <p:nvSpPr>
          <p:cNvPr id="56" name="Google Shape;56;p12"/>
          <p:cNvSpPr/>
          <p:nvPr/>
        </p:nvSpPr>
        <p:spPr>
          <a:xfrm>
            <a:off x="3438750" y="-3125"/>
            <a:ext cx="5705400" cy="5143500"/>
          </a:xfrm>
          <a:prstGeom prst="rect">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txBox="1"/>
          <p:nvPr>
            <p:ph type="title"/>
          </p:nvPr>
        </p:nvSpPr>
        <p:spPr>
          <a:xfrm>
            <a:off x="311475" y="1649100"/>
            <a:ext cx="2870700" cy="1245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8" name="Google Shape;58;p12"/>
          <p:cNvSpPr txBox="1"/>
          <p:nvPr>
            <p:ph idx="1" type="subTitle"/>
          </p:nvPr>
        </p:nvSpPr>
        <p:spPr>
          <a:xfrm>
            <a:off x="311475" y="2870125"/>
            <a:ext cx="2744400" cy="13638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tally Blank">
  <p:cSld name="CUSTOM_9">
    <p:bg>
      <p:bgPr>
        <a:solidFill>
          <a:srgbClr val="FFFFFF"/>
        </a:solidFill>
      </p:bgPr>
    </p:bg>
    <p:spTree>
      <p:nvGrpSpPr>
        <p:cNvPr id="59" name="Shape 59"/>
        <p:cNvGrpSpPr/>
        <p:nvPr/>
      </p:nvGrpSpPr>
      <p:grpSpPr>
        <a:xfrm>
          <a:off x="0" y="0"/>
          <a:ext cx="0" cy="0"/>
          <a:chOff x="0" y="0"/>
          <a:chExt cx="0" cy="0"/>
        </a:xfrm>
      </p:grpSpPr>
      <p:sp>
        <p:nvSpPr>
          <p:cNvPr id="60" name="Google Shape;60;p13"/>
          <p:cNvSpPr txBox="1"/>
          <p:nvPr/>
        </p:nvSpPr>
        <p:spPr>
          <a:xfrm>
            <a:off x="62725" y="3742198"/>
            <a:ext cx="7332000" cy="6558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n-GB" sz="2500">
                <a:solidFill>
                  <a:srgbClr val="FFFFFF"/>
                </a:solidFill>
                <a:latin typeface="Roboto"/>
                <a:ea typeface="Roboto"/>
                <a:cs typeface="Roboto"/>
                <a:sym typeface="Roboto"/>
              </a:rPr>
              <a:t>Full frame is great, use a scrim for text.</a:t>
            </a:r>
            <a:endParaRPr sz="2300">
              <a:solidFill>
                <a:srgbClr val="FFFFFF"/>
              </a:solidFill>
              <a:latin typeface="Roboto"/>
              <a:ea typeface="Roboto"/>
              <a:cs typeface="Roboto"/>
              <a:sym typeface="Roboto"/>
            </a:endParaRPr>
          </a:p>
          <a:p>
            <a:pPr indent="0" lvl="0" marL="0" rtl="0" algn="l">
              <a:spcBef>
                <a:spcPts val="0"/>
              </a:spcBef>
              <a:spcAft>
                <a:spcPts val="0"/>
              </a:spcAft>
              <a:buNone/>
            </a:pPr>
            <a:r>
              <a:t/>
            </a:r>
            <a:endParaRPr sz="2500">
              <a:solidFill>
                <a:srgbClr val="FFFFFF"/>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 Dark Gray">
  <p:cSld name="CUSTOM_16">
    <p:bg>
      <p:bgPr>
        <a:solidFill>
          <a:srgbClr val="424242"/>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solidFill>
                  <a:srgbClr val="FFFFFF"/>
                </a:solidFill>
                <a:latin typeface="Roboto"/>
                <a:ea typeface="Roboto"/>
                <a:cs typeface="Roboto"/>
                <a:sym typeface="Roboto"/>
              </a:defRPr>
            </a:lvl1pPr>
            <a:lvl2pPr lvl="1">
              <a:spcBef>
                <a:spcPts val="0"/>
              </a:spcBef>
              <a:spcAft>
                <a:spcPts val="0"/>
              </a:spcAft>
              <a:buNone/>
              <a:defRPr sz="3600">
                <a:solidFill>
                  <a:srgbClr val="FFFFFF"/>
                </a:solidFill>
                <a:latin typeface="Roboto"/>
                <a:ea typeface="Roboto"/>
                <a:cs typeface="Roboto"/>
                <a:sym typeface="Roboto"/>
              </a:defRPr>
            </a:lvl2pPr>
            <a:lvl3pPr lvl="2">
              <a:spcBef>
                <a:spcPts val="0"/>
              </a:spcBef>
              <a:spcAft>
                <a:spcPts val="0"/>
              </a:spcAft>
              <a:buNone/>
              <a:defRPr sz="3600">
                <a:solidFill>
                  <a:srgbClr val="FFFFFF"/>
                </a:solidFill>
                <a:latin typeface="Roboto"/>
                <a:ea typeface="Roboto"/>
                <a:cs typeface="Roboto"/>
                <a:sym typeface="Roboto"/>
              </a:defRPr>
            </a:lvl3pPr>
            <a:lvl4pPr lvl="3">
              <a:spcBef>
                <a:spcPts val="0"/>
              </a:spcBef>
              <a:spcAft>
                <a:spcPts val="0"/>
              </a:spcAft>
              <a:buNone/>
              <a:defRPr sz="3600">
                <a:solidFill>
                  <a:srgbClr val="FFFFFF"/>
                </a:solidFill>
                <a:latin typeface="Roboto"/>
                <a:ea typeface="Roboto"/>
                <a:cs typeface="Roboto"/>
                <a:sym typeface="Roboto"/>
              </a:defRPr>
            </a:lvl4pPr>
            <a:lvl5pPr lvl="4">
              <a:spcBef>
                <a:spcPts val="0"/>
              </a:spcBef>
              <a:spcAft>
                <a:spcPts val="0"/>
              </a:spcAft>
              <a:buNone/>
              <a:defRPr sz="3600">
                <a:solidFill>
                  <a:srgbClr val="FFFFFF"/>
                </a:solidFill>
                <a:latin typeface="Roboto"/>
                <a:ea typeface="Roboto"/>
                <a:cs typeface="Roboto"/>
                <a:sym typeface="Roboto"/>
              </a:defRPr>
            </a:lvl5pPr>
            <a:lvl6pPr lvl="5">
              <a:spcBef>
                <a:spcPts val="0"/>
              </a:spcBef>
              <a:spcAft>
                <a:spcPts val="0"/>
              </a:spcAft>
              <a:buNone/>
              <a:defRPr sz="3600">
                <a:solidFill>
                  <a:srgbClr val="FFFFFF"/>
                </a:solidFill>
                <a:latin typeface="Roboto"/>
                <a:ea typeface="Roboto"/>
                <a:cs typeface="Roboto"/>
                <a:sym typeface="Roboto"/>
              </a:defRPr>
            </a:lvl6pPr>
            <a:lvl7pPr lvl="6">
              <a:spcBef>
                <a:spcPts val="0"/>
              </a:spcBef>
              <a:spcAft>
                <a:spcPts val="0"/>
              </a:spcAft>
              <a:buNone/>
              <a:defRPr sz="3600">
                <a:solidFill>
                  <a:srgbClr val="FFFFFF"/>
                </a:solidFill>
                <a:latin typeface="Roboto"/>
                <a:ea typeface="Roboto"/>
                <a:cs typeface="Roboto"/>
                <a:sym typeface="Roboto"/>
              </a:defRPr>
            </a:lvl7pPr>
            <a:lvl8pPr lvl="7">
              <a:spcBef>
                <a:spcPts val="0"/>
              </a:spcBef>
              <a:spcAft>
                <a:spcPts val="0"/>
              </a:spcAft>
              <a:buNone/>
              <a:defRPr sz="3600">
                <a:solidFill>
                  <a:srgbClr val="FFFFFF"/>
                </a:solidFill>
                <a:latin typeface="Roboto"/>
                <a:ea typeface="Roboto"/>
                <a:cs typeface="Roboto"/>
                <a:sym typeface="Roboto"/>
              </a:defRPr>
            </a:lvl8pPr>
            <a:lvl9pPr lvl="8">
              <a:spcBef>
                <a:spcPts val="0"/>
              </a:spcBef>
              <a:spcAft>
                <a:spcPts val="0"/>
              </a:spcAft>
              <a:buNone/>
              <a:defRPr sz="3600">
                <a:solidFill>
                  <a:srgbClr val="FFFFFF"/>
                </a:solidFill>
                <a:latin typeface="Roboto"/>
                <a:ea typeface="Roboto"/>
                <a:cs typeface="Roboto"/>
                <a:sym typeface="Roboto"/>
              </a:defRPr>
            </a:lvl9pPr>
          </a:lstStyle>
          <a:p/>
        </p:txBody>
      </p:sp>
      <p:sp>
        <p:nvSpPr>
          <p:cNvPr id="64" name="Google Shape;64;p15"/>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 Blue">
  <p:cSld name="CUSTOM_17">
    <p:bg>
      <p:bgPr>
        <a:solidFill>
          <a:srgbClr val="1E88E5"/>
        </a:solidFill>
      </p:bgPr>
    </p:bg>
    <p:spTree>
      <p:nvGrpSpPr>
        <p:cNvPr id="65" name="Shape 65"/>
        <p:cNvGrpSpPr/>
        <p:nvPr/>
      </p:nvGrpSpPr>
      <p:grpSpPr>
        <a:xfrm>
          <a:off x="0" y="0"/>
          <a:ext cx="0" cy="0"/>
          <a:chOff x="0" y="0"/>
          <a:chExt cx="0" cy="0"/>
        </a:xfrm>
      </p:grpSpPr>
      <p:sp>
        <p:nvSpPr>
          <p:cNvPr id="66" name="Google Shape;66;p16"/>
          <p:cNvSpPr txBox="1"/>
          <p:nvPr/>
        </p:nvSpPr>
        <p:spPr>
          <a:xfrm>
            <a:off x="887225" y="1680143"/>
            <a:ext cx="42912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lt1"/>
              </a:solidFill>
              <a:latin typeface="Roboto"/>
              <a:ea typeface="Roboto"/>
              <a:cs typeface="Roboto"/>
              <a:sym typeface="Roboto"/>
            </a:endParaRPr>
          </a:p>
        </p:txBody>
      </p:sp>
      <p:sp>
        <p:nvSpPr>
          <p:cNvPr id="67" name="Google Shape;67;p16"/>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Roboto"/>
                <a:ea typeface="Roboto"/>
                <a:cs typeface="Roboto"/>
                <a:sym typeface="Roboto"/>
              </a:defRPr>
            </a:lvl1pPr>
            <a:lvl2pPr lvl="1" rtl="0">
              <a:spcBef>
                <a:spcPts val="0"/>
              </a:spcBef>
              <a:spcAft>
                <a:spcPts val="0"/>
              </a:spcAft>
              <a:buNone/>
              <a:defRPr sz="3600">
                <a:solidFill>
                  <a:srgbClr val="FFFFFF"/>
                </a:solidFill>
                <a:latin typeface="Roboto"/>
                <a:ea typeface="Roboto"/>
                <a:cs typeface="Roboto"/>
                <a:sym typeface="Roboto"/>
              </a:defRPr>
            </a:lvl2pPr>
            <a:lvl3pPr lvl="2" rtl="0">
              <a:spcBef>
                <a:spcPts val="0"/>
              </a:spcBef>
              <a:spcAft>
                <a:spcPts val="0"/>
              </a:spcAft>
              <a:buNone/>
              <a:defRPr sz="3600">
                <a:solidFill>
                  <a:srgbClr val="FFFFFF"/>
                </a:solidFill>
                <a:latin typeface="Roboto"/>
                <a:ea typeface="Roboto"/>
                <a:cs typeface="Roboto"/>
                <a:sym typeface="Roboto"/>
              </a:defRPr>
            </a:lvl3pPr>
            <a:lvl4pPr lvl="3" rtl="0">
              <a:spcBef>
                <a:spcPts val="0"/>
              </a:spcBef>
              <a:spcAft>
                <a:spcPts val="0"/>
              </a:spcAft>
              <a:buNone/>
              <a:defRPr sz="3600">
                <a:solidFill>
                  <a:srgbClr val="FFFFFF"/>
                </a:solidFill>
                <a:latin typeface="Roboto"/>
                <a:ea typeface="Roboto"/>
                <a:cs typeface="Roboto"/>
                <a:sym typeface="Roboto"/>
              </a:defRPr>
            </a:lvl4pPr>
            <a:lvl5pPr lvl="4" rtl="0">
              <a:spcBef>
                <a:spcPts val="0"/>
              </a:spcBef>
              <a:spcAft>
                <a:spcPts val="0"/>
              </a:spcAft>
              <a:buNone/>
              <a:defRPr sz="3600">
                <a:solidFill>
                  <a:srgbClr val="FFFFFF"/>
                </a:solidFill>
                <a:latin typeface="Roboto"/>
                <a:ea typeface="Roboto"/>
                <a:cs typeface="Roboto"/>
                <a:sym typeface="Roboto"/>
              </a:defRPr>
            </a:lvl5pPr>
            <a:lvl6pPr lvl="5" rtl="0">
              <a:spcBef>
                <a:spcPts val="0"/>
              </a:spcBef>
              <a:spcAft>
                <a:spcPts val="0"/>
              </a:spcAft>
              <a:buNone/>
              <a:defRPr sz="3600">
                <a:solidFill>
                  <a:srgbClr val="FFFFFF"/>
                </a:solidFill>
                <a:latin typeface="Roboto"/>
                <a:ea typeface="Roboto"/>
                <a:cs typeface="Roboto"/>
                <a:sym typeface="Roboto"/>
              </a:defRPr>
            </a:lvl6pPr>
            <a:lvl7pPr lvl="6" rtl="0">
              <a:spcBef>
                <a:spcPts val="0"/>
              </a:spcBef>
              <a:spcAft>
                <a:spcPts val="0"/>
              </a:spcAft>
              <a:buNone/>
              <a:defRPr sz="3600">
                <a:solidFill>
                  <a:srgbClr val="FFFFFF"/>
                </a:solidFill>
                <a:latin typeface="Roboto"/>
                <a:ea typeface="Roboto"/>
                <a:cs typeface="Roboto"/>
                <a:sym typeface="Roboto"/>
              </a:defRPr>
            </a:lvl7pPr>
            <a:lvl8pPr lvl="7" rtl="0">
              <a:spcBef>
                <a:spcPts val="0"/>
              </a:spcBef>
              <a:spcAft>
                <a:spcPts val="0"/>
              </a:spcAft>
              <a:buNone/>
              <a:defRPr sz="3600">
                <a:solidFill>
                  <a:srgbClr val="FFFFFF"/>
                </a:solidFill>
                <a:latin typeface="Roboto"/>
                <a:ea typeface="Roboto"/>
                <a:cs typeface="Roboto"/>
                <a:sym typeface="Roboto"/>
              </a:defRPr>
            </a:lvl8pPr>
            <a:lvl9pPr lvl="8" rtl="0">
              <a:spcBef>
                <a:spcPts val="0"/>
              </a:spcBef>
              <a:spcAft>
                <a:spcPts val="0"/>
              </a:spcAft>
              <a:buNone/>
              <a:defRPr sz="3600">
                <a:solidFill>
                  <a:srgbClr val="FFFFFF"/>
                </a:solidFill>
                <a:latin typeface="Roboto"/>
                <a:ea typeface="Roboto"/>
                <a:cs typeface="Roboto"/>
                <a:sym typeface="Roboto"/>
              </a:defRPr>
            </a:lvl9pPr>
          </a:lstStyle>
          <a:p/>
        </p:txBody>
      </p:sp>
      <p:sp>
        <p:nvSpPr>
          <p:cNvPr id="68" name="Google Shape;68;p16"/>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69" name="Google Shape;69;p16"/>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3 - Light Gray">
  <p:cSld name="CUSTOM_16_1_1">
    <p:bg>
      <p:bgPr>
        <a:solidFill>
          <a:srgbClr val="EEEEEE"/>
        </a:solidFill>
      </p:bgPr>
    </p:bg>
    <p:spTree>
      <p:nvGrpSpPr>
        <p:cNvPr id="70" name="Shape 70"/>
        <p:cNvGrpSpPr/>
        <p:nvPr/>
      </p:nvGrpSpPr>
      <p:grpSpPr>
        <a:xfrm>
          <a:off x="0" y="0"/>
          <a:ext cx="0" cy="0"/>
          <a:chOff x="0" y="0"/>
          <a:chExt cx="0" cy="0"/>
        </a:xfrm>
      </p:grpSpPr>
      <p:sp>
        <p:nvSpPr>
          <p:cNvPr id="71" name="Google Shape;71;p17"/>
          <p:cNvSpPr txBox="1"/>
          <p:nvPr/>
        </p:nvSpPr>
        <p:spPr>
          <a:xfrm>
            <a:off x="609600" y="1659900"/>
            <a:ext cx="8330700" cy="140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4800">
              <a:solidFill>
                <a:srgbClr val="595959"/>
              </a:solidFill>
              <a:latin typeface="Roboto Light"/>
              <a:ea typeface="Roboto Light"/>
              <a:cs typeface="Roboto Light"/>
              <a:sym typeface="Roboto Light"/>
            </a:endParaRPr>
          </a:p>
        </p:txBody>
      </p:sp>
      <p:sp>
        <p:nvSpPr>
          <p:cNvPr id="72" name="Google Shape;72;p17"/>
          <p:cNvSpPr txBox="1"/>
          <p:nvPr>
            <p:ph type="title"/>
          </p:nvPr>
        </p:nvSpPr>
        <p:spPr>
          <a:xfrm>
            <a:off x="552025" y="1738250"/>
            <a:ext cx="7494900" cy="1565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1976D2"/>
                </a:solidFill>
                <a:latin typeface="Roboto"/>
                <a:ea typeface="Roboto"/>
                <a:cs typeface="Roboto"/>
                <a:sym typeface="Roboto"/>
              </a:defRPr>
            </a:lvl1pPr>
            <a:lvl2pPr lvl="1" rtl="0">
              <a:spcBef>
                <a:spcPts val="0"/>
              </a:spcBef>
              <a:spcAft>
                <a:spcPts val="0"/>
              </a:spcAft>
              <a:buNone/>
              <a:defRPr>
                <a:solidFill>
                  <a:srgbClr val="1976D2"/>
                </a:solidFill>
                <a:latin typeface="Roboto"/>
                <a:ea typeface="Roboto"/>
                <a:cs typeface="Roboto"/>
                <a:sym typeface="Roboto"/>
              </a:defRPr>
            </a:lvl2pPr>
            <a:lvl3pPr lvl="2" rtl="0">
              <a:spcBef>
                <a:spcPts val="0"/>
              </a:spcBef>
              <a:spcAft>
                <a:spcPts val="0"/>
              </a:spcAft>
              <a:buNone/>
              <a:defRPr>
                <a:solidFill>
                  <a:srgbClr val="1976D2"/>
                </a:solidFill>
                <a:latin typeface="Roboto"/>
                <a:ea typeface="Roboto"/>
                <a:cs typeface="Roboto"/>
                <a:sym typeface="Roboto"/>
              </a:defRPr>
            </a:lvl3pPr>
            <a:lvl4pPr lvl="3" rtl="0">
              <a:spcBef>
                <a:spcPts val="0"/>
              </a:spcBef>
              <a:spcAft>
                <a:spcPts val="0"/>
              </a:spcAft>
              <a:buNone/>
              <a:defRPr>
                <a:solidFill>
                  <a:srgbClr val="1976D2"/>
                </a:solidFill>
                <a:latin typeface="Roboto"/>
                <a:ea typeface="Roboto"/>
                <a:cs typeface="Roboto"/>
                <a:sym typeface="Roboto"/>
              </a:defRPr>
            </a:lvl4pPr>
            <a:lvl5pPr lvl="4" rtl="0">
              <a:spcBef>
                <a:spcPts val="0"/>
              </a:spcBef>
              <a:spcAft>
                <a:spcPts val="0"/>
              </a:spcAft>
              <a:buNone/>
              <a:defRPr>
                <a:solidFill>
                  <a:srgbClr val="1976D2"/>
                </a:solidFill>
                <a:latin typeface="Roboto"/>
                <a:ea typeface="Roboto"/>
                <a:cs typeface="Roboto"/>
                <a:sym typeface="Roboto"/>
              </a:defRPr>
            </a:lvl5pPr>
            <a:lvl6pPr lvl="5" rtl="0">
              <a:spcBef>
                <a:spcPts val="0"/>
              </a:spcBef>
              <a:spcAft>
                <a:spcPts val="0"/>
              </a:spcAft>
              <a:buNone/>
              <a:defRPr>
                <a:solidFill>
                  <a:srgbClr val="1976D2"/>
                </a:solidFill>
                <a:latin typeface="Roboto"/>
                <a:ea typeface="Roboto"/>
                <a:cs typeface="Roboto"/>
                <a:sym typeface="Roboto"/>
              </a:defRPr>
            </a:lvl6pPr>
            <a:lvl7pPr lvl="6" rtl="0">
              <a:spcBef>
                <a:spcPts val="0"/>
              </a:spcBef>
              <a:spcAft>
                <a:spcPts val="0"/>
              </a:spcAft>
              <a:buNone/>
              <a:defRPr>
                <a:solidFill>
                  <a:srgbClr val="1976D2"/>
                </a:solidFill>
                <a:latin typeface="Roboto"/>
                <a:ea typeface="Roboto"/>
                <a:cs typeface="Roboto"/>
                <a:sym typeface="Roboto"/>
              </a:defRPr>
            </a:lvl7pPr>
            <a:lvl8pPr lvl="7" rtl="0">
              <a:spcBef>
                <a:spcPts val="0"/>
              </a:spcBef>
              <a:spcAft>
                <a:spcPts val="0"/>
              </a:spcAft>
              <a:buNone/>
              <a:defRPr>
                <a:solidFill>
                  <a:srgbClr val="1976D2"/>
                </a:solidFill>
                <a:latin typeface="Roboto"/>
                <a:ea typeface="Roboto"/>
                <a:cs typeface="Roboto"/>
                <a:sym typeface="Roboto"/>
              </a:defRPr>
            </a:lvl8pPr>
            <a:lvl9pPr lvl="8" rtl="0">
              <a:spcBef>
                <a:spcPts val="0"/>
              </a:spcBef>
              <a:spcAft>
                <a:spcPts val="0"/>
              </a:spcAft>
              <a:buNone/>
              <a:defRPr>
                <a:solidFill>
                  <a:srgbClr val="1976D2"/>
                </a:solidFill>
                <a:latin typeface="Roboto"/>
                <a:ea typeface="Roboto"/>
                <a:cs typeface="Roboto"/>
                <a:sym typeface="Roboto"/>
              </a:defRPr>
            </a:lvl9pPr>
          </a:lstStyle>
          <a:p/>
        </p:txBody>
      </p:sp>
      <p:sp>
        <p:nvSpPr>
          <p:cNvPr id="73" name="Google Shape;73;p17"/>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595959"/>
                </a:solidFill>
                <a:latin typeface="Roboto"/>
                <a:ea typeface="Roboto"/>
                <a:cs typeface="Roboto"/>
                <a:sym typeface="Roboto"/>
              </a:defRPr>
            </a:lvl1pPr>
            <a:lvl2pPr lvl="1" rtl="0">
              <a:spcBef>
                <a:spcPts val="1200"/>
              </a:spcBef>
              <a:spcAft>
                <a:spcPts val="0"/>
              </a:spcAft>
              <a:buNone/>
              <a:defRPr>
                <a:solidFill>
                  <a:srgbClr val="595959"/>
                </a:solidFill>
              </a:defRPr>
            </a:lvl2pPr>
            <a:lvl3pPr lvl="2" rtl="0">
              <a:spcBef>
                <a:spcPts val="1200"/>
              </a:spcBef>
              <a:spcAft>
                <a:spcPts val="0"/>
              </a:spcAft>
              <a:buNone/>
              <a:defRPr>
                <a:solidFill>
                  <a:srgbClr val="595959"/>
                </a:solidFill>
              </a:defRPr>
            </a:lvl3pPr>
            <a:lvl4pPr lvl="3" rtl="0">
              <a:spcBef>
                <a:spcPts val="1200"/>
              </a:spcBef>
              <a:spcAft>
                <a:spcPts val="0"/>
              </a:spcAft>
              <a:buNone/>
              <a:defRPr>
                <a:solidFill>
                  <a:srgbClr val="595959"/>
                </a:solidFill>
              </a:defRPr>
            </a:lvl4pPr>
            <a:lvl5pPr lvl="4" rtl="0">
              <a:spcBef>
                <a:spcPts val="1200"/>
              </a:spcBef>
              <a:spcAft>
                <a:spcPts val="0"/>
              </a:spcAft>
              <a:buNone/>
              <a:defRPr>
                <a:solidFill>
                  <a:srgbClr val="595959"/>
                </a:solidFill>
              </a:defRPr>
            </a:lvl5pPr>
            <a:lvl6pPr lvl="5" rtl="0">
              <a:spcBef>
                <a:spcPts val="1200"/>
              </a:spcBef>
              <a:spcAft>
                <a:spcPts val="0"/>
              </a:spcAft>
              <a:buNone/>
              <a:defRPr>
                <a:solidFill>
                  <a:srgbClr val="595959"/>
                </a:solidFill>
              </a:defRPr>
            </a:lvl6pPr>
            <a:lvl7pPr lvl="6" rtl="0">
              <a:spcBef>
                <a:spcPts val="1200"/>
              </a:spcBef>
              <a:spcAft>
                <a:spcPts val="0"/>
              </a:spcAft>
              <a:buNone/>
              <a:defRPr>
                <a:solidFill>
                  <a:srgbClr val="595959"/>
                </a:solidFill>
              </a:defRPr>
            </a:lvl7pPr>
            <a:lvl8pPr lvl="7" rtl="0">
              <a:spcBef>
                <a:spcPts val="1200"/>
              </a:spcBef>
              <a:spcAft>
                <a:spcPts val="0"/>
              </a:spcAft>
              <a:buNone/>
              <a:defRPr>
                <a:solidFill>
                  <a:srgbClr val="595959"/>
                </a:solidFill>
              </a:defRPr>
            </a:lvl8pPr>
            <a:lvl9pPr lvl="8" rtl="0">
              <a:spcBef>
                <a:spcPts val="1200"/>
              </a:spcBef>
              <a:spcAft>
                <a:spcPts val="1200"/>
              </a:spcAft>
              <a:buNone/>
              <a:defRPr>
                <a:solidFill>
                  <a:srgbClr val="595959"/>
                </a:solidFill>
              </a:defRPr>
            </a:lvl9pPr>
          </a:lstStyle>
          <a:p/>
        </p:txBody>
      </p:sp>
      <p:sp>
        <p:nvSpPr>
          <p:cNvPr id="74" name="Google Shape;74;p17"/>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CUSTOM_11">
    <p:bg>
      <p:bgPr>
        <a:solidFill>
          <a:srgbClr val="1E88E5"/>
        </a:solidFill>
      </p:bgPr>
    </p:bg>
    <p:spTree>
      <p:nvGrpSpPr>
        <p:cNvPr id="75" name="Shape 75"/>
        <p:cNvGrpSpPr/>
        <p:nvPr/>
      </p:nvGrpSpPr>
      <p:grpSpPr>
        <a:xfrm>
          <a:off x="0" y="0"/>
          <a:ext cx="0" cy="0"/>
          <a:chOff x="0" y="0"/>
          <a:chExt cx="0" cy="0"/>
        </a:xfrm>
      </p:grpSpPr>
      <p:sp>
        <p:nvSpPr>
          <p:cNvPr id="76" name="Google Shape;76;p18"/>
          <p:cNvSpPr/>
          <p:nvPr/>
        </p:nvSpPr>
        <p:spPr>
          <a:xfrm>
            <a:off x="0" y="0"/>
            <a:ext cx="457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176350" y="248700"/>
            <a:ext cx="4182600" cy="678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latin typeface="Roboto"/>
                <a:ea typeface="Roboto"/>
                <a:cs typeface="Roboto"/>
                <a:sym typeface="Robo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8" name="Google Shape;78;p1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CUSTOM_12">
    <p:bg>
      <p:bgPr>
        <a:solidFill>
          <a:srgbClr val="1E88E5"/>
        </a:solidFill>
      </p:bgPr>
    </p:bg>
    <p:spTree>
      <p:nvGrpSpPr>
        <p:cNvPr id="79" name="Shape 79"/>
        <p:cNvGrpSpPr/>
        <p:nvPr/>
      </p:nvGrpSpPr>
      <p:grpSpPr>
        <a:xfrm>
          <a:off x="0" y="0"/>
          <a:ext cx="0" cy="0"/>
          <a:chOff x="0" y="0"/>
          <a:chExt cx="0" cy="0"/>
        </a:xfrm>
      </p:grpSpPr>
      <p:sp>
        <p:nvSpPr>
          <p:cNvPr id="80" name="Google Shape;80;p19"/>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p:nvPr/>
        </p:nvSpPr>
        <p:spPr>
          <a:xfrm>
            <a:off x="610200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
        <p:nvSpPr>
          <p:cNvPr id="83" name="Google Shape;83;p19"/>
          <p:cNvSpPr txBox="1"/>
          <p:nvPr>
            <p:ph type="title"/>
          </p:nvPr>
        </p:nvSpPr>
        <p:spPr>
          <a:xfrm>
            <a:off x="176350" y="248700"/>
            <a:ext cx="2702700" cy="988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9"/>
          <p:cNvSpPr txBox="1"/>
          <p:nvPr>
            <p:ph idx="1" type="subTitle"/>
          </p:nvPr>
        </p:nvSpPr>
        <p:spPr>
          <a:xfrm>
            <a:off x="244150" y="1300600"/>
            <a:ext cx="2315100" cy="26433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solidFill>
                  <a:srgbClr val="FFFFFF"/>
                </a:solidFill>
              </a:defRPr>
            </a:lvl2pPr>
            <a:lvl3pPr lvl="2">
              <a:spcBef>
                <a:spcPts val="1200"/>
              </a:spcBef>
              <a:spcAft>
                <a:spcPts val="0"/>
              </a:spcAft>
              <a:buNone/>
              <a:defRPr>
                <a:solidFill>
                  <a:srgbClr val="FFFFFF"/>
                </a:solidFill>
              </a:defRPr>
            </a:lvl3pPr>
            <a:lvl4pPr lvl="3">
              <a:spcBef>
                <a:spcPts val="1200"/>
              </a:spcBef>
              <a:spcAft>
                <a:spcPts val="0"/>
              </a:spcAft>
              <a:buNone/>
              <a:defRPr>
                <a:solidFill>
                  <a:srgbClr val="FFFFFF"/>
                </a:solidFill>
              </a:defRPr>
            </a:lvl4pPr>
            <a:lvl5pPr lvl="4">
              <a:spcBef>
                <a:spcPts val="1200"/>
              </a:spcBef>
              <a:spcAft>
                <a:spcPts val="0"/>
              </a:spcAft>
              <a:buNone/>
              <a:defRPr>
                <a:solidFill>
                  <a:srgbClr val="FFFFFF"/>
                </a:solidFill>
              </a:defRPr>
            </a:lvl5pPr>
            <a:lvl6pPr lvl="5">
              <a:spcBef>
                <a:spcPts val="1200"/>
              </a:spcBef>
              <a:spcAft>
                <a:spcPts val="0"/>
              </a:spcAft>
              <a:buNone/>
              <a:defRPr>
                <a:solidFill>
                  <a:srgbClr val="FFFFFF"/>
                </a:solidFill>
              </a:defRPr>
            </a:lvl6pPr>
            <a:lvl7pPr lvl="6">
              <a:spcBef>
                <a:spcPts val="1200"/>
              </a:spcBef>
              <a:spcAft>
                <a:spcPts val="0"/>
              </a:spcAft>
              <a:buNone/>
              <a:defRPr>
                <a:solidFill>
                  <a:srgbClr val="FFFFFF"/>
                </a:solidFill>
              </a:defRPr>
            </a:lvl7pPr>
            <a:lvl8pPr lvl="7">
              <a:spcBef>
                <a:spcPts val="1200"/>
              </a:spcBef>
              <a:spcAft>
                <a:spcPts val="0"/>
              </a:spcAft>
              <a:buNone/>
              <a:defRPr>
                <a:solidFill>
                  <a:srgbClr val="FFFFFF"/>
                </a:solidFill>
              </a:defRPr>
            </a:lvl8pPr>
            <a:lvl9pPr lvl="8">
              <a:spcBef>
                <a:spcPts val="1200"/>
              </a:spcBef>
              <a:spcAft>
                <a:spcPts val="1200"/>
              </a:spcAft>
              <a:buNone/>
              <a:defRPr>
                <a:solidFill>
                  <a:srgbClr val="FFFFFF"/>
                </a:solidFill>
              </a:defRPr>
            </a:lvl9pPr>
          </a:lstStyle>
          <a:p/>
        </p:txBody>
      </p:sp>
      <p:sp>
        <p:nvSpPr>
          <p:cNvPr id="85" name="Google Shape;85;p19"/>
          <p:cNvSpPr txBox="1"/>
          <p:nvPr>
            <p:ph idx="2" type="subTitle"/>
          </p:nvPr>
        </p:nvSpPr>
        <p:spPr>
          <a:xfrm>
            <a:off x="3332975" y="3165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86" name="Google Shape;86;p19"/>
          <p:cNvSpPr txBox="1"/>
          <p:nvPr>
            <p:ph idx="3" type="subTitle"/>
          </p:nvPr>
        </p:nvSpPr>
        <p:spPr>
          <a:xfrm>
            <a:off x="6465450" y="3422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BIG_NUMBER_1_1_1_1_1_1_1">
    <p:bg>
      <p:bgPr>
        <a:solidFill>
          <a:srgbClr val="FFFFFF"/>
        </a:solidFill>
      </p:bgPr>
    </p:bg>
    <p:spTree>
      <p:nvGrpSpPr>
        <p:cNvPr id="87" name="Shape 87"/>
        <p:cNvGrpSpPr/>
        <p:nvPr/>
      </p:nvGrpSpPr>
      <p:grpSpPr>
        <a:xfrm>
          <a:off x="0" y="0"/>
          <a:ext cx="0" cy="0"/>
          <a:chOff x="0" y="0"/>
          <a:chExt cx="0" cy="0"/>
        </a:xfrm>
      </p:grpSpPr>
      <p:sp>
        <p:nvSpPr>
          <p:cNvPr id="88" name="Google Shape;88;p20"/>
          <p:cNvSpPr txBox="1"/>
          <p:nvPr/>
        </p:nvSpPr>
        <p:spPr>
          <a:xfrm>
            <a:off x="1590150" y="1755443"/>
            <a:ext cx="59637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424242"/>
                </a:solidFill>
                <a:latin typeface="Roboto Light"/>
                <a:ea typeface="Roboto Light"/>
                <a:cs typeface="Roboto Light"/>
                <a:sym typeface="Roboto Light"/>
              </a:rPr>
              <a:t>Thank you!</a:t>
            </a:r>
            <a:endParaRPr sz="3600">
              <a:solidFill>
                <a:srgbClr val="424242"/>
              </a:solidFill>
              <a:latin typeface="Roboto Light"/>
              <a:ea typeface="Roboto Light"/>
              <a:cs typeface="Roboto Light"/>
              <a:sym typeface="Roboto Light"/>
            </a:endParaRPr>
          </a:p>
        </p:txBody>
      </p:sp>
      <p:cxnSp>
        <p:nvCxnSpPr>
          <p:cNvPr id="89" name="Google Shape;89;p20"/>
          <p:cNvCxnSpPr/>
          <p:nvPr/>
        </p:nvCxnSpPr>
        <p:spPr>
          <a:xfrm rot="10800000">
            <a:off x="2178600" y="11098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0" name="Google Shape;90;p20"/>
          <p:cNvCxnSpPr/>
          <p:nvPr/>
        </p:nvCxnSpPr>
        <p:spPr>
          <a:xfrm rot="10800000">
            <a:off x="4902600" y="11165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1" name="Google Shape;91;p20"/>
          <p:cNvCxnSpPr/>
          <p:nvPr/>
        </p:nvCxnSpPr>
        <p:spPr>
          <a:xfrm rot="10800000">
            <a:off x="2178525" y="3047475"/>
            <a:ext cx="4806600" cy="0"/>
          </a:xfrm>
          <a:prstGeom prst="straightConnector1">
            <a:avLst/>
          </a:prstGeom>
          <a:noFill/>
          <a:ln cap="flat" cmpd="sng" w="9525">
            <a:solidFill>
              <a:srgbClr val="1E88E5"/>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_1_1">
    <p:bg>
      <p:bgPr>
        <a:solidFill>
          <a:srgbClr val="FFFFFF"/>
        </a:solidFill>
      </p:bgPr>
    </p:bg>
    <p:spTree>
      <p:nvGrpSpPr>
        <p:cNvPr id="15" name="Shape 15"/>
        <p:cNvGrpSpPr/>
        <p:nvPr/>
      </p:nvGrpSpPr>
      <p:grpSpPr>
        <a:xfrm>
          <a:off x="0" y="0"/>
          <a:ext cx="0" cy="0"/>
          <a:chOff x="0" y="0"/>
          <a:chExt cx="0" cy="0"/>
        </a:xfrm>
      </p:grpSpPr>
      <p:sp>
        <p:nvSpPr>
          <p:cNvPr id="16" name="Google Shape;16;p3"/>
          <p:cNvSpPr txBox="1"/>
          <p:nvPr>
            <p:ph idx="1" type="subTitle"/>
          </p:nvPr>
        </p:nvSpPr>
        <p:spPr>
          <a:xfrm>
            <a:off x="3431225" y="2350500"/>
            <a:ext cx="5853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9E9E9E"/>
              </a:buClr>
              <a:buSzPts val="1800"/>
              <a:buNone/>
              <a:defRPr>
                <a:solidFill>
                  <a:srgbClr val="9E9E9E"/>
                </a:solidFill>
              </a:defRPr>
            </a:lvl1pPr>
            <a:lvl2pPr lvl="1" rtl="0">
              <a:lnSpc>
                <a:spcPct val="100000"/>
              </a:lnSpc>
              <a:spcBef>
                <a:spcPts val="0"/>
              </a:spcBef>
              <a:spcAft>
                <a:spcPts val="0"/>
              </a:spcAft>
              <a:buClr>
                <a:srgbClr val="434343"/>
              </a:buClr>
              <a:buSzPts val="1800"/>
              <a:buNone/>
              <a:defRPr sz="1800">
                <a:solidFill>
                  <a:srgbClr val="434343"/>
                </a:solidFill>
              </a:defRPr>
            </a:lvl2pPr>
            <a:lvl3pPr lvl="2" rtl="0">
              <a:lnSpc>
                <a:spcPct val="100000"/>
              </a:lnSpc>
              <a:spcBef>
                <a:spcPts val="0"/>
              </a:spcBef>
              <a:spcAft>
                <a:spcPts val="0"/>
              </a:spcAft>
              <a:buClr>
                <a:srgbClr val="434343"/>
              </a:buClr>
              <a:buSzPts val="1800"/>
              <a:buNone/>
              <a:defRPr sz="1800">
                <a:solidFill>
                  <a:srgbClr val="434343"/>
                </a:solidFill>
              </a:defRPr>
            </a:lvl3pPr>
            <a:lvl4pPr lvl="3" rtl="0">
              <a:lnSpc>
                <a:spcPct val="100000"/>
              </a:lnSpc>
              <a:spcBef>
                <a:spcPts val="0"/>
              </a:spcBef>
              <a:spcAft>
                <a:spcPts val="0"/>
              </a:spcAft>
              <a:buClr>
                <a:srgbClr val="434343"/>
              </a:buClr>
              <a:buSzPts val="1800"/>
              <a:buNone/>
              <a:defRPr sz="1800">
                <a:solidFill>
                  <a:srgbClr val="434343"/>
                </a:solidFill>
              </a:defRPr>
            </a:lvl4pPr>
            <a:lvl5pPr lvl="4" rtl="0">
              <a:lnSpc>
                <a:spcPct val="100000"/>
              </a:lnSpc>
              <a:spcBef>
                <a:spcPts val="0"/>
              </a:spcBef>
              <a:spcAft>
                <a:spcPts val="0"/>
              </a:spcAft>
              <a:buClr>
                <a:srgbClr val="434343"/>
              </a:buClr>
              <a:buSzPts val="1800"/>
              <a:buNone/>
              <a:defRPr sz="1800">
                <a:solidFill>
                  <a:srgbClr val="434343"/>
                </a:solidFill>
              </a:defRPr>
            </a:lvl5pPr>
            <a:lvl6pPr lvl="5" rtl="0">
              <a:lnSpc>
                <a:spcPct val="100000"/>
              </a:lnSpc>
              <a:spcBef>
                <a:spcPts val="0"/>
              </a:spcBef>
              <a:spcAft>
                <a:spcPts val="0"/>
              </a:spcAft>
              <a:buClr>
                <a:srgbClr val="434343"/>
              </a:buClr>
              <a:buSzPts val="1800"/>
              <a:buNone/>
              <a:defRPr sz="1800">
                <a:solidFill>
                  <a:srgbClr val="434343"/>
                </a:solidFill>
              </a:defRPr>
            </a:lvl6pPr>
            <a:lvl7pPr lvl="6" rtl="0">
              <a:lnSpc>
                <a:spcPct val="100000"/>
              </a:lnSpc>
              <a:spcBef>
                <a:spcPts val="0"/>
              </a:spcBef>
              <a:spcAft>
                <a:spcPts val="0"/>
              </a:spcAft>
              <a:buClr>
                <a:srgbClr val="434343"/>
              </a:buClr>
              <a:buSzPts val="1800"/>
              <a:buNone/>
              <a:defRPr sz="1800">
                <a:solidFill>
                  <a:srgbClr val="434343"/>
                </a:solidFill>
              </a:defRPr>
            </a:lvl7pPr>
            <a:lvl8pPr lvl="7" rtl="0">
              <a:lnSpc>
                <a:spcPct val="100000"/>
              </a:lnSpc>
              <a:spcBef>
                <a:spcPts val="0"/>
              </a:spcBef>
              <a:spcAft>
                <a:spcPts val="0"/>
              </a:spcAft>
              <a:buClr>
                <a:srgbClr val="434343"/>
              </a:buClr>
              <a:buSzPts val="1800"/>
              <a:buNone/>
              <a:defRPr sz="1800">
                <a:solidFill>
                  <a:srgbClr val="434343"/>
                </a:solidFill>
              </a:defRPr>
            </a:lvl8pPr>
            <a:lvl9pPr lvl="8" rtl="0">
              <a:lnSpc>
                <a:spcPct val="100000"/>
              </a:lnSpc>
              <a:spcBef>
                <a:spcPts val="0"/>
              </a:spcBef>
              <a:spcAft>
                <a:spcPts val="0"/>
              </a:spcAft>
              <a:buClr>
                <a:srgbClr val="434343"/>
              </a:buClr>
              <a:buSzPts val="1800"/>
              <a:buNone/>
              <a:defRPr sz="1800">
                <a:solidFill>
                  <a:srgbClr val="434343"/>
                </a:solidFill>
              </a:defRPr>
            </a:lvl9pPr>
          </a:lstStyle>
          <a:p/>
        </p:txBody>
      </p:sp>
      <p:sp>
        <p:nvSpPr>
          <p:cNvPr id="17" name="Google Shape;17;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FFFFFF"/>
                </a:solidFill>
                <a:latin typeface="Roboto Mono Regular"/>
                <a:ea typeface="Roboto Mono Regular"/>
                <a:cs typeface="Roboto Mono Regular"/>
                <a:sym typeface="Roboto Mono Regular"/>
              </a:rPr>
              <a:t>Confidential + Proprietary</a:t>
            </a:r>
            <a:endParaRPr sz="600">
              <a:solidFill>
                <a:srgbClr val="FFFFFF"/>
              </a:solidFill>
              <a:latin typeface="Roboto Mono Regular"/>
              <a:ea typeface="Roboto Mono Regular"/>
              <a:cs typeface="Roboto Mono Regular"/>
              <a:sym typeface="Roboto Mono Regular"/>
            </a:endParaRPr>
          </a:p>
        </p:txBody>
      </p:sp>
      <p:pic>
        <p:nvPicPr>
          <p:cNvPr id="18" name="Google Shape;18;p3"/>
          <p:cNvPicPr preferRelativeResize="0"/>
          <p:nvPr/>
        </p:nvPicPr>
        <p:blipFill>
          <a:blip r:embed="rId2">
            <a:alphaModFix/>
          </a:blip>
          <a:stretch>
            <a:fillRect/>
          </a:stretch>
        </p:blipFill>
        <p:spPr>
          <a:xfrm>
            <a:off x="731075" y="978006"/>
            <a:ext cx="2655700" cy="2655700"/>
          </a:xfrm>
          <a:prstGeom prst="rect">
            <a:avLst/>
          </a:prstGeom>
          <a:noFill/>
          <a:ln>
            <a:noFill/>
          </a:ln>
        </p:spPr>
      </p:pic>
      <p:sp>
        <p:nvSpPr>
          <p:cNvPr id="19" name="Google Shape;19;p3"/>
          <p:cNvSpPr txBox="1"/>
          <p:nvPr>
            <p:ph type="title"/>
          </p:nvPr>
        </p:nvSpPr>
        <p:spPr>
          <a:xfrm>
            <a:off x="3379325" y="365100"/>
            <a:ext cx="5957400" cy="1985400"/>
          </a:xfrm>
          <a:prstGeom prst="rect">
            <a:avLst/>
          </a:prstGeom>
        </p:spPr>
        <p:txBody>
          <a:bodyPr anchorCtr="0" anchor="b" bIns="91425" lIns="91425" spcFirstLastPara="1" rIns="91425" wrap="square" tIns="91425">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20" name="Google Shape;20;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2" name="Shape 92"/>
        <p:cNvGrpSpPr/>
        <p:nvPr/>
      </p:nvGrpSpPr>
      <p:grpSpPr>
        <a:xfrm>
          <a:off x="0" y="0"/>
          <a:ext cx="0" cy="0"/>
          <a:chOff x="0" y="0"/>
          <a:chExt cx="0" cy="0"/>
        </a:xfrm>
      </p:grpSpPr>
      <p:sp>
        <p:nvSpPr>
          <p:cNvPr id="93" name="Google Shape;9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94" name="Google Shape;9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C78D8"/>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6" name="Shape 96"/>
        <p:cNvGrpSpPr/>
        <p:nvPr/>
      </p:nvGrpSpPr>
      <p:grpSpPr>
        <a:xfrm>
          <a:off x="0" y="0"/>
          <a:ext cx="0" cy="0"/>
          <a:chOff x="0" y="0"/>
          <a:chExt cx="0" cy="0"/>
        </a:xfrm>
      </p:grpSpPr>
      <p:sp>
        <p:nvSpPr>
          <p:cNvPr id="97" name="Google Shape;9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8" name="Google Shape;9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99" name="Shape 99"/>
        <p:cNvGrpSpPr/>
        <p:nvPr/>
      </p:nvGrpSpPr>
      <p:grpSpPr>
        <a:xfrm>
          <a:off x="0" y="0"/>
          <a:ext cx="0" cy="0"/>
          <a:chOff x="0" y="0"/>
          <a:chExt cx="0" cy="0"/>
        </a:xfrm>
      </p:grpSpPr>
      <p:sp>
        <p:nvSpPr>
          <p:cNvPr id="100" name="Google Shape;10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1" name="Google Shape;101;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2" name="Shape 102"/>
        <p:cNvGrpSpPr/>
        <p:nvPr/>
      </p:nvGrpSpPr>
      <p:grpSpPr>
        <a:xfrm>
          <a:off x="0" y="0"/>
          <a:ext cx="0" cy="0"/>
          <a:chOff x="0" y="0"/>
          <a:chExt cx="0" cy="0"/>
        </a:xfrm>
      </p:grpSpPr>
      <p:sp>
        <p:nvSpPr>
          <p:cNvPr id="103" name="Google Shape;10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4" name="Google Shape;104;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09" name="Shape 109"/>
        <p:cNvGrpSpPr/>
        <p:nvPr/>
      </p:nvGrpSpPr>
      <p:grpSpPr>
        <a:xfrm>
          <a:off x="0" y="0"/>
          <a:ext cx="0" cy="0"/>
          <a:chOff x="0" y="0"/>
          <a:chExt cx="0" cy="0"/>
        </a:xfrm>
      </p:grpSpPr>
      <p:sp>
        <p:nvSpPr>
          <p:cNvPr id="110" name="Google Shape;110;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1" name="Google Shape;111;p2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Google Shape;112;p2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13" name="Shape 113"/>
        <p:cNvGrpSpPr/>
        <p:nvPr/>
      </p:nvGrpSpPr>
      <p:grpSpPr>
        <a:xfrm>
          <a:off x="0" y="0"/>
          <a:ext cx="0" cy="0"/>
          <a:chOff x="0" y="0"/>
          <a:chExt cx="0" cy="0"/>
        </a:xfrm>
      </p:grpSpPr>
      <p:sp>
        <p:nvSpPr>
          <p:cNvPr id="114" name="Google Shape;114;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Google Shape;115;p2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2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 presentation templates">
  <p:cSld name="TITLE_3">
    <p:spTree>
      <p:nvGrpSpPr>
        <p:cNvPr id="117" name="Shape 117"/>
        <p:cNvGrpSpPr/>
        <p:nvPr/>
      </p:nvGrpSpPr>
      <p:grpSpPr>
        <a:xfrm>
          <a:off x="0" y="0"/>
          <a:ext cx="0" cy="0"/>
          <a:chOff x="0" y="0"/>
          <a:chExt cx="0" cy="0"/>
        </a:xfrm>
      </p:grpSpPr>
      <p:sp>
        <p:nvSpPr>
          <p:cNvPr id="118" name="Google Shape;118;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9" name="Google Shape;119;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21" name="Shape 121"/>
        <p:cNvGrpSpPr/>
        <p:nvPr/>
      </p:nvGrpSpPr>
      <p:grpSpPr>
        <a:xfrm>
          <a:off x="0" y="0"/>
          <a:ext cx="0" cy="0"/>
          <a:chOff x="0" y="0"/>
          <a:chExt cx="0" cy="0"/>
        </a:xfrm>
      </p:grpSpPr>
      <p:sp>
        <p:nvSpPr>
          <p:cNvPr id="122" name="Google Shape;122;p30"/>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Clr>
                <a:srgbClr val="231F20"/>
              </a:buClr>
              <a:buSzPts val="3900"/>
              <a:buFont typeface="Verdana"/>
              <a:buNone/>
              <a:defRPr sz="5200"/>
            </a:lvl1pPr>
            <a:lvl2pPr lvl="1" rtl="0" algn="ctr">
              <a:spcBef>
                <a:spcPts val="0"/>
              </a:spcBef>
              <a:spcAft>
                <a:spcPts val="0"/>
              </a:spcAft>
              <a:buSzPts val="3900"/>
              <a:buNone/>
              <a:defRPr sz="5200"/>
            </a:lvl2pPr>
            <a:lvl3pPr lvl="2" rtl="0" algn="ctr">
              <a:spcBef>
                <a:spcPts val="0"/>
              </a:spcBef>
              <a:spcAft>
                <a:spcPts val="0"/>
              </a:spcAft>
              <a:buSzPts val="3900"/>
              <a:buNone/>
              <a:defRPr sz="5200"/>
            </a:lvl3pPr>
            <a:lvl4pPr lvl="3" rtl="0" algn="ctr">
              <a:spcBef>
                <a:spcPts val="0"/>
              </a:spcBef>
              <a:spcAft>
                <a:spcPts val="0"/>
              </a:spcAft>
              <a:buSzPts val="3900"/>
              <a:buNone/>
              <a:defRPr sz="5200"/>
            </a:lvl4pPr>
            <a:lvl5pPr lvl="4" rtl="0" algn="ctr">
              <a:spcBef>
                <a:spcPts val="0"/>
              </a:spcBef>
              <a:spcAft>
                <a:spcPts val="0"/>
              </a:spcAft>
              <a:buSzPts val="3900"/>
              <a:buNone/>
              <a:defRPr sz="5200"/>
            </a:lvl5pPr>
            <a:lvl6pPr lvl="5" rtl="0" algn="ctr">
              <a:spcBef>
                <a:spcPts val="0"/>
              </a:spcBef>
              <a:spcAft>
                <a:spcPts val="0"/>
              </a:spcAft>
              <a:buSzPts val="3900"/>
              <a:buNone/>
              <a:defRPr sz="5200"/>
            </a:lvl6pPr>
            <a:lvl7pPr lvl="6" rtl="0" algn="ctr">
              <a:spcBef>
                <a:spcPts val="0"/>
              </a:spcBef>
              <a:spcAft>
                <a:spcPts val="0"/>
              </a:spcAft>
              <a:buSzPts val="3900"/>
              <a:buNone/>
              <a:defRPr sz="5200"/>
            </a:lvl7pPr>
            <a:lvl8pPr lvl="7" rtl="0" algn="ctr">
              <a:spcBef>
                <a:spcPts val="0"/>
              </a:spcBef>
              <a:spcAft>
                <a:spcPts val="0"/>
              </a:spcAft>
              <a:buSzPts val="3900"/>
              <a:buNone/>
              <a:defRPr sz="5200"/>
            </a:lvl8pPr>
            <a:lvl9pPr lvl="8" rtl="0" algn="ctr">
              <a:spcBef>
                <a:spcPts val="0"/>
              </a:spcBef>
              <a:spcAft>
                <a:spcPts val="0"/>
              </a:spcAft>
              <a:buSzPts val="3900"/>
              <a:buNone/>
              <a:defRPr sz="5200"/>
            </a:lvl9pPr>
          </a:lstStyle>
          <a:p/>
        </p:txBody>
      </p:sp>
      <p:sp>
        <p:nvSpPr>
          <p:cNvPr id="123" name="Google Shape;123;p30"/>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Calibri"/>
              <a:buNone/>
              <a:defRPr sz="2800"/>
            </a:lvl1pPr>
            <a:lvl2pPr lvl="1" rtl="0" algn="ctr">
              <a:lnSpc>
                <a:spcPct val="100000"/>
              </a:lnSpc>
              <a:spcBef>
                <a:spcPts val="0"/>
              </a:spcBef>
              <a:spcAft>
                <a:spcPts val="0"/>
              </a:spcAft>
              <a:buSzPts val="2100"/>
              <a:buFont typeface="Calibri"/>
              <a:buNone/>
              <a:defRPr sz="2800"/>
            </a:lvl2pPr>
            <a:lvl3pPr lvl="2" rtl="0" algn="ctr">
              <a:lnSpc>
                <a:spcPct val="100000"/>
              </a:lnSpc>
              <a:spcBef>
                <a:spcPts val="0"/>
              </a:spcBef>
              <a:spcAft>
                <a:spcPts val="0"/>
              </a:spcAft>
              <a:buSzPts val="2100"/>
              <a:buFont typeface="Calibri"/>
              <a:buNone/>
              <a:defRPr sz="2800"/>
            </a:lvl3pPr>
            <a:lvl4pPr lvl="3" rtl="0" algn="ctr">
              <a:lnSpc>
                <a:spcPct val="100000"/>
              </a:lnSpc>
              <a:spcBef>
                <a:spcPts val="0"/>
              </a:spcBef>
              <a:spcAft>
                <a:spcPts val="0"/>
              </a:spcAft>
              <a:buSzPts val="2100"/>
              <a:buFont typeface="Calibri"/>
              <a:buNone/>
              <a:defRPr sz="2800"/>
            </a:lvl4pPr>
            <a:lvl5pPr lvl="4" rtl="0" algn="ctr">
              <a:lnSpc>
                <a:spcPct val="100000"/>
              </a:lnSpc>
              <a:spcBef>
                <a:spcPts val="0"/>
              </a:spcBef>
              <a:spcAft>
                <a:spcPts val="0"/>
              </a:spcAft>
              <a:buSzPts val="2100"/>
              <a:buFont typeface="Calibri"/>
              <a:buNone/>
              <a:defRPr sz="2800"/>
            </a:lvl5pPr>
            <a:lvl6pPr lvl="5" rtl="0" algn="ctr">
              <a:lnSpc>
                <a:spcPct val="100000"/>
              </a:lnSpc>
              <a:spcBef>
                <a:spcPts val="0"/>
              </a:spcBef>
              <a:spcAft>
                <a:spcPts val="0"/>
              </a:spcAft>
              <a:buSzPts val="2100"/>
              <a:buFont typeface="Calibri"/>
              <a:buNone/>
              <a:defRPr sz="2800"/>
            </a:lvl6pPr>
            <a:lvl7pPr lvl="6" rtl="0" algn="ctr">
              <a:lnSpc>
                <a:spcPct val="100000"/>
              </a:lnSpc>
              <a:spcBef>
                <a:spcPts val="0"/>
              </a:spcBef>
              <a:spcAft>
                <a:spcPts val="0"/>
              </a:spcAft>
              <a:buSzPts val="2100"/>
              <a:buFont typeface="Calibri"/>
              <a:buNone/>
              <a:defRPr sz="2800"/>
            </a:lvl7pPr>
            <a:lvl8pPr lvl="7" rtl="0" algn="ctr">
              <a:lnSpc>
                <a:spcPct val="100000"/>
              </a:lnSpc>
              <a:spcBef>
                <a:spcPts val="0"/>
              </a:spcBef>
              <a:spcAft>
                <a:spcPts val="0"/>
              </a:spcAft>
              <a:buSzPts val="2100"/>
              <a:buFont typeface="Calibri"/>
              <a:buNone/>
              <a:defRPr sz="2800"/>
            </a:lvl8pPr>
            <a:lvl9pPr lvl="8" rtl="0" algn="ctr">
              <a:lnSpc>
                <a:spcPct val="100000"/>
              </a:lnSpc>
              <a:spcBef>
                <a:spcPts val="0"/>
              </a:spcBef>
              <a:spcAft>
                <a:spcPts val="0"/>
              </a:spcAft>
              <a:buSzPts val="2100"/>
              <a:buFont typeface="Calibri"/>
              <a:buNone/>
              <a:defRPr sz="2800"/>
            </a:lvl9pPr>
          </a:lstStyle>
          <a:p/>
        </p:txBody>
      </p:sp>
      <p:sp>
        <p:nvSpPr>
          <p:cNvPr id="124" name="Google Shape;124;p3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1pPr>
            <a:lvl2pPr indent="0" lvl="1"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2pPr>
            <a:lvl3pPr indent="0" lvl="2"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3pPr>
            <a:lvl4pPr indent="0" lvl="3"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4pPr>
            <a:lvl5pPr indent="0" lvl="4"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5pPr>
            <a:lvl6pPr indent="0" lvl="5"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6pPr>
            <a:lvl7pPr indent="0" lvl="6"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7pPr>
            <a:lvl8pPr indent="0" lvl="7"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8pPr>
            <a:lvl9pPr indent="0" lvl="8"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20">
    <p:spTree>
      <p:nvGrpSpPr>
        <p:cNvPr id="21" name="Shape 21"/>
        <p:cNvGrpSpPr/>
        <p:nvPr/>
      </p:nvGrpSpPr>
      <p:grpSpPr>
        <a:xfrm>
          <a:off x="0" y="0"/>
          <a:ext cx="0" cy="0"/>
          <a:chOff x="0" y="0"/>
          <a:chExt cx="0" cy="0"/>
        </a:xfrm>
      </p:grpSpPr>
      <p:sp>
        <p:nvSpPr>
          <p:cNvPr id="22" name="Google Shape;22;p4"/>
          <p:cNvSpPr txBox="1"/>
          <p:nvPr>
            <p:ph type="title"/>
          </p:nvPr>
        </p:nvSpPr>
        <p:spPr>
          <a:xfrm>
            <a:off x="353575" y="2939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 name="Google Shape;23;p4"/>
          <p:cNvSpPr txBox="1"/>
          <p:nvPr>
            <p:ph idx="1" type="body"/>
          </p:nvPr>
        </p:nvSpPr>
        <p:spPr>
          <a:xfrm>
            <a:off x="353575" y="1060700"/>
            <a:ext cx="8443500" cy="367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200"/>
              </a:spcBef>
              <a:spcAft>
                <a:spcPts val="0"/>
              </a:spcAft>
              <a:buSzPts val="1400"/>
              <a:buChar char="○"/>
              <a:defRPr/>
            </a:lvl2pPr>
            <a:lvl3pPr indent="-317500" lvl="2" marL="1371600">
              <a:spcBef>
                <a:spcPts val="1200"/>
              </a:spcBef>
              <a:spcAft>
                <a:spcPts val="0"/>
              </a:spcAft>
              <a:buSzPts val="1400"/>
              <a:buChar char="■"/>
              <a:defRPr/>
            </a:lvl3pPr>
            <a:lvl4pPr indent="-317500" lvl="3" marL="1828800">
              <a:spcBef>
                <a:spcPts val="1200"/>
              </a:spcBef>
              <a:spcAft>
                <a:spcPts val="0"/>
              </a:spcAft>
              <a:buSzPts val="1400"/>
              <a:buChar char="●"/>
              <a:defRPr/>
            </a:lvl4pPr>
            <a:lvl5pPr indent="-317500" lvl="4" marL="2286000">
              <a:spcBef>
                <a:spcPts val="1200"/>
              </a:spcBef>
              <a:spcAft>
                <a:spcPts val="0"/>
              </a:spcAft>
              <a:buSzPts val="14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24" name="Google Shape;24;p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White">
  <p:cSld name="CUSTOM_15">
    <p:spTree>
      <p:nvGrpSpPr>
        <p:cNvPr id="25" name="Shape 25"/>
        <p:cNvGrpSpPr/>
        <p:nvPr/>
      </p:nvGrpSpPr>
      <p:grpSpPr>
        <a:xfrm>
          <a:off x="0" y="0"/>
          <a:ext cx="0" cy="0"/>
          <a:chOff x="0" y="0"/>
          <a:chExt cx="0" cy="0"/>
        </a:xfrm>
      </p:grpSpPr>
      <p:sp>
        <p:nvSpPr>
          <p:cNvPr id="26" name="Google Shape;26;p5"/>
          <p:cNvSpPr/>
          <p:nvPr/>
        </p:nvSpPr>
        <p:spPr>
          <a:xfrm>
            <a:off x="0" y="-22400"/>
            <a:ext cx="9144000" cy="9615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37600" y="189050"/>
            <a:ext cx="7182300" cy="644400"/>
          </a:xfrm>
          <a:prstGeom prst="rect">
            <a:avLst/>
          </a:prstGeom>
        </p:spPr>
        <p:txBody>
          <a:bodyPr anchorCtr="0" anchor="t" bIns="91425" lIns="91425" spcFirstLastPara="1" rIns="91425" wrap="square" tIns="91425">
            <a:noAutofit/>
          </a:bodyPr>
          <a:lstStyle>
            <a:lvl1pPr lvl="0">
              <a:spcBef>
                <a:spcPts val="0"/>
              </a:spcBef>
              <a:spcAft>
                <a:spcPts val="0"/>
              </a:spcAft>
              <a:buNone/>
              <a:defRPr sz="3000">
                <a:solidFill>
                  <a:srgbClr val="FFFFFF"/>
                </a:solidFill>
                <a:latin typeface="Roboto Light"/>
                <a:ea typeface="Roboto Light"/>
                <a:cs typeface="Roboto Light"/>
                <a:sym typeface="Roboto Light"/>
              </a:defRPr>
            </a:lvl1pPr>
            <a:lvl2pPr lvl="1">
              <a:spcBef>
                <a:spcPts val="0"/>
              </a:spcBef>
              <a:spcAft>
                <a:spcPts val="0"/>
              </a:spcAft>
              <a:buNone/>
              <a:defRPr>
                <a:latin typeface="Roboto Light"/>
                <a:ea typeface="Roboto Light"/>
                <a:cs typeface="Roboto Light"/>
                <a:sym typeface="Roboto Light"/>
              </a:defRPr>
            </a:lvl2pPr>
            <a:lvl3pPr lvl="2">
              <a:spcBef>
                <a:spcPts val="0"/>
              </a:spcBef>
              <a:spcAft>
                <a:spcPts val="0"/>
              </a:spcAft>
              <a:buNone/>
              <a:defRPr>
                <a:latin typeface="Roboto Light"/>
                <a:ea typeface="Roboto Light"/>
                <a:cs typeface="Roboto Light"/>
                <a:sym typeface="Roboto Light"/>
              </a:defRPr>
            </a:lvl3pPr>
            <a:lvl4pPr lvl="3">
              <a:spcBef>
                <a:spcPts val="0"/>
              </a:spcBef>
              <a:spcAft>
                <a:spcPts val="0"/>
              </a:spcAft>
              <a:buNone/>
              <a:defRPr>
                <a:latin typeface="Roboto Light"/>
                <a:ea typeface="Roboto Light"/>
                <a:cs typeface="Roboto Light"/>
                <a:sym typeface="Roboto Light"/>
              </a:defRPr>
            </a:lvl4pPr>
            <a:lvl5pPr lvl="4">
              <a:spcBef>
                <a:spcPts val="0"/>
              </a:spcBef>
              <a:spcAft>
                <a:spcPts val="0"/>
              </a:spcAft>
              <a:buNone/>
              <a:defRPr>
                <a:latin typeface="Roboto Light"/>
                <a:ea typeface="Roboto Light"/>
                <a:cs typeface="Roboto Light"/>
                <a:sym typeface="Roboto Light"/>
              </a:defRPr>
            </a:lvl5pPr>
            <a:lvl6pPr lvl="5">
              <a:spcBef>
                <a:spcPts val="0"/>
              </a:spcBef>
              <a:spcAft>
                <a:spcPts val="0"/>
              </a:spcAft>
              <a:buNone/>
              <a:defRPr>
                <a:latin typeface="Roboto Light"/>
                <a:ea typeface="Roboto Light"/>
                <a:cs typeface="Roboto Light"/>
                <a:sym typeface="Roboto Light"/>
              </a:defRPr>
            </a:lvl6pPr>
            <a:lvl7pPr lvl="6">
              <a:spcBef>
                <a:spcPts val="0"/>
              </a:spcBef>
              <a:spcAft>
                <a:spcPts val="0"/>
              </a:spcAft>
              <a:buNone/>
              <a:defRPr>
                <a:latin typeface="Roboto Light"/>
                <a:ea typeface="Roboto Light"/>
                <a:cs typeface="Roboto Light"/>
                <a:sym typeface="Roboto Light"/>
              </a:defRPr>
            </a:lvl7pPr>
            <a:lvl8pPr lvl="7">
              <a:spcBef>
                <a:spcPts val="0"/>
              </a:spcBef>
              <a:spcAft>
                <a:spcPts val="0"/>
              </a:spcAft>
              <a:buNone/>
              <a:defRPr>
                <a:latin typeface="Roboto Light"/>
                <a:ea typeface="Roboto Light"/>
                <a:cs typeface="Roboto Light"/>
                <a:sym typeface="Roboto Light"/>
              </a:defRPr>
            </a:lvl8pPr>
            <a:lvl9pPr lvl="8">
              <a:spcBef>
                <a:spcPts val="0"/>
              </a:spcBef>
              <a:spcAft>
                <a:spcPts val="0"/>
              </a:spcAft>
              <a:buNone/>
              <a:defRPr>
                <a:latin typeface="Roboto Light"/>
                <a:ea typeface="Roboto Light"/>
                <a:cs typeface="Roboto Light"/>
                <a:sym typeface="Roboto Light"/>
              </a:defRPr>
            </a:lvl9pPr>
          </a:lstStyle>
          <a:p/>
        </p:txBody>
      </p:sp>
      <p:sp>
        <p:nvSpPr>
          <p:cNvPr id="28" name="Google Shape;28;p5"/>
          <p:cNvSpPr txBox="1"/>
          <p:nvPr>
            <p:ph idx="1" type="body"/>
          </p:nvPr>
        </p:nvSpPr>
        <p:spPr>
          <a:xfrm>
            <a:off x="437600" y="10793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indent="-317500" lvl="2" marL="1371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indent="-317500" lvl="3" marL="18288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indent="-317500" lvl="4" marL="22860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indent="-317500" lvl="5" marL="27432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indent="-317500" lvl="6" marL="3200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indent="-317500" lvl="7" marL="3657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indent="-317500" lvl="8" marL="4114800" rtl="0">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Blue">
  <p:cSld name="TITLE_1_2">
    <p:bg>
      <p:bgPr>
        <a:solidFill>
          <a:srgbClr val="1E88E5"/>
        </a:solidFill>
      </p:bgPr>
    </p:bg>
    <p:spTree>
      <p:nvGrpSpPr>
        <p:cNvPr id="29" name="Shape 29"/>
        <p:cNvGrpSpPr/>
        <p:nvPr/>
      </p:nvGrpSpPr>
      <p:grpSpPr>
        <a:xfrm>
          <a:off x="0" y="0"/>
          <a:ext cx="0" cy="0"/>
          <a:chOff x="0" y="0"/>
          <a:chExt cx="0" cy="0"/>
        </a:xfrm>
      </p:grpSpPr>
      <p:sp>
        <p:nvSpPr>
          <p:cNvPr id="30" name="Google Shape;30;p6"/>
          <p:cNvSpPr/>
          <p:nvPr/>
        </p:nvSpPr>
        <p:spPr>
          <a:xfrm>
            <a:off x="-30575" y="-20400"/>
            <a:ext cx="9174600" cy="97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15825" y="949575"/>
            <a:ext cx="9174600" cy="41940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437600" y="178375"/>
            <a:ext cx="7585200" cy="71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atin typeface="Roboto Light"/>
                <a:ea typeface="Roboto Light"/>
                <a:cs typeface="Roboto Light"/>
                <a:sym typeface="Roboto Light"/>
              </a:defRPr>
            </a:lvl1pPr>
            <a:lvl2pPr lvl="1" rtl="0">
              <a:spcBef>
                <a:spcPts val="0"/>
              </a:spcBef>
              <a:spcAft>
                <a:spcPts val="0"/>
              </a:spcAft>
              <a:buNone/>
              <a:defRPr>
                <a:latin typeface="Roboto Light"/>
                <a:ea typeface="Roboto Light"/>
                <a:cs typeface="Roboto Light"/>
                <a:sym typeface="Roboto Light"/>
              </a:defRPr>
            </a:lvl2pPr>
            <a:lvl3pPr lvl="2" rtl="0">
              <a:spcBef>
                <a:spcPts val="0"/>
              </a:spcBef>
              <a:spcAft>
                <a:spcPts val="0"/>
              </a:spcAft>
              <a:buNone/>
              <a:defRPr>
                <a:latin typeface="Roboto Light"/>
                <a:ea typeface="Roboto Light"/>
                <a:cs typeface="Roboto Light"/>
                <a:sym typeface="Roboto Light"/>
              </a:defRPr>
            </a:lvl3pPr>
            <a:lvl4pPr lvl="3" rtl="0">
              <a:spcBef>
                <a:spcPts val="0"/>
              </a:spcBef>
              <a:spcAft>
                <a:spcPts val="0"/>
              </a:spcAft>
              <a:buNone/>
              <a:defRPr>
                <a:latin typeface="Roboto Light"/>
                <a:ea typeface="Roboto Light"/>
                <a:cs typeface="Roboto Light"/>
                <a:sym typeface="Roboto Light"/>
              </a:defRPr>
            </a:lvl4pPr>
            <a:lvl5pPr lvl="4" rtl="0">
              <a:spcBef>
                <a:spcPts val="0"/>
              </a:spcBef>
              <a:spcAft>
                <a:spcPts val="0"/>
              </a:spcAft>
              <a:buNone/>
              <a:defRPr>
                <a:latin typeface="Roboto Light"/>
                <a:ea typeface="Roboto Light"/>
                <a:cs typeface="Roboto Light"/>
                <a:sym typeface="Roboto Light"/>
              </a:defRPr>
            </a:lvl5pPr>
            <a:lvl6pPr lvl="5" rtl="0">
              <a:spcBef>
                <a:spcPts val="0"/>
              </a:spcBef>
              <a:spcAft>
                <a:spcPts val="0"/>
              </a:spcAft>
              <a:buNone/>
              <a:defRPr>
                <a:latin typeface="Roboto Light"/>
                <a:ea typeface="Roboto Light"/>
                <a:cs typeface="Roboto Light"/>
                <a:sym typeface="Roboto Light"/>
              </a:defRPr>
            </a:lvl6pPr>
            <a:lvl7pPr lvl="6" rtl="0">
              <a:spcBef>
                <a:spcPts val="0"/>
              </a:spcBef>
              <a:spcAft>
                <a:spcPts val="0"/>
              </a:spcAft>
              <a:buNone/>
              <a:defRPr>
                <a:latin typeface="Roboto Light"/>
                <a:ea typeface="Roboto Light"/>
                <a:cs typeface="Roboto Light"/>
                <a:sym typeface="Roboto Light"/>
              </a:defRPr>
            </a:lvl7pPr>
            <a:lvl8pPr lvl="7" rtl="0">
              <a:spcBef>
                <a:spcPts val="0"/>
              </a:spcBef>
              <a:spcAft>
                <a:spcPts val="0"/>
              </a:spcAft>
              <a:buNone/>
              <a:defRPr>
                <a:latin typeface="Roboto Light"/>
                <a:ea typeface="Roboto Light"/>
                <a:cs typeface="Roboto Light"/>
                <a:sym typeface="Roboto Light"/>
              </a:defRPr>
            </a:lvl8pPr>
            <a:lvl9pPr lvl="8" rtl="0">
              <a:spcBef>
                <a:spcPts val="0"/>
              </a:spcBef>
              <a:spcAft>
                <a:spcPts val="0"/>
              </a:spcAft>
              <a:buNone/>
              <a:defRPr>
                <a:latin typeface="Roboto Light"/>
                <a:ea typeface="Roboto Light"/>
                <a:cs typeface="Roboto Light"/>
                <a:sym typeface="Roboto Light"/>
              </a:defRPr>
            </a:lvl9pPr>
          </a:lstStyle>
          <a:p/>
        </p:txBody>
      </p:sp>
      <p:sp>
        <p:nvSpPr>
          <p:cNvPr id="33" name="Google Shape;33;p6"/>
          <p:cNvSpPr txBox="1"/>
          <p:nvPr>
            <p:ph idx="1" type="body"/>
          </p:nvPr>
        </p:nvSpPr>
        <p:spPr>
          <a:xfrm>
            <a:off x="437600" y="12317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rtl="0">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Blue Background" type="tx">
  <p:cSld name="TITLE_AND_BODY">
    <p:bg>
      <p:bgPr>
        <a:solidFill>
          <a:srgbClr val="1E88E5"/>
        </a:solidFill>
      </p:bgPr>
    </p:bg>
    <p:spTree>
      <p:nvGrpSpPr>
        <p:cNvPr id="34"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8"/>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7" name="Google Shape;37;p8"/>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8" name="Google Shape;38;p8"/>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9"/>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shot" showMasterSp="0">
  <p:cSld name="Sample Light Slide_1_1_2_1">
    <p:bg>
      <p:bgPr>
        <a:solidFill>
          <a:srgbClr val="F6F9F8"/>
        </a:solidFill>
      </p:bgPr>
    </p:bg>
    <p:spTree>
      <p:nvGrpSpPr>
        <p:cNvPr id="42" name="Shape 42"/>
        <p:cNvGrpSpPr/>
        <p:nvPr/>
      </p:nvGrpSpPr>
      <p:grpSpPr>
        <a:xfrm>
          <a:off x="0" y="0"/>
          <a:ext cx="0" cy="0"/>
          <a:chOff x="0" y="0"/>
          <a:chExt cx="0" cy="0"/>
        </a:xfrm>
      </p:grpSpPr>
      <p:sp>
        <p:nvSpPr>
          <p:cNvPr id="43" name="Google Shape;43;p10"/>
          <p:cNvSpPr/>
          <p:nvPr/>
        </p:nvSpPr>
        <p:spPr>
          <a:xfrm>
            <a:off x="4561022" y="-8475"/>
            <a:ext cx="4620300" cy="5151900"/>
          </a:xfrm>
          <a:prstGeom prst="rect">
            <a:avLst/>
          </a:prstGeom>
          <a:solidFill>
            <a:srgbClr val="1E88E5"/>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descr="Displaying laptop.png" id="44" name="Google Shape;44;p10"/>
          <p:cNvPicPr preferRelativeResize="0"/>
          <p:nvPr/>
        </p:nvPicPr>
        <p:blipFill rotWithShape="1">
          <a:blip r:embed="rId2">
            <a:alphaModFix/>
          </a:blip>
          <a:srcRect b="0" l="0" r="35843" t="0"/>
          <a:stretch/>
        </p:blipFill>
        <p:spPr>
          <a:xfrm>
            <a:off x="4688184" y="674944"/>
            <a:ext cx="4493213" cy="3793612"/>
          </a:xfrm>
          <a:prstGeom prst="rect">
            <a:avLst/>
          </a:prstGeom>
          <a:noFill/>
          <a:ln>
            <a:noFill/>
          </a:ln>
        </p:spPr>
      </p:pic>
      <p:sp>
        <p:nvSpPr>
          <p:cNvPr id="45" name="Google Shape;45;p10"/>
          <p:cNvSpPr/>
          <p:nvPr/>
        </p:nvSpPr>
        <p:spPr>
          <a:xfrm flipH="1">
            <a:off x="28" y="0"/>
            <a:ext cx="45720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311700" y="272100"/>
            <a:ext cx="4301400" cy="9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500">
                <a:solidFill>
                  <a:srgbClr val="1976D2"/>
                </a:solidFill>
              </a:defRPr>
            </a:lvl1pPr>
            <a:lvl2pPr lvl="1" rtl="0">
              <a:spcBef>
                <a:spcPts val="0"/>
              </a:spcBef>
              <a:spcAft>
                <a:spcPts val="0"/>
              </a:spcAft>
              <a:buNone/>
              <a:defRPr>
                <a:solidFill>
                  <a:srgbClr val="1976D2"/>
                </a:solidFill>
              </a:defRPr>
            </a:lvl2pPr>
            <a:lvl3pPr lvl="2" rtl="0">
              <a:spcBef>
                <a:spcPts val="0"/>
              </a:spcBef>
              <a:spcAft>
                <a:spcPts val="0"/>
              </a:spcAft>
              <a:buNone/>
              <a:defRPr>
                <a:solidFill>
                  <a:srgbClr val="1976D2"/>
                </a:solidFill>
              </a:defRPr>
            </a:lvl3pPr>
            <a:lvl4pPr lvl="3" rtl="0">
              <a:spcBef>
                <a:spcPts val="0"/>
              </a:spcBef>
              <a:spcAft>
                <a:spcPts val="0"/>
              </a:spcAft>
              <a:buNone/>
              <a:defRPr>
                <a:solidFill>
                  <a:srgbClr val="1976D2"/>
                </a:solidFill>
              </a:defRPr>
            </a:lvl4pPr>
            <a:lvl5pPr lvl="4" rtl="0">
              <a:spcBef>
                <a:spcPts val="0"/>
              </a:spcBef>
              <a:spcAft>
                <a:spcPts val="0"/>
              </a:spcAft>
              <a:buNone/>
              <a:defRPr>
                <a:solidFill>
                  <a:srgbClr val="1976D2"/>
                </a:solidFill>
              </a:defRPr>
            </a:lvl5pPr>
            <a:lvl6pPr lvl="5" rtl="0">
              <a:spcBef>
                <a:spcPts val="0"/>
              </a:spcBef>
              <a:spcAft>
                <a:spcPts val="0"/>
              </a:spcAft>
              <a:buNone/>
              <a:defRPr>
                <a:solidFill>
                  <a:srgbClr val="1976D2"/>
                </a:solidFill>
              </a:defRPr>
            </a:lvl6pPr>
            <a:lvl7pPr lvl="6" rtl="0">
              <a:spcBef>
                <a:spcPts val="0"/>
              </a:spcBef>
              <a:spcAft>
                <a:spcPts val="0"/>
              </a:spcAft>
              <a:buNone/>
              <a:defRPr>
                <a:solidFill>
                  <a:srgbClr val="1976D2"/>
                </a:solidFill>
              </a:defRPr>
            </a:lvl7pPr>
            <a:lvl8pPr lvl="7" rtl="0">
              <a:spcBef>
                <a:spcPts val="0"/>
              </a:spcBef>
              <a:spcAft>
                <a:spcPts val="0"/>
              </a:spcAft>
              <a:buNone/>
              <a:defRPr>
                <a:solidFill>
                  <a:srgbClr val="1976D2"/>
                </a:solidFill>
              </a:defRPr>
            </a:lvl8pPr>
            <a:lvl9pPr lvl="8" rtl="0">
              <a:spcBef>
                <a:spcPts val="0"/>
              </a:spcBef>
              <a:spcAft>
                <a:spcPts val="0"/>
              </a:spcAft>
              <a:buNone/>
              <a:defRPr>
                <a:solidFill>
                  <a:srgbClr val="1976D2"/>
                </a:solidFill>
              </a:defRPr>
            </a:lvl9pPr>
          </a:lstStyle>
          <a:p/>
        </p:txBody>
      </p:sp>
      <p:sp>
        <p:nvSpPr>
          <p:cNvPr id="47" name="Google Shape;47;p10"/>
          <p:cNvSpPr/>
          <p:nvPr/>
        </p:nvSpPr>
        <p:spPr>
          <a:xfrm>
            <a:off x="5578350" y="864731"/>
            <a:ext cx="3603000" cy="3111300"/>
          </a:xfrm>
          <a:prstGeom prst="rect">
            <a:avLst/>
          </a:prstGeom>
          <a:solidFill>
            <a:srgbClr val="EEEEEE"/>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8" name="Google Shape;48;p10"/>
          <p:cNvSpPr txBox="1"/>
          <p:nvPr>
            <p:ph idx="1" type="body"/>
          </p:nvPr>
        </p:nvSpPr>
        <p:spPr>
          <a:xfrm>
            <a:off x="283125" y="1220596"/>
            <a:ext cx="4781400" cy="3369000"/>
          </a:xfrm>
          <a:prstGeom prst="rect">
            <a:avLst/>
          </a:prstGeom>
        </p:spPr>
        <p:txBody>
          <a:bodyPr anchorCtr="0" anchor="t" bIns="91425" lIns="91425" spcFirstLastPara="1" rIns="91425" wrap="square" tIns="91425">
            <a:noAutofit/>
          </a:bodyPr>
          <a:lstStyle>
            <a:lvl1pPr indent="-323850" lvl="0" marL="457200" rtl="0">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indent="-323850" lvl="1" marL="914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indent="-323850" lvl="2" marL="1371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indent="-323850" lvl="3" marL="18288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indent="-323850" lvl="4" marL="22860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indent="-323850" lvl="5" marL="27432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indent="-323850" lvl="6" marL="3200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indent="-323850" lvl="7" marL="3657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indent="-323850" lvl="8" marL="4114800" rtl="0">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p:txBody>
      </p:sp>
      <p:sp>
        <p:nvSpPr>
          <p:cNvPr id="49" name="Google Shape;49;p1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nvSpPr>
        <p:spPr>
          <a:xfrm>
            <a:off x="464100" y="4572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Roboto Light"/>
              <a:ea typeface="Roboto Light"/>
              <a:cs typeface="Roboto Light"/>
              <a:sym typeface="Roboto Light"/>
            </a:endParaRPr>
          </a:p>
        </p:txBody>
      </p:sp>
      <p:sp>
        <p:nvSpPr>
          <p:cNvPr id="7" name="Google Shape;7;p1"/>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800">
              <a:latin typeface="Roboto Light"/>
              <a:ea typeface="Roboto Light"/>
              <a:cs typeface="Roboto Light"/>
              <a:sym typeface="Roboto Light"/>
            </a:endParaRPr>
          </a:p>
        </p:txBody>
      </p:sp>
      <p:sp>
        <p:nvSpPr>
          <p:cNvPr id="8" name="Google Shape;8;p1"/>
          <p:cNvSpPr txBox="1"/>
          <p:nvPr/>
        </p:nvSpPr>
        <p:spPr>
          <a:xfrm>
            <a:off x="180900" y="446900"/>
            <a:ext cx="87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solidFill>
                <a:srgbClr val="666666"/>
              </a:solidFill>
              <a:latin typeface="Roboto"/>
              <a:ea typeface="Roboto"/>
              <a:cs typeface="Roboto"/>
              <a:sym typeface="Roboto"/>
            </a:endParaRPr>
          </a:p>
        </p:txBody>
      </p:sp>
      <p:sp>
        <p:nvSpPr>
          <p:cNvPr id="9" name="Google Shape;9;p1"/>
          <p:cNvSpPr txBox="1"/>
          <p:nvPr>
            <p:ph type="title"/>
          </p:nvPr>
        </p:nvSpPr>
        <p:spPr>
          <a:xfrm>
            <a:off x="285200" y="2939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2800">
                <a:solidFill>
                  <a:srgbClr val="424242"/>
                </a:solidFill>
                <a:latin typeface="Roboto Light"/>
                <a:ea typeface="Roboto Light"/>
                <a:cs typeface="Roboto Light"/>
                <a:sym typeface="Roboto Light"/>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 name="Google Shape;10;p1"/>
          <p:cNvSpPr txBox="1"/>
          <p:nvPr>
            <p:ph idx="1" type="body"/>
          </p:nvPr>
        </p:nvSpPr>
        <p:spPr>
          <a:xfrm>
            <a:off x="2852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24242"/>
              </a:buClr>
              <a:buSzPts val="1800"/>
              <a:buFont typeface="Roboto Light"/>
              <a:buChar char="●"/>
              <a:defRPr sz="1800">
                <a:solidFill>
                  <a:srgbClr val="424242"/>
                </a:solidFill>
                <a:latin typeface="Roboto Light"/>
                <a:ea typeface="Roboto Light"/>
                <a:cs typeface="Roboto Light"/>
                <a:sym typeface="Roboto Light"/>
              </a:defRPr>
            </a:lvl1pPr>
            <a:lvl2pPr indent="-317500" lvl="1" marL="914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2pPr>
            <a:lvl3pPr indent="-317500" lvl="2" marL="1371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3pPr>
            <a:lvl4pPr indent="-317500" lvl="3" marL="18288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4pPr>
            <a:lvl5pPr indent="-317500" lvl="4" marL="22860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5pPr>
            <a:lvl6pPr indent="-317500" lvl="5" marL="27432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6pPr>
            <a:lvl7pPr indent="-317500" lvl="6" marL="3200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7pPr>
            <a:lvl8pPr indent="-317500" lvl="7" marL="3657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8pPr>
            <a:lvl9pPr indent="-317500" lvl="8" marL="4114800">
              <a:lnSpc>
                <a:spcPct val="115000"/>
              </a:lnSpc>
              <a:spcBef>
                <a:spcPts val="1200"/>
              </a:spcBef>
              <a:spcAft>
                <a:spcPts val="1200"/>
              </a:spcAft>
              <a:buClr>
                <a:srgbClr val="424242"/>
              </a:buClr>
              <a:buSzPts val="1400"/>
              <a:buFont typeface="Roboto Light"/>
              <a:buChar char="■"/>
              <a:defRPr>
                <a:solidFill>
                  <a:srgbClr val="424242"/>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0.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hyperlink" Target="https://developer.mozilla.org/en-US/docs/Web/JavaScript/Reference/Global_Objects/N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15.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14.png"/><Relationship Id="rId7"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6.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35.png"/><Relationship Id="rId7"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7.png"/><Relationship Id="rId5"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www.wheresrhys.co.uk/fetch-mo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49.png"/><Relationship Id="rId5"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47.png"/><Relationship Id="rId5"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31"/>
          <p:cNvSpPr/>
          <p:nvPr/>
        </p:nvSpPr>
        <p:spPr>
          <a:xfrm>
            <a:off x="0" y="0"/>
            <a:ext cx="9144000" cy="5143500"/>
          </a:xfrm>
          <a:prstGeom prst="rect">
            <a:avLst/>
          </a:prstGeom>
          <a:solidFill>
            <a:srgbClr val="0C0C0C">
              <a:alpha val="61570"/>
            </a:srgbClr>
          </a:solidFill>
          <a:ln>
            <a:noFill/>
          </a:ln>
        </p:spPr>
        <p:txBody>
          <a:bodyPr anchorCtr="0" anchor="ctr" bIns="45700" lIns="91425" spcFirstLastPara="1" rIns="91425" wrap="square" tIns="45700">
            <a:noAutofit/>
          </a:bodyPr>
          <a:lstStyle/>
          <a:p>
            <a:pPr indent="0" lvl="0" marL="457200" rtl="0" algn="ctr">
              <a:spcBef>
                <a:spcPts val="0"/>
              </a:spcBef>
              <a:spcAft>
                <a:spcPts val="200"/>
              </a:spcAft>
              <a:buNone/>
            </a:pPr>
            <a:r>
              <a:t/>
            </a:r>
            <a:endParaRPr sz="1800">
              <a:solidFill>
                <a:srgbClr val="FFFFFF"/>
              </a:solidFill>
              <a:latin typeface="Calibri"/>
              <a:ea typeface="Calibri"/>
              <a:cs typeface="Calibri"/>
              <a:sym typeface="Calibri"/>
            </a:endParaRPr>
          </a:p>
        </p:txBody>
      </p:sp>
      <p:sp>
        <p:nvSpPr>
          <p:cNvPr id="130" name="Google Shape;130;p31"/>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GB" sz="4000">
                <a:solidFill>
                  <a:schemeClr val="lt1"/>
                </a:solidFill>
                <a:latin typeface="Montserrat"/>
                <a:ea typeface="Montserrat"/>
                <a:cs typeface="Montserrat"/>
                <a:sym typeface="Montserrat"/>
              </a:rPr>
              <a:t>Jest - Advanced Features</a:t>
            </a:r>
            <a:endParaRPr b="1" sz="4000">
              <a:solidFill>
                <a:schemeClr val="lt1"/>
              </a:solidFill>
              <a:latin typeface="Montserrat"/>
              <a:ea typeface="Montserrat"/>
              <a:cs typeface="Montserrat"/>
              <a:sym typeface="Montserrat"/>
            </a:endParaRPr>
          </a:p>
        </p:txBody>
      </p:sp>
      <p:pic>
        <p:nvPicPr>
          <p:cNvPr id="131" name="Google Shape;131;p31"/>
          <p:cNvPicPr preferRelativeResize="0"/>
          <p:nvPr/>
        </p:nvPicPr>
        <p:blipFill>
          <a:blip r:embed="rId4">
            <a:alphaModFix/>
          </a:blip>
          <a:stretch>
            <a:fillRect/>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4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15" name="Google Shape;215;p4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16" name="Google Shape;216;p40"/>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217" name="Google Shape;217;p40"/>
          <p:cNvPicPr preferRelativeResize="0"/>
          <p:nvPr/>
        </p:nvPicPr>
        <p:blipFill>
          <a:blip r:embed="rId4">
            <a:alphaModFix/>
          </a:blip>
          <a:stretch>
            <a:fillRect/>
          </a:stretch>
        </p:blipFill>
        <p:spPr>
          <a:xfrm>
            <a:off x="414725" y="1040275"/>
            <a:ext cx="6505575" cy="2228850"/>
          </a:xfrm>
          <a:prstGeom prst="rect">
            <a:avLst/>
          </a:prstGeom>
          <a:noFill/>
          <a:ln>
            <a:noFill/>
          </a:ln>
        </p:spPr>
      </p:pic>
      <p:sp>
        <p:nvSpPr>
          <p:cNvPr id="218" name="Google Shape;218;p40"/>
          <p:cNvSpPr txBox="1"/>
          <p:nvPr/>
        </p:nvSpPr>
        <p:spPr>
          <a:xfrm>
            <a:off x="414725" y="3269125"/>
            <a:ext cx="8544600" cy="15534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b="1" lang="en-GB" sz="1300">
                <a:solidFill>
                  <a:schemeClr val="dk1"/>
                </a:solidFill>
                <a:latin typeface="Montserrat"/>
                <a:ea typeface="Montserrat"/>
                <a:cs typeface="Montserrat"/>
                <a:sym typeface="Montserrat"/>
              </a:rPr>
              <a:t>asyncAdd</a:t>
            </a:r>
            <a:r>
              <a:rPr lang="en-GB" sz="1300">
                <a:solidFill>
                  <a:schemeClr val="dk1"/>
                </a:solidFill>
                <a:latin typeface="Montserrat"/>
                <a:ea typeface="Montserrat"/>
                <a:cs typeface="Montserrat"/>
                <a:sym typeface="Montserrat"/>
              </a:rPr>
              <a:t>: the function returns a Promise that will resolve afterwards half a second. If the params are numbers, it will add them, if not, it will reject it with </a:t>
            </a:r>
            <a:r>
              <a:rPr b="1" lang="en-GB" sz="1300">
                <a:solidFill>
                  <a:schemeClr val="dk1"/>
                </a:solidFill>
                <a:latin typeface="Montserrat"/>
                <a:ea typeface="Montserrat"/>
                <a:cs typeface="Montserrat"/>
                <a:sym typeface="Montserrat"/>
              </a:rPr>
              <a:t>NaN</a:t>
            </a:r>
            <a:endParaRPr b="1" sz="13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300">
                <a:solidFill>
                  <a:schemeClr val="dk1"/>
                </a:solidFill>
                <a:latin typeface="Montserrat"/>
                <a:ea typeface="Montserrat"/>
                <a:cs typeface="Montserrat"/>
                <a:sym typeface="Montserrat"/>
              </a:rPr>
              <a:t>Since we are returning a value that comes from within a setTimeout, we need to wrap it into a Promise. </a:t>
            </a:r>
            <a:endParaRPr sz="13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300" u="sng">
                <a:solidFill>
                  <a:schemeClr val="hlink"/>
                </a:solidFill>
                <a:latin typeface="Montserrat"/>
                <a:ea typeface="Montserrat"/>
                <a:cs typeface="Montserrat"/>
                <a:sym typeface="Montserrat"/>
                <a:hlinkClick r:id="rId5"/>
              </a:rPr>
              <a:t>NaN documentation</a:t>
            </a:r>
            <a:endParaRPr sz="13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4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24" name="Google Shape;224;p4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25" name="Google Shape;225;p4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26" name="Google Shape;226;p41"/>
          <p:cNvSpPr txBox="1"/>
          <p:nvPr/>
        </p:nvSpPr>
        <p:spPr>
          <a:xfrm>
            <a:off x="414725" y="921675"/>
            <a:ext cx="8544600" cy="39009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When testing an Async function there is an assert that </a:t>
            </a:r>
            <a:r>
              <a:rPr b="1" lang="en-GB" sz="1500">
                <a:solidFill>
                  <a:schemeClr val="dk1"/>
                </a:solidFill>
                <a:latin typeface="Montserrat"/>
                <a:ea typeface="Montserrat"/>
                <a:cs typeface="Montserrat"/>
                <a:sym typeface="Montserrat"/>
              </a:rPr>
              <a:t>must </a:t>
            </a:r>
            <a:r>
              <a:rPr lang="en-GB" sz="1500">
                <a:solidFill>
                  <a:schemeClr val="dk1"/>
                </a:solidFill>
                <a:latin typeface="Montserrat"/>
                <a:ea typeface="Montserrat"/>
                <a:cs typeface="Montserrat"/>
                <a:sym typeface="Montserrat"/>
              </a:rPr>
              <a:t>be always added:</a:t>
            </a:r>
            <a:endParaRPr sz="15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rPr b="1" lang="en-GB" sz="1500">
                <a:solidFill>
                  <a:srgbClr val="CC0000"/>
                </a:solidFill>
                <a:latin typeface="Source Code Pro"/>
                <a:ea typeface="Source Code Pro"/>
                <a:cs typeface="Source Code Pro"/>
                <a:sym typeface="Source Code Pro"/>
              </a:rPr>
              <a:t>expect.hasAssertions()</a:t>
            </a:r>
            <a:endParaRPr b="1" sz="1500">
              <a:solidFill>
                <a:srgbClr val="CC0000"/>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o</a:t>
            </a:r>
            <a:r>
              <a:rPr lang="en-GB" sz="1500">
                <a:solidFill>
                  <a:schemeClr val="dk1"/>
                </a:solidFill>
                <a:latin typeface="Montserrat"/>
                <a:ea typeface="Montserrat"/>
                <a:cs typeface="Montserrat"/>
                <a:sym typeface="Montserrat"/>
              </a:rPr>
              <a:t>r </a:t>
            </a:r>
            <a:endParaRPr sz="15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1" lang="en-GB" sz="1500">
                <a:solidFill>
                  <a:srgbClr val="CC0000"/>
                </a:solidFill>
                <a:latin typeface="Source Code Pro"/>
                <a:ea typeface="Source Code Pro"/>
                <a:cs typeface="Source Code Pro"/>
                <a:sym typeface="Source Code Pro"/>
              </a:rPr>
              <a:t>expect.assertion</a:t>
            </a:r>
            <a:r>
              <a:rPr b="1" lang="en-GB" sz="1500">
                <a:solidFill>
                  <a:srgbClr val="CC0000"/>
                </a:solidFill>
                <a:latin typeface="Source Code Pro"/>
                <a:ea typeface="Source Code Pro"/>
                <a:cs typeface="Source Code Pro"/>
                <a:sym typeface="Source Code Pro"/>
              </a:rPr>
              <a:t>s(</a:t>
            </a:r>
            <a:r>
              <a:rPr lang="en-GB" sz="1500">
                <a:solidFill>
                  <a:srgbClr val="CC0000"/>
                </a:solidFill>
                <a:latin typeface="Source Code Pro"/>
                <a:ea typeface="Source Code Pro"/>
                <a:cs typeface="Source Code Pro"/>
                <a:sym typeface="Source Code Pro"/>
              </a:rPr>
              <a:t>&lt;number_of_assertions_expected&gt;</a:t>
            </a:r>
            <a:r>
              <a:rPr b="1" lang="en-GB" sz="1500">
                <a:solidFill>
                  <a:srgbClr val="CC0000"/>
                </a:solidFill>
                <a:latin typeface="Source Code Pro"/>
                <a:ea typeface="Source Code Pro"/>
                <a:cs typeface="Source Code Pro"/>
                <a:sym typeface="Source Code Pro"/>
              </a:rPr>
              <a:t>)</a:t>
            </a:r>
            <a:endParaRPr b="1" sz="1500">
              <a:solidFill>
                <a:srgbClr val="CC0000"/>
              </a:solidFill>
              <a:latin typeface="Source Code Pro"/>
              <a:ea typeface="Source Code Pro"/>
              <a:cs typeface="Source Code Pro"/>
              <a:sym typeface="Source Code Pro"/>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The reason is, sometimes you might not be properly awaiting for the assertion, and if so, the test will falsy pass. By adding that expect, the test won’t pass if it didn’t assert.</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p:txBody>
      </p:sp>
      <p:pic>
        <p:nvPicPr>
          <p:cNvPr id="227" name="Google Shape;227;p41"/>
          <p:cNvPicPr preferRelativeResize="0"/>
          <p:nvPr/>
        </p:nvPicPr>
        <p:blipFill>
          <a:blip r:embed="rId4">
            <a:alphaModFix/>
          </a:blip>
          <a:stretch>
            <a:fillRect/>
          </a:stretch>
        </p:blipFill>
        <p:spPr>
          <a:xfrm>
            <a:off x="1271425" y="3776463"/>
            <a:ext cx="5772150" cy="77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sp>
        <p:nvSpPr>
          <p:cNvPr id="232" name="Google Shape;232;p4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33" name="Google Shape;233;p4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34" name="Google Shape;234;p4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35" name="Google Shape;235;p42"/>
          <p:cNvSpPr txBox="1"/>
          <p:nvPr/>
        </p:nvSpPr>
        <p:spPr>
          <a:xfrm>
            <a:off x="414725" y="921675"/>
            <a:ext cx="8544600" cy="5010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An easy trick to always make sure that the assertions are always checked:</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p:txBody>
      </p:sp>
      <p:pic>
        <p:nvPicPr>
          <p:cNvPr id="236" name="Google Shape;236;p42"/>
          <p:cNvPicPr preferRelativeResize="0"/>
          <p:nvPr/>
        </p:nvPicPr>
        <p:blipFill rotWithShape="1">
          <a:blip r:embed="rId4">
            <a:alphaModFix/>
          </a:blip>
          <a:srcRect b="2143" l="0" r="0" t="0"/>
          <a:stretch/>
        </p:blipFill>
        <p:spPr>
          <a:xfrm>
            <a:off x="1900225" y="1362500"/>
            <a:ext cx="5343525" cy="1351525"/>
          </a:xfrm>
          <a:prstGeom prst="rect">
            <a:avLst/>
          </a:prstGeom>
          <a:noFill/>
          <a:ln>
            <a:noFill/>
          </a:ln>
        </p:spPr>
      </p:pic>
      <p:sp>
        <p:nvSpPr>
          <p:cNvPr id="237" name="Google Shape;237;p42"/>
          <p:cNvSpPr txBox="1"/>
          <p:nvPr/>
        </p:nvSpPr>
        <p:spPr>
          <a:xfrm>
            <a:off x="414725" y="2896025"/>
            <a:ext cx="8544600" cy="19776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b="1" lang="en-GB" sz="1500">
                <a:solidFill>
                  <a:schemeClr val="dk1"/>
                </a:solidFill>
                <a:latin typeface="Montserrat"/>
                <a:ea typeface="Montserrat"/>
                <a:cs typeface="Montserrat"/>
                <a:sym typeface="Montserrat"/>
              </a:rPr>
              <a:t>beforeEach </a:t>
            </a:r>
            <a:r>
              <a:rPr lang="en-GB" sz="1500">
                <a:solidFill>
                  <a:schemeClr val="dk1"/>
                </a:solidFill>
                <a:latin typeface="Montserrat"/>
                <a:ea typeface="Montserrat"/>
                <a:cs typeface="Montserrat"/>
                <a:sym typeface="Montserrat"/>
              </a:rPr>
              <a:t>and </a:t>
            </a:r>
            <a:r>
              <a:rPr b="1" lang="en-GB" sz="1500">
                <a:solidFill>
                  <a:schemeClr val="dk1"/>
                </a:solidFill>
                <a:latin typeface="Montserrat"/>
                <a:ea typeface="Montserrat"/>
                <a:cs typeface="Montserrat"/>
                <a:sym typeface="Montserrat"/>
              </a:rPr>
              <a:t>afterEach </a:t>
            </a:r>
            <a:r>
              <a:rPr lang="en-GB" sz="1500">
                <a:solidFill>
                  <a:schemeClr val="dk1"/>
                </a:solidFill>
                <a:latin typeface="Montserrat"/>
                <a:ea typeface="Montserrat"/>
                <a:cs typeface="Montserrat"/>
                <a:sym typeface="Montserrat"/>
              </a:rPr>
              <a:t>are methods that will run in each test.</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They are useful for the cases that we want to perform the same operation in all of them (like in this case) or to perform cleanup operations (for example, when testing a db you might want to close the DB connection after each test)</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In this case, we can use </a:t>
            </a:r>
            <a:r>
              <a:rPr b="1" lang="en-GB" sz="1500">
                <a:solidFill>
                  <a:schemeClr val="dk1"/>
                </a:solidFill>
                <a:latin typeface="Montserrat"/>
                <a:ea typeface="Montserrat"/>
                <a:cs typeface="Montserrat"/>
                <a:sym typeface="Montserrat"/>
              </a:rPr>
              <a:t>beforeEach </a:t>
            </a:r>
            <a:r>
              <a:rPr lang="en-GB" sz="1500">
                <a:solidFill>
                  <a:schemeClr val="dk1"/>
                </a:solidFill>
                <a:latin typeface="Montserrat"/>
                <a:ea typeface="Montserrat"/>
                <a:cs typeface="Montserrat"/>
                <a:sym typeface="Montserrat"/>
              </a:rPr>
              <a:t>with </a:t>
            </a:r>
            <a:r>
              <a:rPr b="1" lang="en-GB" sz="1500">
                <a:solidFill>
                  <a:schemeClr val="dk1"/>
                </a:solidFill>
                <a:latin typeface="Montserrat"/>
                <a:ea typeface="Montserrat"/>
                <a:cs typeface="Montserrat"/>
                <a:sym typeface="Montserrat"/>
              </a:rPr>
              <a:t>expect.hasAssertions()</a:t>
            </a:r>
            <a:r>
              <a:rPr lang="en-GB" sz="1500">
                <a:solidFill>
                  <a:schemeClr val="dk1"/>
                </a:solidFill>
                <a:latin typeface="Montserrat"/>
                <a:ea typeface="Montserrat"/>
                <a:cs typeface="Montserrat"/>
                <a:sym typeface="Montserrat"/>
              </a:rPr>
              <a:t> to make sure that at least one assertion was run in the test.</a:t>
            </a:r>
            <a:endParaRPr sz="15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sp>
        <p:nvSpPr>
          <p:cNvPr id="242" name="Google Shape;242;p4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43" name="Google Shape;243;p4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44" name="Google Shape;244;p4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45" name="Google Shape;245;p43"/>
          <p:cNvSpPr txBox="1"/>
          <p:nvPr/>
        </p:nvSpPr>
        <p:spPr>
          <a:xfrm>
            <a:off x="414725" y="921675"/>
            <a:ext cx="8634000" cy="40497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When testing an async function, there are several syntaxes that can be used.</a:t>
            </a:r>
            <a:endParaRPr sz="1500">
              <a:solidFill>
                <a:schemeClr val="dk1"/>
              </a:solidFill>
              <a:latin typeface="Montserrat"/>
              <a:ea typeface="Montserrat"/>
              <a:cs typeface="Montserrat"/>
              <a:sym typeface="Montserrat"/>
            </a:endParaRPr>
          </a:p>
          <a:p>
            <a:pPr indent="-323850" lvl="0" marL="457200" rtl="0" algn="just">
              <a:lnSpc>
                <a:spcPct val="115000"/>
              </a:lnSpc>
              <a:spcBef>
                <a:spcPts val="100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We can use async/await</a:t>
            </a:r>
            <a:endParaRPr sz="1500">
              <a:solidFill>
                <a:schemeClr val="dk1"/>
              </a:solidFill>
              <a:latin typeface="Montserrat"/>
              <a:ea typeface="Montserrat"/>
              <a:cs typeface="Montserrat"/>
              <a:sym typeface="Montserrat"/>
            </a:endParaRPr>
          </a:p>
          <a:p>
            <a:pPr indent="-323850" lvl="0" marL="457200" rtl="0" algn="just">
              <a:lnSpc>
                <a:spcPct val="115000"/>
              </a:lnSpc>
              <a:spcBef>
                <a:spcPts val="100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We can use the promise syntax with </a:t>
            </a:r>
            <a:r>
              <a:rPr b="1" lang="en-GB" sz="1500">
                <a:solidFill>
                  <a:schemeClr val="dk1"/>
                </a:solidFill>
                <a:latin typeface="Montserrat"/>
                <a:ea typeface="Montserrat"/>
                <a:cs typeface="Montserrat"/>
                <a:sym typeface="Montserrat"/>
              </a:rPr>
              <a:t>.then</a:t>
            </a:r>
            <a:r>
              <a:rPr lang="en-GB" sz="1500">
                <a:solidFill>
                  <a:schemeClr val="dk1"/>
                </a:solidFill>
                <a:latin typeface="Montserrat"/>
                <a:ea typeface="Montserrat"/>
                <a:cs typeface="Montserrat"/>
                <a:sym typeface="Montserrat"/>
              </a:rPr>
              <a:t> and </a:t>
            </a:r>
            <a:r>
              <a:rPr b="1" lang="en-GB" sz="1500">
                <a:solidFill>
                  <a:schemeClr val="dk1"/>
                </a:solidFill>
                <a:latin typeface="Montserrat"/>
                <a:ea typeface="Montserrat"/>
                <a:cs typeface="Montserrat"/>
                <a:sym typeface="Montserrat"/>
              </a:rPr>
              <a:t>.catch </a:t>
            </a:r>
            <a:r>
              <a:rPr lang="en-GB" sz="1500">
                <a:solidFill>
                  <a:schemeClr val="dk1"/>
                </a:solidFill>
                <a:latin typeface="Montserrat"/>
                <a:ea typeface="Montserrat"/>
                <a:cs typeface="Montserrat"/>
                <a:sym typeface="Montserrat"/>
              </a:rPr>
              <a:t>and make sure we return the promise</a:t>
            </a:r>
            <a:r>
              <a:rPr b="1" lang="en-GB" sz="1500">
                <a:solidFill>
                  <a:schemeClr val="dk1"/>
                </a:solidFill>
                <a:latin typeface="Montserrat"/>
                <a:ea typeface="Montserrat"/>
                <a:cs typeface="Montserrat"/>
                <a:sym typeface="Montserrat"/>
              </a:rPr>
              <a:t> </a:t>
            </a:r>
            <a:r>
              <a:rPr lang="en-GB" sz="1500">
                <a:solidFill>
                  <a:schemeClr val="dk1"/>
                </a:solidFill>
                <a:latin typeface="Montserrat"/>
                <a:ea typeface="Montserrat"/>
                <a:cs typeface="Montserrat"/>
                <a:sym typeface="Montserrat"/>
              </a:rPr>
              <a:t>(otherwise it will be skipped) or we call to the done() method.</a:t>
            </a:r>
            <a:endParaRPr sz="1500">
              <a:solidFill>
                <a:schemeClr val="dk1"/>
              </a:solidFill>
              <a:latin typeface="Montserrat"/>
              <a:ea typeface="Montserrat"/>
              <a:cs typeface="Montserrat"/>
              <a:sym typeface="Montserrat"/>
            </a:endParaRPr>
          </a:p>
          <a:p>
            <a:pPr indent="-323850" lvl="0" marL="457200" rtl="0" algn="just">
              <a:lnSpc>
                <a:spcPct val="115000"/>
              </a:lnSpc>
              <a:spcBef>
                <a:spcPts val="100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We can use </a:t>
            </a:r>
            <a:r>
              <a:rPr b="1" lang="en-GB" sz="1500">
                <a:solidFill>
                  <a:schemeClr val="dk1"/>
                </a:solidFill>
                <a:latin typeface="Montserrat"/>
                <a:ea typeface="Montserrat"/>
                <a:cs typeface="Montserrat"/>
                <a:sym typeface="Montserrat"/>
              </a:rPr>
              <a:t>expect.rejects</a:t>
            </a:r>
            <a:r>
              <a:rPr lang="en-GB" sz="1500">
                <a:solidFill>
                  <a:schemeClr val="dk1"/>
                </a:solidFill>
                <a:latin typeface="Montserrat"/>
                <a:ea typeface="Montserrat"/>
                <a:cs typeface="Montserrat"/>
                <a:sym typeface="Montserrat"/>
              </a:rPr>
              <a:t> or </a:t>
            </a:r>
            <a:r>
              <a:rPr b="1" lang="en-GB" sz="1500">
                <a:solidFill>
                  <a:schemeClr val="dk1"/>
                </a:solidFill>
                <a:latin typeface="Montserrat"/>
                <a:ea typeface="Montserrat"/>
                <a:cs typeface="Montserrat"/>
                <a:sym typeface="Montserrat"/>
              </a:rPr>
              <a:t>expect.resolves</a:t>
            </a:r>
            <a:r>
              <a:rPr lang="en-GB" sz="1500">
                <a:solidFill>
                  <a:schemeClr val="dk1"/>
                </a:solidFill>
                <a:latin typeface="Montserrat"/>
                <a:ea typeface="Montserrat"/>
                <a:cs typeface="Montserrat"/>
                <a:sym typeface="Montserrat"/>
              </a:rPr>
              <a:t> to unwrap the value of a fulfilled promise so any other matcher can be chained.</a:t>
            </a:r>
            <a:endParaRPr sz="15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b="1" lang="en-GB" sz="1500">
                <a:solidFill>
                  <a:srgbClr val="0091EA"/>
                </a:solidFill>
                <a:highlight>
                  <a:srgbClr val="000000"/>
                </a:highlight>
                <a:latin typeface="Montserrat"/>
                <a:ea typeface="Montserrat"/>
                <a:cs typeface="Montserrat"/>
                <a:sym typeface="Montserrat"/>
              </a:rPr>
              <a:t>No matter the syntax / flow chosen, make sure you are always awaiting for the result before comparing it to the matcher and that you have </a:t>
            </a:r>
            <a:r>
              <a:rPr b="1" lang="en-GB" sz="1500">
                <a:solidFill>
                  <a:srgbClr val="0091EA"/>
                </a:solidFill>
                <a:highlight>
                  <a:srgbClr val="000000"/>
                </a:highlight>
                <a:latin typeface="Montserrat"/>
                <a:ea typeface="Montserrat"/>
                <a:cs typeface="Montserrat"/>
                <a:sym typeface="Montserrat"/>
              </a:rPr>
              <a:t>included</a:t>
            </a:r>
            <a:r>
              <a:rPr b="1" lang="en-GB" sz="1500">
                <a:solidFill>
                  <a:srgbClr val="0091EA"/>
                </a:solidFill>
                <a:highlight>
                  <a:srgbClr val="000000"/>
                </a:highlight>
                <a:latin typeface="Montserrat"/>
                <a:ea typeface="Montserrat"/>
                <a:cs typeface="Montserrat"/>
                <a:sym typeface="Montserrat"/>
              </a:rPr>
              <a:t> a way to check that there are assertions in the test...</a:t>
            </a:r>
            <a:endParaRPr b="1" sz="1500">
              <a:solidFill>
                <a:srgbClr val="0091EA"/>
              </a:solidFill>
              <a:highlight>
                <a:srgbClr val="000000"/>
              </a:highlight>
              <a:latin typeface="Montserrat"/>
              <a:ea typeface="Montserrat"/>
              <a:cs typeface="Montserrat"/>
              <a:sym typeface="Montserrat"/>
            </a:endParaRPr>
          </a:p>
          <a:p>
            <a:pPr indent="0" lvl="0" marL="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Let’s give a look to some test cases for asyncAdd</a:t>
            </a:r>
            <a:endParaRPr sz="15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9" name="Shape 249"/>
        <p:cNvGrpSpPr/>
        <p:nvPr/>
      </p:nvGrpSpPr>
      <p:grpSpPr>
        <a:xfrm>
          <a:off x="0" y="0"/>
          <a:ext cx="0" cy="0"/>
          <a:chOff x="0" y="0"/>
          <a:chExt cx="0" cy="0"/>
        </a:xfrm>
      </p:grpSpPr>
      <p:sp>
        <p:nvSpPr>
          <p:cNvPr id="250" name="Google Shape;250;p4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51" name="Google Shape;251;p4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52" name="Google Shape;252;p4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53" name="Google Shape;253;p44"/>
          <p:cNvSpPr txBox="1"/>
          <p:nvPr/>
        </p:nvSpPr>
        <p:spPr>
          <a:xfrm>
            <a:off x="414725" y="921675"/>
            <a:ext cx="8634000" cy="40497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In the following slides you have some snippets that test our asyncAdd function.</a:t>
            </a:r>
            <a:endParaRPr sz="15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They all achieve the same.</a:t>
            </a:r>
            <a:endParaRPr sz="15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Jest with different syntax.</a:t>
            </a:r>
            <a:endParaRPr sz="1500">
              <a:solidFill>
                <a:schemeClr val="dk1"/>
              </a:solidFill>
              <a:latin typeface="Montserrat"/>
              <a:ea typeface="Montserrat"/>
              <a:cs typeface="Montserrat"/>
              <a:sym typeface="Montserrat"/>
            </a:endParaRPr>
          </a:p>
        </p:txBody>
      </p:sp>
      <p:sp>
        <p:nvSpPr>
          <p:cNvPr id="254" name="Google Shape;254;p44"/>
          <p:cNvSpPr txBox="1"/>
          <p:nvPr/>
        </p:nvSpPr>
        <p:spPr>
          <a:xfrm>
            <a:off x="2918275" y="1815175"/>
            <a:ext cx="532500" cy="49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sz="2100">
                <a:solidFill>
                  <a:srgbClr val="E8E7E3"/>
                </a:solidFill>
                <a:highlight>
                  <a:srgbClr val="17181C"/>
                </a:highlight>
              </a:rPr>
              <a:t>😁</a:t>
            </a:r>
            <a:endParaRPr sz="2100">
              <a:solidFill>
                <a:srgbClr val="E8E7E3"/>
              </a:solidFill>
              <a:highlight>
                <a:srgbClr val="17181C"/>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sp>
        <p:nvSpPr>
          <p:cNvPr id="259" name="Google Shape;259;p4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60" name="Google Shape;260;p4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61" name="Google Shape;261;p45"/>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262" name="Google Shape;262;p45"/>
          <p:cNvPicPr preferRelativeResize="0"/>
          <p:nvPr/>
        </p:nvPicPr>
        <p:blipFill rotWithShape="1">
          <a:blip r:embed="rId4">
            <a:alphaModFix/>
          </a:blip>
          <a:srcRect b="0" l="3792" r="3922" t="0"/>
          <a:stretch/>
        </p:blipFill>
        <p:spPr>
          <a:xfrm>
            <a:off x="409375" y="1047500"/>
            <a:ext cx="3577350" cy="1171575"/>
          </a:xfrm>
          <a:prstGeom prst="rect">
            <a:avLst/>
          </a:prstGeom>
          <a:noFill/>
          <a:ln>
            <a:noFill/>
          </a:ln>
        </p:spPr>
      </p:pic>
      <p:pic>
        <p:nvPicPr>
          <p:cNvPr id="263" name="Google Shape;263;p45"/>
          <p:cNvPicPr preferRelativeResize="0"/>
          <p:nvPr/>
        </p:nvPicPr>
        <p:blipFill>
          <a:blip r:embed="rId5">
            <a:alphaModFix/>
          </a:blip>
          <a:stretch>
            <a:fillRect/>
          </a:stretch>
        </p:blipFill>
        <p:spPr>
          <a:xfrm>
            <a:off x="414725" y="2298525"/>
            <a:ext cx="4714875" cy="1057275"/>
          </a:xfrm>
          <a:prstGeom prst="rect">
            <a:avLst/>
          </a:prstGeom>
          <a:noFill/>
          <a:ln>
            <a:noFill/>
          </a:ln>
        </p:spPr>
      </p:pic>
      <p:pic>
        <p:nvPicPr>
          <p:cNvPr id="264" name="Google Shape;264;p45"/>
          <p:cNvPicPr preferRelativeResize="0"/>
          <p:nvPr/>
        </p:nvPicPr>
        <p:blipFill rotWithShape="1">
          <a:blip r:embed="rId6">
            <a:alphaModFix/>
          </a:blip>
          <a:srcRect b="0" l="0" r="3595" t="0"/>
          <a:stretch/>
        </p:blipFill>
        <p:spPr>
          <a:xfrm>
            <a:off x="4090075" y="1047500"/>
            <a:ext cx="4958676" cy="923925"/>
          </a:xfrm>
          <a:prstGeom prst="rect">
            <a:avLst/>
          </a:prstGeom>
          <a:noFill/>
          <a:ln>
            <a:noFill/>
          </a:ln>
        </p:spPr>
      </p:pic>
      <p:pic>
        <p:nvPicPr>
          <p:cNvPr id="265" name="Google Shape;265;p45"/>
          <p:cNvPicPr preferRelativeResize="0"/>
          <p:nvPr/>
        </p:nvPicPr>
        <p:blipFill>
          <a:blip r:embed="rId7">
            <a:alphaModFix/>
          </a:blip>
          <a:stretch>
            <a:fillRect/>
          </a:stretch>
        </p:blipFill>
        <p:spPr>
          <a:xfrm>
            <a:off x="5875679" y="384372"/>
            <a:ext cx="3173070" cy="591000"/>
          </a:xfrm>
          <a:prstGeom prst="rect">
            <a:avLst/>
          </a:prstGeom>
          <a:noFill/>
          <a:ln>
            <a:noFill/>
          </a:ln>
        </p:spPr>
      </p:pic>
      <p:sp>
        <p:nvSpPr>
          <p:cNvPr id="266" name="Google Shape;266;p45"/>
          <p:cNvSpPr txBox="1"/>
          <p:nvPr/>
        </p:nvSpPr>
        <p:spPr>
          <a:xfrm>
            <a:off x="5216450" y="1971425"/>
            <a:ext cx="38322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500">
                <a:solidFill>
                  <a:schemeClr val="dk1"/>
                </a:solidFill>
                <a:latin typeface="Montserrat"/>
                <a:ea typeface="Montserrat"/>
                <a:cs typeface="Montserrat"/>
                <a:sym typeface="Montserrat"/>
              </a:rPr>
              <a:t>Case A:</a:t>
            </a:r>
            <a:r>
              <a:rPr lang="en-GB" sz="1500">
                <a:solidFill>
                  <a:schemeClr val="dk1"/>
                </a:solidFill>
                <a:latin typeface="Montserrat"/>
                <a:ea typeface="Montserrat"/>
                <a:cs typeface="Montserrat"/>
                <a:sym typeface="Montserrat"/>
              </a:rPr>
              <a:t> No need to return or await the expect since by the time is called sum has already resolved.</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b="1" lang="en-GB" sz="1500">
                <a:solidFill>
                  <a:schemeClr val="dk1"/>
                </a:solidFill>
                <a:latin typeface="Montserrat"/>
                <a:ea typeface="Montserrat"/>
                <a:cs typeface="Montserrat"/>
                <a:sym typeface="Montserrat"/>
              </a:rPr>
              <a:t>Cases B and D</a:t>
            </a:r>
            <a:r>
              <a:rPr lang="en-GB" sz="1500">
                <a:solidFill>
                  <a:schemeClr val="dk1"/>
                </a:solidFill>
                <a:latin typeface="Montserrat"/>
                <a:ea typeface="Montserrat"/>
                <a:cs typeface="Montserrat"/>
                <a:sym typeface="Montserrat"/>
              </a:rPr>
              <a:t>: We need to await/return for the expect. Otherwise the test function will run without waiting for asyncAdd to solve</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b="1" lang="en-GB" sz="1500">
                <a:solidFill>
                  <a:schemeClr val="dk1"/>
                </a:solidFill>
                <a:latin typeface="Montserrat"/>
                <a:ea typeface="Montserrat"/>
                <a:cs typeface="Montserrat"/>
                <a:sym typeface="Montserrat"/>
              </a:rPr>
              <a:t>Case C: </a:t>
            </a:r>
            <a:r>
              <a:rPr lang="en-GB" sz="1500">
                <a:solidFill>
                  <a:schemeClr val="dk1"/>
                </a:solidFill>
                <a:latin typeface="Montserrat"/>
                <a:ea typeface="Montserrat"/>
                <a:cs typeface="Montserrat"/>
                <a:sym typeface="Montserrat"/>
              </a:rPr>
              <a:t>Same as D, in order to wait for asyncAdd to solve, we need to return it or await it. </a:t>
            </a:r>
            <a:endParaRPr sz="1500">
              <a:solidFill>
                <a:schemeClr val="dk1"/>
              </a:solidFill>
              <a:latin typeface="Montserrat"/>
              <a:ea typeface="Montserrat"/>
              <a:cs typeface="Montserrat"/>
              <a:sym typeface="Montserrat"/>
            </a:endParaRPr>
          </a:p>
        </p:txBody>
      </p:sp>
      <p:pic>
        <p:nvPicPr>
          <p:cNvPr id="267" name="Google Shape;267;p45"/>
          <p:cNvPicPr preferRelativeResize="0"/>
          <p:nvPr/>
        </p:nvPicPr>
        <p:blipFill>
          <a:blip r:embed="rId8">
            <a:alphaModFix/>
          </a:blip>
          <a:stretch>
            <a:fillRect/>
          </a:stretch>
        </p:blipFill>
        <p:spPr>
          <a:xfrm>
            <a:off x="409375" y="3435250"/>
            <a:ext cx="4143375" cy="139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sp>
        <p:nvSpPr>
          <p:cNvPr id="272" name="Google Shape;272;p4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73" name="Google Shape;273;p4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74" name="Google Shape;274;p46"/>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275" name="Google Shape;275;p46"/>
          <p:cNvPicPr preferRelativeResize="0"/>
          <p:nvPr/>
        </p:nvPicPr>
        <p:blipFill>
          <a:blip r:embed="rId4">
            <a:alphaModFix/>
          </a:blip>
          <a:stretch>
            <a:fillRect/>
          </a:stretch>
        </p:blipFill>
        <p:spPr>
          <a:xfrm>
            <a:off x="414725" y="1499850"/>
            <a:ext cx="5133975" cy="1200150"/>
          </a:xfrm>
          <a:prstGeom prst="rect">
            <a:avLst/>
          </a:prstGeom>
          <a:noFill/>
          <a:ln>
            <a:noFill/>
          </a:ln>
        </p:spPr>
      </p:pic>
      <p:pic>
        <p:nvPicPr>
          <p:cNvPr id="276" name="Google Shape;276;p46"/>
          <p:cNvPicPr preferRelativeResize="0"/>
          <p:nvPr/>
        </p:nvPicPr>
        <p:blipFill>
          <a:blip r:embed="rId5">
            <a:alphaModFix/>
          </a:blip>
          <a:stretch>
            <a:fillRect/>
          </a:stretch>
        </p:blipFill>
        <p:spPr>
          <a:xfrm>
            <a:off x="414725" y="2801325"/>
            <a:ext cx="4895850" cy="1885950"/>
          </a:xfrm>
          <a:prstGeom prst="rect">
            <a:avLst/>
          </a:prstGeom>
          <a:noFill/>
          <a:ln>
            <a:noFill/>
          </a:ln>
        </p:spPr>
      </p:pic>
      <p:pic>
        <p:nvPicPr>
          <p:cNvPr id="277" name="Google Shape;277;p46"/>
          <p:cNvPicPr preferRelativeResize="0"/>
          <p:nvPr/>
        </p:nvPicPr>
        <p:blipFill rotWithShape="1">
          <a:blip r:embed="rId6">
            <a:alphaModFix/>
          </a:blip>
          <a:srcRect b="51665" l="0" r="0" t="0"/>
          <a:stretch/>
        </p:blipFill>
        <p:spPr>
          <a:xfrm>
            <a:off x="5405125" y="2801325"/>
            <a:ext cx="3590500" cy="284775"/>
          </a:xfrm>
          <a:prstGeom prst="rect">
            <a:avLst/>
          </a:prstGeom>
          <a:noFill/>
          <a:ln>
            <a:noFill/>
          </a:ln>
        </p:spPr>
      </p:pic>
      <p:sp>
        <p:nvSpPr>
          <p:cNvPr id="278" name="Google Shape;278;p46"/>
          <p:cNvSpPr txBox="1"/>
          <p:nvPr/>
        </p:nvSpPr>
        <p:spPr>
          <a:xfrm>
            <a:off x="414725" y="1013900"/>
            <a:ext cx="8580900" cy="522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Now let’s give a look to some tests that expect the asyncAdd to reject with NaN:</a:t>
            </a:r>
            <a:endParaRPr sz="15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4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an async Function</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84" name="Google Shape;284;p4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85" name="Google Shape;285;p47"/>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286" name="Google Shape;286;p47"/>
          <p:cNvPicPr preferRelativeResize="0"/>
          <p:nvPr/>
        </p:nvPicPr>
        <p:blipFill rotWithShape="1">
          <a:blip r:embed="rId4">
            <a:alphaModFix/>
          </a:blip>
          <a:srcRect b="0" l="0" r="0" t="49551"/>
          <a:stretch/>
        </p:blipFill>
        <p:spPr>
          <a:xfrm>
            <a:off x="414725" y="3746425"/>
            <a:ext cx="4933950" cy="408450"/>
          </a:xfrm>
          <a:prstGeom prst="rect">
            <a:avLst/>
          </a:prstGeom>
          <a:noFill/>
          <a:ln>
            <a:noFill/>
          </a:ln>
        </p:spPr>
      </p:pic>
      <p:pic>
        <p:nvPicPr>
          <p:cNvPr id="287" name="Google Shape;287;p47"/>
          <p:cNvPicPr preferRelativeResize="0"/>
          <p:nvPr/>
        </p:nvPicPr>
        <p:blipFill rotWithShape="1">
          <a:blip r:embed="rId5">
            <a:alphaModFix/>
          </a:blip>
          <a:srcRect b="48272" l="0" r="0" t="0"/>
          <a:stretch/>
        </p:blipFill>
        <p:spPr>
          <a:xfrm>
            <a:off x="414725" y="981850"/>
            <a:ext cx="5505450" cy="1374675"/>
          </a:xfrm>
          <a:prstGeom prst="rect">
            <a:avLst/>
          </a:prstGeom>
          <a:noFill/>
          <a:ln>
            <a:noFill/>
          </a:ln>
        </p:spPr>
      </p:pic>
      <p:pic>
        <p:nvPicPr>
          <p:cNvPr id="288" name="Google Shape;288;p47"/>
          <p:cNvPicPr preferRelativeResize="0"/>
          <p:nvPr/>
        </p:nvPicPr>
        <p:blipFill>
          <a:blip r:embed="rId6">
            <a:alphaModFix/>
          </a:blip>
          <a:stretch>
            <a:fillRect/>
          </a:stretch>
        </p:blipFill>
        <p:spPr>
          <a:xfrm>
            <a:off x="414725" y="2416700"/>
            <a:ext cx="5505449" cy="11931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2" name="Shape 292"/>
        <p:cNvGrpSpPr/>
        <p:nvPr/>
      </p:nvGrpSpPr>
      <p:grpSpPr>
        <a:xfrm>
          <a:off x="0" y="0"/>
          <a:ext cx="0" cy="0"/>
          <a:chOff x="0" y="0"/>
          <a:chExt cx="0" cy="0"/>
        </a:xfrm>
      </p:grpSpPr>
      <p:cxnSp>
        <p:nvCxnSpPr>
          <p:cNvPr id="293" name="Google Shape;293;p4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94" name="Google Shape;294;p4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95" name="Google Shape;295;p48"/>
          <p:cNvSpPr txBox="1"/>
          <p:nvPr/>
        </p:nvSpPr>
        <p:spPr>
          <a:xfrm>
            <a:off x="414725" y="921675"/>
            <a:ext cx="8443800" cy="37122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When running a test suite, Jest provides and </a:t>
            </a:r>
            <a:r>
              <a:rPr b="1" lang="en-GB" sz="1500">
                <a:solidFill>
                  <a:schemeClr val="dk1"/>
                </a:solidFill>
                <a:latin typeface="Montserrat"/>
                <a:ea typeface="Montserrat"/>
                <a:cs typeface="Montserrat"/>
                <a:sym typeface="Montserrat"/>
              </a:rPr>
              <a:t>afterAll </a:t>
            </a:r>
            <a:r>
              <a:rPr lang="en-GB" sz="1500">
                <a:solidFill>
                  <a:schemeClr val="dk1"/>
                </a:solidFill>
                <a:latin typeface="Montserrat"/>
                <a:ea typeface="Montserrat"/>
                <a:cs typeface="Montserrat"/>
                <a:sym typeface="Montserrat"/>
              </a:rPr>
              <a:t>and </a:t>
            </a:r>
            <a:r>
              <a:rPr b="1" lang="en-GB" sz="1500">
                <a:solidFill>
                  <a:schemeClr val="dk1"/>
                </a:solidFill>
                <a:latin typeface="Montserrat"/>
                <a:ea typeface="Montserrat"/>
                <a:cs typeface="Montserrat"/>
                <a:sym typeface="Montserrat"/>
              </a:rPr>
              <a:t>beforeAll </a:t>
            </a:r>
            <a:r>
              <a:rPr lang="en-GB" sz="1500">
                <a:solidFill>
                  <a:schemeClr val="dk1"/>
                </a:solidFill>
                <a:latin typeface="Montserrat"/>
                <a:ea typeface="Montserrat"/>
                <a:cs typeface="Montserrat"/>
                <a:sym typeface="Montserrat"/>
              </a:rPr>
              <a:t>functions that run after / before the tests are completed.</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They are useful for:</a:t>
            </a:r>
            <a:endParaRPr sz="1500">
              <a:solidFill>
                <a:schemeClr val="dk1"/>
              </a:solidFill>
              <a:latin typeface="Montserrat"/>
              <a:ea typeface="Montserrat"/>
              <a:cs typeface="Montserrat"/>
              <a:sym typeface="Montserrat"/>
            </a:endParaRPr>
          </a:p>
          <a:p>
            <a:pPr indent="-323850" lvl="0" marL="457200" marR="0" rtl="0" algn="just">
              <a:lnSpc>
                <a:spcPct val="115000"/>
              </a:lnSpc>
              <a:spcBef>
                <a:spcPts val="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Cleanup</a:t>
            </a:r>
            <a:endParaRPr sz="1500">
              <a:solidFill>
                <a:schemeClr val="dk1"/>
              </a:solidFill>
              <a:latin typeface="Montserrat"/>
              <a:ea typeface="Montserrat"/>
              <a:cs typeface="Montserrat"/>
              <a:sym typeface="Montserrat"/>
            </a:endParaRPr>
          </a:p>
          <a:p>
            <a:pPr indent="-323850" lvl="0" marL="457200" marR="0" rtl="0" algn="just">
              <a:lnSpc>
                <a:spcPct val="115000"/>
              </a:lnSpc>
              <a:spcBef>
                <a:spcPts val="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Setting configurations before running the test</a:t>
            </a:r>
            <a:endParaRPr sz="1500">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That function may return a generator or a promise, and it </a:t>
            </a:r>
            <a:r>
              <a:rPr b="1" lang="en-GB" sz="1500">
                <a:solidFill>
                  <a:schemeClr val="dk1"/>
                </a:solidFill>
                <a:latin typeface="Montserrat"/>
                <a:ea typeface="Montserrat"/>
                <a:cs typeface="Montserrat"/>
                <a:sym typeface="Montserrat"/>
              </a:rPr>
              <a:t>will wait</a:t>
            </a:r>
            <a:r>
              <a:rPr lang="en-GB" sz="1500">
                <a:solidFill>
                  <a:schemeClr val="dk1"/>
                </a:solidFill>
                <a:latin typeface="Montserrat"/>
                <a:ea typeface="Montserrat"/>
                <a:cs typeface="Montserrat"/>
                <a:sym typeface="Montserrat"/>
              </a:rPr>
              <a:t> for your promise or generator function to finish its execution before it continues.</a:t>
            </a:r>
            <a:endParaRPr sz="1500">
              <a:solidFill>
                <a:schemeClr val="dk1"/>
              </a:solidFill>
              <a:latin typeface="Montserrat"/>
              <a:ea typeface="Montserrat"/>
              <a:cs typeface="Montserrat"/>
              <a:sym typeface="Montserrat"/>
            </a:endParaRPr>
          </a:p>
        </p:txBody>
      </p:sp>
      <p:sp>
        <p:nvSpPr>
          <p:cNvPr id="296" name="Google Shape;296;p4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afterAll &amp; beforeAll</a:t>
            </a:r>
            <a:endParaRPr b="1" sz="20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4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afterAll &amp; beforeAll</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02" name="Google Shape;302;p4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03" name="Google Shape;303;p4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04" name="Google Shape;304;p49"/>
          <p:cNvSpPr txBox="1"/>
          <p:nvPr/>
        </p:nvSpPr>
        <p:spPr>
          <a:xfrm>
            <a:off x="414725" y="921675"/>
            <a:ext cx="8443800" cy="3803100"/>
          </a:xfrm>
          <a:prstGeom prst="rect">
            <a:avLst/>
          </a:prstGeom>
          <a:noFill/>
          <a:ln>
            <a:noFill/>
          </a:ln>
        </p:spPr>
        <p:txBody>
          <a:bodyPr anchorCtr="0" anchor="t" bIns="91425" lIns="0" spcFirstLastPara="1" rIns="91425" wrap="square" tIns="91425">
            <a:noAutofit/>
          </a:bodyPr>
          <a:lstStyle/>
          <a:p>
            <a:pPr indent="0" lvl="0" marL="457200" rtl="0" algn="just">
              <a:lnSpc>
                <a:spcPct val="115000"/>
              </a:lnSpc>
              <a:spcBef>
                <a:spcPts val="0"/>
              </a:spcBef>
              <a:spcAft>
                <a:spcPts val="0"/>
              </a:spcAft>
              <a:buNone/>
            </a:pPr>
            <a:r>
              <a:rPr b="1" lang="en-GB" sz="1200">
                <a:solidFill>
                  <a:srgbClr val="880000"/>
                </a:solidFill>
                <a:latin typeface="Source Code Pro"/>
                <a:ea typeface="Source Code Pro"/>
                <a:cs typeface="Source Code Pro"/>
                <a:sym typeface="Source Code Pro"/>
              </a:rPr>
              <a:t>// MyTestFile.test.js</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afterAll</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cleanResources</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beforeAll</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runDbConnection</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describe</a:t>
            </a:r>
            <a:r>
              <a:rPr b="1" lang="en-GB" sz="1200">
                <a:solidFill>
                  <a:srgbClr val="666600"/>
                </a:solidFill>
                <a:latin typeface="Source Code Pro"/>
                <a:ea typeface="Source Code Pro"/>
                <a:cs typeface="Source Code Pro"/>
                <a:sym typeface="Source Code Pro"/>
              </a:rPr>
              <a:t>(</a:t>
            </a:r>
            <a:r>
              <a:rPr b="1" lang="en-GB" sz="1200">
                <a:solidFill>
                  <a:srgbClr val="718C00"/>
                </a:solidFill>
                <a:latin typeface="Source Code Pro"/>
                <a:ea typeface="Source Code Pro"/>
                <a:cs typeface="Source Code Pro"/>
                <a:sym typeface="Source Code Pro"/>
              </a:rPr>
              <a:t>"MyComponent"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=&amp;</a:t>
            </a:r>
            <a:r>
              <a:rPr b="1" lang="en-GB" sz="1200">
                <a:solidFill>
                  <a:srgbClr val="8959A8"/>
                </a:solidFill>
                <a:latin typeface="Source Code Pro"/>
                <a:ea typeface="Source Code Pro"/>
                <a:cs typeface="Source Code Pro"/>
                <a:sym typeface="Source Code Pro"/>
              </a:rPr>
              <a:t>gt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test</a:t>
            </a:r>
            <a:r>
              <a:rPr b="1" lang="en-GB" sz="1200">
                <a:solidFill>
                  <a:srgbClr val="666600"/>
                </a:solidFill>
                <a:latin typeface="Source Code Pro"/>
                <a:ea typeface="Source Code Pro"/>
                <a:cs typeface="Source Code Pro"/>
                <a:sym typeface="Source Code Pro"/>
              </a:rPr>
              <a:t>(</a:t>
            </a:r>
            <a:r>
              <a:rPr b="1" lang="en-GB" sz="1200">
                <a:solidFill>
                  <a:srgbClr val="718C00"/>
                </a:solidFill>
                <a:latin typeface="Source Code Pro"/>
                <a:ea typeface="Source Code Pro"/>
                <a:cs typeface="Source Code Pro"/>
                <a:sym typeface="Source Code Pro"/>
              </a:rPr>
              <a:t>"should do this.."</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=&amp;</a:t>
            </a:r>
            <a:r>
              <a:rPr b="1" lang="en-GB" sz="1200">
                <a:solidFill>
                  <a:srgbClr val="8959A8"/>
                </a:solidFill>
                <a:latin typeface="Source Code Pro"/>
                <a:ea typeface="Source Code Pro"/>
                <a:cs typeface="Source Code Pro"/>
                <a:sym typeface="Source Code Pro"/>
              </a:rPr>
              <a:t>gt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expect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prop</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toBeTruthy</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76200" marR="76200" rtl="0" algn="l">
              <a:lnSpc>
                <a:spcPct val="115000"/>
              </a:lnSpc>
              <a:spcBef>
                <a:spcPts val="0"/>
              </a:spcBef>
              <a:spcAft>
                <a:spcPts val="0"/>
              </a:spcAft>
              <a:buClr>
                <a:schemeClr val="dk1"/>
              </a:buClr>
              <a:buSzPts val="1100"/>
              <a:buFont typeface="Arial"/>
              <a:buNone/>
            </a:pPr>
            <a:r>
              <a:rPr b="1" lang="en-GB" sz="1200">
                <a:solidFill>
                  <a:srgbClr val="666600"/>
                </a:solidFill>
                <a:latin typeface="Source Code Pro"/>
                <a:ea typeface="Source Code Pro"/>
                <a:cs typeface="Source Code Pro"/>
                <a:sym typeface="Source Code Pro"/>
              </a:rPr>
              <a:t>});</a:t>
            </a:r>
            <a:endParaRPr b="1" sz="1200">
              <a:solidFill>
                <a:srgbClr val="666600"/>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3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GB" sz="3000">
                <a:solidFill>
                  <a:srgbClr val="4278E8"/>
                </a:solidFill>
                <a:latin typeface="Montserrat"/>
                <a:ea typeface="Montserrat"/>
                <a:cs typeface="Montserrat"/>
                <a:sym typeface="Montserrat"/>
              </a:rPr>
              <a:t>Agenda</a:t>
            </a:r>
            <a:endParaRPr b="1" sz="2400">
              <a:solidFill>
                <a:srgbClr val="FFFFFF"/>
              </a:solidFill>
              <a:latin typeface="Montserrat"/>
              <a:ea typeface="Montserrat"/>
              <a:cs typeface="Montserrat"/>
              <a:sym typeface="Montserrat"/>
            </a:endParaRPr>
          </a:p>
        </p:txBody>
      </p:sp>
      <p:cxnSp>
        <p:nvCxnSpPr>
          <p:cNvPr id="137" name="Google Shape;137;p3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38" name="Google Shape;138;p3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39" name="Google Shape;139;p32"/>
          <p:cNvSpPr txBox="1"/>
          <p:nvPr/>
        </p:nvSpPr>
        <p:spPr>
          <a:xfrm>
            <a:off x="414725" y="944075"/>
            <a:ext cx="8544600" cy="3790800"/>
          </a:xfrm>
          <a:prstGeom prst="rect">
            <a:avLst/>
          </a:prstGeom>
          <a:noFill/>
          <a:ln>
            <a:noFill/>
          </a:ln>
        </p:spPr>
        <p:txBody>
          <a:bodyPr anchorCtr="0" anchor="t" bIns="91425" lIns="0" spcFirstLastPara="1" rIns="91425" wrap="square" tIns="91425">
            <a:noAutofit/>
          </a:bodyPr>
          <a:lstStyle/>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Test.each</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Coverage</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Handling unexpected results - Throwing errors</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Async code: Callbacks, async/await, promises. </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BeforeEach // beforeAll</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AfterEach // afterAll</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Skipping timers</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Mocking functions and modules</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Mocking fetch()</a:t>
            </a:r>
            <a:endParaRPr sz="1600">
              <a:solidFill>
                <a:srgbClr val="202122"/>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8" name="Shape 308"/>
        <p:cNvGrpSpPr/>
        <p:nvPr/>
      </p:nvGrpSpPr>
      <p:grpSpPr>
        <a:xfrm>
          <a:off x="0" y="0"/>
          <a:ext cx="0" cy="0"/>
          <a:chOff x="0" y="0"/>
          <a:chExt cx="0" cy="0"/>
        </a:xfrm>
      </p:grpSpPr>
      <p:cxnSp>
        <p:nvCxnSpPr>
          <p:cNvPr id="309" name="Google Shape;309;p5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10" name="Google Shape;310;p5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11" name="Google Shape;311;p50"/>
          <p:cNvSpPr txBox="1"/>
          <p:nvPr/>
        </p:nvSpPr>
        <p:spPr>
          <a:xfrm>
            <a:off x="414725" y="921675"/>
            <a:ext cx="8443800" cy="3712200"/>
          </a:xfrm>
          <a:prstGeom prst="rect">
            <a:avLst/>
          </a:prstGeom>
          <a:noFill/>
          <a:ln>
            <a:noFill/>
          </a:ln>
        </p:spPr>
        <p:txBody>
          <a:bodyPr anchorCtr="0" anchor="t" bIns="91425" lIns="0" spcFirstLastPara="1" rIns="91425" wrap="square" tIns="91425">
            <a:noAutofit/>
          </a:bodyPr>
          <a:lstStyle/>
          <a:p>
            <a:pPr indent="0" lvl="0" marL="0" marR="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Unlike </a:t>
            </a:r>
            <a:r>
              <a:rPr b="1" lang="en-GB" sz="1500">
                <a:solidFill>
                  <a:schemeClr val="dk1"/>
                </a:solidFill>
                <a:latin typeface="Montserrat"/>
                <a:ea typeface="Montserrat"/>
                <a:cs typeface="Montserrat"/>
                <a:sym typeface="Montserrat"/>
              </a:rPr>
              <a:t>afterAll </a:t>
            </a:r>
            <a:r>
              <a:rPr lang="en-GB" sz="1500">
                <a:solidFill>
                  <a:schemeClr val="dk1"/>
                </a:solidFill>
                <a:latin typeface="Montserrat"/>
                <a:ea typeface="Montserrat"/>
                <a:cs typeface="Montserrat"/>
                <a:sym typeface="Montserrat"/>
              </a:rPr>
              <a:t>and </a:t>
            </a:r>
            <a:r>
              <a:rPr b="1" lang="en-GB" sz="1500">
                <a:solidFill>
                  <a:schemeClr val="dk1"/>
                </a:solidFill>
                <a:latin typeface="Montserrat"/>
                <a:ea typeface="Montserrat"/>
                <a:cs typeface="Montserrat"/>
                <a:sym typeface="Montserrat"/>
              </a:rPr>
              <a:t>beforeAll</a:t>
            </a:r>
            <a:r>
              <a:rPr lang="en-GB" sz="1500">
                <a:solidFill>
                  <a:schemeClr val="dk1"/>
                </a:solidFill>
                <a:latin typeface="Montserrat"/>
                <a:ea typeface="Montserrat"/>
                <a:cs typeface="Montserrat"/>
                <a:sym typeface="Montserrat"/>
              </a:rPr>
              <a:t>, these functions are called for each test case in your test file.</a:t>
            </a:r>
            <a:endParaRPr sz="1500">
              <a:solidFill>
                <a:schemeClr val="dk1"/>
              </a:solidFill>
              <a:latin typeface="Montserrat"/>
              <a:ea typeface="Montserrat"/>
              <a:cs typeface="Montserrat"/>
              <a:sym typeface="Montserrat"/>
            </a:endParaRPr>
          </a:p>
          <a:p>
            <a:pPr indent="-323850" lvl="0" marL="457200" marR="0" rtl="0" algn="just">
              <a:lnSpc>
                <a:spcPct val="115000"/>
              </a:lnSpc>
              <a:spcBef>
                <a:spcPts val="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By using </a:t>
            </a:r>
            <a:r>
              <a:rPr b="1" lang="en-GB" sz="1500">
                <a:solidFill>
                  <a:schemeClr val="dk1"/>
                </a:solidFill>
                <a:latin typeface="Montserrat"/>
                <a:ea typeface="Montserrat"/>
                <a:cs typeface="Montserrat"/>
                <a:sym typeface="Montserrat"/>
              </a:rPr>
              <a:t>beforeEach</a:t>
            </a:r>
            <a:r>
              <a:rPr lang="en-GB" sz="1500">
                <a:solidFill>
                  <a:schemeClr val="dk1"/>
                </a:solidFill>
                <a:latin typeface="Montserrat"/>
                <a:ea typeface="Montserrat"/>
                <a:cs typeface="Montserrat"/>
                <a:sym typeface="Montserrat"/>
              </a:rPr>
              <a:t>, you can create a connection to your database before each test case start to run, for example.</a:t>
            </a:r>
            <a:endParaRPr sz="1500">
              <a:solidFill>
                <a:schemeClr val="dk1"/>
              </a:solidFill>
              <a:latin typeface="Montserrat"/>
              <a:ea typeface="Montserrat"/>
              <a:cs typeface="Montserrat"/>
              <a:sym typeface="Montserrat"/>
            </a:endParaRPr>
          </a:p>
          <a:p>
            <a:pPr indent="-323850" lvl="0" marL="457200" marR="0" rtl="0" algn="just">
              <a:lnSpc>
                <a:spcPct val="115000"/>
              </a:lnSpc>
              <a:spcBef>
                <a:spcPts val="0"/>
              </a:spcBef>
              <a:spcAft>
                <a:spcPts val="0"/>
              </a:spcAft>
              <a:buClr>
                <a:schemeClr val="dk1"/>
              </a:buClr>
              <a:buSzPts val="1500"/>
              <a:buFont typeface="Montserrat"/>
              <a:buChar char="●"/>
            </a:pPr>
            <a:r>
              <a:rPr lang="en-GB" sz="1500">
                <a:solidFill>
                  <a:schemeClr val="dk1"/>
                </a:solidFill>
                <a:latin typeface="Montserrat"/>
                <a:ea typeface="Montserrat"/>
                <a:cs typeface="Montserrat"/>
                <a:sym typeface="Montserrat"/>
              </a:rPr>
              <a:t>As a best practice, you should use </a:t>
            </a:r>
            <a:r>
              <a:rPr b="1" lang="en-GB" sz="1500">
                <a:solidFill>
                  <a:schemeClr val="dk1"/>
                </a:solidFill>
                <a:latin typeface="Montserrat"/>
                <a:ea typeface="Montserrat"/>
                <a:cs typeface="Montserrat"/>
                <a:sym typeface="Montserrat"/>
              </a:rPr>
              <a:t>afterAll </a:t>
            </a:r>
            <a:r>
              <a:rPr lang="en-GB" sz="1500">
                <a:solidFill>
                  <a:schemeClr val="dk1"/>
                </a:solidFill>
                <a:latin typeface="Montserrat"/>
                <a:ea typeface="Montserrat"/>
                <a:cs typeface="Montserrat"/>
                <a:sym typeface="Montserrat"/>
              </a:rPr>
              <a:t>to remove your created DOM elements after each test case run.</a:t>
            </a:r>
            <a:endParaRPr sz="1500">
              <a:solidFill>
                <a:schemeClr val="dk1"/>
              </a:solidFill>
              <a:latin typeface="Montserrat"/>
              <a:ea typeface="Montserrat"/>
              <a:cs typeface="Montserrat"/>
              <a:sym typeface="Montserrat"/>
            </a:endParaRPr>
          </a:p>
        </p:txBody>
      </p:sp>
      <p:sp>
        <p:nvSpPr>
          <p:cNvPr id="312" name="Google Shape;312;p5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afterEach &amp; beforeEach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6" name="Shape 316"/>
        <p:cNvGrpSpPr/>
        <p:nvPr/>
      </p:nvGrpSpPr>
      <p:grpSpPr>
        <a:xfrm>
          <a:off x="0" y="0"/>
          <a:ext cx="0" cy="0"/>
          <a:chOff x="0" y="0"/>
          <a:chExt cx="0" cy="0"/>
        </a:xfrm>
      </p:grpSpPr>
      <p:sp>
        <p:nvSpPr>
          <p:cNvPr id="317" name="Google Shape;317;p5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afterEach &amp; beforeEach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18" name="Google Shape;318;p5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19" name="Google Shape;319;p5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20" name="Google Shape;320;p51"/>
          <p:cNvSpPr txBox="1"/>
          <p:nvPr/>
        </p:nvSpPr>
        <p:spPr>
          <a:xfrm>
            <a:off x="414725" y="921675"/>
            <a:ext cx="8443800" cy="1843500"/>
          </a:xfrm>
          <a:prstGeom prst="rect">
            <a:avLst/>
          </a:prstGeom>
          <a:noFill/>
          <a:ln>
            <a:noFill/>
          </a:ln>
        </p:spPr>
        <p:txBody>
          <a:bodyPr anchorCtr="0" anchor="t" bIns="91425" lIns="0" spcFirstLastPara="1" rIns="91425" wrap="square" tIns="91425">
            <a:noAutofit/>
          </a:bodyPr>
          <a:lstStyle/>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afterAll</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resetDomTree</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beforeAll</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createDomElement</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describe</a:t>
            </a:r>
            <a:r>
              <a:rPr b="1" lang="en-GB" sz="1200">
                <a:solidFill>
                  <a:srgbClr val="666600"/>
                </a:solidFill>
                <a:latin typeface="Source Code Pro"/>
                <a:ea typeface="Source Code Pro"/>
                <a:cs typeface="Source Code Pro"/>
                <a:sym typeface="Source Code Pro"/>
              </a:rPr>
              <a:t>(</a:t>
            </a:r>
            <a:r>
              <a:rPr b="1" lang="en-GB" sz="1200">
                <a:solidFill>
                  <a:srgbClr val="718C00"/>
                </a:solidFill>
                <a:latin typeface="Source Code Pro"/>
                <a:ea typeface="Source Code Pro"/>
                <a:cs typeface="Source Code Pro"/>
                <a:sym typeface="Source Code Pro"/>
              </a:rPr>
              <a:t>"MyComponent"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test</a:t>
            </a:r>
            <a:r>
              <a:rPr b="1" lang="en-GB" sz="1200">
                <a:solidFill>
                  <a:srgbClr val="666600"/>
                </a:solidFill>
                <a:latin typeface="Source Code Pro"/>
                <a:ea typeface="Source Code Pro"/>
                <a:cs typeface="Source Code Pro"/>
                <a:sym typeface="Source Code Pro"/>
              </a:rPr>
              <a:t>(</a:t>
            </a:r>
            <a:r>
              <a:rPr b="1" lang="en-GB" sz="1200">
                <a:solidFill>
                  <a:srgbClr val="718C00"/>
                </a:solidFill>
                <a:latin typeface="Source Code Pro"/>
                <a:ea typeface="Source Code Pro"/>
                <a:cs typeface="Source Code Pro"/>
                <a:sym typeface="Source Code Pro"/>
              </a:rPr>
              <a:t>"should do this.."</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expect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prop</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toBeTruthy</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test</a:t>
            </a:r>
            <a:r>
              <a:rPr b="1" lang="en-GB" sz="1200">
                <a:solidFill>
                  <a:srgbClr val="666600"/>
                </a:solidFill>
                <a:latin typeface="Source Code Pro"/>
                <a:ea typeface="Source Code Pro"/>
                <a:cs typeface="Source Code Pro"/>
                <a:sym typeface="Source Code Pro"/>
              </a:rPr>
              <a:t>(</a:t>
            </a:r>
            <a:r>
              <a:rPr b="1" lang="en-GB" sz="1200">
                <a:solidFill>
                  <a:srgbClr val="718C00"/>
                </a:solidFill>
                <a:latin typeface="Source Code Pro"/>
                <a:ea typeface="Source Code Pro"/>
                <a:cs typeface="Source Code Pro"/>
                <a:sym typeface="Source Code Pro"/>
              </a:rPr>
              <a:t>"should do that.."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=&gt;;</a:t>
            </a: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expect</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prop</a:t>
            </a:r>
            <a:r>
              <a:rPr b="1" lang="en-GB" sz="1200">
                <a:solidFill>
                  <a:srgbClr val="666600"/>
                </a:solidFill>
                <a:latin typeface="Source Code Pro"/>
                <a:ea typeface="Source Code Pro"/>
                <a:cs typeface="Source Code Pro"/>
                <a:sym typeface="Source Code Pro"/>
              </a:rPr>
              <a:t>).</a:t>
            </a:r>
            <a:r>
              <a:rPr b="1" lang="en-GB" sz="1200">
                <a:solidFill>
                  <a:schemeClr val="dk1"/>
                </a:solidFill>
                <a:latin typeface="Source Code Pro"/>
                <a:ea typeface="Source Code Pro"/>
                <a:cs typeface="Source Code Pro"/>
                <a:sym typeface="Source Code Pro"/>
              </a:rPr>
              <a:t>toBeTruthy</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b="1" lang="en-GB" sz="1200">
                <a:solidFill>
                  <a:schemeClr val="dk1"/>
                </a:solidFill>
                <a:latin typeface="Source Code Pro"/>
                <a:ea typeface="Source Code Pro"/>
                <a:cs typeface="Source Code Pro"/>
                <a:sym typeface="Source Code Pro"/>
              </a:rPr>
              <a:t>   </a:t>
            </a:r>
            <a:r>
              <a:rPr b="1" lang="en-GB" sz="1200">
                <a:solidFill>
                  <a:srgbClr val="666600"/>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a:p>
            <a:pPr indent="0" lvl="0" marL="76200" marR="76200" rtl="0" algn="l">
              <a:lnSpc>
                <a:spcPct val="115000"/>
              </a:lnSpc>
              <a:spcBef>
                <a:spcPts val="0"/>
              </a:spcBef>
              <a:spcAft>
                <a:spcPts val="0"/>
              </a:spcAft>
              <a:buClr>
                <a:schemeClr val="dk1"/>
              </a:buClr>
              <a:buSzPts val="1100"/>
              <a:buFont typeface="Arial"/>
              <a:buNone/>
            </a:pPr>
            <a:r>
              <a:rPr b="1" lang="en-GB" sz="1200">
                <a:solidFill>
                  <a:srgbClr val="666600"/>
                </a:solidFill>
                <a:latin typeface="Source Code Pro"/>
                <a:ea typeface="Source Code Pro"/>
                <a:cs typeface="Source Code Pro"/>
                <a:sym typeface="Source Code Pro"/>
              </a:rPr>
              <a:t>});</a:t>
            </a:r>
            <a:endParaRPr b="1" sz="1200">
              <a:solidFill>
                <a:srgbClr val="666600"/>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t/>
            </a:r>
            <a:endParaRPr b="1" sz="1200">
              <a:solidFill>
                <a:srgbClr val="880000"/>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4" name="Shape 324"/>
        <p:cNvGrpSpPr/>
        <p:nvPr/>
      </p:nvGrpSpPr>
      <p:grpSpPr>
        <a:xfrm>
          <a:off x="0" y="0"/>
          <a:ext cx="0" cy="0"/>
          <a:chOff x="0" y="0"/>
          <a:chExt cx="0" cy="0"/>
        </a:xfrm>
      </p:grpSpPr>
      <p:sp>
        <p:nvSpPr>
          <p:cNvPr id="325" name="Google Shape;325;p5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26" name="Google Shape;326;p5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27" name="Google Shape;327;p52"/>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28" name="Google Shape;328;p52"/>
          <p:cNvPicPr preferRelativeResize="0"/>
          <p:nvPr/>
        </p:nvPicPr>
        <p:blipFill>
          <a:blip r:embed="rId4">
            <a:alphaModFix/>
          </a:blip>
          <a:stretch>
            <a:fillRect/>
          </a:stretch>
        </p:blipFill>
        <p:spPr>
          <a:xfrm>
            <a:off x="795725" y="2989950"/>
            <a:ext cx="4700706" cy="1785600"/>
          </a:xfrm>
          <a:prstGeom prst="rect">
            <a:avLst/>
          </a:prstGeom>
          <a:noFill/>
          <a:ln>
            <a:noFill/>
          </a:ln>
        </p:spPr>
      </p:pic>
      <p:sp>
        <p:nvSpPr>
          <p:cNvPr id="329" name="Google Shape;329;p52"/>
          <p:cNvSpPr txBox="1"/>
          <p:nvPr/>
        </p:nvSpPr>
        <p:spPr>
          <a:xfrm>
            <a:off x="414725" y="921675"/>
            <a:ext cx="8443800" cy="18435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Jest has a built in methods to skip the timers. The most popular is </a:t>
            </a:r>
            <a:r>
              <a:rPr b="1" lang="en-GB" sz="1500">
                <a:solidFill>
                  <a:schemeClr val="dk1"/>
                </a:solidFill>
                <a:latin typeface="Montserrat"/>
                <a:ea typeface="Montserrat"/>
                <a:cs typeface="Montserrat"/>
                <a:sym typeface="Montserrat"/>
              </a:rPr>
              <a:t>runAllTimers.</a:t>
            </a:r>
            <a:r>
              <a:rPr lang="en-GB" sz="1500">
                <a:solidFill>
                  <a:schemeClr val="dk1"/>
                </a:solidFill>
                <a:latin typeface="Montserrat"/>
                <a:ea typeface="Montserrat"/>
                <a:cs typeface="Montserrat"/>
                <a:sym typeface="Montserrat"/>
              </a:rPr>
              <a:t> Since our setTimeOut was set at 500ms, we will need to wait them to finish in order to run our tests.</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Now, this can be skipped by using:</a:t>
            </a:r>
            <a:endParaRPr sz="15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rPr lang="en-GB" sz="1500">
                <a:solidFill>
                  <a:srgbClr val="CC0000"/>
                </a:solidFill>
                <a:latin typeface="Source Code Pro"/>
                <a:ea typeface="Source Code Pro"/>
                <a:cs typeface="Source Code Pro"/>
                <a:sym typeface="Source Code Pro"/>
              </a:rPr>
              <a:t>jest.useFakeTimers() // Allows to mock the times</a:t>
            </a:r>
            <a:endParaRPr sz="1500">
              <a:solidFill>
                <a:srgbClr val="CC0000"/>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lang="en-GB" sz="1500">
                <a:solidFill>
                  <a:srgbClr val="CC0000"/>
                </a:solidFill>
                <a:latin typeface="Source Code Pro"/>
                <a:ea typeface="Source Code Pro"/>
                <a:cs typeface="Source Code Pro"/>
                <a:sym typeface="Source Code Pro"/>
              </a:rPr>
              <a:t>jest.runAllTimers() // will skip the timers</a:t>
            </a:r>
            <a:endParaRPr sz="1500">
              <a:solidFill>
                <a:srgbClr val="CC0000"/>
              </a:solidFill>
              <a:latin typeface="Source Code Pro"/>
              <a:ea typeface="Source Code Pro"/>
              <a:cs typeface="Source Code Pro"/>
              <a:sym typeface="Source Code Pro"/>
            </a:endParaRPr>
          </a:p>
          <a:p>
            <a:pPr indent="0" lvl="0" marL="457200" rtl="0" algn="just">
              <a:lnSpc>
                <a:spcPct val="115000"/>
              </a:lnSpc>
              <a:spcBef>
                <a:spcPts val="0"/>
              </a:spcBef>
              <a:spcAft>
                <a:spcPts val="0"/>
              </a:spcAft>
              <a:buNone/>
            </a:pPr>
            <a:r>
              <a:rPr lang="en-GB" sz="1500">
                <a:solidFill>
                  <a:srgbClr val="CC0000"/>
                </a:solidFill>
                <a:latin typeface="Source Code Pro"/>
                <a:ea typeface="Source Code Pro"/>
                <a:cs typeface="Source Code Pro"/>
                <a:sym typeface="Source Code Pro"/>
              </a:rPr>
              <a:t>jest.useRealTimers() // closes the mocking, cancels useFakeTimers()</a:t>
            </a:r>
            <a:endParaRPr sz="1500">
              <a:solidFill>
                <a:srgbClr val="CC0000"/>
              </a:solidFill>
              <a:latin typeface="Source Code Pro"/>
              <a:ea typeface="Source Code Pro"/>
              <a:cs typeface="Source Code Pro"/>
              <a:sym typeface="Source Code Pro"/>
            </a:endParaRPr>
          </a:p>
        </p:txBody>
      </p:sp>
      <p:sp>
        <p:nvSpPr>
          <p:cNvPr id="330" name="Google Shape;330;p52"/>
          <p:cNvSpPr txBox="1"/>
          <p:nvPr/>
        </p:nvSpPr>
        <p:spPr>
          <a:xfrm>
            <a:off x="5496425" y="2989950"/>
            <a:ext cx="3042600" cy="1785600"/>
          </a:xfrm>
          <a:prstGeom prst="rect">
            <a:avLst/>
          </a:prstGeom>
          <a:noFill/>
          <a:ln>
            <a:noFill/>
          </a:ln>
        </p:spPr>
        <p:txBody>
          <a:bodyPr anchorCtr="0" anchor="t" bIns="91425" lIns="91425" spcFirstLastPara="1" rIns="91425" wrap="square" tIns="0">
            <a:noAutofit/>
          </a:bodyPr>
          <a:lstStyle/>
          <a:p>
            <a:pPr indent="0" lvl="0" marL="0" rtl="0" algn="just">
              <a:lnSpc>
                <a:spcPct val="115000"/>
              </a:lnSpc>
              <a:spcBef>
                <a:spcPts val="0"/>
              </a:spcBef>
              <a:spcAft>
                <a:spcPts val="0"/>
              </a:spcAft>
              <a:buNone/>
            </a:pPr>
            <a:r>
              <a:rPr i="1" lang="en-GB" sz="1300">
                <a:solidFill>
                  <a:schemeClr val="dk1"/>
                </a:solidFill>
                <a:latin typeface="Montserrat"/>
                <a:ea typeface="Montserrat"/>
                <a:cs typeface="Montserrat"/>
                <a:sym typeface="Montserrat"/>
              </a:rPr>
              <a:t>Left: Each test is taking at least 500 ms, the time set on the setTimeOut</a:t>
            </a:r>
            <a:endParaRPr i="1" sz="1300">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4" name="Shape 334"/>
        <p:cNvGrpSpPr/>
        <p:nvPr/>
      </p:nvGrpSpPr>
      <p:grpSpPr>
        <a:xfrm>
          <a:off x="0" y="0"/>
          <a:ext cx="0" cy="0"/>
          <a:chOff x="0" y="0"/>
          <a:chExt cx="0" cy="0"/>
        </a:xfrm>
      </p:grpSpPr>
      <p:sp>
        <p:nvSpPr>
          <p:cNvPr id="335" name="Google Shape;335;p5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36" name="Google Shape;336;p5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37" name="Google Shape;337;p5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38" name="Google Shape;338;p53"/>
          <p:cNvSpPr txBox="1"/>
          <p:nvPr/>
        </p:nvSpPr>
        <p:spPr>
          <a:xfrm>
            <a:off x="414725" y="921675"/>
            <a:ext cx="8443800" cy="3966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GB" sz="1500">
                <a:solidFill>
                  <a:schemeClr val="dk1"/>
                </a:solidFill>
                <a:latin typeface="Montserrat"/>
                <a:ea typeface="Montserrat"/>
                <a:cs typeface="Montserrat"/>
                <a:sym typeface="Montserrat"/>
              </a:rPr>
              <a:t>Jest has a built in methods to skip the timers. Since our setTimeOut was set at 500ms, we will need to wait them to finish in order to run our tests.</a:t>
            </a:r>
            <a:endParaRPr sz="15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Now, this can be skipped by using:</a:t>
            </a:r>
            <a:endParaRPr sz="1500">
              <a:solidFill>
                <a:schemeClr val="dk1"/>
              </a:solidFill>
              <a:latin typeface="Montserrat"/>
              <a:ea typeface="Montserrat"/>
              <a:cs typeface="Montserrat"/>
              <a:sym typeface="Montserrat"/>
            </a:endParaRPr>
          </a:p>
          <a:p>
            <a:pPr indent="0" lvl="0" marL="457200" rtl="0" algn="just">
              <a:lnSpc>
                <a:spcPct val="115000"/>
              </a:lnSpc>
              <a:spcBef>
                <a:spcPts val="1000"/>
              </a:spcBef>
              <a:spcAft>
                <a:spcPts val="0"/>
              </a:spcAft>
              <a:buNone/>
            </a:pPr>
            <a:r>
              <a:rPr lang="en-GB" sz="1500">
                <a:solidFill>
                  <a:srgbClr val="CC0000"/>
                </a:solidFill>
                <a:latin typeface="Source Code Pro"/>
                <a:ea typeface="Source Code Pro"/>
                <a:cs typeface="Source Code Pro"/>
                <a:sym typeface="Source Code Pro"/>
              </a:rPr>
              <a:t>jest.useFakeTimers() // Allows to mock the times</a:t>
            </a:r>
            <a:endParaRPr sz="1500">
              <a:solidFill>
                <a:srgbClr val="CC0000"/>
              </a:solidFill>
              <a:latin typeface="Source Code Pro"/>
              <a:ea typeface="Source Code Pro"/>
              <a:cs typeface="Source Code Pro"/>
              <a:sym typeface="Source Code Pro"/>
            </a:endParaRPr>
          </a:p>
          <a:p>
            <a:pPr indent="0" lvl="0" marL="457200" rtl="0" algn="just">
              <a:lnSpc>
                <a:spcPct val="115000"/>
              </a:lnSpc>
              <a:spcBef>
                <a:spcPts val="1000"/>
              </a:spcBef>
              <a:spcAft>
                <a:spcPts val="0"/>
              </a:spcAft>
              <a:buNone/>
            </a:pPr>
            <a:r>
              <a:rPr lang="en-GB" sz="1500">
                <a:solidFill>
                  <a:srgbClr val="CC0000"/>
                </a:solidFill>
                <a:latin typeface="Source Code Pro"/>
                <a:ea typeface="Source Code Pro"/>
                <a:cs typeface="Source Code Pro"/>
                <a:sym typeface="Source Code Pro"/>
              </a:rPr>
              <a:t>jest.runAllTimers() // will skip all of them</a:t>
            </a:r>
            <a:endParaRPr sz="1500">
              <a:solidFill>
                <a:srgbClr val="CC0000"/>
              </a:solidFill>
              <a:latin typeface="Source Code Pro"/>
              <a:ea typeface="Source Code Pro"/>
              <a:cs typeface="Source Code Pro"/>
              <a:sym typeface="Source Code Pro"/>
            </a:endParaRPr>
          </a:p>
          <a:p>
            <a:pPr indent="0" lvl="0" marL="457200" rtl="0" algn="just">
              <a:lnSpc>
                <a:spcPct val="115000"/>
              </a:lnSpc>
              <a:spcBef>
                <a:spcPts val="1000"/>
              </a:spcBef>
              <a:spcAft>
                <a:spcPts val="0"/>
              </a:spcAft>
              <a:buNone/>
            </a:pPr>
            <a:r>
              <a:rPr lang="en-GB" sz="1500">
                <a:solidFill>
                  <a:srgbClr val="CC0000"/>
                </a:solidFill>
                <a:latin typeface="Source Code Pro"/>
                <a:ea typeface="Source Code Pro"/>
                <a:cs typeface="Source Code Pro"/>
                <a:sym typeface="Source Code Pro"/>
              </a:rPr>
              <a:t>jest.useRealTimers() // closes the mocking, cancels useFakeTimers()</a:t>
            </a:r>
            <a:endParaRPr sz="1500">
              <a:solidFill>
                <a:srgbClr val="CC0000"/>
              </a:solidFill>
              <a:latin typeface="Source Code Pro"/>
              <a:ea typeface="Source Code Pro"/>
              <a:cs typeface="Source Code Pro"/>
              <a:sym typeface="Source Code Pro"/>
            </a:endParaRPr>
          </a:p>
          <a:p>
            <a:pPr indent="0" lvl="0" marL="457200" rtl="0" algn="just">
              <a:lnSpc>
                <a:spcPct val="115000"/>
              </a:lnSpc>
              <a:spcBef>
                <a:spcPts val="1000"/>
              </a:spcBef>
              <a:spcAft>
                <a:spcPts val="0"/>
              </a:spcAft>
              <a:buNone/>
            </a:pPr>
            <a:r>
              <a:t/>
            </a:r>
            <a:endParaRPr sz="1500">
              <a:solidFill>
                <a:srgbClr val="CC0000"/>
              </a:solidFill>
              <a:latin typeface="Source Code Pro"/>
              <a:ea typeface="Source Code Pro"/>
              <a:cs typeface="Source Code Pro"/>
              <a:sym typeface="Source Code Pro"/>
            </a:endParaRPr>
          </a:p>
          <a:p>
            <a:pPr indent="0" lvl="0" marL="0" marR="0" rtl="0" algn="just">
              <a:lnSpc>
                <a:spcPct val="115000"/>
              </a:lnSpc>
              <a:spcBef>
                <a:spcPts val="1000"/>
              </a:spcBef>
              <a:spcAft>
                <a:spcPts val="0"/>
              </a:spcAft>
              <a:buNone/>
            </a:pPr>
            <a:r>
              <a:rPr lang="en-GB" sz="1500">
                <a:solidFill>
                  <a:schemeClr val="dk1"/>
                </a:solidFill>
                <a:latin typeface="Montserrat"/>
                <a:ea typeface="Montserrat"/>
                <a:cs typeface="Montserrat"/>
                <a:sym typeface="Montserrat"/>
              </a:rPr>
              <a:t>Let’s give a look on how to write a test skipping the timers.</a:t>
            </a:r>
            <a:endParaRPr sz="1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2" name="Shape 342"/>
        <p:cNvGrpSpPr/>
        <p:nvPr/>
      </p:nvGrpSpPr>
      <p:grpSpPr>
        <a:xfrm>
          <a:off x="0" y="0"/>
          <a:ext cx="0" cy="0"/>
          <a:chOff x="0" y="0"/>
          <a:chExt cx="0" cy="0"/>
        </a:xfrm>
      </p:grpSpPr>
      <p:sp>
        <p:nvSpPr>
          <p:cNvPr id="343" name="Google Shape;343;p5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44" name="Google Shape;344;p5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45" name="Google Shape;345;p5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46" name="Google Shape;346;p54"/>
          <p:cNvSpPr txBox="1"/>
          <p:nvPr/>
        </p:nvSpPr>
        <p:spPr>
          <a:xfrm>
            <a:off x="414725" y="979625"/>
            <a:ext cx="8443800" cy="38430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Montserrat"/>
                <a:ea typeface="Montserrat"/>
                <a:cs typeface="Montserrat"/>
                <a:sym typeface="Montserrat"/>
              </a:rPr>
              <a:t>Recipe</a:t>
            </a:r>
            <a:r>
              <a:rPr lang="en-GB" sz="1500">
                <a:solidFill>
                  <a:schemeClr val="dk1"/>
                </a:solidFill>
                <a:latin typeface="Montserrat"/>
                <a:ea typeface="Montserrat"/>
                <a:cs typeface="Montserrat"/>
                <a:sym typeface="Montserrat"/>
              </a:rPr>
              <a:t> to use a fake timer:</a:t>
            </a:r>
            <a:endParaRPr sz="15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arenR"/>
            </a:pPr>
            <a:r>
              <a:rPr lang="en-GB" sz="1500">
                <a:solidFill>
                  <a:schemeClr val="dk1"/>
                </a:solidFill>
                <a:latin typeface="Montserrat"/>
                <a:ea typeface="Montserrat"/>
                <a:cs typeface="Montserrat"/>
                <a:sym typeface="Montserrat"/>
              </a:rPr>
              <a:t>Inside your test function, launch </a:t>
            </a:r>
            <a:r>
              <a:rPr b="1" lang="en-GB" sz="1500">
                <a:solidFill>
                  <a:schemeClr val="dk1"/>
                </a:solidFill>
                <a:latin typeface="Montserrat"/>
                <a:ea typeface="Montserrat"/>
                <a:cs typeface="Montserrat"/>
                <a:sym typeface="Montserrat"/>
              </a:rPr>
              <a:t>jest.useFakeTimers()</a:t>
            </a:r>
            <a:endParaRPr b="1" sz="1500">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arenR"/>
            </a:pPr>
            <a:r>
              <a:rPr lang="en-GB" sz="1500">
                <a:solidFill>
                  <a:schemeClr val="dk1"/>
                </a:solidFill>
                <a:latin typeface="Montserrat"/>
                <a:ea typeface="Montserrat"/>
                <a:cs typeface="Montserrat"/>
                <a:sym typeface="Montserrat"/>
              </a:rPr>
              <a:t>Trigger the call on a non blocking way </a:t>
            </a:r>
            <a:r>
              <a:rPr b="1" lang="en-GB" sz="1500">
                <a:solidFill>
                  <a:schemeClr val="dk1"/>
                </a:solidFill>
                <a:latin typeface="Montserrat"/>
                <a:ea typeface="Montserrat"/>
                <a:cs typeface="Montserrat"/>
                <a:sym typeface="Montserrat"/>
              </a:rPr>
              <a:t>(don’t use await for blocking the code until the result is solved)</a:t>
            </a:r>
            <a:endParaRPr b="1" sz="1500">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arenR"/>
            </a:pPr>
            <a:r>
              <a:rPr lang="en-GB" sz="1500">
                <a:solidFill>
                  <a:schemeClr val="dk1"/>
                </a:solidFill>
                <a:latin typeface="Montserrat"/>
                <a:ea typeface="Montserrat"/>
                <a:cs typeface="Montserrat"/>
                <a:sym typeface="Montserrat"/>
              </a:rPr>
              <a:t>Afterwards the call to the async function has been done, and JS is waiting for it to be resolved, you can skip the timers. Place your </a:t>
            </a:r>
            <a:r>
              <a:rPr b="1" lang="en-GB" sz="1500">
                <a:solidFill>
                  <a:schemeClr val="dk1"/>
                </a:solidFill>
                <a:latin typeface="Montserrat"/>
                <a:ea typeface="Montserrat"/>
                <a:cs typeface="Montserrat"/>
                <a:sym typeface="Montserrat"/>
              </a:rPr>
              <a:t>jest.runAllTimers()</a:t>
            </a:r>
            <a:r>
              <a:rPr lang="en-GB" sz="1500">
                <a:solidFill>
                  <a:schemeClr val="dk1"/>
                </a:solidFill>
                <a:latin typeface="Montserrat"/>
                <a:ea typeface="Montserrat"/>
                <a:cs typeface="Montserrat"/>
                <a:sym typeface="Montserrat"/>
              </a:rPr>
              <a:t> afterwards that call.</a:t>
            </a:r>
            <a:endParaRPr sz="1500">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arenR"/>
            </a:pPr>
            <a:r>
              <a:rPr lang="en-GB" sz="1500">
                <a:solidFill>
                  <a:schemeClr val="dk1"/>
                </a:solidFill>
                <a:latin typeface="Montserrat"/>
                <a:ea typeface="Montserrat"/>
                <a:cs typeface="Montserrat"/>
                <a:sym typeface="Montserrat"/>
              </a:rPr>
              <a:t>Do your </a:t>
            </a:r>
            <a:r>
              <a:rPr b="1" lang="en-GB" sz="1500">
                <a:solidFill>
                  <a:schemeClr val="dk1"/>
                </a:solidFill>
                <a:latin typeface="Montserrat"/>
                <a:ea typeface="Montserrat"/>
                <a:cs typeface="Montserrat"/>
                <a:sym typeface="Montserrat"/>
              </a:rPr>
              <a:t>assertions</a:t>
            </a:r>
            <a:endParaRPr b="1" sz="1500">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arenR"/>
            </a:pPr>
            <a:r>
              <a:rPr b="1" lang="en-GB" sz="1500">
                <a:solidFill>
                  <a:schemeClr val="dk1"/>
                </a:solidFill>
                <a:latin typeface="Montserrat"/>
                <a:ea typeface="Montserrat"/>
                <a:cs typeface="Montserrat"/>
                <a:sym typeface="Montserrat"/>
              </a:rPr>
              <a:t>Cleanup:</a:t>
            </a:r>
            <a:r>
              <a:rPr lang="en-GB" sz="1500">
                <a:solidFill>
                  <a:schemeClr val="dk1"/>
                </a:solidFill>
                <a:latin typeface="Montserrat"/>
                <a:ea typeface="Montserrat"/>
                <a:cs typeface="Montserrat"/>
                <a:sym typeface="Montserrat"/>
              </a:rPr>
              <a:t> Before exiting the test, make sure you cleaned the timers, by running </a:t>
            </a:r>
            <a:r>
              <a:rPr b="1" lang="en-GB" sz="1500">
                <a:solidFill>
                  <a:schemeClr val="dk1"/>
                </a:solidFill>
                <a:latin typeface="Montserrat"/>
                <a:ea typeface="Montserrat"/>
                <a:cs typeface="Montserrat"/>
                <a:sym typeface="Montserrat"/>
              </a:rPr>
              <a:t>jest.useRealTimers().</a:t>
            </a:r>
            <a:endParaRPr b="1" sz="1500">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arenR"/>
            </a:pPr>
            <a:r>
              <a:rPr lang="en-GB" sz="1500">
                <a:solidFill>
                  <a:schemeClr val="dk1"/>
                </a:solidFill>
                <a:latin typeface="Montserrat"/>
                <a:ea typeface="Montserrat"/>
                <a:cs typeface="Montserrat"/>
                <a:sym typeface="Montserrat"/>
              </a:rPr>
              <a:t>The </a:t>
            </a:r>
            <a:r>
              <a:rPr lang="en-GB" sz="1500">
                <a:solidFill>
                  <a:schemeClr val="dk1"/>
                </a:solidFill>
                <a:latin typeface="Montserrat"/>
                <a:ea typeface="Montserrat"/>
                <a:cs typeface="Montserrat"/>
                <a:sym typeface="Montserrat"/>
              </a:rPr>
              <a:t>combination</a:t>
            </a:r>
            <a:r>
              <a:rPr lang="en-GB" sz="1500">
                <a:solidFill>
                  <a:schemeClr val="dk1"/>
                </a:solidFill>
                <a:latin typeface="Montserrat"/>
                <a:ea typeface="Montserrat"/>
                <a:cs typeface="Montserrat"/>
                <a:sym typeface="Montserrat"/>
              </a:rPr>
              <a:t> jest.useFakeTimers() and jest.useRealTimers() can be placed in a beforeEach and afterEach block.</a:t>
            </a:r>
            <a:endParaRPr sz="15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sp>
        <p:nvSpPr>
          <p:cNvPr id="351" name="Google Shape;351;p5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52" name="Google Shape;352;p5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53" name="Google Shape;353;p55"/>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54" name="Google Shape;354;p55"/>
          <p:cNvPicPr preferRelativeResize="0"/>
          <p:nvPr/>
        </p:nvPicPr>
        <p:blipFill rotWithShape="1">
          <a:blip r:embed="rId4">
            <a:alphaModFix/>
          </a:blip>
          <a:srcRect b="0" l="3792" r="3922" t="0"/>
          <a:stretch/>
        </p:blipFill>
        <p:spPr>
          <a:xfrm>
            <a:off x="873175" y="1013900"/>
            <a:ext cx="3218625" cy="1054100"/>
          </a:xfrm>
          <a:prstGeom prst="rect">
            <a:avLst/>
          </a:prstGeom>
          <a:noFill/>
          <a:ln>
            <a:noFill/>
          </a:ln>
        </p:spPr>
      </p:pic>
      <p:pic>
        <p:nvPicPr>
          <p:cNvPr id="355" name="Google Shape;355;p55"/>
          <p:cNvPicPr preferRelativeResize="0"/>
          <p:nvPr/>
        </p:nvPicPr>
        <p:blipFill>
          <a:blip r:embed="rId5">
            <a:alphaModFix/>
          </a:blip>
          <a:stretch>
            <a:fillRect/>
          </a:stretch>
        </p:blipFill>
        <p:spPr>
          <a:xfrm>
            <a:off x="4150438" y="1013900"/>
            <a:ext cx="3677095" cy="1645938"/>
          </a:xfrm>
          <a:prstGeom prst="rect">
            <a:avLst/>
          </a:prstGeom>
          <a:noFill/>
          <a:ln>
            <a:noFill/>
          </a:ln>
        </p:spPr>
      </p:pic>
      <p:pic>
        <p:nvPicPr>
          <p:cNvPr id="356" name="Google Shape;356;p55"/>
          <p:cNvPicPr preferRelativeResize="0"/>
          <p:nvPr/>
        </p:nvPicPr>
        <p:blipFill>
          <a:blip r:embed="rId6">
            <a:alphaModFix/>
          </a:blip>
          <a:stretch>
            <a:fillRect/>
          </a:stretch>
        </p:blipFill>
        <p:spPr>
          <a:xfrm>
            <a:off x="414725" y="2743352"/>
            <a:ext cx="3677075" cy="824549"/>
          </a:xfrm>
          <a:prstGeom prst="rect">
            <a:avLst/>
          </a:prstGeom>
          <a:noFill/>
          <a:ln>
            <a:noFill/>
          </a:ln>
        </p:spPr>
      </p:pic>
      <p:pic>
        <p:nvPicPr>
          <p:cNvPr id="357" name="Google Shape;357;p55"/>
          <p:cNvPicPr preferRelativeResize="0"/>
          <p:nvPr/>
        </p:nvPicPr>
        <p:blipFill>
          <a:blip r:embed="rId7">
            <a:alphaModFix/>
          </a:blip>
          <a:stretch>
            <a:fillRect/>
          </a:stretch>
        </p:blipFill>
        <p:spPr>
          <a:xfrm>
            <a:off x="4150450" y="2743350"/>
            <a:ext cx="3637075" cy="203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1" name="Shape 361"/>
        <p:cNvGrpSpPr/>
        <p:nvPr/>
      </p:nvGrpSpPr>
      <p:grpSpPr>
        <a:xfrm>
          <a:off x="0" y="0"/>
          <a:ext cx="0" cy="0"/>
          <a:chOff x="0" y="0"/>
          <a:chExt cx="0" cy="0"/>
        </a:xfrm>
      </p:grpSpPr>
      <p:sp>
        <p:nvSpPr>
          <p:cNvPr id="362" name="Google Shape;362;p5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63" name="Google Shape;363;p5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64" name="Google Shape;364;p56"/>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65" name="Google Shape;365;p56"/>
          <p:cNvPicPr preferRelativeResize="0"/>
          <p:nvPr/>
        </p:nvPicPr>
        <p:blipFill>
          <a:blip r:embed="rId4">
            <a:alphaModFix/>
          </a:blip>
          <a:stretch>
            <a:fillRect/>
          </a:stretch>
        </p:blipFill>
        <p:spPr>
          <a:xfrm>
            <a:off x="414725" y="1013900"/>
            <a:ext cx="3845637" cy="1290720"/>
          </a:xfrm>
          <a:prstGeom prst="rect">
            <a:avLst/>
          </a:prstGeom>
          <a:noFill/>
          <a:ln>
            <a:noFill/>
          </a:ln>
        </p:spPr>
      </p:pic>
      <p:pic>
        <p:nvPicPr>
          <p:cNvPr id="366" name="Google Shape;366;p56"/>
          <p:cNvPicPr preferRelativeResize="0"/>
          <p:nvPr/>
        </p:nvPicPr>
        <p:blipFill>
          <a:blip r:embed="rId5">
            <a:alphaModFix/>
          </a:blip>
          <a:stretch>
            <a:fillRect/>
          </a:stretch>
        </p:blipFill>
        <p:spPr>
          <a:xfrm>
            <a:off x="4347450" y="1013895"/>
            <a:ext cx="4829175" cy="230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0" name="Shape 370"/>
        <p:cNvGrpSpPr/>
        <p:nvPr/>
      </p:nvGrpSpPr>
      <p:grpSpPr>
        <a:xfrm>
          <a:off x="0" y="0"/>
          <a:ext cx="0" cy="0"/>
          <a:chOff x="0" y="0"/>
          <a:chExt cx="0" cy="0"/>
        </a:xfrm>
      </p:grpSpPr>
      <p:sp>
        <p:nvSpPr>
          <p:cNvPr id="371" name="Google Shape;371;p5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72" name="Google Shape;372;p5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73" name="Google Shape;373;p57"/>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74" name="Google Shape;374;p57"/>
          <p:cNvPicPr preferRelativeResize="0"/>
          <p:nvPr/>
        </p:nvPicPr>
        <p:blipFill>
          <a:blip r:embed="rId4">
            <a:alphaModFix/>
          </a:blip>
          <a:stretch>
            <a:fillRect/>
          </a:stretch>
        </p:blipFill>
        <p:spPr>
          <a:xfrm>
            <a:off x="4362850" y="1127750"/>
            <a:ext cx="4163426" cy="2260350"/>
          </a:xfrm>
          <a:prstGeom prst="rect">
            <a:avLst/>
          </a:prstGeom>
          <a:noFill/>
          <a:ln>
            <a:noFill/>
          </a:ln>
        </p:spPr>
      </p:pic>
      <p:pic>
        <p:nvPicPr>
          <p:cNvPr id="375" name="Google Shape;375;p57"/>
          <p:cNvPicPr preferRelativeResize="0"/>
          <p:nvPr/>
        </p:nvPicPr>
        <p:blipFill rotWithShape="1">
          <a:blip r:embed="rId5">
            <a:alphaModFix/>
          </a:blip>
          <a:srcRect b="0" l="0" r="3595" t="0"/>
          <a:stretch/>
        </p:blipFill>
        <p:spPr>
          <a:xfrm>
            <a:off x="414725" y="1127750"/>
            <a:ext cx="3897050" cy="726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9" name="Shape 379"/>
        <p:cNvGrpSpPr/>
        <p:nvPr/>
      </p:nvGrpSpPr>
      <p:grpSpPr>
        <a:xfrm>
          <a:off x="0" y="0"/>
          <a:ext cx="0" cy="0"/>
          <a:chOff x="0" y="0"/>
          <a:chExt cx="0" cy="0"/>
        </a:xfrm>
      </p:grpSpPr>
      <p:sp>
        <p:nvSpPr>
          <p:cNvPr id="380" name="Google Shape;380;p5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81" name="Google Shape;381;p5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82" name="Google Shape;382;p58"/>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83" name="Google Shape;383;p58"/>
          <p:cNvPicPr preferRelativeResize="0"/>
          <p:nvPr/>
        </p:nvPicPr>
        <p:blipFill>
          <a:blip r:embed="rId4">
            <a:alphaModFix/>
          </a:blip>
          <a:stretch>
            <a:fillRect/>
          </a:stretch>
        </p:blipFill>
        <p:spPr>
          <a:xfrm>
            <a:off x="414725" y="1062100"/>
            <a:ext cx="4272274" cy="998704"/>
          </a:xfrm>
          <a:prstGeom prst="rect">
            <a:avLst/>
          </a:prstGeom>
          <a:noFill/>
          <a:ln>
            <a:noFill/>
          </a:ln>
        </p:spPr>
      </p:pic>
      <p:pic>
        <p:nvPicPr>
          <p:cNvPr id="384" name="Google Shape;384;p58"/>
          <p:cNvPicPr preferRelativeResize="0"/>
          <p:nvPr/>
        </p:nvPicPr>
        <p:blipFill>
          <a:blip r:embed="rId5">
            <a:alphaModFix/>
          </a:blip>
          <a:stretch>
            <a:fillRect/>
          </a:stretch>
        </p:blipFill>
        <p:spPr>
          <a:xfrm>
            <a:off x="414725" y="2619435"/>
            <a:ext cx="4272275" cy="1645740"/>
          </a:xfrm>
          <a:prstGeom prst="rect">
            <a:avLst/>
          </a:prstGeom>
          <a:noFill/>
          <a:ln>
            <a:noFill/>
          </a:ln>
        </p:spPr>
      </p:pic>
      <p:pic>
        <p:nvPicPr>
          <p:cNvPr id="385" name="Google Shape;385;p58"/>
          <p:cNvPicPr preferRelativeResize="0"/>
          <p:nvPr/>
        </p:nvPicPr>
        <p:blipFill>
          <a:blip r:embed="rId6">
            <a:alphaModFix/>
          </a:blip>
          <a:stretch>
            <a:fillRect/>
          </a:stretch>
        </p:blipFill>
        <p:spPr>
          <a:xfrm>
            <a:off x="4776475" y="2602799"/>
            <a:ext cx="3701175" cy="1924925"/>
          </a:xfrm>
          <a:prstGeom prst="rect">
            <a:avLst/>
          </a:prstGeom>
          <a:noFill/>
          <a:ln>
            <a:noFill/>
          </a:ln>
        </p:spPr>
      </p:pic>
      <p:pic>
        <p:nvPicPr>
          <p:cNvPr id="386" name="Google Shape;386;p58"/>
          <p:cNvPicPr preferRelativeResize="0"/>
          <p:nvPr/>
        </p:nvPicPr>
        <p:blipFill>
          <a:blip r:embed="rId7">
            <a:alphaModFix/>
          </a:blip>
          <a:stretch>
            <a:fillRect/>
          </a:stretch>
        </p:blipFill>
        <p:spPr>
          <a:xfrm>
            <a:off x="4776475" y="1062100"/>
            <a:ext cx="4272274" cy="14086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0" name="Shape 390"/>
        <p:cNvGrpSpPr/>
        <p:nvPr/>
      </p:nvGrpSpPr>
      <p:grpSpPr>
        <a:xfrm>
          <a:off x="0" y="0"/>
          <a:ext cx="0" cy="0"/>
          <a:chOff x="0" y="0"/>
          <a:chExt cx="0" cy="0"/>
        </a:xfrm>
      </p:grpSpPr>
      <p:sp>
        <p:nvSpPr>
          <p:cNvPr id="391" name="Google Shape;391;p5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Using Fake Timers</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92" name="Google Shape;392;p5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93" name="Google Shape;393;p59"/>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94" name="Google Shape;394;p59"/>
          <p:cNvPicPr preferRelativeResize="0"/>
          <p:nvPr/>
        </p:nvPicPr>
        <p:blipFill>
          <a:blip r:embed="rId4">
            <a:alphaModFix/>
          </a:blip>
          <a:stretch>
            <a:fillRect/>
          </a:stretch>
        </p:blipFill>
        <p:spPr>
          <a:xfrm>
            <a:off x="414725" y="981850"/>
            <a:ext cx="3966350" cy="1914550"/>
          </a:xfrm>
          <a:prstGeom prst="rect">
            <a:avLst/>
          </a:prstGeom>
          <a:noFill/>
          <a:ln>
            <a:noFill/>
          </a:ln>
        </p:spPr>
      </p:pic>
      <p:pic>
        <p:nvPicPr>
          <p:cNvPr id="395" name="Google Shape;395;p59"/>
          <p:cNvPicPr preferRelativeResize="0"/>
          <p:nvPr/>
        </p:nvPicPr>
        <p:blipFill>
          <a:blip r:embed="rId5">
            <a:alphaModFix/>
          </a:blip>
          <a:stretch>
            <a:fillRect/>
          </a:stretch>
        </p:blipFill>
        <p:spPr>
          <a:xfrm>
            <a:off x="414725" y="2956575"/>
            <a:ext cx="5375202" cy="194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3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GB" sz="3000">
                <a:solidFill>
                  <a:srgbClr val="4278E8"/>
                </a:solidFill>
                <a:latin typeface="Montserrat"/>
                <a:ea typeface="Montserrat"/>
                <a:cs typeface="Montserrat"/>
                <a:sym typeface="Montserrat"/>
              </a:rPr>
              <a:t>Disclaimer</a:t>
            </a:r>
            <a:endParaRPr b="1" sz="2400">
              <a:solidFill>
                <a:srgbClr val="FFFFFF"/>
              </a:solidFill>
              <a:latin typeface="Montserrat"/>
              <a:ea typeface="Montserrat"/>
              <a:cs typeface="Montserrat"/>
              <a:sym typeface="Montserrat"/>
            </a:endParaRPr>
          </a:p>
        </p:txBody>
      </p:sp>
      <p:cxnSp>
        <p:nvCxnSpPr>
          <p:cNvPr id="145" name="Google Shape;145;p3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46" name="Google Shape;146;p3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47" name="Google Shape;147;p33"/>
          <p:cNvSpPr txBox="1"/>
          <p:nvPr/>
        </p:nvSpPr>
        <p:spPr>
          <a:xfrm>
            <a:off x="414725" y="944075"/>
            <a:ext cx="8544600" cy="3790800"/>
          </a:xfrm>
          <a:prstGeom prst="rect">
            <a:avLst/>
          </a:prstGeom>
          <a:noFill/>
          <a:ln>
            <a:noFill/>
          </a:ln>
        </p:spPr>
        <p:txBody>
          <a:bodyPr anchorCtr="0" anchor="t" bIns="91425" lIns="0" spcFirstLastPara="1" rIns="91425" wrap="square" tIns="91425">
            <a:noAutofit/>
          </a:bodyPr>
          <a:lstStyle/>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This slides contain more advanced content than the first ones.</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To properly understand the content, please be sure that you are comfortable on handling promises, using async and await, understand what does reject and resolve do.</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Please be sure that you are familiar with throwing errors and using try/catch.</a:t>
            </a:r>
            <a:endParaRPr sz="1600">
              <a:solidFill>
                <a:srgbClr val="202122"/>
              </a:solidFill>
              <a:latin typeface="Montserrat"/>
              <a:ea typeface="Montserrat"/>
              <a:cs typeface="Montserrat"/>
              <a:sym typeface="Montserrat"/>
            </a:endParaRPr>
          </a:p>
          <a:p>
            <a:pPr indent="-330200" lvl="0" marL="457200" marR="0" rtl="0" algn="l">
              <a:lnSpc>
                <a:spcPct val="100000"/>
              </a:lnSpc>
              <a:spcBef>
                <a:spcPts val="1000"/>
              </a:spcBef>
              <a:spcAft>
                <a:spcPts val="0"/>
              </a:spcAft>
              <a:buClr>
                <a:srgbClr val="202122"/>
              </a:buClr>
              <a:buSzPts val="1600"/>
              <a:buFont typeface="Montserrat"/>
              <a:buChar char="●"/>
            </a:pPr>
            <a:r>
              <a:rPr lang="en-GB" sz="1600">
                <a:solidFill>
                  <a:srgbClr val="202122"/>
                </a:solidFill>
                <a:latin typeface="Montserrat"/>
                <a:ea typeface="Montserrat"/>
                <a:cs typeface="Montserrat"/>
                <a:sym typeface="Montserrat"/>
              </a:rPr>
              <a:t>Also worth to mention, remember that fetch returns a Promise.</a:t>
            </a:r>
            <a:endParaRPr sz="1600">
              <a:solidFill>
                <a:srgbClr val="202122"/>
              </a:solidFill>
              <a:latin typeface="Montserrat"/>
              <a:ea typeface="Montserrat"/>
              <a:cs typeface="Montserrat"/>
              <a:sym typeface="Montserrat"/>
            </a:endParaRPr>
          </a:p>
          <a:p>
            <a:pPr indent="0" lvl="0" marL="0" marR="0" rtl="0" algn="l">
              <a:lnSpc>
                <a:spcPct val="100000"/>
              </a:lnSpc>
              <a:spcBef>
                <a:spcPts val="1000"/>
              </a:spcBef>
              <a:spcAft>
                <a:spcPts val="0"/>
              </a:spcAft>
              <a:buNone/>
            </a:pPr>
            <a:r>
              <a:t/>
            </a:r>
            <a:endParaRPr sz="1600">
              <a:solidFill>
                <a:srgbClr val="202122"/>
              </a:solidFill>
              <a:latin typeface="Montserrat"/>
              <a:ea typeface="Montserrat"/>
              <a:cs typeface="Montserrat"/>
              <a:sym typeface="Montserrat"/>
            </a:endParaRPr>
          </a:p>
          <a:p>
            <a:pPr indent="0" lvl="0" marL="0" marR="0" rtl="0" algn="ctr">
              <a:lnSpc>
                <a:spcPct val="100000"/>
              </a:lnSpc>
              <a:spcBef>
                <a:spcPts val="1000"/>
              </a:spcBef>
              <a:spcAft>
                <a:spcPts val="0"/>
              </a:spcAft>
              <a:buNone/>
            </a:pPr>
            <a:r>
              <a:rPr b="1" lang="en-GB" sz="1600">
                <a:solidFill>
                  <a:srgbClr val="1976D2"/>
                </a:solidFill>
                <a:highlight>
                  <a:srgbClr val="000000"/>
                </a:highlight>
                <a:latin typeface="Montserrat"/>
                <a:ea typeface="Montserrat"/>
                <a:cs typeface="Montserrat"/>
                <a:sym typeface="Montserrat"/>
              </a:rPr>
              <a:t>Please, take 10 minutes to refresh the contents that you might need.</a:t>
            </a:r>
            <a:endParaRPr b="1" sz="1600">
              <a:solidFill>
                <a:srgbClr val="1976D2"/>
              </a:solidFill>
              <a:highlight>
                <a:srgbClr val="000000"/>
              </a:highlight>
              <a:latin typeface="Montserrat"/>
              <a:ea typeface="Montserrat"/>
              <a:cs typeface="Montserrat"/>
              <a:sym typeface="Montserrat"/>
            </a:endParaRPr>
          </a:p>
          <a:p>
            <a:pPr indent="0" lvl="0" marL="0" marR="0" rtl="0" algn="ctr">
              <a:lnSpc>
                <a:spcPct val="100000"/>
              </a:lnSpc>
              <a:spcBef>
                <a:spcPts val="1000"/>
              </a:spcBef>
              <a:spcAft>
                <a:spcPts val="0"/>
              </a:spcAft>
              <a:buNone/>
            </a:pPr>
            <a:r>
              <a:rPr b="1" lang="en-GB" sz="1600">
                <a:solidFill>
                  <a:srgbClr val="1976D2"/>
                </a:solidFill>
                <a:highlight>
                  <a:srgbClr val="000000"/>
                </a:highlight>
                <a:latin typeface="Montserrat"/>
                <a:ea typeface="Montserrat"/>
                <a:cs typeface="Montserrat"/>
                <a:sym typeface="Montserrat"/>
              </a:rPr>
              <a:t>This is not break time.</a:t>
            </a:r>
            <a:endParaRPr b="1" sz="1600">
              <a:solidFill>
                <a:srgbClr val="1976D2"/>
              </a:solidFill>
              <a:highlight>
                <a:srgbClr val="000000"/>
              </a:highlight>
              <a:latin typeface="Montserrat"/>
              <a:ea typeface="Montserrat"/>
              <a:cs typeface="Montserrat"/>
              <a:sym typeface="Montserrat"/>
            </a:endParaRPr>
          </a:p>
          <a:p>
            <a:pPr indent="0" lvl="0" marL="0" marR="0" rtl="0" algn="ctr">
              <a:lnSpc>
                <a:spcPct val="100000"/>
              </a:lnSpc>
              <a:spcBef>
                <a:spcPts val="1000"/>
              </a:spcBef>
              <a:spcAft>
                <a:spcPts val="0"/>
              </a:spcAft>
              <a:buNone/>
            </a:pPr>
            <a:r>
              <a:rPr b="1" lang="en-GB" sz="1600">
                <a:solidFill>
                  <a:srgbClr val="1976D2"/>
                </a:solidFill>
                <a:highlight>
                  <a:srgbClr val="000000"/>
                </a:highlight>
                <a:latin typeface="Montserrat"/>
                <a:ea typeface="Montserrat"/>
                <a:cs typeface="Montserrat"/>
                <a:sym typeface="Montserrat"/>
              </a:rPr>
              <a:t>We will be back at:</a:t>
            </a:r>
            <a:endParaRPr b="1" sz="1600">
              <a:solidFill>
                <a:srgbClr val="1976D2"/>
              </a:solidFill>
              <a:highlight>
                <a:srgbClr val="000000"/>
              </a:highlight>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9" name="Shape 399"/>
        <p:cNvGrpSpPr/>
        <p:nvPr/>
      </p:nvGrpSpPr>
      <p:grpSpPr>
        <a:xfrm>
          <a:off x="0" y="0"/>
          <a:ext cx="0" cy="0"/>
          <a:chOff x="0" y="0"/>
          <a:chExt cx="0" cy="0"/>
        </a:xfrm>
      </p:grpSpPr>
      <p:sp>
        <p:nvSpPr>
          <p:cNvPr id="400" name="Google Shape;400;p6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Testing fetch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401" name="Google Shape;401;p6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02" name="Google Shape;402;p60"/>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403" name="Google Shape;403;p60"/>
          <p:cNvPicPr preferRelativeResize="0"/>
          <p:nvPr/>
        </p:nvPicPr>
        <p:blipFill rotWithShape="1">
          <a:blip r:embed="rId4">
            <a:alphaModFix/>
          </a:blip>
          <a:srcRect b="0" l="3502" r="0" t="0"/>
          <a:stretch/>
        </p:blipFill>
        <p:spPr>
          <a:xfrm>
            <a:off x="414725" y="3280275"/>
            <a:ext cx="4140700" cy="1080700"/>
          </a:xfrm>
          <a:prstGeom prst="rect">
            <a:avLst/>
          </a:prstGeom>
          <a:noFill/>
          <a:ln>
            <a:noFill/>
          </a:ln>
        </p:spPr>
      </p:pic>
      <p:sp>
        <p:nvSpPr>
          <p:cNvPr id="404" name="Google Shape;404;p60"/>
          <p:cNvSpPr txBox="1"/>
          <p:nvPr/>
        </p:nvSpPr>
        <p:spPr>
          <a:xfrm>
            <a:off x="4654675" y="996700"/>
            <a:ext cx="4355700" cy="34977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lang="en-GB" sz="1300">
                <a:latin typeface="Montserrat"/>
                <a:ea typeface="Montserrat"/>
                <a:cs typeface="Montserrat"/>
                <a:sym typeface="Montserrat"/>
              </a:rPr>
              <a:t>Let’s say we have a function that is fetching a post note, and should return whether </a:t>
            </a:r>
            <a:r>
              <a:rPr b="1" lang="en-GB" sz="1300">
                <a:latin typeface="Montserrat"/>
                <a:ea typeface="Montserrat"/>
                <a:cs typeface="Montserrat"/>
                <a:sym typeface="Montserrat"/>
              </a:rPr>
              <a:t>the note</a:t>
            </a:r>
            <a:r>
              <a:rPr lang="en-GB" sz="1300">
                <a:latin typeface="Montserrat"/>
                <a:ea typeface="Montserrat"/>
                <a:cs typeface="Montserrat"/>
                <a:sym typeface="Montserrat"/>
              </a:rPr>
              <a:t> or </a:t>
            </a:r>
            <a:r>
              <a:rPr b="1" lang="en-GB" sz="1300">
                <a:latin typeface="Montserrat"/>
                <a:ea typeface="Montserrat"/>
                <a:cs typeface="Montserrat"/>
                <a:sym typeface="Montserrat"/>
              </a:rPr>
              <a:t>an error</a:t>
            </a:r>
            <a:r>
              <a:rPr lang="en-GB" sz="1300">
                <a:latin typeface="Montserrat"/>
                <a:ea typeface="Montserrat"/>
                <a:cs typeface="Montserrat"/>
                <a:sym typeface="Montserrat"/>
              </a:rPr>
              <a:t>.</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We don’t have access to the address where we are making the request.</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How do we test it? We can’t control the response from the server (or we shouldn’t depend on it at least) Or maybe we don’t want to test the server itself, but only our function.</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Also, we don’t want to make lots of calls to an endpoint that might have costs implied.</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Lastly, NodeJS doesn’t know what fetch is… Since it is a browser method.</a:t>
            </a:r>
            <a:endParaRPr sz="1300">
              <a:latin typeface="Montserrat"/>
              <a:ea typeface="Montserrat"/>
              <a:cs typeface="Montserrat"/>
              <a:sym typeface="Montserrat"/>
            </a:endParaRPr>
          </a:p>
        </p:txBody>
      </p:sp>
      <p:pic>
        <p:nvPicPr>
          <p:cNvPr id="405" name="Google Shape;405;p60"/>
          <p:cNvPicPr preferRelativeResize="0"/>
          <p:nvPr/>
        </p:nvPicPr>
        <p:blipFill rotWithShape="1">
          <a:blip r:embed="rId5">
            <a:alphaModFix/>
          </a:blip>
          <a:srcRect b="0" l="0" r="3381" t="0"/>
          <a:stretch/>
        </p:blipFill>
        <p:spPr>
          <a:xfrm>
            <a:off x="414725" y="1013900"/>
            <a:ext cx="4239951" cy="2174149"/>
          </a:xfrm>
          <a:prstGeom prst="rect">
            <a:avLst/>
          </a:prstGeom>
          <a:noFill/>
          <a:ln>
            <a:noFill/>
          </a:ln>
        </p:spPr>
      </p:pic>
      <p:sp>
        <p:nvSpPr>
          <p:cNvPr id="406" name="Google Shape;406;p60"/>
          <p:cNvSpPr txBox="1"/>
          <p:nvPr/>
        </p:nvSpPr>
        <p:spPr>
          <a:xfrm>
            <a:off x="432975" y="4360975"/>
            <a:ext cx="3698400" cy="24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i="1" lang="en-GB" sz="1300">
                <a:solidFill>
                  <a:schemeClr val="dk1"/>
                </a:solidFill>
                <a:latin typeface="Montserrat"/>
                <a:ea typeface="Montserrat"/>
                <a:cs typeface="Montserrat"/>
                <a:sym typeface="Montserrat"/>
              </a:rPr>
              <a:t>Response provided on fetching /posts/1</a:t>
            </a:r>
            <a:endParaRPr i="1" sz="13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sp>
        <p:nvSpPr>
          <p:cNvPr id="411" name="Google Shape;411;p61"/>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Mocks</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12" name="Google Shape;412;p6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13" name="Google Shape;413;p6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14" name="Google Shape;414;p61"/>
          <p:cNvSpPr txBox="1"/>
          <p:nvPr/>
        </p:nvSpPr>
        <p:spPr>
          <a:xfrm>
            <a:off x="414725" y="1013900"/>
            <a:ext cx="7990500" cy="40092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lang="en-GB">
                <a:solidFill>
                  <a:srgbClr val="202122"/>
                </a:solidFill>
                <a:latin typeface="Montserrat"/>
                <a:ea typeface="Montserrat"/>
                <a:cs typeface="Montserrat"/>
                <a:sym typeface="Montserrat"/>
              </a:rPr>
              <a:t>These are typical candidates for mocks:</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317500" lvl="0" marL="457200" rtl="0" algn="just">
              <a:spcBef>
                <a:spcPts val="0"/>
              </a:spcBef>
              <a:spcAft>
                <a:spcPts val="0"/>
              </a:spcAft>
              <a:buClr>
                <a:srgbClr val="202122"/>
              </a:buClr>
              <a:buSzPts val="1400"/>
              <a:buFont typeface="Montserrat"/>
              <a:buChar char="●"/>
            </a:pPr>
            <a:r>
              <a:rPr lang="en-GB">
                <a:solidFill>
                  <a:srgbClr val="202122"/>
                </a:solidFill>
                <a:latin typeface="Montserrat"/>
                <a:ea typeface="Montserrat"/>
                <a:cs typeface="Montserrat"/>
                <a:sym typeface="Montserrat"/>
              </a:rPr>
              <a:t>Browser methods</a:t>
            </a:r>
            <a:endParaRPr>
              <a:solidFill>
                <a:srgbClr val="202122"/>
              </a:solidFill>
              <a:latin typeface="Montserrat"/>
              <a:ea typeface="Montserrat"/>
              <a:cs typeface="Montserrat"/>
              <a:sym typeface="Montserrat"/>
            </a:endParaRPr>
          </a:p>
          <a:p>
            <a:pPr indent="-317500" lvl="0" marL="457200" rtl="0" algn="just">
              <a:spcBef>
                <a:spcPts val="0"/>
              </a:spcBef>
              <a:spcAft>
                <a:spcPts val="0"/>
              </a:spcAft>
              <a:buClr>
                <a:srgbClr val="202122"/>
              </a:buClr>
              <a:buSzPts val="1400"/>
              <a:buFont typeface="Montserrat"/>
              <a:buChar char="●"/>
            </a:pPr>
            <a:r>
              <a:rPr lang="en-GB">
                <a:solidFill>
                  <a:srgbClr val="202122"/>
                </a:solidFill>
                <a:latin typeface="Montserrat"/>
                <a:ea typeface="Montserrat"/>
                <a:cs typeface="Montserrat"/>
                <a:sym typeface="Montserrat"/>
              </a:rPr>
              <a:t>API calls (Fetch)</a:t>
            </a:r>
            <a:endParaRPr>
              <a:solidFill>
                <a:srgbClr val="202122"/>
              </a:solidFill>
              <a:latin typeface="Montserrat"/>
              <a:ea typeface="Montserrat"/>
              <a:cs typeface="Montserrat"/>
              <a:sym typeface="Montserrat"/>
            </a:endParaRPr>
          </a:p>
          <a:p>
            <a:pPr indent="-317500" lvl="0" marL="457200" rtl="0" algn="just">
              <a:spcBef>
                <a:spcPts val="0"/>
              </a:spcBef>
              <a:spcAft>
                <a:spcPts val="0"/>
              </a:spcAft>
              <a:buClr>
                <a:srgbClr val="202122"/>
              </a:buClr>
              <a:buSzPts val="1400"/>
              <a:buFont typeface="Montserrat"/>
              <a:buChar char="●"/>
            </a:pPr>
            <a:r>
              <a:rPr lang="en-GB">
                <a:solidFill>
                  <a:srgbClr val="202122"/>
                </a:solidFill>
                <a:latin typeface="Montserrat"/>
                <a:ea typeface="Montserrat"/>
                <a:cs typeface="Montserrat"/>
                <a:sym typeface="Montserrat"/>
              </a:rPr>
              <a:t>Conditions difficult to generate in a test environment</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What can you mock?</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202122"/>
              </a:buClr>
              <a:buSzPts val="1400"/>
              <a:buFont typeface="Montserrat"/>
              <a:buChar char="●"/>
            </a:pPr>
            <a:r>
              <a:rPr lang="en-GB">
                <a:solidFill>
                  <a:srgbClr val="202122"/>
                </a:solidFill>
                <a:latin typeface="Montserrat"/>
                <a:ea typeface="Montserrat"/>
                <a:cs typeface="Montserrat"/>
                <a:sym typeface="Montserrat"/>
              </a:rPr>
              <a:t>Functions</a:t>
            </a:r>
            <a:endParaRPr>
              <a:solidFill>
                <a:srgbClr val="202122"/>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202122"/>
              </a:buClr>
              <a:buSzPts val="1400"/>
              <a:buFont typeface="Montserrat"/>
              <a:buChar char="●"/>
            </a:pPr>
            <a:r>
              <a:rPr lang="en-GB">
                <a:solidFill>
                  <a:srgbClr val="202122"/>
                </a:solidFill>
                <a:latin typeface="Montserrat"/>
                <a:ea typeface="Montserrat"/>
                <a:cs typeface="Montserrat"/>
                <a:sym typeface="Montserrat"/>
              </a:rPr>
              <a:t>A whole module (for example, the whole Axios module)</a:t>
            </a:r>
            <a:endParaRPr>
              <a:solidFill>
                <a:srgbClr val="202122"/>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8" name="Shape 418"/>
        <p:cNvGrpSpPr/>
        <p:nvPr/>
      </p:nvGrpSpPr>
      <p:grpSpPr>
        <a:xfrm>
          <a:off x="0" y="0"/>
          <a:ext cx="0" cy="0"/>
          <a:chOff x="0" y="0"/>
          <a:chExt cx="0" cy="0"/>
        </a:xfrm>
      </p:grpSpPr>
      <p:sp>
        <p:nvSpPr>
          <p:cNvPr id="419" name="Google Shape;419;p6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fetch by actually fetching</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2400">
              <a:solidFill>
                <a:schemeClr val="lt1"/>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420" name="Google Shape;420;p6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21" name="Google Shape;421;p6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22" name="Google Shape;422;p62"/>
          <p:cNvSpPr txBox="1"/>
          <p:nvPr/>
        </p:nvSpPr>
        <p:spPr>
          <a:xfrm>
            <a:off x="4863150" y="979475"/>
            <a:ext cx="4147500" cy="33468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b="1" lang="en-GB" sz="1300">
                <a:latin typeface="Montserrat"/>
                <a:ea typeface="Montserrat"/>
                <a:cs typeface="Montserrat"/>
                <a:sym typeface="Montserrat"/>
              </a:rPr>
              <a:t>A first Approach</a:t>
            </a:r>
            <a:endParaRPr b="1"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We can add as a dependency any other fetch library (node-fetch, isomorphic-fetch, etc) and import it as a global to NodeJS.</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We would be able to make a REAL calls to the server.</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But….</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GB" sz="1300">
                <a:latin typeface="Montserrat"/>
                <a:ea typeface="Montserrat"/>
                <a:cs typeface="Montserrat"/>
                <a:sym typeface="Montserrat"/>
              </a:rPr>
              <a:t>It might cost time &amp; money</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GB" sz="1300">
                <a:latin typeface="Montserrat"/>
                <a:ea typeface="Montserrat"/>
                <a:cs typeface="Montserrat"/>
                <a:sym typeface="Montserrat"/>
              </a:rPr>
              <a:t>We are depending on the API not to have changed their structure</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GB" sz="1300">
                <a:latin typeface="Montserrat"/>
                <a:ea typeface="Montserrat"/>
                <a:cs typeface="Montserrat"/>
                <a:sym typeface="Montserrat"/>
              </a:rPr>
              <a:t>We are depending on the API not to be down</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GB" sz="1300">
                <a:latin typeface="Montserrat"/>
                <a:ea typeface="Montserrat"/>
                <a:cs typeface="Montserrat"/>
                <a:sym typeface="Montserrat"/>
              </a:rPr>
              <a:t>And on an on….</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p:txBody>
      </p:sp>
      <p:pic>
        <p:nvPicPr>
          <p:cNvPr id="423" name="Google Shape;423;p62"/>
          <p:cNvPicPr preferRelativeResize="0"/>
          <p:nvPr/>
        </p:nvPicPr>
        <p:blipFill>
          <a:blip r:embed="rId4">
            <a:alphaModFix/>
          </a:blip>
          <a:stretch>
            <a:fillRect/>
          </a:stretch>
        </p:blipFill>
        <p:spPr>
          <a:xfrm>
            <a:off x="414725" y="1037100"/>
            <a:ext cx="4409600" cy="3075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sp>
        <p:nvSpPr>
          <p:cNvPr id="428" name="Google Shape;428;p6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fetch by actually fetching</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2400">
              <a:solidFill>
                <a:schemeClr val="lt1"/>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429" name="Google Shape;429;p6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30" name="Google Shape;430;p6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31" name="Google Shape;431;p63"/>
          <p:cNvSpPr txBox="1"/>
          <p:nvPr/>
        </p:nvSpPr>
        <p:spPr>
          <a:xfrm>
            <a:off x="4280225" y="1013900"/>
            <a:ext cx="4730400" cy="33123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b="1" lang="en-GB" sz="1300">
                <a:latin typeface="Montserrat"/>
                <a:ea typeface="Montserrat"/>
                <a:cs typeface="Montserrat"/>
                <a:sym typeface="Montserrat"/>
              </a:rPr>
              <a:t>Handling Errors</a:t>
            </a:r>
            <a:endParaRPr b="1" sz="1300">
              <a:latin typeface="Montserrat"/>
              <a:ea typeface="Montserrat"/>
              <a:cs typeface="Montserrat"/>
              <a:sym typeface="Montserrat"/>
            </a:endParaRPr>
          </a:p>
          <a:p>
            <a:pPr indent="0" lvl="0" marL="0" rtl="0" algn="just">
              <a:spcBef>
                <a:spcPts val="0"/>
              </a:spcBef>
              <a:spcAft>
                <a:spcPts val="0"/>
              </a:spcAft>
              <a:buNone/>
            </a:pPr>
            <a:r>
              <a:t/>
            </a:r>
            <a:endParaRPr b="1"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We can still handle errors the same way we did with Jest on the previous lectures.</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Since we are dealing with promises, if we are not properly awaiting for it, don’t forget to unwrap it using .rejects or .resolves.</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In our case, fetching an </a:t>
            </a:r>
            <a:r>
              <a:rPr lang="en-GB" sz="1300">
                <a:latin typeface="Montserrat"/>
                <a:ea typeface="Montserrat"/>
                <a:cs typeface="Montserrat"/>
                <a:sym typeface="Montserrat"/>
              </a:rPr>
              <a:t>existing</a:t>
            </a:r>
            <a:r>
              <a:rPr lang="en-GB" sz="1300">
                <a:latin typeface="Montserrat"/>
                <a:ea typeface="Montserrat"/>
                <a:cs typeface="Montserrat"/>
                <a:sym typeface="Montserrat"/>
              </a:rPr>
              <a:t> ID resolves properly with an empty object.</a:t>
            </a:r>
            <a:endParaRPr sz="1300">
              <a:latin typeface="Montserrat"/>
              <a:ea typeface="Montserrat"/>
              <a:cs typeface="Montserrat"/>
              <a:sym typeface="Montserrat"/>
            </a:endParaRPr>
          </a:p>
        </p:txBody>
      </p:sp>
      <p:pic>
        <p:nvPicPr>
          <p:cNvPr id="432" name="Google Shape;432;p63"/>
          <p:cNvPicPr preferRelativeResize="0"/>
          <p:nvPr/>
        </p:nvPicPr>
        <p:blipFill>
          <a:blip r:embed="rId4">
            <a:alphaModFix/>
          </a:blip>
          <a:stretch>
            <a:fillRect/>
          </a:stretch>
        </p:blipFill>
        <p:spPr>
          <a:xfrm>
            <a:off x="414725" y="1013900"/>
            <a:ext cx="3756612" cy="40092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6" name="Shape 436"/>
        <p:cNvGrpSpPr/>
        <p:nvPr/>
      </p:nvGrpSpPr>
      <p:grpSpPr>
        <a:xfrm>
          <a:off x="0" y="0"/>
          <a:ext cx="0" cy="0"/>
          <a:chOff x="0" y="0"/>
          <a:chExt cx="0" cy="0"/>
        </a:xfrm>
      </p:grpSpPr>
      <p:sp>
        <p:nvSpPr>
          <p:cNvPr id="437" name="Google Shape;437;p6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Mocking fetch</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438" name="Google Shape;438;p6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39" name="Google Shape;439;p6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40" name="Google Shape;440;p64"/>
          <p:cNvSpPr txBox="1"/>
          <p:nvPr/>
        </p:nvSpPr>
        <p:spPr>
          <a:xfrm>
            <a:off x="414725" y="921675"/>
            <a:ext cx="8573400" cy="4101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GB" sz="1600">
                <a:solidFill>
                  <a:srgbClr val="202122"/>
                </a:solidFill>
                <a:latin typeface="Montserrat"/>
                <a:ea typeface="Montserrat"/>
                <a:cs typeface="Montserrat"/>
                <a:sym typeface="Montserrat"/>
              </a:rPr>
              <a:t>Another approach: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rPr lang="en-GB" sz="1600">
                <a:solidFill>
                  <a:srgbClr val="202122"/>
                </a:solidFill>
                <a:latin typeface="Montserrat"/>
                <a:ea typeface="Montserrat"/>
                <a:cs typeface="Montserrat"/>
                <a:sym typeface="Montserrat"/>
              </a:rPr>
              <a:t>We will </a:t>
            </a:r>
            <a:r>
              <a:rPr b="1" lang="en-GB" sz="1600">
                <a:solidFill>
                  <a:srgbClr val="202122"/>
                </a:solidFill>
                <a:latin typeface="Montserrat"/>
                <a:ea typeface="Montserrat"/>
                <a:cs typeface="Montserrat"/>
                <a:sym typeface="Montserrat"/>
              </a:rPr>
              <a:t>replace</a:t>
            </a:r>
            <a:r>
              <a:rPr lang="en-GB" sz="1600">
                <a:solidFill>
                  <a:srgbClr val="202122"/>
                </a:solidFill>
                <a:latin typeface="Montserrat"/>
                <a:ea typeface="Montserrat"/>
                <a:cs typeface="Montserrat"/>
                <a:sym typeface="Montserrat"/>
              </a:rPr>
              <a:t> the actual </a:t>
            </a:r>
            <a:r>
              <a:rPr b="1" lang="en-GB" sz="1600">
                <a:solidFill>
                  <a:srgbClr val="202122"/>
                </a:solidFill>
                <a:latin typeface="Montserrat"/>
                <a:ea typeface="Montserrat"/>
                <a:cs typeface="Montserrat"/>
                <a:sym typeface="Montserrat"/>
              </a:rPr>
              <a:t>fetch </a:t>
            </a:r>
            <a:r>
              <a:rPr lang="en-GB" sz="1600">
                <a:solidFill>
                  <a:srgbClr val="202122"/>
                </a:solidFill>
                <a:latin typeface="Montserrat"/>
                <a:ea typeface="Montserrat"/>
                <a:cs typeface="Montserrat"/>
                <a:sym typeface="Montserrat"/>
              </a:rPr>
              <a:t>for another</a:t>
            </a:r>
            <a:r>
              <a:rPr lang="en-GB" sz="1600">
                <a:solidFill>
                  <a:srgbClr val="202122"/>
                </a:solidFill>
                <a:latin typeface="Montserrat"/>
                <a:ea typeface="Montserrat"/>
                <a:cs typeface="Montserrat"/>
                <a:sym typeface="Montserrat"/>
              </a:rPr>
              <a:t> one </a:t>
            </a:r>
            <a:r>
              <a:rPr b="1" lang="en-GB" sz="1600">
                <a:solidFill>
                  <a:srgbClr val="202122"/>
                </a:solidFill>
                <a:latin typeface="Montserrat"/>
                <a:ea typeface="Montserrat"/>
                <a:cs typeface="Montserrat"/>
                <a:sym typeface="Montserrat"/>
              </a:rPr>
              <a:t>mocked up</a:t>
            </a:r>
            <a:r>
              <a:rPr lang="en-GB" sz="1600">
                <a:solidFill>
                  <a:srgbClr val="202122"/>
                </a:solidFill>
                <a:latin typeface="Montserrat"/>
                <a:ea typeface="Montserrat"/>
                <a:cs typeface="Montserrat"/>
                <a:sym typeface="Montserrat"/>
              </a:rPr>
              <a:t>, that won’t make any call to any api, but it will reject / resolve according to our needs. We will manually specify what that mock will retrieve.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rPr lang="en-GB" sz="1600">
                <a:solidFill>
                  <a:srgbClr val="202122"/>
                </a:solidFill>
                <a:latin typeface="Montserrat"/>
                <a:ea typeface="Montserrat"/>
                <a:cs typeface="Montserrat"/>
                <a:sym typeface="Montserrat"/>
              </a:rPr>
              <a:t>For that, we will need to </a:t>
            </a:r>
            <a:r>
              <a:rPr lang="en-GB" sz="1600">
                <a:solidFill>
                  <a:srgbClr val="202122"/>
                </a:solidFill>
                <a:latin typeface="Montserrat"/>
                <a:ea typeface="Montserrat"/>
                <a:cs typeface="Montserrat"/>
                <a:sym typeface="Montserrat"/>
              </a:rPr>
              <a:t>install</a:t>
            </a:r>
            <a:r>
              <a:rPr lang="en-GB" sz="1600">
                <a:solidFill>
                  <a:srgbClr val="202122"/>
                </a:solidFill>
                <a:latin typeface="Montserrat"/>
                <a:ea typeface="Montserrat"/>
                <a:cs typeface="Montserrat"/>
                <a:sym typeface="Montserrat"/>
              </a:rPr>
              <a:t> a package called </a:t>
            </a:r>
            <a:r>
              <a:rPr b="1" lang="en-GB" sz="1600">
                <a:solidFill>
                  <a:srgbClr val="202122"/>
                </a:solidFill>
                <a:latin typeface="Montserrat"/>
                <a:ea typeface="Montserrat"/>
                <a:cs typeface="Montserrat"/>
                <a:sym typeface="Montserrat"/>
              </a:rPr>
              <a:t>jest-fetch-mock</a:t>
            </a:r>
            <a:endParaRPr b="1"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b="1" sz="1600">
              <a:solidFill>
                <a:srgbClr val="202122"/>
              </a:solidFill>
              <a:latin typeface="Montserrat"/>
              <a:ea typeface="Montserrat"/>
              <a:cs typeface="Montserrat"/>
              <a:sym typeface="Montserrat"/>
            </a:endParaRPr>
          </a:p>
          <a:p>
            <a:pPr indent="0" lvl="0" marL="0" rtl="0" algn="l">
              <a:spcBef>
                <a:spcPts val="0"/>
              </a:spcBef>
              <a:spcAft>
                <a:spcPts val="0"/>
              </a:spcAft>
              <a:buNone/>
            </a:pPr>
            <a:r>
              <a:rPr b="1" lang="en-GB" sz="1600">
                <a:solidFill>
                  <a:srgbClr val="202122"/>
                </a:solidFill>
                <a:latin typeface="Montserrat"/>
                <a:ea typeface="Montserrat"/>
                <a:cs typeface="Montserrat"/>
                <a:sym typeface="Montserrat"/>
              </a:rPr>
              <a:t>	</a:t>
            </a:r>
            <a:r>
              <a:rPr b="1" lang="en-GB" sz="1600">
                <a:solidFill>
                  <a:srgbClr val="CC0000"/>
                </a:solidFill>
                <a:latin typeface="Source Code Pro"/>
                <a:ea typeface="Source Code Pro"/>
                <a:cs typeface="Source Code Pro"/>
                <a:sym typeface="Source Code Pro"/>
              </a:rPr>
              <a:t>y</a:t>
            </a:r>
            <a:r>
              <a:rPr b="1" lang="en-GB" sz="1600">
                <a:solidFill>
                  <a:srgbClr val="CC0000"/>
                </a:solidFill>
                <a:latin typeface="Source Code Pro"/>
                <a:ea typeface="Source Code Pro"/>
                <a:cs typeface="Source Code Pro"/>
                <a:sym typeface="Source Code Pro"/>
              </a:rPr>
              <a:t>arn add -D jest-fetch-mock</a:t>
            </a:r>
            <a:endParaRPr b="1" sz="1600">
              <a:solidFill>
                <a:srgbClr val="CC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rPr lang="en-GB" sz="1600">
                <a:solidFill>
                  <a:srgbClr val="202122"/>
                </a:solidFill>
                <a:latin typeface="Montserrat"/>
                <a:ea typeface="Montserrat"/>
                <a:cs typeface="Montserrat"/>
                <a:sym typeface="Montserrat"/>
              </a:rPr>
              <a:t>Documentation:</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rPr lang="en-GB" sz="1600" u="sng">
                <a:solidFill>
                  <a:schemeClr val="hlink"/>
                </a:solidFill>
                <a:latin typeface="Montserrat"/>
                <a:ea typeface="Montserrat"/>
                <a:cs typeface="Montserrat"/>
                <a:sym typeface="Montserrat"/>
                <a:hlinkClick r:id="rId4"/>
              </a:rPr>
              <a:t>http://www.wheresrhys.co.uk/fetch-mock/</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4" name="Shape 444"/>
        <p:cNvGrpSpPr/>
        <p:nvPr/>
      </p:nvGrpSpPr>
      <p:grpSpPr>
        <a:xfrm>
          <a:off x="0" y="0"/>
          <a:ext cx="0" cy="0"/>
          <a:chOff x="0" y="0"/>
          <a:chExt cx="0" cy="0"/>
        </a:xfrm>
      </p:grpSpPr>
      <p:sp>
        <p:nvSpPr>
          <p:cNvPr id="445" name="Google Shape;445;p6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Mocking fetch</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2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46" name="Google Shape;446;p6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47" name="Google Shape;447;p6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48" name="Google Shape;448;p65"/>
          <p:cNvSpPr txBox="1"/>
          <p:nvPr/>
        </p:nvSpPr>
        <p:spPr>
          <a:xfrm>
            <a:off x="5114375" y="1013900"/>
            <a:ext cx="3934500" cy="40092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lang="en-GB">
                <a:solidFill>
                  <a:srgbClr val="202122"/>
                </a:solidFill>
                <a:latin typeface="Montserrat"/>
                <a:ea typeface="Montserrat"/>
                <a:cs typeface="Montserrat"/>
                <a:sym typeface="Montserrat"/>
              </a:rPr>
              <a:t>In this case, </a:t>
            </a:r>
            <a:r>
              <a:rPr b="1" lang="en-GB">
                <a:solidFill>
                  <a:srgbClr val="202122"/>
                </a:solidFill>
                <a:latin typeface="Montserrat"/>
                <a:ea typeface="Montserrat"/>
                <a:cs typeface="Montserrat"/>
                <a:sym typeface="Montserrat"/>
              </a:rPr>
              <a:t>we need to clear the fetch</a:t>
            </a:r>
            <a:r>
              <a:rPr lang="en-GB">
                <a:solidFill>
                  <a:srgbClr val="202122"/>
                </a:solidFill>
                <a:latin typeface="Montserrat"/>
                <a:ea typeface="Montserrat"/>
                <a:cs typeface="Montserrat"/>
                <a:sym typeface="Montserrat"/>
              </a:rPr>
              <a:t> after each test, as well as create a new LoginController.</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We will hard code the response: we are setting that fetch will retrieve that object.</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So, when testFetch will fetch, it will actually fetch… the response set before. The fact that we are sending an id to testFetch doesn’t really matter (but we need it as a parameter)</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On the expect, we are making sure that we are comparing to an object that looks exactly as it. </a:t>
            </a:r>
            <a:endParaRPr>
              <a:solidFill>
                <a:srgbClr val="202122"/>
              </a:solidFill>
              <a:latin typeface="Montserrat"/>
              <a:ea typeface="Montserrat"/>
              <a:cs typeface="Montserrat"/>
              <a:sym typeface="Montserrat"/>
            </a:endParaRPr>
          </a:p>
        </p:txBody>
      </p:sp>
      <p:pic>
        <p:nvPicPr>
          <p:cNvPr id="449" name="Google Shape;449;p65"/>
          <p:cNvPicPr preferRelativeResize="0"/>
          <p:nvPr/>
        </p:nvPicPr>
        <p:blipFill>
          <a:blip r:embed="rId4">
            <a:alphaModFix/>
          </a:blip>
          <a:stretch>
            <a:fillRect/>
          </a:stretch>
        </p:blipFill>
        <p:spPr>
          <a:xfrm>
            <a:off x="414725" y="1059182"/>
            <a:ext cx="4680250" cy="348351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3" name="Shape 453"/>
        <p:cNvGrpSpPr/>
        <p:nvPr/>
      </p:nvGrpSpPr>
      <p:grpSpPr>
        <a:xfrm>
          <a:off x="0" y="0"/>
          <a:ext cx="0" cy="0"/>
          <a:chOff x="0" y="0"/>
          <a:chExt cx="0" cy="0"/>
        </a:xfrm>
      </p:grpSpPr>
      <p:sp>
        <p:nvSpPr>
          <p:cNvPr id="454" name="Google Shape;454;p6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Mocking fetch</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2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55" name="Google Shape;455;p6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56" name="Google Shape;456;p6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57" name="Google Shape;457;p66"/>
          <p:cNvSpPr txBox="1"/>
          <p:nvPr/>
        </p:nvSpPr>
        <p:spPr>
          <a:xfrm>
            <a:off x="5266400" y="1013900"/>
            <a:ext cx="3782400" cy="40092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lang="en-GB">
                <a:solidFill>
                  <a:srgbClr val="202122"/>
                </a:solidFill>
                <a:latin typeface="Montserrat"/>
                <a:ea typeface="Montserrat"/>
                <a:cs typeface="Montserrat"/>
                <a:sym typeface="Montserrat"/>
              </a:rPr>
              <a:t>We can also mock a response with its status !ok.</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In that case, those responses are still resolved. These are the cases of 4XX and 5XX.</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We can check that our function doesn’t throw an error on !response.ok</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p:txBody>
      </p:sp>
      <p:pic>
        <p:nvPicPr>
          <p:cNvPr id="458" name="Google Shape;458;p66"/>
          <p:cNvPicPr preferRelativeResize="0"/>
          <p:nvPr/>
        </p:nvPicPr>
        <p:blipFill>
          <a:blip r:embed="rId4">
            <a:alphaModFix/>
          </a:blip>
          <a:stretch>
            <a:fillRect/>
          </a:stretch>
        </p:blipFill>
        <p:spPr>
          <a:xfrm>
            <a:off x="414725" y="1013900"/>
            <a:ext cx="4809574" cy="207001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2" name="Shape 462"/>
        <p:cNvGrpSpPr/>
        <p:nvPr/>
      </p:nvGrpSpPr>
      <p:grpSpPr>
        <a:xfrm>
          <a:off x="0" y="0"/>
          <a:ext cx="0" cy="0"/>
          <a:chOff x="0" y="0"/>
          <a:chExt cx="0" cy="0"/>
        </a:xfrm>
      </p:grpSpPr>
      <p:sp>
        <p:nvSpPr>
          <p:cNvPr id="463" name="Google Shape;463;p6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fetch by using jest.fn()</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64" name="Google Shape;464;p6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65" name="Google Shape;465;p6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66" name="Google Shape;466;p67"/>
          <p:cNvSpPr txBox="1"/>
          <p:nvPr/>
        </p:nvSpPr>
        <p:spPr>
          <a:xfrm>
            <a:off x="4169700" y="1013900"/>
            <a:ext cx="4635300" cy="39360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lang="en-GB">
                <a:solidFill>
                  <a:srgbClr val="202122"/>
                </a:solidFill>
                <a:latin typeface="Montserrat"/>
                <a:ea typeface="Montserrat"/>
                <a:cs typeface="Montserrat"/>
                <a:sym typeface="Montserrat"/>
              </a:rPr>
              <a:t>We can also mock functions.</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In this case, we will like to replace the fetch function, for one of our own.</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Since in each test we are testing for something different, we will set the result of that fetch as the value that we pretend to get from the server.</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For that, we will mock the resolved value once with mockResolvedValueOnce</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rPr lang="en-GB">
                <a:solidFill>
                  <a:srgbClr val="202122"/>
                </a:solidFill>
                <a:latin typeface="Montserrat"/>
                <a:ea typeface="Montserrat"/>
                <a:cs typeface="Montserrat"/>
                <a:sym typeface="Montserrat"/>
              </a:rPr>
              <a:t>This is a more Vanilla approach for solving fetch.</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a:p>
            <a:pPr indent="0" lvl="0" marL="0" rtl="0" algn="just">
              <a:spcBef>
                <a:spcPts val="0"/>
              </a:spcBef>
              <a:spcAft>
                <a:spcPts val="0"/>
              </a:spcAft>
              <a:buNone/>
            </a:pPr>
            <a:r>
              <a:t/>
            </a:r>
            <a:endParaRPr>
              <a:solidFill>
                <a:srgbClr val="202122"/>
              </a:solidFill>
              <a:latin typeface="Montserrat"/>
              <a:ea typeface="Montserrat"/>
              <a:cs typeface="Montserrat"/>
              <a:sym typeface="Montserrat"/>
            </a:endParaRPr>
          </a:p>
        </p:txBody>
      </p:sp>
      <p:pic>
        <p:nvPicPr>
          <p:cNvPr id="467" name="Google Shape;467;p67"/>
          <p:cNvPicPr preferRelativeResize="0"/>
          <p:nvPr/>
        </p:nvPicPr>
        <p:blipFill>
          <a:blip r:embed="rId4">
            <a:alphaModFix/>
          </a:blip>
          <a:stretch>
            <a:fillRect/>
          </a:stretch>
        </p:blipFill>
        <p:spPr>
          <a:xfrm>
            <a:off x="414725" y="977275"/>
            <a:ext cx="3691057" cy="40092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1" name="Shape 471"/>
        <p:cNvGrpSpPr/>
        <p:nvPr/>
      </p:nvGrpSpPr>
      <p:grpSpPr>
        <a:xfrm>
          <a:off x="0" y="0"/>
          <a:ext cx="0" cy="0"/>
          <a:chOff x="0" y="0"/>
          <a:chExt cx="0" cy="0"/>
        </a:xfrm>
      </p:grpSpPr>
      <p:sp>
        <p:nvSpPr>
          <p:cNvPr id="472" name="Google Shape;472;p68"/>
          <p:cNvSpPr txBox="1"/>
          <p:nvPr/>
        </p:nvSpPr>
        <p:spPr>
          <a:xfrm>
            <a:off x="414725" y="238450"/>
            <a:ext cx="76149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fetch by using jest.fn()</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73" name="Google Shape;473;p6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74" name="Google Shape;474;p68"/>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475" name="Google Shape;475;p68"/>
          <p:cNvPicPr preferRelativeResize="0"/>
          <p:nvPr/>
        </p:nvPicPr>
        <p:blipFill>
          <a:blip r:embed="rId4">
            <a:alphaModFix/>
          </a:blip>
          <a:stretch>
            <a:fillRect/>
          </a:stretch>
        </p:blipFill>
        <p:spPr>
          <a:xfrm>
            <a:off x="414725" y="1013900"/>
            <a:ext cx="5839559" cy="40092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9" name="Shape 479"/>
        <p:cNvGrpSpPr/>
        <p:nvPr/>
      </p:nvGrpSpPr>
      <p:grpSpPr>
        <a:xfrm>
          <a:off x="0" y="0"/>
          <a:ext cx="0" cy="0"/>
          <a:chOff x="0" y="0"/>
          <a:chExt cx="0" cy="0"/>
        </a:xfrm>
      </p:grpSpPr>
      <p:sp>
        <p:nvSpPr>
          <p:cNvPr id="480" name="Google Shape;480;p69"/>
          <p:cNvSpPr txBox="1"/>
          <p:nvPr/>
        </p:nvSpPr>
        <p:spPr>
          <a:xfrm>
            <a:off x="414725" y="238450"/>
            <a:ext cx="76149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Mocking a Module</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81" name="Google Shape;481;p6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82" name="Google Shape;482;p6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83" name="Google Shape;483;p69"/>
          <p:cNvSpPr txBox="1"/>
          <p:nvPr/>
        </p:nvSpPr>
        <p:spPr>
          <a:xfrm>
            <a:off x="414725" y="921675"/>
            <a:ext cx="8573400" cy="4101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GB" sz="1600">
                <a:solidFill>
                  <a:srgbClr val="202122"/>
                </a:solidFill>
                <a:latin typeface="Montserrat"/>
                <a:ea typeface="Montserrat"/>
                <a:cs typeface="Montserrat"/>
                <a:sym typeface="Montserrat"/>
              </a:rPr>
              <a:t>Mocking while testing is one of the core features you will need to implement.</a:t>
            </a:r>
            <a:endParaRPr sz="1600">
              <a:solidFill>
                <a:srgbClr val="20212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600">
                <a:solidFill>
                  <a:srgbClr val="202122"/>
                </a:solidFill>
                <a:latin typeface="Montserrat"/>
                <a:ea typeface="Montserrat"/>
                <a:cs typeface="Montserrat"/>
                <a:sym typeface="Montserrat"/>
              </a:rPr>
              <a:t>Jest is great for mocking not only your functions but also your modules.</a:t>
            </a:r>
            <a:endParaRPr sz="1600">
              <a:solidFill>
                <a:srgbClr val="20212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600">
                <a:solidFill>
                  <a:srgbClr val="202122"/>
                </a:solidFill>
                <a:latin typeface="Montserrat"/>
                <a:ea typeface="Montserrat"/>
                <a:cs typeface="Montserrat"/>
                <a:sym typeface="Montserrat"/>
              </a:rPr>
              <a:t>For example, let’s say you want to test a function that fetches users. It uses axios, but we don’t want to hit a real endpoint because that’s not what we want to test.</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76200" marR="76200" rtl="0" algn="l">
              <a:lnSpc>
                <a:spcPct val="115000"/>
              </a:lnSpc>
              <a:spcBef>
                <a:spcPts val="0"/>
              </a:spcBef>
              <a:spcAft>
                <a:spcPts val="0"/>
              </a:spcAft>
              <a:buClr>
                <a:schemeClr val="dk1"/>
              </a:buClr>
              <a:buSzPts val="1100"/>
              <a:buFont typeface="Arial"/>
              <a:buNone/>
            </a:pPr>
            <a:r>
              <a:t/>
            </a:r>
            <a:endParaRPr sz="1200">
              <a:solidFill>
                <a:srgbClr val="666600"/>
              </a:solidFill>
              <a:highlight>
                <a:srgbClr val="EDEDED"/>
              </a:highlight>
              <a:latin typeface="Courier New"/>
              <a:ea typeface="Courier New"/>
              <a:cs typeface="Courier New"/>
              <a:sym typeface="Courier New"/>
            </a:endParaRPr>
          </a:p>
          <a:p>
            <a:pPr indent="0" lvl="0" marL="0" rtl="0" algn="l">
              <a:spcBef>
                <a:spcPts val="0"/>
              </a:spcBef>
              <a:spcAft>
                <a:spcPts val="0"/>
              </a:spcAft>
              <a:buNone/>
            </a:pPr>
            <a:r>
              <a:t/>
            </a:r>
            <a:endParaRPr b="1"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latin typeface="Montserrat"/>
              <a:ea typeface="Montserrat"/>
              <a:cs typeface="Montserrat"/>
              <a:sym typeface="Montserrat"/>
            </a:endParaRPr>
          </a:p>
        </p:txBody>
      </p:sp>
      <p:pic>
        <p:nvPicPr>
          <p:cNvPr id="484" name="Google Shape;484;p69"/>
          <p:cNvPicPr preferRelativeResize="0"/>
          <p:nvPr/>
        </p:nvPicPr>
        <p:blipFill>
          <a:blip r:embed="rId4">
            <a:alphaModFix/>
          </a:blip>
          <a:stretch>
            <a:fillRect/>
          </a:stretch>
        </p:blipFill>
        <p:spPr>
          <a:xfrm>
            <a:off x="1088963" y="2333813"/>
            <a:ext cx="6677025" cy="225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sp>
        <p:nvSpPr>
          <p:cNvPr id="152" name="Google Shape;152;p3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Test.each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53" name="Google Shape;153;p3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54" name="Google Shape;154;p3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55" name="Google Shape;155;p34"/>
          <p:cNvSpPr txBox="1"/>
          <p:nvPr/>
        </p:nvSpPr>
        <p:spPr>
          <a:xfrm>
            <a:off x="414725" y="944075"/>
            <a:ext cx="8544600" cy="408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50">
                <a:solidFill>
                  <a:srgbClr val="202122"/>
                </a:solidFill>
                <a:highlight>
                  <a:schemeClr val="lt1"/>
                </a:highlight>
                <a:latin typeface="Montserrat"/>
                <a:ea typeface="Montserrat"/>
                <a:cs typeface="Montserrat"/>
                <a:sym typeface="Montserrat"/>
              </a:rPr>
              <a:t>To avoid code repetition, Jest includes a </a:t>
            </a:r>
            <a:r>
              <a:rPr b="1" lang="en-GB" sz="1850">
                <a:solidFill>
                  <a:srgbClr val="202122"/>
                </a:solidFill>
                <a:highlight>
                  <a:schemeClr val="lt1"/>
                </a:highlight>
                <a:latin typeface="Montserrat"/>
                <a:ea typeface="Montserrat"/>
                <a:cs typeface="Montserrat"/>
                <a:sym typeface="Montserrat"/>
              </a:rPr>
              <a:t>test.each</a:t>
            </a:r>
            <a:r>
              <a:rPr lang="en-GB" sz="1850">
                <a:solidFill>
                  <a:srgbClr val="202122"/>
                </a:solidFill>
                <a:highlight>
                  <a:schemeClr val="lt1"/>
                </a:highlight>
                <a:latin typeface="Montserrat"/>
                <a:ea typeface="Montserrat"/>
                <a:cs typeface="Montserrat"/>
                <a:sym typeface="Montserrat"/>
              </a:rPr>
              <a:t> method: </a:t>
            </a:r>
            <a:endParaRPr b="1" sz="1850">
              <a:solidFill>
                <a:srgbClr val="202122"/>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b="1" sz="1850">
              <a:solidFill>
                <a:srgbClr val="202122"/>
              </a:solidFill>
              <a:latin typeface="Montserrat"/>
              <a:ea typeface="Montserrat"/>
              <a:cs typeface="Montserrat"/>
              <a:sym typeface="Montserrat"/>
            </a:endParaRPr>
          </a:p>
        </p:txBody>
      </p:sp>
      <p:pic>
        <p:nvPicPr>
          <p:cNvPr id="156" name="Google Shape;156;p34"/>
          <p:cNvPicPr preferRelativeResize="0"/>
          <p:nvPr/>
        </p:nvPicPr>
        <p:blipFill>
          <a:blip r:embed="rId4">
            <a:alphaModFix/>
          </a:blip>
          <a:stretch>
            <a:fillRect/>
          </a:stretch>
        </p:blipFill>
        <p:spPr>
          <a:xfrm>
            <a:off x="4623749" y="1428299"/>
            <a:ext cx="4335574" cy="3283275"/>
          </a:xfrm>
          <a:prstGeom prst="rect">
            <a:avLst/>
          </a:prstGeom>
          <a:noFill/>
          <a:ln>
            <a:noFill/>
          </a:ln>
        </p:spPr>
      </p:pic>
      <p:pic>
        <p:nvPicPr>
          <p:cNvPr id="157" name="Google Shape;157;p34"/>
          <p:cNvPicPr preferRelativeResize="0"/>
          <p:nvPr/>
        </p:nvPicPr>
        <p:blipFill>
          <a:blip r:embed="rId5">
            <a:alphaModFix/>
          </a:blip>
          <a:stretch>
            <a:fillRect/>
          </a:stretch>
        </p:blipFill>
        <p:spPr>
          <a:xfrm>
            <a:off x="414725" y="1428300"/>
            <a:ext cx="4173975" cy="1198575"/>
          </a:xfrm>
          <a:prstGeom prst="rect">
            <a:avLst/>
          </a:prstGeom>
          <a:noFill/>
          <a:ln>
            <a:noFill/>
          </a:ln>
        </p:spPr>
      </p:pic>
      <p:sp>
        <p:nvSpPr>
          <p:cNvPr id="158" name="Google Shape;158;p34"/>
          <p:cNvSpPr txBox="1"/>
          <p:nvPr/>
        </p:nvSpPr>
        <p:spPr>
          <a:xfrm>
            <a:off x="414725" y="2702800"/>
            <a:ext cx="4173900" cy="2134200"/>
          </a:xfrm>
          <a:prstGeom prst="rect">
            <a:avLst/>
          </a:prstGeom>
          <a:noFill/>
          <a:ln>
            <a:noFill/>
          </a:ln>
        </p:spPr>
        <p:txBody>
          <a:bodyPr anchorCtr="0" anchor="t" bIns="91425" lIns="0" spcFirstLastPara="1" rIns="91425" wrap="square" tIns="91425">
            <a:noAutofit/>
          </a:bodyPr>
          <a:lstStyle/>
          <a:p>
            <a:pPr indent="0" lvl="0" marL="0" marR="0" rtl="0" algn="l">
              <a:lnSpc>
                <a:spcPct val="100000"/>
              </a:lnSpc>
              <a:spcBef>
                <a:spcPts val="0"/>
              </a:spcBef>
              <a:spcAft>
                <a:spcPts val="0"/>
              </a:spcAft>
              <a:buNone/>
            </a:pPr>
            <a:r>
              <a:rPr lang="en-GB" sz="1850">
                <a:solidFill>
                  <a:srgbClr val="202122"/>
                </a:solidFill>
                <a:latin typeface="Montserrat"/>
                <a:ea typeface="Montserrat"/>
                <a:cs typeface="Montserrat"/>
                <a:sym typeface="Montserrat"/>
              </a:rPr>
              <a:t>With</a:t>
            </a:r>
            <a:r>
              <a:rPr b="1" lang="en-GB" sz="1850">
                <a:solidFill>
                  <a:srgbClr val="202122"/>
                </a:solidFill>
                <a:latin typeface="Montserrat"/>
                <a:ea typeface="Montserrat"/>
                <a:cs typeface="Montserrat"/>
                <a:sym typeface="Montserrat"/>
              </a:rPr>
              <a:t> test.each</a:t>
            </a:r>
            <a:r>
              <a:rPr lang="en-GB" sz="1850">
                <a:solidFill>
                  <a:srgbClr val="202122"/>
                </a:solidFill>
                <a:latin typeface="Montserrat"/>
                <a:ea typeface="Montserrat"/>
                <a:cs typeface="Montserrat"/>
                <a:sym typeface="Montserrat"/>
              </a:rPr>
              <a:t> we can run a set of cases and run </a:t>
            </a:r>
            <a:r>
              <a:rPr lang="en-GB" sz="1850">
                <a:solidFill>
                  <a:srgbClr val="202122"/>
                </a:solidFill>
                <a:latin typeface="Montserrat"/>
                <a:ea typeface="Montserrat"/>
                <a:cs typeface="Montserrat"/>
                <a:sym typeface="Montserrat"/>
              </a:rPr>
              <a:t>repetitively</a:t>
            </a:r>
            <a:r>
              <a:rPr lang="en-GB" sz="1850">
                <a:solidFill>
                  <a:srgbClr val="202122"/>
                </a:solidFill>
                <a:latin typeface="Montserrat"/>
                <a:ea typeface="Montserrat"/>
                <a:cs typeface="Montserrat"/>
                <a:sym typeface="Montserrat"/>
              </a:rPr>
              <a:t> the test changing the parameters, delivering smaller amount of code.</a:t>
            </a:r>
            <a:endParaRPr b="1" sz="1850">
              <a:solidFill>
                <a:srgbClr val="202122"/>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8" name="Shape 488"/>
        <p:cNvGrpSpPr/>
        <p:nvPr/>
      </p:nvGrpSpPr>
      <p:grpSpPr>
        <a:xfrm>
          <a:off x="0" y="0"/>
          <a:ext cx="0" cy="0"/>
          <a:chOff x="0" y="0"/>
          <a:chExt cx="0" cy="0"/>
        </a:xfrm>
      </p:grpSpPr>
      <p:sp>
        <p:nvSpPr>
          <p:cNvPr id="489" name="Google Shape;489;p70"/>
          <p:cNvSpPr txBox="1"/>
          <p:nvPr/>
        </p:nvSpPr>
        <p:spPr>
          <a:xfrm>
            <a:off x="414725" y="238450"/>
            <a:ext cx="76149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console methods</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90" name="Google Shape;490;p7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91" name="Google Shape;491;p7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92" name="Google Shape;492;p70"/>
          <p:cNvSpPr txBox="1"/>
          <p:nvPr/>
        </p:nvSpPr>
        <p:spPr>
          <a:xfrm>
            <a:off x="414725" y="921675"/>
            <a:ext cx="8573400" cy="41013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latin typeface="Montserrat"/>
                <a:ea typeface="Montserrat"/>
                <a:cs typeface="Montserrat"/>
                <a:sym typeface="Montserrat"/>
              </a:rPr>
              <a:t>Since we are running on Node and not a real browser, we can’t get use of some methods that they are in the global scope, like the console ones. (console.log, console.error, console.warn, etc)</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600">
                <a:solidFill>
                  <a:schemeClr val="dk1"/>
                </a:solidFill>
                <a:latin typeface="Montserrat"/>
                <a:ea typeface="Montserrat"/>
                <a:cs typeface="Montserrat"/>
                <a:sym typeface="Montserrat"/>
              </a:rPr>
              <a:t>To workaround this, we can create a mock of those methods or use spies. </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600">
                <a:solidFill>
                  <a:schemeClr val="dk1"/>
                </a:solidFill>
                <a:latin typeface="Montserrat"/>
                <a:ea typeface="Montserrat"/>
                <a:cs typeface="Montserrat"/>
                <a:sym typeface="Montserrat"/>
              </a:rPr>
              <a:t>Mocks</a:t>
            </a:r>
            <a:r>
              <a:rPr lang="en-GB" sz="1600">
                <a:solidFill>
                  <a:schemeClr val="dk1"/>
                </a:solidFill>
                <a:latin typeface="Montserrat"/>
                <a:ea typeface="Montserrat"/>
                <a:cs typeface="Montserrat"/>
                <a:sym typeface="Montserrat"/>
              </a:rPr>
              <a:t>: Allows us to abstract from an implementation, and assign new behaviour / return values.</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GB" sz="1600">
                <a:solidFill>
                  <a:schemeClr val="dk1"/>
                </a:solidFill>
                <a:latin typeface="Montserrat"/>
                <a:ea typeface="Montserrat"/>
                <a:cs typeface="Montserrat"/>
                <a:sym typeface="Montserrat"/>
              </a:rPr>
              <a:t>Spies</a:t>
            </a:r>
            <a:r>
              <a:rPr lang="en-GB" sz="1600">
                <a:solidFill>
                  <a:schemeClr val="dk1"/>
                </a:solidFill>
                <a:latin typeface="Montserrat"/>
                <a:ea typeface="Montserrat"/>
                <a:cs typeface="Montserrat"/>
                <a:sym typeface="Montserrat"/>
              </a:rPr>
              <a:t>: Allows us to inspect an implementation, the real function / module will run. We can still mock up its values. </a:t>
            </a:r>
            <a:endParaRPr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6" name="Shape 496"/>
        <p:cNvGrpSpPr/>
        <p:nvPr/>
      </p:nvGrpSpPr>
      <p:grpSpPr>
        <a:xfrm>
          <a:off x="0" y="0"/>
          <a:ext cx="0" cy="0"/>
          <a:chOff x="0" y="0"/>
          <a:chExt cx="0" cy="0"/>
        </a:xfrm>
      </p:grpSpPr>
      <p:sp>
        <p:nvSpPr>
          <p:cNvPr id="497" name="Google Shape;497;p71"/>
          <p:cNvSpPr txBox="1"/>
          <p:nvPr/>
        </p:nvSpPr>
        <p:spPr>
          <a:xfrm>
            <a:off x="414725" y="238450"/>
            <a:ext cx="76149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console methods</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498" name="Google Shape;498;p7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99" name="Google Shape;499;p7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500" name="Google Shape;500;p71"/>
          <p:cNvSpPr txBox="1"/>
          <p:nvPr/>
        </p:nvSpPr>
        <p:spPr>
          <a:xfrm>
            <a:off x="5546950" y="2148850"/>
            <a:ext cx="3441000" cy="2912400"/>
          </a:xfrm>
          <a:prstGeom prst="rect">
            <a:avLst/>
          </a:prstGeom>
          <a:noFill/>
          <a:ln>
            <a:noFill/>
          </a:ln>
        </p:spPr>
        <p:txBody>
          <a:bodyPr anchorCtr="0" anchor="t" bIns="91425" lIns="0" spcFirstLastPara="1" rIns="91425" wrap="square" tIns="91425">
            <a:noAutofit/>
          </a:bodyPr>
          <a:lstStyle/>
          <a:p>
            <a:pPr indent="0" lvl="0" marL="0" marR="0" rtl="0" algn="l">
              <a:lnSpc>
                <a:spcPct val="115000"/>
              </a:lnSpc>
              <a:spcBef>
                <a:spcPts val="0"/>
              </a:spcBef>
              <a:spcAft>
                <a:spcPts val="0"/>
              </a:spcAft>
              <a:buNone/>
            </a:pPr>
            <a:r>
              <a:rPr b="1" lang="en-GB" sz="1600">
                <a:solidFill>
                  <a:schemeClr val="dk1"/>
                </a:solidFill>
                <a:latin typeface="Montserrat"/>
                <a:ea typeface="Montserrat"/>
                <a:cs typeface="Montserrat"/>
                <a:sym typeface="Montserrat"/>
              </a:rPr>
              <a:t>Using a Mock</a:t>
            </a:r>
            <a:endParaRPr b="1"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GB" sz="1600">
                <a:solidFill>
                  <a:schemeClr val="dk1"/>
                </a:solidFill>
                <a:latin typeface="Montserrat"/>
                <a:ea typeface="Montserrat"/>
                <a:cs typeface="Montserrat"/>
                <a:sym typeface="Montserrat"/>
              </a:rPr>
              <a:t>In this case, we are mocking the real console.log function.</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GB" sz="1600">
                <a:solidFill>
                  <a:schemeClr val="dk1"/>
                </a:solidFill>
                <a:latin typeface="Montserrat"/>
                <a:ea typeface="Montserrat"/>
                <a:cs typeface="Montserrat"/>
                <a:sym typeface="Montserrat"/>
              </a:rPr>
              <a:t>Before doing that we are storing the real one in the const log, and restoring it afterEach test.</a:t>
            </a:r>
            <a:endParaRPr sz="1000">
              <a:solidFill>
                <a:schemeClr val="dk1"/>
              </a:solidFill>
              <a:latin typeface="Courier New"/>
              <a:ea typeface="Courier New"/>
              <a:cs typeface="Courier New"/>
              <a:sym typeface="Courier New"/>
            </a:endParaRPr>
          </a:p>
        </p:txBody>
      </p:sp>
      <p:pic>
        <p:nvPicPr>
          <p:cNvPr id="501" name="Google Shape;501;p71"/>
          <p:cNvPicPr preferRelativeResize="0"/>
          <p:nvPr/>
        </p:nvPicPr>
        <p:blipFill>
          <a:blip r:embed="rId4">
            <a:alphaModFix/>
          </a:blip>
          <a:stretch>
            <a:fillRect/>
          </a:stretch>
        </p:blipFill>
        <p:spPr>
          <a:xfrm>
            <a:off x="414725" y="1013900"/>
            <a:ext cx="5056174" cy="3518825"/>
          </a:xfrm>
          <a:prstGeom prst="rect">
            <a:avLst/>
          </a:prstGeom>
          <a:noFill/>
          <a:ln>
            <a:noFill/>
          </a:ln>
        </p:spPr>
      </p:pic>
      <p:pic>
        <p:nvPicPr>
          <p:cNvPr id="502" name="Google Shape;502;p71"/>
          <p:cNvPicPr preferRelativeResize="0"/>
          <p:nvPr/>
        </p:nvPicPr>
        <p:blipFill>
          <a:blip r:embed="rId5">
            <a:alphaModFix/>
          </a:blip>
          <a:stretch>
            <a:fillRect/>
          </a:stretch>
        </p:blipFill>
        <p:spPr>
          <a:xfrm>
            <a:off x="5546950" y="1013900"/>
            <a:ext cx="2400300" cy="1085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6" name="Shape 506"/>
        <p:cNvGrpSpPr/>
        <p:nvPr/>
      </p:nvGrpSpPr>
      <p:grpSpPr>
        <a:xfrm>
          <a:off x="0" y="0"/>
          <a:ext cx="0" cy="0"/>
          <a:chOff x="0" y="0"/>
          <a:chExt cx="0" cy="0"/>
        </a:xfrm>
      </p:grpSpPr>
      <p:sp>
        <p:nvSpPr>
          <p:cNvPr id="507" name="Google Shape;507;p72"/>
          <p:cNvSpPr txBox="1"/>
          <p:nvPr/>
        </p:nvSpPr>
        <p:spPr>
          <a:xfrm>
            <a:off x="414725" y="238450"/>
            <a:ext cx="76149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Testing console methods</a:t>
            </a:r>
            <a:endParaRPr b="1" sz="2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3000">
              <a:solidFill>
                <a:srgbClr val="4278E8"/>
              </a:solidFill>
              <a:latin typeface="Montserrat"/>
              <a:ea typeface="Montserrat"/>
              <a:cs typeface="Montserrat"/>
              <a:sym typeface="Montserrat"/>
            </a:endParaRPr>
          </a:p>
        </p:txBody>
      </p:sp>
      <p:cxnSp>
        <p:nvCxnSpPr>
          <p:cNvPr id="508" name="Google Shape;508;p7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509" name="Google Shape;509;p7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510" name="Google Shape;510;p72"/>
          <p:cNvSpPr txBox="1"/>
          <p:nvPr/>
        </p:nvSpPr>
        <p:spPr>
          <a:xfrm>
            <a:off x="5546950" y="1013900"/>
            <a:ext cx="3464400" cy="4047300"/>
          </a:xfrm>
          <a:prstGeom prst="rect">
            <a:avLst/>
          </a:prstGeom>
          <a:noFill/>
          <a:ln>
            <a:noFill/>
          </a:ln>
        </p:spPr>
        <p:txBody>
          <a:bodyPr anchorCtr="0" anchor="t" bIns="91425" lIns="0" spcFirstLastPara="1" rIns="91425" wrap="square" tIns="91425">
            <a:noAutofit/>
          </a:bodyPr>
          <a:lstStyle/>
          <a:p>
            <a:pPr indent="0" lvl="0" marL="0" marR="0" rtl="0" algn="l">
              <a:lnSpc>
                <a:spcPct val="115000"/>
              </a:lnSpc>
              <a:spcBef>
                <a:spcPts val="0"/>
              </a:spcBef>
              <a:spcAft>
                <a:spcPts val="0"/>
              </a:spcAft>
              <a:buNone/>
            </a:pPr>
            <a:r>
              <a:rPr b="1" lang="en-GB" sz="1300">
                <a:solidFill>
                  <a:schemeClr val="dk1"/>
                </a:solidFill>
                <a:latin typeface="Montserrat"/>
                <a:ea typeface="Montserrat"/>
                <a:cs typeface="Montserrat"/>
                <a:sym typeface="Montserrat"/>
              </a:rPr>
              <a:t>Using a Spy</a:t>
            </a:r>
            <a:endParaRPr b="1" sz="13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GB" sz="1300">
                <a:solidFill>
                  <a:schemeClr val="dk1"/>
                </a:solidFill>
                <a:latin typeface="Montserrat"/>
                <a:ea typeface="Montserrat"/>
                <a:cs typeface="Montserrat"/>
                <a:sym typeface="Montserrat"/>
              </a:rPr>
              <a:t>Mocks replaces the whole method for one of yours, and allows you to mock the result.</a:t>
            </a:r>
            <a:endParaRPr sz="13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br>
              <a:rPr lang="en-GB" sz="1300">
                <a:solidFill>
                  <a:schemeClr val="dk1"/>
                </a:solidFill>
                <a:latin typeface="Montserrat"/>
                <a:ea typeface="Montserrat"/>
                <a:cs typeface="Montserrat"/>
                <a:sym typeface="Montserrat"/>
              </a:rPr>
            </a:br>
            <a:r>
              <a:rPr lang="en-GB" sz="1300">
                <a:solidFill>
                  <a:schemeClr val="dk1"/>
                </a:solidFill>
                <a:latin typeface="Montserrat"/>
                <a:ea typeface="Montserrat"/>
                <a:cs typeface="Montserrat"/>
                <a:sym typeface="Montserrat"/>
              </a:rPr>
              <a:t>Spies, are similiar, but without modyfing the original method. We can also mock the return values, but we can’t mock the whole method.</a:t>
            </a:r>
            <a:br>
              <a:rPr lang="en-GB" sz="1300">
                <a:solidFill>
                  <a:schemeClr val="dk1"/>
                </a:solidFill>
                <a:latin typeface="Montserrat"/>
                <a:ea typeface="Montserrat"/>
                <a:cs typeface="Montserrat"/>
                <a:sym typeface="Montserrat"/>
              </a:rPr>
            </a:br>
            <a:r>
              <a:rPr lang="en-GB" sz="1300">
                <a:solidFill>
                  <a:schemeClr val="dk1"/>
                </a:solidFill>
                <a:latin typeface="Montserrat"/>
                <a:ea typeface="Montserrat"/>
                <a:cs typeface="Montserrat"/>
                <a:sym typeface="Montserrat"/>
              </a:rPr>
              <a:t>They are very similar for this case, but spyOn delivers a cleaner syntax.</a:t>
            </a:r>
            <a:endParaRPr sz="1300">
              <a:solidFill>
                <a:schemeClr val="dk1"/>
              </a:solidFill>
              <a:latin typeface="Montserrat"/>
              <a:ea typeface="Montserrat"/>
              <a:cs typeface="Montserrat"/>
              <a:sym typeface="Montserrat"/>
            </a:endParaRPr>
          </a:p>
        </p:txBody>
      </p:sp>
      <p:pic>
        <p:nvPicPr>
          <p:cNvPr id="511" name="Google Shape;511;p72"/>
          <p:cNvPicPr preferRelativeResize="0"/>
          <p:nvPr/>
        </p:nvPicPr>
        <p:blipFill>
          <a:blip r:embed="rId4">
            <a:alphaModFix/>
          </a:blip>
          <a:stretch>
            <a:fillRect/>
          </a:stretch>
        </p:blipFill>
        <p:spPr>
          <a:xfrm>
            <a:off x="414725" y="3721675"/>
            <a:ext cx="2400300" cy="1085850"/>
          </a:xfrm>
          <a:prstGeom prst="rect">
            <a:avLst/>
          </a:prstGeom>
          <a:noFill/>
          <a:ln>
            <a:noFill/>
          </a:ln>
        </p:spPr>
      </p:pic>
      <p:pic>
        <p:nvPicPr>
          <p:cNvPr id="512" name="Google Shape;512;p72"/>
          <p:cNvPicPr preferRelativeResize="0"/>
          <p:nvPr/>
        </p:nvPicPr>
        <p:blipFill>
          <a:blip r:embed="rId5">
            <a:alphaModFix/>
          </a:blip>
          <a:stretch>
            <a:fillRect/>
          </a:stretch>
        </p:blipFill>
        <p:spPr>
          <a:xfrm>
            <a:off x="414725" y="1013900"/>
            <a:ext cx="5089725" cy="26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pic>
        <p:nvPicPr>
          <p:cNvPr id="163" name="Google Shape;163;p35"/>
          <p:cNvPicPr preferRelativeResize="0"/>
          <p:nvPr/>
        </p:nvPicPr>
        <p:blipFill>
          <a:blip r:embed="rId3">
            <a:alphaModFix/>
          </a:blip>
          <a:stretch>
            <a:fillRect/>
          </a:stretch>
        </p:blipFill>
        <p:spPr>
          <a:xfrm>
            <a:off x="7641494" y="78725"/>
            <a:ext cx="1439256" cy="1330050"/>
          </a:xfrm>
          <a:prstGeom prst="rect">
            <a:avLst/>
          </a:prstGeom>
          <a:noFill/>
          <a:ln>
            <a:noFill/>
          </a:ln>
        </p:spPr>
      </p:pic>
      <p:sp>
        <p:nvSpPr>
          <p:cNvPr id="164" name="Google Shape;164;p3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Test.each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65" name="Google Shape;165;p3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66" name="Google Shape;166;p35"/>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167" name="Google Shape;167;p35"/>
          <p:cNvSpPr txBox="1"/>
          <p:nvPr/>
        </p:nvSpPr>
        <p:spPr>
          <a:xfrm>
            <a:off x="414725" y="944075"/>
            <a:ext cx="8544600" cy="408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GB" sz="1600">
                <a:solidFill>
                  <a:srgbClr val="202122"/>
                </a:solidFill>
                <a:highlight>
                  <a:schemeClr val="lt1"/>
                </a:highlight>
                <a:latin typeface="Montserrat"/>
                <a:ea typeface="Montserrat"/>
                <a:cs typeface="Montserrat"/>
                <a:sym typeface="Montserrat"/>
              </a:rPr>
              <a:t>To avoid code repetition, Jest includes a </a:t>
            </a:r>
            <a:r>
              <a:rPr b="1" lang="en-GB" sz="1600">
                <a:solidFill>
                  <a:srgbClr val="202122"/>
                </a:solidFill>
                <a:highlight>
                  <a:schemeClr val="lt1"/>
                </a:highlight>
                <a:latin typeface="Montserrat"/>
                <a:ea typeface="Montserrat"/>
                <a:cs typeface="Montserrat"/>
                <a:sym typeface="Montserrat"/>
              </a:rPr>
              <a:t>test.each</a:t>
            </a:r>
            <a:r>
              <a:rPr lang="en-GB" sz="1600">
                <a:solidFill>
                  <a:srgbClr val="202122"/>
                </a:solidFill>
                <a:highlight>
                  <a:schemeClr val="lt1"/>
                </a:highlight>
                <a:latin typeface="Montserrat"/>
                <a:ea typeface="Montserrat"/>
                <a:cs typeface="Montserrat"/>
                <a:sym typeface="Montserrat"/>
              </a:rPr>
              <a:t> method: </a:t>
            </a:r>
            <a:endParaRPr b="1" sz="1600">
              <a:solidFill>
                <a:srgbClr val="202122"/>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b="1" sz="1850">
              <a:solidFill>
                <a:srgbClr val="202122"/>
              </a:solidFill>
              <a:latin typeface="Montserrat"/>
              <a:ea typeface="Montserrat"/>
              <a:cs typeface="Montserrat"/>
              <a:sym typeface="Montserrat"/>
            </a:endParaRPr>
          </a:p>
        </p:txBody>
      </p:sp>
      <p:pic>
        <p:nvPicPr>
          <p:cNvPr id="168" name="Google Shape;168;p35"/>
          <p:cNvPicPr preferRelativeResize="0"/>
          <p:nvPr/>
        </p:nvPicPr>
        <p:blipFill rotWithShape="1">
          <a:blip r:embed="rId5">
            <a:alphaModFix/>
          </a:blip>
          <a:srcRect b="2724" l="0" r="0" t="1333"/>
          <a:stretch/>
        </p:blipFill>
        <p:spPr>
          <a:xfrm>
            <a:off x="414725" y="1315875"/>
            <a:ext cx="7685950" cy="2855850"/>
          </a:xfrm>
          <a:prstGeom prst="rect">
            <a:avLst/>
          </a:prstGeom>
          <a:noFill/>
          <a:ln>
            <a:noFill/>
          </a:ln>
        </p:spPr>
      </p:pic>
      <p:pic>
        <p:nvPicPr>
          <p:cNvPr id="169" name="Google Shape;169;p35"/>
          <p:cNvPicPr preferRelativeResize="0"/>
          <p:nvPr/>
        </p:nvPicPr>
        <p:blipFill>
          <a:blip r:embed="rId6">
            <a:alphaModFix/>
          </a:blip>
          <a:stretch>
            <a:fillRect/>
          </a:stretch>
        </p:blipFill>
        <p:spPr>
          <a:xfrm>
            <a:off x="4620688" y="1466988"/>
            <a:ext cx="3933825" cy="1133475"/>
          </a:xfrm>
          <a:prstGeom prst="rect">
            <a:avLst/>
          </a:prstGeom>
          <a:noFill/>
          <a:ln>
            <a:noFill/>
          </a:ln>
          <a:effectLst>
            <a:outerShdw blurRad="214313" rotWithShape="0" algn="bl" dir="5400000" dist="19050">
              <a:srgbClr val="FFFFFF">
                <a:alpha val="50000"/>
              </a:srgbClr>
            </a:outerShdw>
          </a:effectLst>
        </p:spPr>
      </p:pic>
      <p:sp>
        <p:nvSpPr>
          <p:cNvPr id="170" name="Google Shape;170;p35"/>
          <p:cNvSpPr txBox="1"/>
          <p:nvPr/>
        </p:nvSpPr>
        <p:spPr>
          <a:xfrm>
            <a:off x="414725" y="4171725"/>
            <a:ext cx="7686000" cy="775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i="1" lang="en-GB" sz="1300">
                <a:solidFill>
                  <a:srgbClr val="202122"/>
                </a:solidFill>
                <a:latin typeface="Montserrat"/>
                <a:ea typeface="Montserrat"/>
                <a:cs typeface="Montserrat"/>
                <a:sym typeface="Montserrat"/>
              </a:rPr>
              <a:t>On top : the const basicCases holds all the parameters (indexes 0 and 1) and also the expected result. Each of this elements is taken by the arrow function on the same order. </a:t>
            </a:r>
            <a:endParaRPr b="1" i="1" sz="1300">
              <a:solidFill>
                <a:srgbClr val="20212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3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Test.each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76" name="Google Shape;176;p3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7" name="Google Shape;177;p3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8" name="Google Shape;178;p36"/>
          <p:cNvSpPr txBox="1"/>
          <p:nvPr/>
        </p:nvSpPr>
        <p:spPr>
          <a:xfrm>
            <a:off x="414725" y="944075"/>
            <a:ext cx="8544600" cy="408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GB" sz="1850">
                <a:solidFill>
                  <a:srgbClr val="202122"/>
                </a:solidFill>
                <a:highlight>
                  <a:schemeClr val="lt1"/>
                </a:highlight>
                <a:latin typeface="Montserrat"/>
                <a:ea typeface="Montserrat"/>
                <a:cs typeface="Montserrat"/>
                <a:sym typeface="Montserrat"/>
              </a:rPr>
              <a:t>We can do the same for testing the errors:</a:t>
            </a:r>
            <a:endParaRPr b="1" sz="1850">
              <a:solidFill>
                <a:srgbClr val="202122"/>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b="1" sz="1850">
              <a:solidFill>
                <a:srgbClr val="202122"/>
              </a:solidFill>
              <a:latin typeface="Montserrat"/>
              <a:ea typeface="Montserrat"/>
              <a:cs typeface="Montserrat"/>
              <a:sym typeface="Montserrat"/>
            </a:endParaRPr>
          </a:p>
        </p:txBody>
      </p:sp>
      <p:pic>
        <p:nvPicPr>
          <p:cNvPr id="179" name="Google Shape;179;p36"/>
          <p:cNvPicPr preferRelativeResize="0"/>
          <p:nvPr/>
        </p:nvPicPr>
        <p:blipFill rotWithShape="1">
          <a:blip r:embed="rId4">
            <a:alphaModFix/>
          </a:blip>
          <a:srcRect b="4177" l="0" r="0" t="0"/>
          <a:stretch/>
        </p:blipFill>
        <p:spPr>
          <a:xfrm>
            <a:off x="414725" y="1408775"/>
            <a:ext cx="5786649" cy="3142425"/>
          </a:xfrm>
          <a:prstGeom prst="rect">
            <a:avLst/>
          </a:prstGeom>
          <a:noFill/>
          <a:ln>
            <a:noFill/>
          </a:ln>
        </p:spPr>
      </p:pic>
      <p:sp>
        <p:nvSpPr>
          <p:cNvPr id="180" name="Google Shape;180;p36"/>
          <p:cNvSpPr txBox="1"/>
          <p:nvPr/>
        </p:nvSpPr>
        <p:spPr>
          <a:xfrm>
            <a:off x="6288925" y="1408775"/>
            <a:ext cx="2641200" cy="35385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i="1" lang="en-GB" sz="1300">
                <a:solidFill>
                  <a:srgbClr val="202122"/>
                </a:solidFill>
                <a:latin typeface="Montserrat"/>
                <a:ea typeface="Montserrat"/>
                <a:cs typeface="Montserrat"/>
                <a:sym typeface="Montserrat"/>
              </a:rPr>
              <a:t>The same can be done with the </a:t>
            </a:r>
            <a:r>
              <a:rPr i="1" lang="en-GB" sz="1300">
                <a:solidFill>
                  <a:srgbClr val="202122"/>
                </a:solidFill>
                <a:latin typeface="Montserrat"/>
                <a:ea typeface="Montserrat"/>
                <a:cs typeface="Montserrat"/>
                <a:sym typeface="Montserrat"/>
              </a:rPr>
              <a:t>cases</a:t>
            </a:r>
            <a:r>
              <a:rPr i="1" lang="en-GB" sz="1300">
                <a:solidFill>
                  <a:srgbClr val="202122"/>
                </a:solidFill>
                <a:latin typeface="Montserrat"/>
                <a:ea typeface="Montserrat"/>
                <a:cs typeface="Montserrat"/>
                <a:sym typeface="Montserrat"/>
              </a:rPr>
              <a:t> where the tests supposed to raise an error</a:t>
            </a:r>
            <a:endParaRPr b="1" i="1" sz="1300">
              <a:solidFill>
                <a:srgbClr val="20212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3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Test.each</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86" name="Google Shape;186;p3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87" name="Google Shape;187;p3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88" name="Google Shape;188;p37"/>
          <p:cNvSpPr txBox="1"/>
          <p:nvPr/>
        </p:nvSpPr>
        <p:spPr>
          <a:xfrm>
            <a:off x="414725" y="944075"/>
            <a:ext cx="8544600" cy="408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GB" sz="1600">
                <a:solidFill>
                  <a:srgbClr val="202122"/>
                </a:solidFill>
                <a:highlight>
                  <a:schemeClr val="lt1"/>
                </a:highlight>
                <a:latin typeface="Montserrat"/>
                <a:ea typeface="Montserrat"/>
                <a:cs typeface="Montserrat"/>
                <a:sym typeface="Montserrat"/>
              </a:rPr>
              <a:t>We can even be more generic:</a:t>
            </a:r>
            <a:endParaRPr b="1" sz="1600">
              <a:solidFill>
                <a:srgbClr val="202122"/>
              </a:solidFill>
              <a:latin typeface="Montserrat"/>
              <a:ea typeface="Montserrat"/>
              <a:cs typeface="Montserrat"/>
              <a:sym typeface="Montserrat"/>
            </a:endParaRPr>
          </a:p>
        </p:txBody>
      </p:sp>
      <p:pic>
        <p:nvPicPr>
          <p:cNvPr id="189" name="Google Shape;189;p37"/>
          <p:cNvPicPr preferRelativeResize="0"/>
          <p:nvPr/>
        </p:nvPicPr>
        <p:blipFill rotWithShape="1">
          <a:blip r:embed="rId4">
            <a:alphaModFix/>
          </a:blip>
          <a:srcRect b="1526" l="0" r="3203" t="0"/>
          <a:stretch/>
        </p:blipFill>
        <p:spPr>
          <a:xfrm>
            <a:off x="414725" y="1374775"/>
            <a:ext cx="4525026" cy="3571749"/>
          </a:xfrm>
          <a:prstGeom prst="rect">
            <a:avLst/>
          </a:prstGeom>
          <a:noFill/>
          <a:ln>
            <a:noFill/>
          </a:ln>
        </p:spPr>
      </p:pic>
      <p:sp>
        <p:nvSpPr>
          <p:cNvPr id="190" name="Google Shape;190;p37"/>
          <p:cNvSpPr txBox="1"/>
          <p:nvPr/>
        </p:nvSpPr>
        <p:spPr>
          <a:xfrm>
            <a:off x="4939750" y="1374775"/>
            <a:ext cx="4071000" cy="3119700"/>
          </a:xfrm>
          <a:prstGeom prst="rect">
            <a:avLst/>
          </a:prstGeom>
          <a:noFill/>
          <a:ln>
            <a:noFill/>
          </a:ln>
        </p:spPr>
        <p:txBody>
          <a:bodyPr anchorCtr="0" anchor="t" bIns="91425" lIns="91425" spcFirstLastPara="1" rIns="91425" wrap="square" tIns="0">
            <a:noAutofit/>
          </a:bodyPr>
          <a:lstStyle/>
          <a:p>
            <a:pPr indent="0" lvl="0" marL="0" rtl="0" algn="just">
              <a:spcBef>
                <a:spcPts val="0"/>
              </a:spcBef>
              <a:spcAft>
                <a:spcPts val="0"/>
              </a:spcAft>
              <a:buNone/>
            </a:pPr>
            <a:r>
              <a:rPr lang="en-GB" sz="1300">
                <a:latin typeface="Montserrat"/>
                <a:ea typeface="Montserrat"/>
                <a:cs typeface="Montserrat"/>
                <a:sym typeface="Montserrat"/>
              </a:rPr>
              <a:t>Be </a:t>
            </a:r>
            <a:r>
              <a:rPr lang="en-GB" sz="1300">
                <a:latin typeface="Montserrat"/>
                <a:ea typeface="Montserrat"/>
                <a:cs typeface="Montserrat"/>
                <a:sym typeface="Montserrat"/>
              </a:rPr>
              <a:t>careful</a:t>
            </a:r>
            <a:r>
              <a:rPr lang="en-GB" sz="1300">
                <a:latin typeface="Montserrat"/>
                <a:ea typeface="Montserrat"/>
                <a:cs typeface="Montserrat"/>
                <a:sym typeface="Montserrat"/>
              </a:rPr>
              <a:t> not to be more pragmatic than what  your needs are.</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Be sure not to build a structure that is more complex than what it needs to test.</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Despite being able to create a model like the one on the right, is it justified for a sumNumbers function? The test.each turns a little bit harder to read in order to take two different syntaxes (testing for both errors thrown as well as .toEqual)</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rPr lang="en-GB" sz="1300">
                <a:latin typeface="Montserrat"/>
                <a:ea typeface="Montserrat"/>
                <a:cs typeface="Montserrat"/>
                <a:sym typeface="Montserrat"/>
              </a:rPr>
              <a:t>The fact that we can do it, </a:t>
            </a:r>
            <a:r>
              <a:rPr lang="en-GB" sz="1300">
                <a:latin typeface="Montserrat"/>
                <a:ea typeface="Montserrat"/>
                <a:cs typeface="Montserrat"/>
                <a:sym typeface="Montserrat"/>
              </a:rPr>
              <a:t>doesn't</a:t>
            </a:r>
            <a:r>
              <a:rPr lang="en-GB" sz="1300">
                <a:latin typeface="Montserrat"/>
                <a:ea typeface="Montserrat"/>
                <a:cs typeface="Montserrat"/>
                <a:sym typeface="Montserrat"/>
              </a:rPr>
              <a:t> mean that we have to in all the cases.</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a:p>
            <a:pPr indent="0" lvl="0" marL="0" rtl="0" algn="just">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3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Coverage</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96" name="Google Shape;196;p3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97" name="Google Shape;197;p3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98" name="Google Shape;198;p38"/>
          <p:cNvSpPr txBox="1"/>
          <p:nvPr/>
        </p:nvSpPr>
        <p:spPr>
          <a:xfrm>
            <a:off x="414725" y="944075"/>
            <a:ext cx="8544600" cy="408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GB" sz="1600">
                <a:solidFill>
                  <a:srgbClr val="202122"/>
                </a:solidFill>
                <a:highlight>
                  <a:schemeClr val="lt1"/>
                </a:highlight>
                <a:latin typeface="Montserrat"/>
                <a:ea typeface="Montserrat"/>
                <a:cs typeface="Montserrat"/>
                <a:sym typeface="Montserrat"/>
              </a:rPr>
              <a:t>Jest includes a CLI method that can report how much of your code is covered by tests.</a:t>
            </a:r>
            <a:endParaRPr sz="1600">
              <a:solidFill>
                <a:srgbClr val="202122"/>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highlight>
                <a:schemeClr val="lt1"/>
              </a:highlight>
              <a:latin typeface="Montserrat"/>
              <a:ea typeface="Montserrat"/>
              <a:cs typeface="Montserrat"/>
              <a:sym typeface="Montserrat"/>
            </a:endParaRPr>
          </a:p>
          <a:p>
            <a:pPr indent="0" lvl="0" marL="0" rtl="0" algn="l">
              <a:spcBef>
                <a:spcPts val="0"/>
              </a:spcBef>
              <a:spcAft>
                <a:spcPts val="0"/>
              </a:spcAft>
              <a:buNone/>
            </a:pPr>
            <a:r>
              <a:rPr lang="en-GB" sz="1600">
                <a:solidFill>
                  <a:srgbClr val="202122"/>
                </a:solidFill>
                <a:highlight>
                  <a:schemeClr val="lt1"/>
                </a:highlight>
                <a:latin typeface="Montserrat"/>
                <a:ea typeface="Montserrat"/>
                <a:cs typeface="Montserrat"/>
                <a:sym typeface="Montserrat"/>
              </a:rPr>
              <a:t>It is not a 100% accurate tool, and can be easily tricked (you can be testing all the lines, but not in a </a:t>
            </a:r>
            <a:r>
              <a:rPr lang="en-GB" sz="1600">
                <a:solidFill>
                  <a:srgbClr val="202122"/>
                </a:solidFill>
                <a:highlight>
                  <a:schemeClr val="lt1"/>
                </a:highlight>
                <a:latin typeface="Montserrat"/>
                <a:ea typeface="Montserrat"/>
                <a:cs typeface="Montserrat"/>
                <a:sym typeface="Montserrat"/>
              </a:rPr>
              <a:t>proper</a:t>
            </a:r>
            <a:r>
              <a:rPr lang="en-GB" sz="1600">
                <a:solidFill>
                  <a:srgbClr val="202122"/>
                </a:solidFill>
                <a:highlight>
                  <a:schemeClr val="lt1"/>
                </a:highlight>
                <a:latin typeface="Montserrat"/>
                <a:ea typeface="Montserrat"/>
                <a:cs typeface="Montserrat"/>
                <a:sym typeface="Montserrat"/>
              </a:rPr>
              <a:t> way) but helps to have an overview of the amount of coverage of the tests.</a:t>
            </a:r>
            <a:endParaRPr sz="1600">
              <a:solidFill>
                <a:srgbClr val="202122"/>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600">
              <a:solidFill>
                <a:srgbClr val="202122"/>
              </a:solidFill>
              <a:highlight>
                <a:schemeClr val="lt1"/>
              </a:highlight>
              <a:latin typeface="Montserrat"/>
              <a:ea typeface="Montserrat"/>
              <a:cs typeface="Montserrat"/>
              <a:sym typeface="Montserrat"/>
            </a:endParaRPr>
          </a:p>
          <a:p>
            <a:pPr indent="0" lvl="0" marL="0" rtl="0" algn="l">
              <a:spcBef>
                <a:spcPts val="0"/>
              </a:spcBef>
              <a:spcAft>
                <a:spcPts val="0"/>
              </a:spcAft>
              <a:buNone/>
            </a:pPr>
            <a:r>
              <a:rPr b="1" lang="en-GB" sz="1600">
                <a:solidFill>
                  <a:srgbClr val="CC0000"/>
                </a:solidFill>
                <a:highlight>
                  <a:schemeClr val="lt1"/>
                </a:highlight>
                <a:latin typeface="Source Code Pro"/>
                <a:ea typeface="Source Code Pro"/>
                <a:cs typeface="Source Code Pro"/>
                <a:sym typeface="Source Code Pro"/>
              </a:rPr>
              <a:t>	</a:t>
            </a:r>
            <a:r>
              <a:rPr b="1" lang="en-GB" sz="1600">
                <a:solidFill>
                  <a:srgbClr val="CC0000"/>
                </a:solidFill>
                <a:highlight>
                  <a:schemeClr val="lt1"/>
                </a:highlight>
                <a:latin typeface="Source Code Pro"/>
                <a:ea typeface="Source Code Pro"/>
                <a:cs typeface="Source Code Pro"/>
                <a:sym typeface="Source Code Pro"/>
              </a:rPr>
              <a:t>j</a:t>
            </a:r>
            <a:r>
              <a:rPr b="1" lang="en-GB" sz="1600">
                <a:solidFill>
                  <a:srgbClr val="CC0000"/>
                </a:solidFill>
                <a:highlight>
                  <a:schemeClr val="lt1"/>
                </a:highlight>
                <a:latin typeface="Source Code Pro"/>
                <a:ea typeface="Source Code Pro"/>
                <a:cs typeface="Source Code Pro"/>
                <a:sym typeface="Source Code Pro"/>
              </a:rPr>
              <a:t>est --coverage</a:t>
            </a:r>
            <a:endParaRPr b="1" sz="1600">
              <a:solidFill>
                <a:srgbClr val="CC0000"/>
              </a:solidFill>
              <a:highlight>
                <a:schemeClr val="lt1"/>
              </a:highlight>
              <a:latin typeface="Source Code Pro"/>
              <a:ea typeface="Source Code Pro"/>
              <a:cs typeface="Source Code Pro"/>
              <a:sym typeface="Source Code Pro"/>
            </a:endParaRPr>
          </a:p>
        </p:txBody>
      </p:sp>
      <p:pic>
        <p:nvPicPr>
          <p:cNvPr id="199" name="Google Shape;199;p38"/>
          <p:cNvPicPr preferRelativeResize="0"/>
          <p:nvPr/>
        </p:nvPicPr>
        <p:blipFill>
          <a:blip r:embed="rId4">
            <a:alphaModFix/>
          </a:blip>
          <a:stretch>
            <a:fillRect/>
          </a:stretch>
        </p:blipFill>
        <p:spPr>
          <a:xfrm>
            <a:off x="3056575" y="2628425"/>
            <a:ext cx="5111576" cy="213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3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Coverage</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05" name="Google Shape;205;p3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06" name="Google Shape;206;p3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07" name="Google Shape;207;p39"/>
          <p:cNvSpPr txBox="1"/>
          <p:nvPr/>
        </p:nvSpPr>
        <p:spPr>
          <a:xfrm>
            <a:off x="414725" y="944075"/>
            <a:ext cx="3075300" cy="1725900"/>
          </a:xfrm>
          <a:prstGeom prst="rect">
            <a:avLst/>
          </a:prstGeom>
          <a:noFill/>
          <a:ln>
            <a:noFill/>
          </a:ln>
        </p:spPr>
        <p:txBody>
          <a:bodyPr anchorCtr="0" anchor="t" bIns="91425" lIns="0" spcFirstLastPara="1" rIns="91425" wrap="square" tIns="91425">
            <a:noAutofit/>
          </a:bodyPr>
          <a:lstStyle/>
          <a:p>
            <a:pPr indent="0" lvl="0" marL="0" rtl="0" algn="just">
              <a:spcBef>
                <a:spcPts val="0"/>
              </a:spcBef>
              <a:spcAft>
                <a:spcPts val="0"/>
              </a:spcAft>
              <a:buNone/>
            </a:pPr>
            <a:r>
              <a:rPr lang="en-GB" sz="1300">
                <a:solidFill>
                  <a:srgbClr val="202122"/>
                </a:solidFill>
                <a:highlight>
                  <a:schemeClr val="lt1"/>
                </a:highlight>
                <a:latin typeface="Montserrat"/>
                <a:ea typeface="Montserrat"/>
                <a:cs typeface="Montserrat"/>
                <a:sym typeface="Montserrat"/>
              </a:rPr>
              <a:t>Sometimes, it throws errors on the compiler.</a:t>
            </a:r>
            <a:endParaRPr sz="1300">
              <a:solidFill>
                <a:srgbClr val="202122"/>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sz="1300">
              <a:solidFill>
                <a:srgbClr val="202122"/>
              </a:solidFill>
              <a:highlight>
                <a:schemeClr val="lt1"/>
              </a:highlight>
              <a:latin typeface="Montserrat"/>
              <a:ea typeface="Montserrat"/>
              <a:cs typeface="Montserrat"/>
              <a:sym typeface="Montserrat"/>
            </a:endParaRPr>
          </a:p>
          <a:p>
            <a:pPr indent="0" lvl="0" marL="0" rtl="0" algn="just">
              <a:spcBef>
                <a:spcPts val="0"/>
              </a:spcBef>
              <a:spcAft>
                <a:spcPts val="0"/>
              </a:spcAft>
              <a:buNone/>
            </a:pPr>
            <a:r>
              <a:rPr lang="en-GB" sz="1300">
                <a:solidFill>
                  <a:srgbClr val="202122"/>
                </a:solidFill>
                <a:highlight>
                  <a:schemeClr val="lt1"/>
                </a:highlight>
                <a:latin typeface="Montserrat"/>
                <a:ea typeface="Montserrat"/>
                <a:cs typeface="Montserrat"/>
                <a:sym typeface="Montserrat"/>
              </a:rPr>
              <a:t>Most of the cases would be to </a:t>
            </a:r>
            <a:r>
              <a:rPr b="1" lang="en-GB" sz="1300">
                <a:solidFill>
                  <a:srgbClr val="202122"/>
                </a:solidFill>
                <a:highlight>
                  <a:schemeClr val="lt1"/>
                </a:highlight>
                <a:latin typeface="Montserrat"/>
                <a:ea typeface="Montserrat"/>
                <a:cs typeface="Montserrat"/>
                <a:sym typeface="Montserrat"/>
              </a:rPr>
              <a:t>babel </a:t>
            </a:r>
            <a:r>
              <a:rPr lang="en-GB" sz="1300">
                <a:solidFill>
                  <a:srgbClr val="202122"/>
                </a:solidFill>
                <a:highlight>
                  <a:schemeClr val="lt1"/>
                </a:highlight>
                <a:latin typeface="Montserrat"/>
                <a:ea typeface="Montserrat"/>
                <a:cs typeface="Montserrat"/>
                <a:sym typeface="Montserrat"/>
              </a:rPr>
              <a:t>not being set with the right presets.</a:t>
            </a:r>
            <a:endParaRPr sz="1300">
              <a:solidFill>
                <a:srgbClr val="202122"/>
              </a:solidFill>
              <a:highlight>
                <a:schemeClr val="lt1"/>
              </a:highlight>
              <a:latin typeface="Montserrat"/>
              <a:ea typeface="Montserrat"/>
              <a:cs typeface="Montserrat"/>
              <a:sym typeface="Montserrat"/>
            </a:endParaRPr>
          </a:p>
          <a:p>
            <a:pPr indent="0" lvl="0" marL="0" rtl="0" algn="just">
              <a:spcBef>
                <a:spcPts val="0"/>
              </a:spcBef>
              <a:spcAft>
                <a:spcPts val="0"/>
              </a:spcAft>
              <a:buNone/>
            </a:pPr>
            <a:r>
              <a:rPr lang="en-GB" sz="1300">
                <a:solidFill>
                  <a:srgbClr val="202122"/>
                </a:solidFill>
                <a:highlight>
                  <a:schemeClr val="lt1"/>
                </a:highlight>
                <a:latin typeface="Montserrat"/>
                <a:ea typeface="Montserrat"/>
                <a:cs typeface="Montserrat"/>
                <a:sym typeface="Montserrat"/>
              </a:rPr>
              <a:t>To fix it, create a babel.config.js file at the root project:</a:t>
            </a:r>
            <a:endParaRPr sz="1300">
              <a:solidFill>
                <a:srgbClr val="202122"/>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sz="1300">
              <a:solidFill>
                <a:srgbClr val="202122"/>
              </a:solidFill>
              <a:highlight>
                <a:schemeClr val="lt1"/>
              </a:highlight>
              <a:latin typeface="Montserrat"/>
              <a:ea typeface="Montserrat"/>
              <a:cs typeface="Montserrat"/>
              <a:sym typeface="Montserrat"/>
            </a:endParaRPr>
          </a:p>
        </p:txBody>
      </p:sp>
      <p:pic>
        <p:nvPicPr>
          <p:cNvPr id="208" name="Google Shape;208;p39"/>
          <p:cNvPicPr preferRelativeResize="0"/>
          <p:nvPr/>
        </p:nvPicPr>
        <p:blipFill>
          <a:blip r:embed="rId4">
            <a:alphaModFix/>
          </a:blip>
          <a:stretch>
            <a:fillRect/>
          </a:stretch>
        </p:blipFill>
        <p:spPr>
          <a:xfrm>
            <a:off x="414725" y="2547200"/>
            <a:ext cx="3075325" cy="2350500"/>
          </a:xfrm>
          <a:prstGeom prst="rect">
            <a:avLst/>
          </a:prstGeom>
          <a:noFill/>
          <a:ln>
            <a:noFill/>
          </a:ln>
        </p:spPr>
      </p:pic>
      <p:sp>
        <p:nvSpPr>
          <p:cNvPr id="209" name="Google Shape;209;p39"/>
          <p:cNvSpPr txBox="1"/>
          <p:nvPr/>
        </p:nvSpPr>
        <p:spPr>
          <a:xfrm>
            <a:off x="3663725" y="916025"/>
            <a:ext cx="5480400" cy="4050000"/>
          </a:xfrm>
          <a:prstGeom prst="rect">
            <a:avLst/>
          </a:prstGeom>
          <a:noFill/>
          <a:ln>
            <a:noFill/>
          </a:ln>
        </p:spPr>
        <p:txBody>
          <a:bodyPr anchorCtr="0" anchor="t" bIns="91425" lIns="0" spcFirstLastPara="1" rIns="91425" wrap="square" tIns="91425">
            <a:noAutofit/>
          </a:bodyPr>
          <a:lstStyle/>
          <a:p>
            <a:pPr indent="0" lvl="0" marL="0" rtl="0" algn="l">
              <a:lnSpc>
                <a:spcPct val="135714"/>
              </a:lnSpc>
              <a:spcBef>
                <a:spcPts val="0"/>
              </a:spcBef>
              <a:spcAft>
                <a:spcPts val="0"/>
              </a:spcAft>
              <a:buNone/>
            </a:pPr>
            <a:r>
              <a:rPr b="1" lang="en-GB" sz="1150">
                <a:solidFill>
                  <a:srgbClr val="4EC9B0"/>
                </a:solidFill>
                <a:latin typeface="Source Code Pro"/>
                <a:ea typeface="Source Code Pro"/>
                <a:cs typeface="Source Code Pro"/>
                <a:sym typeface="Source Code Pro"/>
              </a:rPr>
              <a:t>module</a:t>
            </a:r>
            <a:r>
              <a:rPr b="1" lang="en-GB" sz="1150">
                <a:solidFill>
                  <a:srgbClr val="D4D4D4"/>
                </a:solidFill>
                <a:latin typeface="Source Code Pro"/>
                <a:ea typeface="Source Code Pro"/>
                <a:cs typeface="Source Code Pro"/>
                <a:sym typeface="Source Code Pro"/>
              </a:rPr>
              <a:t>.</a:t>
            </a:r>
            <a:r>
              <a:rPr b="1" lang="en-GB" sz="1150">
                <a:solidFill>
                  <a:srgbClr val="4EC9B0"/>
                </a:solidFill>
                <a:latin typeface="Source Code Pro"/>
                <a:ea typeface="Source Code Pro"/>
                <a:cs typeface="Source Code Pro"/>
                <a:sym typeface="Source Code Pro"/>
              </a:rPr>
              <a:t>exports</a:t>
            </a:r>
            <a:r>
              <a:rPr b="1" lang="en-GB" sz="1150">
                <a:solidFill>
                  <a:srgbClr val="D4D4D4"/>
                </a:solidFill>
                <a:latin typeface="Source Code Pro"/>
                <a:ea typeface="Source Code Pro"/>
                <a:cs typeface="Source Code Pro"/>
                <a:sym typeface="Source Code Pro"/>
              </a:rPr>
              <a:t> = </a:t>
            </a:r>
            <a:r>
              <a:rPr b="1" lang="en-GB" sz="1150">
                <a:solidFill>
                  <a:srgbClr val="569CD6"/>
                </a:solidFill>
                <a:latin typeface="Source Code Pro"/>
                <a:ea typeface="Source Code Pro"/>
                <a:cs typeface="Source Code Pro"/>
                <a:sym typeface="Source Code Pro"/>
              </a:rPr>
              <a:t>function</a:t>
            </a:r>
            <a:r>
              <a:rPr b="1" lang="en-GB" sz="1150">
                <a:solidFill>
                  <a:srgbClr val="D4D4D4"/>
                </a:solidFill>
                <a:latin typeface="Source Code Pro"/>
                <a:ea typeface="Source Code Pro"/>
                <a:cs typeface="Source Code Pro"/>
                <a:sym typeface="Source Code Pro"/>
              </a:rPr>
              <a:t> (</a:t>
            </a:r>
            <a:r>
              <a:rPr b="1" lang="en-GB" sz="1150">
                <a:solidFill>
                  <a:srgbClr val="9CDCFE"/>
                </a:solidFill>
                <a:latin typeface="Source Code Pro"/>
                <a:ea typeface="Source Code Pro"/>
                <a:cs typeface="Source Code Pro"/>
                <a:sym typeface="Source Code Pro"/>
              </a:rPr>
              <a:t>api</a:t>
            </a:r>
            <a:r>
              <a:rPr b="1" lang="en-GB" sz="1150">
                <a:solidFill>
                  <a:srgbClr val="D4D4D4"/>
                </a:solidFill>
                <a:latin typeface="Source Code Pro"/>
                <a:ea typeface="Source Code Pro"/>
                <a:cs typeface="Source Code Pro"/>
                <a:sym typeface="Source Code Pro"/>
              </a:rPr>
              <a:t>) {</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569CD6"/>
                </a:solidFill>
                <a:latin typeface="Source Code Pro"/>
                <a:ea typeface="Source Code Pro"/>
                <a:cs typeface="Source Code Pro"/>
                <a:sym typeface="Source Code Pro"/>
              </a:rPr>
              <a:t>const</a:t>
            </a:r>
            <a:r>
              <a:rPr b="1" lang="en-GB" sz="1150">
                <a:solidFill>
                  <a:srgbClr val="D4D4D4"/>
                </a:solidFill>
                <a:latin typeface="Source Code Pro"/>
                <a:ea typeface="Source Code Pro"/>
                <a:cs typeface="Source Code Pro"/>
                <a:sym typeface="Source Code Pro"/>
              </a:rPr>
              <a:t> </a:t>
            </a:r>
            <a:r>
              <a:rPr b="1" lang="en-GB" sz="1150">
                <a:solidFill>
                  <a:srgbClr val="4FC1FF"/>
                </a:solidFill>
                <a:latin typeface="Source Code Pro"/>
                <a:ea typeface="Source Code Pro"/>
                <a:cs typeface="Source Code Pro"/>
                <a:sym typeface="Source Code Pro"/>
              </a:rPr>
              <a:t>presets</a:t>
            </a:r>
            <a:r>
              <a:rPr b="1" lang="en-GB" sz="1150">
                <a:solidFill>
                  <a:srgbClr val="D4D4D4"/>
                </a:solidFill>
                <a:latin typeface="Source Code Pro"/>
                <a:ea typeface="Source Code Pro"/>
                <a:cs typeface="Source Code Pro"/>
                <a:sym typeface="Source Code Pro"/>
              </a:rPr>
              <a:t> = [</a:t>
            </a:r>
            <a:r>
              <a:rPr b="1" lang="en-GB" sz="1150">
                <a:solidFill>
                  <a:srgbClr val="CE9178"/>
                </a:solidFill>
                <a:latin typeface="Source Code Pro"/>
                <a:ea typeface="Source Code Pro"/>
                <a:cs typeface="Source Code Pro"/>
                <a:sym typeface="Source Code Pro"/>
              </a:rPr>
              <a:t>'@babel/preset-env'</a:t>
            </a:r>
            <a:r>
              <a:rPr b="1" lang="en-GB" sz="1150">
                <a:solidFill>
                  <a:srgbClr val="D4D4D4"/>
                </a:solidFill>
                <a:latin typeface="Source Code Pro"/>
                <a:ea typeface="Source Code Pro"/>
                <a:cs typeface="Source Code Pro"/>
                <a:sym typeface="Source Code Pro"/>
              </a:rPr>
              <a:t>, </a:t>
            </a:r>
            <a:r>
              <a:rPr b="1" lang="en-GB" sz="1150">
                <a:solidFill>
                  <a:srgbClr val="CE9178"/>
                </a:solidFill>
                <a:latin typeface="Source Code Pro"/>
                <a:ea typeface="Source Code Pro"/>
                <a:cs typeface="Source Code Pro"/>
                <a:sym typeface="Source Code Pro"/>
              </a:rPr>
              <a:t>'@babel/preset-react'</a:t>
            </a:r>
            <a:r>
              <a:rPr b="1" lang="en-GB" sz="1150">
                <a:solidFill>
                  <a:srgbClr val="D4D4D4"/>
                </a:solidFill>
                <a:latin typeface="Source Code Pro"/>
                <a:ea typeface="Source Code Pro"/>
                <a:cs typeface="Source Code Pro"/>
                <a:sym typeface="Source Code Pro"/>
              </a:rPr>
              <a:t>];</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9CDCFE"/>
                </a:solidFill>
                <a:latin typeface="Source Code Pro"/>
                <a:ea typeface="Source Code Pro"/>
                <a:cs typeface="Source Code Pro"/>
                <a:sym typeface="Source Code Pro"/>
              </a:rPr>
              <a:t>plugins</a:t>
            </a:r>
            <a:r>
              <a:rPr b="1" lang="en-GB" sz="1150">
                <a:solidFill>
                  <a:srgbClr val="D4D4D4"/>
                </a:solidFill>
                <a:latin typeface="Source Code Pro"/>
                <a:ea typeface="Source Code Pro"/>
                <a:cs typeface="Source Code Pro"/>
                <a:sym typeface="Source Code Pro"/>
              </a:rPr>
              <a:t> = [[</a:t>
            </a:r>
            <a:r>
              <a:rPr b="1" lang="en-GB" sz="1150">
                <a:solidFill>
                  <a:srgbClr val="CE9178"/>
                </a:solidFill>
                <a:latin typeface="Source Code Pro"/>
                <a:ea typeface="Source Code Pro"/>
                <a:cs typeface="Source Code Pro"/>
                <a:sym typeface="Source Code Pro"/>
              </a:rPr>
              <a:t>'@babel/plugin-proposal-class-properties'</a:t>
            </a:r>
            <a:r>
              <a:rPr b="1" lang="en-GB" sz="1150">
                <a:solidFill>
                  <a:srgbClr val="D4D4D4"/>
                </a:solidFill>
                <a:latin typeface="Source Code Pro"/>
                <a:ea typeface="Source Code Pro"/>
                <a:cs typeface="Source Code Pro"/>
                <a:sym typeface="Source Code Pro"/>
              </a:rPr>
              <a:t>]];</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6A9955"/>
                </a:solidFill>
                <a:latin typeface="Source Code Pro"/>
                <a:ea typeface="Source Code Pro"/>
                <a:cs typeface="Source Code Pro"/>
                <a:sym typeface="Source Code Pro"/>
              </a:rPr>
              <a:t>/** this is just for minimal working purposes,</a:t>
            </a:r>
            <a:endParaRPr b="1" sz="11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6A9955"/>
                </a:solidFill>
                <a:latin typeface="Source Code Pro"/>
                <a:ea typeface="Source Code Pro"/>
                <a:cs typeface="Source Code Pro"/>
                <a:sym typeface="Source Code Pro"/>
              </a:rPr>
              <a:t>     * for testing larger applications it is</a:t>
            </a:r>
            <a:endParaRPr b="1" sz="11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6A9955"/>
                </a:solidFill>
                <a:latin typeface="Source Code Pro"/>
                <a:ea typeface="Source Code Pro"/>
                <a:cs typeface="Source Code Pro"/>
                <a:sym typeface="Source Code Pro"/>
              </a:rPr>
              <a:t>     * advisable to cache the transpiled modules in</a:t>
            </a:r>
            <a:endParaRPr b="1" sz="11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6A9955"/>
                </a:solidFill>
                <a:latin typeface="Source Code Pro"/>
                <a:ea typeface="Source Code Pro"/>
                <a:cs typeface="Source Code Pro"/>
                <a:sym typeface="Source Code Pro"/>
              </a:rPr>
              <a:t>     * node_modules/.bin/.cache/@babel/register* */</a:t>
            </a:r>
            <a:endParaRPr b="1" sz="11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9CDCFE"/>
                </a:solidFill>
                <a:latin typeface="Source Code Pro"/>
                <a:ea typeface="Source Code Pro"/>
                <a:cs typeface="Source Code Pro"/>
                <a:sym typeface="Source Code Pro"/>
              </a:rPr>
              <a:t>api</a:t>
            </a:r>
            <a:r>
              <a:rPr b="1" lang="en-GB" sz="1150">
                <a:solidFill>
                  <a:srgbClr val="D4D4D4"/>
                </a:solidFill>
                <a:latin typeface="Source Code Pro"/>
                <a:ea typeface="Source Code Pro"/>
                <a:cs typeface="Source Code Pro"/>
                <a:sym typeface="Source Code Pro"/>
              </a:rPr>
              <a:t>.</a:t>
            </a:r>
            <a:r>
              <a:rPr b="1" lang="en-GB" sz="1150">
                <a:solidFill>
                  <a:srgbClr val="DCDCAA"/>
                </a:solidFill>
                <a:latin typeface="Source Code Pro"/>
                <a:ea typeface="Source Code Pro"/>
                <a:cs typeface="Source Code Pro"/>
                <a:sym typeface="Source Code Pro"/>
              </a:rPr>
              <a:t>cache</a:t>
            </a:r>
            <a:r>
              <a:rPr b="1" lang="en-GB" sz="1150">
                <a:solidFill>
                  <a:srgbClr val="D4D4D4"/>
                </a:solidFill>
                <a:latin typeface="Source Code Pro"/>
                <a:ea typeface="Source Code Pro"/>
                <a:cs typeface="Source Code Pro"/>
                <a:sym typeface="Source Code Pro"/>
              </a:rPr>
              <a:t>(</a:t>
            </a:r>
            <a:r>
              <a:rPr b="1" lang="en-GB" sz="1150">
                <a:solidFill>
                  <a:srgbClr val="569CD6"/>
                </a:solidFill>
                <a:latin typeface="Source Code Pro"/>
                <a:ea typeface="Source Code Pro"/>
                <a:cs typeface="Source Code Pro"/>
                <a:sym typeface="Source Code Pro"/>
              </a:rPr>
              <a:t>false</a:t>
            </a:r>
            <a:r>
              <a:rPr b="1" lang="en-GB" sz="1150">
                <a:solidFill>
                  <a:srgbClr val="D4D4D4"/>
                </a:solidFill>
                <a:latin typeface="Source Code Pro"/>
                <a:ea typeface="Source Code Pro"/>
                <a:cs typeface="Source Code Pro"/>
                <a:sym typeface="Source Code Pro"/>
              </a:rPr>
              <a:t>);</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C586C0"/>
                </a:solidFill>
                <a:latin typeface="Source Code Pro"/>
                <a:ea typeface="Source Code Pro"/>
                <a:cs typeface="Source Code Pro"/>
                <a:sym typeface="Source Code Pro"/>
              </a:rPr>
              <a:t>return</a:t>
            </a:r>
            <a:r>
              <a:rPr b="1" lang="en-GB" sz="1150">
                <a:solidFill>
                  <a:srgbClr val="D4D4D4"/>
                </a:solidFill>
                <a:latin typeface="Source Code Pro"/>
                <a:ea typeface="Source Code Pro"/>
                <a:cs typeface="Source Code Pro"/>
                <a:sym typeface="Source Code Pro"/>
              </a:rPr>
              <a:t> {</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9CDCFE"/>
                </a:solidFill>
                <a:latin typeface="Source Code Pro"/>
                <a:ea typeface="Source Code Pro"/>
                <a:cs typeface="Source Code Pro"/>
                <a:sym typeface="Source Code Pro"/>
              </a:rPr>
              <a:t>presets</a:t>
            </a:r>
            <a:r>
              <a:rPr b="1" lang="en-GB" sz="1150">
                <a:solidFill>
                  <a:srgbClr val="D4D4D4"/>
                </a:solidFill>
                <a:latin typeface="Source Code Pro"/>
                <a:ea typeface="Source Code Pro"/>
                <a:cs typeface="Source Code Pro"/>
                <a:sym typeface="Source Code Pro"/>
              </a:rPr>
              <a:t>,</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r>
              <a:rPr b="1" lang="en-GB" sz="1150">
                <a:solidFill>
                  <a:srgbClr val="9CDCFE"/>
                </a:solidFill>
                <a:latin typeface="Source Code Pro"/>
                <a:ea typeface="Source Code Pro"/>
                <a:cs typeface="Source Code Pro"/>
                <a:sym typeface="Source Code Pro"/>
              </a:rPr>
              <a:t>plugins</a:t>
            </a:r>
            <a:r>
              <a:rPr b="1" lang="en-GB" sz="1150">
                <a:solidFill>
                  <a:srgbClr val="D4D4D4"/>
                </a:solidFill>
                <a:latin typeface="Source Code Pro"/>
                <a:ea typeface="Source Code Pro"/>
                <a:cs typeface="Source Code Pro"/>
                <a:sym typeface="Source Code Pro"/>
              </a:rPr>
              <a:t>,</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    };</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b="1" lang="en-GB" sz="1150">
                <a:solidFill>
                  <a:srgbClr val="D4D4D4"/>
                </a:solidFill>
                <a:latin typeface="Source Code Pro"/>
                <a:ea typeface="Source Code Pro"/>
                <a:cs typeface="Source Code Pro"/>
                <a:sym typeface="Source Code Pro"/>
              </a:rPr>
              <a:t>};</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b="1" sz="1150">
              <a:solidFill>
                <a:srgbClr val="D4D4D4"/>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b="1"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b="1" sz="1050">
              <a:solidFill>
                <a:srgbClr val="D4D4D4"/>
              </a:solidFill>
              <a:latin typeface="Source Code Pro"/>
              <a:ea typeface="Source Code Pro"/>
              <a:cs typeface="Source Code Pro"/>
              <a:sym typeface="Source Code Pro"/>
            </a:endParaRPr>
          </a:p>
          <a:p>
            <a:pPr indent="0" lvl="0" marL="0" rtl="0" algn="l">
              <a:spcBef>
                <a:spcPts val="0"/>
              </a:spcBef>
              <a:spcAft>
                <a:spcPts val="0"/>
              </a:spcAft>
              <a:buNone/>
            </a:pPr>
            <a:r>
              <a:t/>
            </a:r>
            <a:endParaRPr b="1" sz="1600">
              <a:solidFill>
                <a:srgbClr val="20212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