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Roboto Light"/>
      <p:regular r:id="rId28"/>
      <p:bold r:id="rId29"/>
      <p:italic r:id="rId30"/>
      <p:boldItalic r:id="rId31"/>
    </p:embeddedFont>
    <p:embeddedFont>
      <p:font typeface="Roboto Mono Regula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RobotoLight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Regular-bold.fntdata"/><Relationship Id="rId10" Type="http://schemas.openxmlformats.org/officeDocument/2006/relationships/slide" Target="slides/slide6.xml"/><Relationship Id="rId32" Type="http://schemas.openxmlformats.org/officeDocument/2006/relationships/font" Target="fonts/RobotoMonoRegular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Regular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Regular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bfb47ffa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bfb47ffa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89b0f064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89b0f064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89b0f064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89b0f064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89b0f06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89b0f06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60bee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60bee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9b0f064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9b0f064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89b0f06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89b0f06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89b0f06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89b0f06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89b0f06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89b0f06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89b0f06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89b0f06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89b0f064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89b0f064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None/>
              <a:defRPr sz="2400">
                <a:solidFill>
                  <a:srgbClr val="9E9E9E"/>
                </a:solidFill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407875" y="599125"/>
            <a:ext cx="8340000" cy="22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lay - Blue/White">
  <p:cSld name="CUSTOM_18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0"/>
            <a:ext cx="304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269375" y="446175"/>
            <a:ext cx="23571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269375" y="1271150"/>
            <a:ext cx="19950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Confidential + Proprietary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lay - White/Gray">
  <p:cSld name="CUSTOM_19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3438750" y="-3125"/>
            <a:ext cx="5705400" cy="5143500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311475" y="1649100"/>
            <a:ext cx="28707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subTitle"/>
          </p:nvPr>
        </p:nvSpPr>
        <p:spPr>
          <a:xfrm>
            <a:off x="311475" y="2870125"/>
            <a:ext cx="27444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ly Blank">
  <p:cSld name="CUSTOM_9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62725" y="3742198"/>
            <a:ext cx="73320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Full frame is great, use a scrim for text.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ogo">
  <p:cSld name="BLANK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1 - Dark Gray">
  <p:cSld name="CUSTOM_16">
    <p:bg>
      <p:bgPr>
        <a:solidFill>
          <a:srgbClr val="42424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55575" y="1742550"/>
            <a:ext cx="70461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30950" y="2491775"/>
            <a:ext cx="39903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2 - Blue">
  <p:cSld name="CUSTOM_17">
    <p:bg>
      <p:bgPr>
        <a:solidFill>
          <a:srgbClr val="1E88E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887225" y="1680143"/>
            <a:ext cx="42912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555575" y="1742550"/>
            <a:ext cx="70461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30950" y="2491775"/>
            <a:ext cx="39903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3 - Light Gray">
  <p:cSld name="CUSTOM_16_1_1">
    <p:bg>
      <p:bgPr>
        <a:solidFill>
          <a:srgbClr val="EEEEEE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609600" y="1659900"/>
            <a:ext cx="83307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552025" y="1738250"/>
            <a:ext cx="74949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630950" y="2491775"/>
            <a:ext cx="39903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CUSTOM_11">
    <p:bg>
      <p:bgPr>
        <a:solidFill>
          <a:srgbClr val="1E88E5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176350" y="248700"/>
            <a:ext cx="4182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CUSTOM_12">
    <p:bg>
      <p:bgPr>
        <a:solidFill>
          <a:srgbClr val="1E88E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>
            <a:off x="0" y="0"/>
            <a:ext cx="304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6102000" y="0"/>
            <a:ext cx="304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176350" y="248700"/>
            <a:ext cx="27027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244150" y="1300600"/>
            <a:ext cx="23151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2" type="subTitle"/>
          </p:nvPr>
        </p:nvSpPr>
        <p:spPr>
          <a:xfrm>
            <a:off x="3332975" y="316550"/>
            <a:ext cx="2315100" cy="4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3" type="subTitle"/>
          </p:nvPr>
        </p:nvSpPr>
        <p:spPr>
          <a:xfrm>
            <a:off x="6465450" y="342250"/>
            <a:ext cx="2315100" cy="4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- White">
  <p:cSld name="BIG_NUMBER_1_1_1_1_1_1_1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/>
        </p:nvSpPr>
        <p:spPr>
          <a:xfrm>
            <a:off x="1590150" y="1755443"/>
            <a:ext cx="59637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rPr>
              <a:t>Thank you!</a:t>
            </a:r>
            <a:endParaRPr sz="3600">
              <a:solidFill>
                <a:srgbClr val="42424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9" name="Google Shape;89;p20"/>
          <p:cNvCxnSpPr/>
          <p:nvPr/>
        </p:nvCxnSpPr>
        <p:spPr>
          <a:xfrm rot="10800000">
            <a:off x="2178600" y="1109800"/>
            <a:ext cx="2062800" cy="0"/>
          </a:xfrm>
          <a:prstGeom prst="straightConnector1">
            <a:avLst/>
          </a:prstGeom>
          <a:noFill/>
          <a:ln cap="flat" cmpd="sng" w="9525">
            <a:solidFill>
              <a:srgbClr val="1E88E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 rot="10800000">
            <a:off x="4902600" y="1116500"/>
            <a:ext cx="2062800" cy="0"/>
          </a:xfrm>
          <a:prstGeom prst="straightConnector1">
            <a:avLst/>
          </a:prstGeom>
          <a:noFill/>
          <a:ln cap="flat" cmpd="sng" w="9525">
            <a:solidFill>
              <a:srgbClr val="1E88E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1" name="Google Shape;91;p20"/>
          <p:cNvCxnSpPr/>
          <p:nvPr/>
        </p:nvCxnSpPr>
        <p:spPr>
          <a:xfrm rot="10800000">
            <a:off x="2178525" y="3047475"/>
            <a:ext cx="4806600" cy="0"/>
          </a:xfrm>
          <a:prstGeom prst="straightConnector1">
            <a:avLst/>
          </a:prstGeom>
          <a:noFill/>
          <a:ln cap="flat" cmpd="sng" w="9525">
            <a:solidFill>
              <a:srgbClr val="1E88E5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Logo">
  <p:cSld name="TITLE_1_1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431225" y="2350500"/>
            <a:ext cx="5853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None/>
              <a:defRPr>
                <a:solidFill>
                  <a:srgbClr val="9E9E9E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Confidential + Proprietary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075" y="978006"/>
            <a:ext cx="2655700" cy="2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3379325" y="365100"/>
            <a:ext cx="5957400" cy="19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C78D8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TITLE_AND_BODY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TC presentation templates">
  <p:cSld name="TITLE_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p29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900"/>
              <a:buFont typeface="Verdana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/>
        </p:txBody>
      </p:sp>
      <p:sp>
        <p:nvSpPr>
          <p:cNvPr id="123" name="Google Shape;123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20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53575" y="29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53575" y="1060700"/>
            <a:ext cx="84435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Blue/White">
  <p:cSld name="CUSTOM_15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-22400"/>
            <a:ext cx="9144000" cy="9615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37600" y="189050"/>
            <a:ext cx="71823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37600" y="1079350"/>
            <a:ext cx="82635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White/Blue">
  <p:cSld name="TITLE_1_2">
    <p:bg>
      <p:bgPr>
        <a:solidFill>
          <a:srgbClr val="1E88E5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-30575" y="-20400"/>
            <a:ext cx="9174600" cy="97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-15825" y="949575"/>
            <a:ext cx="9174600" cy="41940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437600" y="178375"/>
            <a:ext cx="75852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7600" y="1231750"/>
            <a:ext cx="82635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Blue Background" type="tx">
  <p:cSld name="TITLE_AND_BODY">
    <p:bg>
      <p:bgPr>
        <a:solidFill>
          <a:srgbClr val="1E88E5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70275" y="203475"/>
            <a:ext cx="82164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70275" y="203475"/>
            <a:ext cx="82164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 Screenshot" showMasterSp="0">
  <p:cSld name="Sample Light Slide_1_1_2_1">
    <p:bg>
      <p:bgPr>
        <a:solidFill>
          <a:srgbClr val="F6F9F8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61022" y="-8475"/>
            <a:ext cx="4620300" cy="5151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isplaying laptop.png" id="44" name="Google Shape;44;p10"/>
          <p:cNvPicPr preferRelativeResize="0"/>
          <p:nvPr/>
        </p:nvPicPr>
        <p:blipFill rotWithShape="1">
          <a:blip r:embed="rId2">
            <a:alphaModFix/>
          </a:blip>
          <a:srcRect b="0" l="0" r="35843" t="0"/>
          <a:stretch/>
        </p:blipFill>
        <p:spPr>
          <a:xfrm>
            <a:off x="4688184" y="674944"/>
            <a:ext cx="4493213" cy="379361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/>
          <p:nvPr/>
        </p:nvSpPr>
        <p:spPr>
          <a:xfrm flipH="1">
            <a:off x="28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272100"/>
            <a:ext cx="43014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1976D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9pPr>
          </a:lstStyle>
          <a:p/>
        </p:txBody>
      </p:sp>
      <p:sp>
        <p:nvSpPr>
          <p:cNvPr id="47" name="Google Shape;47;p10"/>
          <p:cNvSpPr/>
          <p:nvPr/>
        </p:nvSpPr>
        <p:spPr>
          <a:xfrm>
            <a:off x="5578350" y="864731"/>
            <a:ext cx="3603000" cy="311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283125" y="1220596"/>
            <a:ext cx="4781400" cy="3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●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○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■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●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○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■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●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○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Clr>
                <a:srgbClr val="1976D2"/>
              </a:buClr>
              <a:buSzPts val="1500"/>
              <a:buFont typeface="Roboto"/>
              <a:buChar char="■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10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464100" y="457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285200" y="293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85200" y="1079350"/>
            <a:ext cx="8263500" cy="3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 Light"/>
              <a:buChar char="●"/>
              <a:defRPr sz="1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○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■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●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○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■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●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○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424242"/>
              </a:buClr>
              <a:buSzPts val="1400"/>
              <a:buFont typeface="Roboto Light"/>
              <a:buChar char="■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0C0C">
              <a:alpha val="615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1"/>
          <p:cNvSpPr txBox="1"/>
          <p:nvPr/>
        </p:nvSpPr>
        <p:spPr>
          <a:xfrm>
            <a:off x="666000" y="919625"/>
            <a:ext cx="78120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Testing a React App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850" y="4502002"/>
            <a:ext cx="1466849" cy="5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/>
        </p:nvSpPr>
        <p:spPr>
          <a:xfrm>
            <a:off x="414725" y="238450"/>
            <a:ext cx="7614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Basic Testing - Snapshot testing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" name="Google Shape;208;p40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/>
        </p:nvSpPr>
        <p:spPr>
          <a:xfrm>
            <a:off x="414725" y="1054825"/>
            <a:ext cx="8502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None/>
            </a:pPr>
            <a:r>
              <a:rPr lang="en-GB" sz="1600">
                <a:solidFill>
                  <a:srgbClr val="1B2331"/>
                </a:solidFill>
                <a:latin typeface="Montserrat"/>
                <a:ea typeface="Montserrat"/>
                <a:cs typeface="Montserrat"/>
                <a:sym typeface="Montserrat"/>
              </a:rPr>
              <a:t>If we choose to update them, we will be passing again the tests:</a:t>
            </a:r>
            <a:endParaRPr sz="1600">
              <a:solidFill>
                <a:srgbClr val="1B23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495525"/>
            <a:ext cx="4440270" cy="33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/>
        </p:nvSpPr>
        <p:spPr>
          <a:xfrm>
            <a:off x="414725" y="238450"/>
            <a:ext cx="7614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Snapshots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7" name="Google Shape;217;p41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00" y="1013900"/>
            <a:ext cx="40005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0100" y="981850"/>
            <a:ext cx="4000500" cy="276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/>
        </p:nvSpPr>
        <p:spPr>
          <a:xfrm>
            <a:off x="414725" y="238450"/>
            <a:ext cx="7614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Testing with React Test Renderer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p32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2"/>
          <p:cNvSpPr txBox="1"/>
          <p:nvPr/>
        </p:nvSpPr>
        <p:spPr>
          <a:xfrm>
            <a:off x="414725" y="921675"/>
            <a:ext cx="81720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1C1E21"/>
                </a:solidFill>
                <a:latin typeface="Montserrat"/>
                <a:ea typeface="Montserrat"/>
                <a:cs typeface="Montserrat"/>
                <a:sym typeface="Montserrat"/>
              </a:rPr>
              <a:t>We have learnt how to test with React Testing Library.</a:t>
            </a:r>
            <a:endParaRPr sz="1300">
              <a:solidFill>
                <a:srgbClr val="1C1E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1E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1C1E21"/>
                </a:solidFill>
                <a:latin typeface="Montserrat"/>
                <a:ea typeface="Montserrat"/>
                <a:cs typeface="Montserrat"/>
                <a:sym typeface="Montserrat"/>
              </a:rPr>
              <a:t>React test renderer works a little different.</a:t>
            </a:r>
            <a:endParaRPr sz="1300">
              <a:solidFill>
                <a:srgbClr val="1C1E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1E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1C1E21"/>
                </a:solidFill>
                <a:latin typeface="Montserrat"/>
                <a:ea typeface="Montserrat"/>
                <a:cs typeface="Montserrat"/>
                <a:sym typeface="Montserrat"/>
              </a:rPr>
              <a:t>It renders a Component into a JavaScript Object.</a:t>
            </a:r>
            <a:endParaRPr sz="1300">
              <a:solidFill>
                <a:srgbClr val="1C1E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1E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1C1E21"/>
                </a:solidFill>
                <a:latin typeface="Montserrat"/>
                <a:ea typeface="Montserrat"/>
                <a:cs typeface="Montserrat"/>
                <a:sym typeface="Montserrat"/>
              </a:rPr>
              <a:t>What is important to know about this? That is not based on how a Node looks on a DOM or virtual environment. It is about comparing that object on how it looks and how it should look.</a:t>
            </a:r>
            <a:endParaRPr sz="1300">
              <a:solidFill>
                <a:srgbClr val="1C1E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C1E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/>
          <p:nvPr/>
        </p:nvSpPr>
        <p:spPr>
          <a:xfrm>
            <a:off x="414725" y="238450"/>
            <a:ext cx="7614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Testing with React Test Renderer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" name="Google Shape;145;p33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3"/>
          <p:cNvSpPr txBox="1"/>
          <p:nvPr/>
        </p:nvSpPr>
        <p:spPr>
          <a:xfrm>
            <a:off x="414725" y="921675"/>
            <a:ext cx="81720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1C1E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1C1E21"/>
                </a:solidFill>
                <a:latin typeface="Montserrat"/>
                <a:ea typeface="Montserrat"/>
                <a:cs typeface="Montserrat"/>
                <a:sym typeface="Montserrat"/>
              </a:rPr>
              <a:t>Has a </a:t>
            </a:r>
            <a:r>
              <a:rPr b="1" lang="en-GB" sz="1300">
                <a:solidFill>
                  <a:srgbClr val="1C1E21"/>
                </a:solidFill>
                <a:latin typeface="Montserrat"/>
                <a:ea typeface="Montserrat"/>
                <a:cs typeface="Montserrat"/>
                <a:sym typeface="Montserrat"/>
              </a:rPr>
              <a:t>create </a:t>
            </a:r>
            <a:r>
              <a:rPr lang="en-GB" sz="1300">
                <a:solidFill>
                  <a:srgbClr val="1C1E21"/>
                </a:solidFill>
                <a:latin typeface="Montserrat"/>
                <a:ea typeface="Montserrat"/>
                <a:cs typeface="Montserrat"/>
                <a:sym typeface="Montserrat"/>
              </a:rPr>
              <a:t>method.It doesn’t use the real DOM,</a:t>
            </a:r>
            <a:endParaRPr sz="1300">
              <a:solidFill>
                <a:srgbClr val="1C1E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1C1E21"/>
                </a:solidFill>
                <a:latin typeface="Montserrat"/>
                <a:ea typeface="Montserrat"/>
                <a:cs typeface="Montserrat"/>
                <a:sym typeface="Montserrat"/>
              </a:rPr>
              <a:t>Has an act method, which prepares the component for assertions (takes a fc as parameter)</a:t>
            </a:r>
            <a:endParaRPr sz="1300">
              <a:solidFill>
                <a:srgbClr val="1C1E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1C1E21"/>
                </a:solidFill>
                <a:latin typeface="Montserrat"/>
                <a:ea typeface="Montserrat"/>
                <a:cs typeface="Montserrat"/>
                <a:sym typeface="Montserrat"/>
              </a:rPr>
              <a:t>Combines really well with Jest snapshot testing feature. </a:t>
            </a:r>
            <a:endParaRPr sz="1300">
              <a:solidFill>
                <a:srgbClr val="1C1E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/>
        </p:nvSpPr>
        <p:spPr>
          <a:xfrm>
            <a:off x="414725" y="238450"/>
            <a:ext cx="7614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Basic Testing - Boilerplate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" name="Google Shape;153;p34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" name="Google Shape;1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4"/>
          <p:cNvSpPr txBox="1"/>
          <p:nvPr/>
        </p:nvSpPr>
        <p:spPr>
          <a:xfrm>
            <a:off x="414725" y="2474475"/>
            <a:ext cx="8398500" cy="2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None/>
            </a:pPr>
            <a:r>
              <a:rPr b="1" lang="en-GB" sz="1600">
                <a:solidFill>
                  <a:srgbClr val="1B2331"/>
                </a:solidFill>
                <a:latin typeface="Montserrat"/>
                <a:ea typeface="Montserrat"/>
                <a:cs typeface="Montserrat"/>
                <a:sym typeface="Montserrat"/>
              </a:rPr>
              <a:t>react-test-renderer.renderer: </a:t>
            </a:r>
            <a:r>
              <a:rPr lang="en-GB" sz="1600">
                <a:solidFill>
                  <a:srgbClr val="1B2331"/>
                </a:solidFill>
                <a:latin typeface="Montserrat"/>
                <a:ea typeface="Montserrat"/>
                <a:cs typeface="Montserrat"/>
                <a:sym typeface="Montserrat"/>
              </a:rPr>
              <a:t>Renders React components into JavaScript Objects, without depending on a DOM or environment. It allows to create a snapshot - a JSON that represents the DOM tree - and compare it to other one. The advantage of snapshot testing is that is faster.</a:t>
            </a:r>
            <a:endParaRPr sz="1600">
              <a:solidFill>
                <a:srgbClr val="1B23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073550"/>
            <a:ext cx="5932592" cy="134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/>
        </p:nvSpPr>
        <p:spPr>
          <a:xfrm>
            <a:off x="414725" y="238450"/>
            <a:ext cx="7614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Basic Testing - Snapshot testing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35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" name="Google Shape;1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062100"/>
            <a:ext cx="8172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725" y="2326475"/>
            <a:ext cx="28956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3363350" y="2326475"/>
            <a:ext cx="5449800" cy="24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B2331"/>
                </a:solidFill>
                <a:latin typeface="Montserrat"/>
                <a:ea typeface="Montserrat"/>
                <a:cs typeface="Montserrat"/>
                <a:sym typeface="Montserrat"/>
              </a:rPr>
              <a:t>Running the test, will create a JSON file inside the __test__ file. </a:t>
            </a:r>
            <a:endParaRPr sz="1600">
              <a:solidFill>
                <a:srgbClr val="1B23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lang="en-GB" sz="1600">
                <a:solidFill>
                  <a:srgbClr val="1B2331"/>
                </a:solidFill>
                <a:latin typeface="Montserrat"/>
                <a:ea typeface="Montserrat"/>
                <a:cs typeface="Montserrat"/>
                <a:sym typeface="Montserrat"/>
              </a:rPr>
              <a:t>Lets you take a snapshot of a component at certain time and how it looks like (what it rendered onto the page).Everytime you run the test, Jest checks that it matches the snapshot stored.</a:t>
            </a:r>
            <a:endParaRPr sz="1600">
              <a:solidFill>
                <a:srgbClr val="1B23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/>
        </p:nvSpPr>
        <p:spPr>
          <a:xfrm>
            <a:off x="414725" y="238450"/>
            <a:ext cx="7614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Basic Testing - Snapshot testing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" name="Google Shape;172;p36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013900"/>
            <a:ext cx="5859624" cy="31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6"/>
          <p:cNvSpPr txBox="1"/>
          <p:nvPr/>
        </p:nvSpPr>
        <p:spPr>
          <a:xfrm>
            <a:off x="414725" y="4136750"/>
            <a:ext cx="4926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None/>
            </a:pPr>
            <a:r>
              <a:rPr i="1" lang="en-GB" sz="1300">
                <a:solidFill>
                  <a:srgbClr val="1B2331"/>
                </a:solidFill>
                <a:latin typeface="Montserrat"/>
                <a:ea typeface="Montserrat"/>
                <a:cs typeface="Montserrat"/>
                <a:sym typeface="Montserrat"/>
              </a:rPr>
              <a:t>How a snapshot looks like</a:t>
            </a:r>
            <a:endParaRPr i="1"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/>
        </p:nvSpPr>
        <p:spPr>
          <a:xfrm>
            <a:off x="414725" y="238450"/>
            <a:ext cx="7614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Basic Testing - Snapshot testing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" name="Google Shape;181;p37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414725" y="3290375"/>
            <a:ext cx="83985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None/>
            </a:pPr>
            <a:r>
              <a:rPr lang="en-GB" sz="1600">
                <a:solidFill>
                  <a:srgbClr val="1B2331"/>
                </a:solidFill>
                <a:latin typeface="Montserrat"/>
                <a:ea typeface="Montserrat"/>
                <a:cs typeface="Montserrat"/>
                <a:sym typeface="Montserrat"/>
              </a:rPr>
              <a:t>The first time you run the snapshot test, the snapshots will be written. And since your code is updated with the snapshot, it will pass the test. </a:t>
            </a:r>
            <a:endParaRPr sz="1600">
              <a:solidFill>
                <a:srgbClr val="1B23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4" name="Google Shape;1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013888"/>
            <a:ext cx="58483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/>
        </p:nvSpPr>
        <p:spPr>
          <a:xfrm>
            <a:off x="414725" y="238450"/>
            <a:ext cx="7614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Basic Testing - Snapshot testing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38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1" name="Google Shape;1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8"/>
          <p:cNvSpPr txBox="1"/>
          <p:nvPr/>
        </p:nvSpPr>
        <p:spPr>
          <a:xfrm>
            <a:off x="3095350" y="978625"/>
            <a:ext cx="58215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B2331"/>
                </a:solidFill>
                <a:latin typeface="Montserrat"/>
                <a:ea typeface="Montserrat"/>
                <a:cs typeface="Montserrat"/>
                <a:sym typeface="Montserrat"/>
              </a:rPr>
              <a:t>If we perform a modification on our code, it won’t pass anymore the test: the snapshots won’t match.</a:t>
            </a:r>
            <a:endParaRPr sz="1600">
              <a:solidFill>
                <a:srgbClr val="1B23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B2331"/>
                </a:solidFill>
                <a:latin typeface="Montserrat"/>
                <a:ea typeface="Montserrat"/>
                <a:cs typeface="Montserrat"/>
                <a:sym typeface="Montserrat"/>
              </a:rPr>
              <a:t>The good thing about Snapshots, is that they can catch typos, or if the elements changed order, or anything else. So it is very important to have a good snapshot to compare it to.</a:t>
            </a:r>
            <a:endParaRPr sz="1600">
              <a:solidFill>
                <a:srgbClr val="1B23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B2331"/>
                </a:solidFill>
                <a:latin typeface="Montserrat"/>
                <a:ea typeface="Montserrat"/>
                <a:cs typeface="Montserrat"/>
                <a:sym typeface="Montserrat"/>
              </a:rPr>
              <a:t>Upon a snapshot test not passing, you will have the option to save it again. Be careful that you are saving a snapshot that matches how it needs to be, and not overwriting with one that it doesn’t</a:t>
            </a:r>
            <a:endParaRPr sz="1600">
              <a:solidFill>
                <a:srgbClr val="1B23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b="1" lang="en-GB" sz="1600">
                <a:solidFill>
                  <a:srgbClr val="1B2331"/>
                </a:solidFill>
                <a:latin typeface="Montserrat"/>
                <a:ea typeface="Montserrat"/>
                <a:cs typeface="Montserrat"/>
                <a:sym typeface="Montserrat"/>
              </a:rPr>
              <a:t>You don’t always need to update the snapshot.</a:t>
            </a:r>
            <a:endParaRPr b="1" sz="1600">
              <a:solidFill>
                <a:srgbClr val="1B23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978625"/>
            <a:ext cx="2636901" cy="28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/>
        </p:nvSpPr>
        <p:spPr>
          <a:xfrm>
            <a:off x="414725" y="238450"/>
            <a:ext cx="7614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Basic Testing - Snapshot testing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" name="Google Shape;199;p39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0" name="Google Shape;2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/>
        </p:nvSpPr>
        <p:spPr>
          <a:xfrm>
            <a:off x="414725" y="1054825"/>
            <a:ext cx="85020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B2331"/>
                </a:solidFill>
                <a:latin typeface="Montserrat"/>
                <a:ea typeface="Montserrat"/>
                <a:cs typeface="Montserrat"/>
                <a:sym typeface="Montserrat"/>
              </a:rPr>
              <a:t>At this point, we can:</a:t>
            </a:r>
            <a:endParaRPr sz="1600">
              <a:solidFill>
                <a:srgbClr val="1B23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1B2331"/>
              </a:buClr>
              <a:buSzPts val="1600"/>
              <a:buFont typeface="Montserrat"/>
              <a:buAutoNum type="alphaUcParenR"/>
            </a:pPr>
            <a:r>
              <a:rPr lang="en-GB" sz="1600">
                <a:solidFill>
                  <a:srgbClr val="1B2331"/>
                </a:solidFill>
                <a:latin typeface="Montserrat"/>
                <a:ea typeface="Montserrat"/>
                <a:cs typeface="Montserrat"/>
                <a:sym typeface="Montserrat"/>
              </a:rPr>
              <a:t>Fix our code to match the snapshot</a:t>
            </a:r>
            <a:endParaRPr sz="1600">
              <a:solidFill>
                <a:srgbClr val="1B233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2331"/>
              </a:buClr>
              <a:buSzPts val="1600"/>
              <a:buFont typeface="Montserrat"/>
              <a:buAutoNum type="alphaUcParenR"/>
            </a:pPr>
            <a:r>
              <a:rPr lang="en-GB" sz="1600">
                <a:solidFill>
                  <a:srgbClr val="1B2331"/>
                </a:solidFill>
                <a:latin typeface="Montserrat"/>
                <a:ea typeface="Montserrat"/>
                <a:cs typeface="Montserrat"/>
                <a:sym typeface="Montserrat"/>
              </a:rPr>
              <a:t>Update the snapshot to match our code</a:t>
            </a:r>
            <a:endParaRPr sz="1600">
              <a:solidFill>
                <a:srgbClr val="1B23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2355365"/>
            <a:ext cx="8541300" cy="2344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utte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