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Montserrat" panose="00000500000000000000" pitchFamily="2"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Light" panose="02000000000000000000" pitchFamily="2" charset="0"/>
      <p:regular r:id="rId65"/>
      <p:bold r:id="rId66"/>
      <p:italic r:id="rId67"/>
      <p:boldItalic r:id="rId68"/>
    </p:embeddedFont>
    <p:embeddedFont>
      <p:font typeface="Roboto Medium" panose="02000000000000000000" pitchFamily="2" charset="0"/>
      <p:regular r:id="rId69"/>
      <p:bold r:id="rId70"/>
      <p:italic r:id="rId71"/>
      <p:boldItalic r:id="rId72"/>
    </p:embeddedFont>
    <p:embeddedFont>
      <p:font typeface="Roboto Mono" panose="020B0604020202020204" charset="0"/>
      <p:regular r:id="rId73"/>
      <p:bold r:id="rId74"/>
      <p:italic r:id="rId75"/>
      <p:boldItalic r:id="rId76"/>
    </p:embeddedFont>
    <p:embeddedFont>
      <p:font typeface="Source Code Pro" panose="020B0509030403020204" pitchFamily="49" charset="0"/>
      <p:regular r:id="rId77"/>
      <p:bold r:id="rId78"/>
      <p:italic r:id="rId79"/>
      <p:boldItalic r:id="rId80"/>
    </p:embeddedFont>
    <p:embeddedFont>
      <p:font typeface="Verdana" panose="020B060403050404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5" roundtripDataSignature="AMtx7mgLjvdNEwSh2CoHNzmIRbrUMBT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font" Target="fonts/font32.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font" Target="fonts/font31.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 Id="rId87" Type="http://schemas.openxmlformats.org/officeDocument/2006/relationships/viewProps" Target="viewProps.xml"/><Relationship Id="rId61" Type="http://schemas.openxmlformats.org/officeDocument/2006/relationships/font" Target="fonts/font9.fntdata"/><Relationship Id="rId82" Type="http://schemas.openxmlformats.org/officeDocument/2006/relationships/font" Target="fonts/font30.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mpvar/jsd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25000"/>
              </a:lnSpc>
              <a:spcBef>
                <a:spcPts val="800"/>
              </a:spcBef>
              <a:spcAft>
                <a:spcPts val="80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r>
              <a:rPr lang="en-GB">
                <a:solidFill>
                  <a:schemeClr val="dk1"/>
                </a:solidFill>
              </a:rPr>
              <a:t>Live code create react app and go to the index.js</a:t>
            </a:r>
            <a:endParaRPr>
              <a:solidFill>
                <a:schemeClr val="dk1"/>
              </a:solidFill>
            </a:endParaRPr>
          </a:p>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GB" sz="1600">
                <a:solidFill>
                  <a:srgbClr val="1C1E21"/>
                </a:solidFill>
                <a:latin typeface="Montserrat"/>
                <a:ea typeface="Montserrat"/>
                <a:cs typeface="Montserrat"/>
                <a:sym typeface="Montserrat"/>
              </a:rPr>
              <a:t>tools oriented to testing how the real browser renders the whole app</a:t>
            </a:r>
            <a:br>
              <a:rPr lang="en-GB" sz="1600">
                <a:solidFill>
                  <a:srgbClr val="1C1E21"/>
                </a:solidFill>
                <a:latin typeface="Montserrat"/>
                <a:ea typeface="Montserrat"/>
                <a:cs typeface="Montserrat"/>
                <a:sym typeface="Montserrat"/>
              </a:rPr>
            </a:br>
            <a:r>
              <a:rPr lang="en-GB" sz="1600">
                <a:solidFill>
                  <a:srgbClr val="1C1E21"/>
                </a:solidFill>
                <a:latin typeface="Montserrat"/>
                <a:ea typeface="Montserrat"/>
                <a:cs typeface="Montserrat"/>
                <a:sym typeface="Montserrat"/>
              </a:rPr>
              <a:t>Testing the components</a:t>
            </a:r>
            <a:endParaRPr sz="1600">
              <a:solidFill>
                <a:srgbClr val="1C1E2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600">
              <a:solidFill>
                <a:srgbClr val="1C1E21"/>
              </a:solidFill>
              <a:latin typeface="Montserrat"/>
              <a:ea typeface="Montserrat"/>
              <a:cs typeface="Montserrat"/>
              <a:sym typeface="Montserra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r>
              <a:rPr lang="en-GB">
                <a:solidFill>
                  <a:schemeClr val="dk1"/>
                </a:solidFill>
              </a:rPr>
              <a:t>E2e, time, similiarity</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1C1E21"/>
              </a:buClr>
              <a:buSzPts val="1600"/>
              <a:buFont typeface="Montserrat"/>
              <a:buChar char="●"/>
            </a:pPr>
            <a:r>
              <a:rPr lang="en-GB" sz="1600">
                <a:solidFill>
                  <a:srgbClr val="1C1E21"/>
                </a:solidFill>
                <a:latin typeface="Montserrat"/>
                <a:ea typeface="Montserrat"/>
                <a:cs typeface="Montserrat"/>
                <a:sym typeface="Montserrat"/>
              </a:rPr>
              <a:t>Essentially, this package makes it easy to grab a snapshot of the platform view hierarchy (similar to a DOM tree) rendered by a React DOM or React Native component without using a browser or </a:t>
            </a:r>
            <a:r>
              <a:rPr lang="en-GB" sz="1600">
                <a:solidFill>
                  <a:srgbClr val="1C1E2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jsdom</a:t>
            </a:r>
            <a:r>
              <a:rPr lang="en-GB" sz="1600">
                <a:solidFill>
                  <a:srgbClr val="1C1E21"/>
                </a:solidFill>
                <a:latin typeface="Montserrat"/>
                <a:ea typeface="Montserrat"/>
                <a:cs typeface="Montserrat"/>
                <a:sym typeface="Montserrat"/>
              </a:rPr>
              <a:t>.</a:t>
            </a:r>
            <a:endParaRPr sz="1600">
              <a:solidFill>
                <a:srgbClr val="1C1E21"/>
              </a:solidFill>
              <a:latin typeface="Montserrat"/>
              <a:ea typeface="Montserrat"/>
              <a:cs typeface="Montserrat"/>
              <a:sym typeface="Montserrat"/>
            </a:endParaRPr>
          </a:p>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SzPts val="1100"/>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ith Logo">
  <p:cSld name="BLANK_1">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esktop Screenshot">
  <p:cSld name="Sample Light Slide_1_1_2_1">
    <p:bg>
      <p:bgPr>
        <a:solidFill>
          <a:srgbClr val="F6F9F8"/>
        </a:solidFill>
        <a:effectLst/>
      </p:bgPr>
    </p:bg>
    <p:spTree>
      <p:nvGrpSpPr>
        <p:cNvPr id="1" name="Shape 43"/>
        <p:cNvGrpSpPr/>
        <p:nvPr/>
      </p:nvGrpSpPr>
      <p:grpSpPr>
        <a:xfrm>
          <a:off x="0" y="0"/>
          <a:ext cx="0" cy="0"/>
          <a:chOff x="0" y="0"/>
          <a:chExt cx="0" cy="0"/>
        </a:xfrm>
      </p:grpSpPr>
      <p:sp>
        <p:nvSpPr>
          <p:cNvPr id="44" name="Google Shape;44;p61"/>
          <p:cNvSpPr/>
          <p:nvPr/>
        </p:nvSpPr>
        <p:spPr>
          <a:xfrm>
            <a:off x="4561022" y="-8475"/>
            <a:ext cx="4620300" cy="5151900"/>
          </a:xfrm>
          <a:prstGeom prst="rect">
            <a:avLst/>
          </a:prstGeom>
          <a:solidFill>
            <a:srgbClr val="1E88E5"/>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45" name="Google Shape;45;p61" descr="Displaying laptop.png"/>
          <p:cNvPicPr preferRelativeResize="0"/>
          <p:nvPr/>
        </p:nvPicPr>
        <p:blipFill rotWithShape="1">
          <a:blip r:embed="rId2">
            <a:alphaModFix/>
          </a:blip>
          <a:srcRect r="35843"/>
          <a:stretch/>
        </p:blipFill>
        <p:spPr>
          <a:xfrm>
            <a:off x="4688184" y="674944"/>
            <a:ext cx="4493213" cy="3793612"/>
          </a:xfrm>
          <a:prstGeom prst="rect">
            <a:avLst/>
          </a:prstGeom>
          <a:noFill/>
          <a:ln>
            <a:noFill/>
          </a:ln>
        </p:spPr>
      </p:pic>
      <p:sp>
        <p:nvSpPr>
          <p:cNvPr id="46" name="Google Shape;46;p61"/>
          <p:cNvSpPr/>
          <p:nvPr/>
        </p:nvSpPr>
        <p:spPr>
          <a:xfrm flipH="1">
            <a:off x="28" y="0"/>
            <a:ext cx="4572000" cy="5143500"/>
          </a:xfrm>
          <a:prstGeom prst="rect">
            <a:avLst/>
          </a:prstGeom>
          <a:solidFill>
            <a:srgbClr val="FFFFFF"/>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1"/>
          <p:cNvSpPr txBox="1">
            <a:spLocks noGrp="1"/>
          </p:cNvSpPr>
          <p:nvPr>
            <p:ph type="title"/>
          </p:nvPr>
        </p:nvSpPr>
        <p:spPr>
          <a:xfrm>
            <a:off x="311700" y="272100"/>
            <a:ext cx="4301400" cy="98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500">
                <a:solidFill>
                  <a:srgbClr val="1976D2"/>
                </a:solidFill>
              </a:defRPr>
            </a:lvl1pPr>
            <a:lvl2pPr lvl="1" algn="l">
              <a:lnSpc>
                <a:spcPct val="100000"/>
              </a:lnSpc>
              <a:spcBef>
                <a:spcPts val="0"/>
              </a:spcBef>
              <a:spcAft>
                <a:spcPts val="0"/>
              </a:spcAft>
              <a:buSzPts val="1400"/>
              <a:buNone/>
              <a:defRPr>
                <a:solidFill>
                  <a:srgbClr val="1976D2"/>
                </a:solidFill>
              </a:defRPr>
            </a:lvl2pPr>
            <a:lvl3pPr lvl="2" algn="l">
              <a:lnSpc>
                <a:spcPct val="100000"/>
              </a:lnSpc>
              <a:spcBef>
                <a:spcPts val="0"/>
              </a:spcBef>
              <a:spcAft>
                <a:spcPts val="0"/>
              </a:spcAft>
              <a:buSzPts val="1400"/>
              <a:buNone/>
              <a:defRPr>
                <a:solidFill>
                  <a:srgbClr val="1976D2"/>
                </a:solidFill>
              </a:defRPr>
            </a:lvl3pPr>
            <a:lvl4pPr lvl="3" algn="l">
              <a:lnSpc>
                <a:spcPct val="100000"/>
              </a:lnSpc>
              <a:spcBef>
                <a:spcPts val="0"/>
              </a:spcBef>
              <a:spcAft>
                <a:spcPts val="0"/>
              </a:spcAft>
              <a:buSzPts val="1400"/>
              <a:buNone/>
              <a:defRPr>
                <a:solidFill>
                  <a:srgbClr val="1976D2"/>
                </a:solidFill>
              </a:defRPr>
            </a:lvl4pPr>
            <a:lvl5pPr lvl="4" algn="l">
              <a:lnSpc>
                <a:spcPct val="100000"/>
              </a:lnSpc>
              <a:spcBef>
                <a:spcPts val="0"/>
              </a:spcBef>
              <a:spcAft>
                <a:spcPts val="0"/>
              </a:spcAft>
              <a:buSzPts val="1400"/>
              <a:buNone/>
              <a:defRPr>
                <a:solidFill>
                  <a:srgbClr val="1976D2"/>
                </a:solidFill>
              </a:defRPr>
            </a:lvl5pPr>
            <a:lvl6pPr lvl="5" algn="l">
              <a:lnSpc>
                <a:spcPct val="100000"/>
              </a:lnSpc>
              <a:spcBef>
                <a:spcPts val="0"/>
              </a:spcBef>
              <a:spcAft>
                <a:spcPts val="0"/>
              </a:spcAft>
              <a:buSzPts val="1400"/>
              <a:buNone/>
              <a:defRPr>
                <a:solidFill>
                  <a:srgbClr val="1976D2"/>
                </a:solidFill>
              </a:defRPr>
            </a:lvl6pPr>
            <a:lvl7pPr lvl="6" algn="l">
              <a:lnSpc>
                <a:spcPct val="100000"/>
              </a:lnSpc>
              <a:spcBef>
                <a:spcPts val="0"/>
              </a:spcBef>
              <a:spcAft>
                <a:spcPts val="0"/>
              </a:spcAft>
              <a:buSzPts val="1400"/>
              <a:buNone/>
              <a:defRPr>
                <a:solidFill>
                  <a:srgbClr val="1976D2"/>
                </a:solidFill>
              </a:defRPr>
            </a:lvl7pPr>
            <a:lvl8pPr lvl="7" algn="l">
              <a:lnSpc>
                <a:spcPct val="100000"/>
              </a:lnSpc>
              <a:spcBef>
                <a:spcPts val="0"/>
              </a:spcBef>
              <a:spcAft>
                <a:spcPts val="0"/>
              </a:spcAft>
              <a:buSzPts val="1400"/>
              <a:buNone/>
              <a:defRPr>
                <a:solidFill>
                  <a:srgbClr val="1976D2"/>
                </a:solidFill>
              </a:defRPr>
            </a:lvl8pPr>
            <a:lvl9pPr lvl="8" algn="l">
              <a:lnSpc>
                <a:spcPct val="100000"/>
              </a:lnSpc>
              <a:spcBef>
                <a:spcPts val="0"/>
              </a:spcBef>
              <a:spcAft>
                <a:spcPts val="0"/>
              </a:spcAft>
              <a:buSzPts val="1400"/>
              <a:buNone/>
              <a:defRPr>
                <a:solidFill>
                  <a:srgbClr val="1976D2"/>
                </a:solidFill>
              </a:defRPr>
            </a:lvl9pPr>
          </a:lstStyle>
          <a:p>
            <a:endParaRPr/>
          </a:p>
        </p:txBody>
      </p:sp>
      <p:sp>
        <p:nvSpPr>
          <p:cNvPr id="48" name="Google Shape;48;p61"/>
          <p:cNvSpPr/>
          <p:nvPr/>
        </p:nvSpPr>
        <p:spPr>
          <a:xfrm>
            <a:off x="5578350" y="864731"/>
            <a:ext cx="3603000" cy="3111300"/>
          </a:xfrm>
          <a:prstGeom prst="rect">
            <a:avLst/>
          </a:prstGeom>
          <a:solidFill>
            <a:srgbClr val="EEEEEE"/>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1"/>
          <p:cNvSpPr txBox="1">
            <a:spLocks noGrp="1"/>
          </p:cNvSpPr>
          <p:nvPr>
            <p:ph type="body" idx="1"/>
          </p:nvPr>
        </p:nvSpPr>
        <p:spPr>
          <a:xfrm>
            <a:off x="283125" y="1220596"/>
            <a:ext cx="4781400" cy="3369000"/>
          </a:xfrm>
          <a:prstGeom prst="rect">
            <a:avLst/>
          </a:prstGeom>
          <a:noFill/>
          <a:ln>
            <a:noFill/>
          </a:ln>
        </p:spPr>
        <p:txBody>
          <a:bodyPr spcFirstLastPara="1" wrap="square" lIns="91425" tIns="91425" rIns="91425" bIns="91425" anchor="t" anchorCtr="0">
            <a:noAutofit/>
          </a:bodyPr>
          <a:lstStyle>
            <a:lvl1pPr marL="457200" lvl="0" indent="-323850" algn="l">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marL="914400" lvl="1"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marL="1371600" lvl="2"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marL="1828800" lvl="3"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marL="2286000" lvl="4"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marL="2743200" lvl="5"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marL="3200400" lvl="6"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marL="3657600" lvl="7" indent="-32385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marL="4114800" lvl="8" indent="-323850" algn="l">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a:endParaRPr/>
          </a:p>
        </p:txBody>
      </p:sp>
      <p:sp>
        <p:nvSpPr>
          <p:cNvPr id="50" name="Google Shape;50;p61"/>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FFFFFF"/>
              </a:solidFill>
              <a:latin typeface="Roboto Mono"/>
              <a:ea typeface="Roboto Mono"/>
              <a:cs typeface="Roboto Mono"/>
              <a:sym typeface="Roboto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play - Blue/White">
  <p:cSld name="CUSTOM_18">
    <p:spTree>
      <p:nvGrpSpPr>
        <p:cNvPr id="1" name="Shape 51"/>
        <p:cNvGrpSpPr/>
        <p:nvPr/>
      </p:nvGrpSpPr>
      <p:grpSpPr>
        <a:xfrm>
          <a:off x="0" y="0"/>
          <a:ext cx="0" cy="0"/>
          <a:chOff x="0" y="0"/>
          <a:chExt cx="0" cy="0"/>
        </a:xfrm>
      </p:grpSpPr>
      <p:sp>
        <p:nvSpPr>
          <p:cNvPr id="52" name="Google Shape;52;p62"/>
          <p:cNvSpPr/>
          <p:nvPr/>
        </p:nvSpPr>
        <p:spPr>
          <a:xfrm>
            <a:off x="0" y="0"/>
            <a:ext cx="3042000" cy="5143500"/>
          </a:xfrm>
          <a:prstGeom prst="rect">
            <a:avLst/>
          </a:prstGeom>
          <a:solidFill>
            <a:srgbClr val="197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2"/>
          <p:cNvSpPr txBox="1">
            <a:spLocks noGrp="1"/>
          </p:cNvSpPr>
          <p:nvPr>
            <p:ph type="title"/>
          </p:nvPr>
        </p:nvSpPr>
        <p:spPr>
          <a:xfrm>
            <a:off x="269375" y="446175"/>
            <a:ext cx="2357100" cy="71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solidFill>
                  <a:srgbClr val="FFFFFF"/>
                </a:solidFill>
                <a:latin typeface="Roboto Medium"/>
                <a:ea typeface="Roboto Medium"/>
                <a:cs typeface="Roboto Medium"/>
                <a:sym typeface="Roboto Medium"/>
              </a:defRPr>
            </a:lvl1pPr>
            <a:lvl2pPr lvl="1" algn="l">
              <a:lnSpc>
                <a:spcPct val="100000"/>
              </a:lnSpc>
              <a:spcBef>
                <a:spcPts val="0"/>
              </a:spcBef>
              <a:spcAft>
                <a:spcPts val="0"/>
              </a:spcAft>
              <a:buSzPts val="1800"/>
              <a:buNone/>
              <a:defRPr sz="1800">
                <a:latin typeface="Roboto Medium"/>
                <a:ea typeface="Roboto Medium"/>
                <a:cs typeface="Roboto Medium"/>
                <a:sym typeface="Roboto Medium"/>
              </a:defRPr>
            </a:lvl2pPr>
            <a:lvl3pPr lvl="2" algn="l">
              <a:lnSpc>
                <a:spcPct val="100000"/>
              </a:lnSpc>
              <a:spcBef>
                <a:spcPts val="0"/>
              </a:spcBef>
              <a:spcAft>
                <a:spcPts val="0"/>
              </a:spcAft>
              <a:buSzPts val="1800"/>
              <a:buNone/>
              <a:defRPr sz="1800">
                <a:latin typeface="Roboto Medium"/>
                <a:ea typeface="Roboto Medium"/>
                <a:cs typeface="Roboto Medium"/>
                <a:sym typeface="Roboto Medium"/>
              </a:defRPr>
            </a:lvl3pPr>
            <a:lvl4pPr lvl="3" algn="l">
              <a:lnSpc>
                <a:spcPct val="100000"/>
              </a:lnSpc>
              <a:spcBef>
                <a:spcPts val="0"/>
              </a:spcBef>
              <a:spcAft>
                <a:spcPts val="0"/>
              </a:spcAft>
              <a:buSzPts val="1800"/>
              <a:buNone/>
              <a:defRPr sz="1800">
                <a:latin typeface="Roboto Medium"/>
                <a:ea typeface="Roboto Medium"/>
                <a:cs typeface="Roboto Medium"/>
                <a:sym typeface="Roboto Medium"/>
              </a:defRPr>
            </a:lvl4pPr>
            <a:lvl5pPr lvl="4" algn="l">
              <a:lnSpc>
                <a:spcPct val="100000"/>
              </a:lnSpc>
              <a:spcBef>
                <a:spcPts val="0"/>
              </a:spcBef>
              <a:spcAft>
                <a:spcPts val="0"/>
              </a:spcAft>
              <a:buSzPts val="1800"/>
              <a:buNone/>
              <a:defRPr sz="1800">
                <a:latin typeface="Roboto Medium"/>
                <a:ea typeface="Roboto Medium"/>
                <a:cs typeface="Roboto Medium"/>
                <a:sym typeface="Roboto Medium"/>
              </a:defRPr>
            </a:lvl5pPr>
            <a:lvl6pPr lvl="5" algn="l">
              <a:lnSpc>
                <a:spcPct val="100000"/>
              </a:lnSpc>
              <a:spcBef>
                <a:spcPts val="0"/>
              </a:spcBef>
              <a:spcAft>
                <a:spcPts val="0"/>
              </a:spcAft>
              <a:buSzPts val="1800"/>
              <a:buNone/>
              <a:defRPr sz="1800">
                <a:latin typeface="Roboto Medium"/>
                <a:ea typeface="Roboto Medium"/>
                <a:cs typeface="Roboto Medium"/>
                <a:sym typeface="Roboto Medium"/>
              </a:defRPr>
            </a:lvl6pPr>
            <a:lvl7pPr lvl="6" algn="l">
              <a:lnSpc>
                <a:spcPct val="100000"/>
              </a:lnSpc>
              <a:spcBef>
                <a:spcPts val="0"/>
              </a:spcBef>
              <a:spcAft>
                <a:spcPts val="0"/>
              </a:spcAft>
              <a:buSzPts val="1800"/>
              <a:buNone/>
              <a:defRPr sz="1800">
                <a:latin typeface="Roboto Medium"/>
                <a:ea typeface="Roboto Medium"/>
                <a:cs typeface="Roboto Medium"/>
                <a:sym typeface="Roboto Medium"/>
              </a:defRPr>
            </a:lvl7pPr>
            <a:lvl8pPr lvl="7" algn="l">
              <a:lnSpc>
                <a:spcPct val="100000"/>
              </a:lnSpc>
              <a:spcBef>
                <a:spcPts val="0"/>
              </a:spcBef>
              <a:spcAft>
                <a:spcPts val="0"/>
              </a:spcAft>
              <a:buSzPts val="1800"/>
              <a:buNone/>
              <a:defRPr sz="1800">
                <a:latin typeface="Roboto Medium"/>
                <a:ea typeface="Roboto Medium"/>
                <a:cs typeface="Roboto Medium"/>
                <a:sym typeface="Roboto Medium"/>
              </a:defRPr>
            </a:lvl8pPr>
            <a:lvl9pPr lvl="8" algn="l">
              <a:lnSpc>
                <a:spcPct val="100000"/>
              </a:lnSpc>
              <a:spcBef>
                <a:spcPts val="0"/>
              </a:spcBef>
              <a:spcAft>
                <a:spcPts val="0"/>
              </a:spcAft>
              <a:buSzPts val="1800"/>
              <a:buNone/>
              <a:defRPr sz="1800">
                <a:latin typeface="Roboto Medium"/>
                <a:ea typeface="Roboto Medium"/>
                <a:cs typeface="Roboto Medium"/>
                <a:sym typeface="Roboto Medium"/>
              </a:defRPr>
            </a:lvl9pPr>
          </a:lstStyle>
          <a:p>
            <a:endParaRPr/>
          </a:p>
        </p:txBody>
      </p:sp>
      <p:sp>
        <p:nvSpPr>
          <p:cNvPr id="54" name="Google Shape;54;p62"/>
          <p:cNvSpPr txBox="1">
            <a:spLocks noGrp="1"/>
          </p:cNvSpPr>
          <p:nvPr>
            <p:ph type="subTitle" idx="1"/>
          </p:nvPr>
        </p:nvSpPr>
        <p:spPr>
          <a:xfrm>
            <a:off x="269375" y="1271150"/>
            <a:ext cx="1995000" cy="2887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
        <p:nvSpPr>
          <p:cNvPr id="55" name="Google Shape;55;p62"/>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Confidential + Proprietary</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play - White/Gray">
  <p:cSld name="CUSTOM_19">
    <p:spTree>
      <p:nvGrpSpPr>
        <p:cNvPr id="1" name="Shape 56"/>
        <p:cNvGrpSpPr/>
        <p:nvPr/>
      </p:nvGrpSpPr>
      <p:grpSpPr>
        <a:xfrm>
          <a:off x="0" y="0"/>
          <a:ext cx="0" cy="0"/>
          <a:chOff x="0" y="0"/>
          <a:chExt cx="0" cy="0"/>
        </a:xfrm>
      </p:grpSpPr>
      <p:sp>
        <p:nvSpPr>
          <p:cNvPr id="57" name="Google Shape;57;p63"/>
          <p:cNvSpPr/>
          <p:nvPr/>
        </p:nvSpPr>
        <p:spPr>
          <a:xfrm>
            <a:off x="3438750" y="-3125"/>
            <a:ext cx="5705400" cy="5143500"/>
          </a:xfrm>
          <a:prstGeom prst="rect">
            <a:avLst/>
          </a:prstGeom>
          <a:solidFill>
            <a:srgbClr val="ECEF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3"/>
          <p:cNvSpPr txBox="1">
            <a:spLocks noGrp="1"/>
          </p:cNvSpPr>
          <p:nvPr>
            <p:ph type="title"/>
          </p:nvPr>
        </p:nvSpPr>
        <p:spPr>
          <a:xfrm>
            <a:off x="311475" y="1649100"/>
            <a:ext cx="2870700" cy="124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3"/>
          <p:cNvSpPr txBox="1">
            <a:spLocks noGrp="1"/>
          </p:cNvSpPr>
          <p:nvPr>
            <p:ph type="subTitle" idx="1"/>
          </p:nvPr>
        </p:nvSpPr>
        <p:spPr>
          <a:xfrm>
            <a:off x="311475" y="2870125"/>
            <a:ext cx="2744400" cy="1363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otally Blank">
  <p:cSld name="CUSTOM_9">
    <p:bg>
      <p:bgPr>
        <a:solidFill>
          <a:srgbClr val="FFFFFF"/>
        </a:solidFill>
        <a:effectLst/>
      </p:bgPr>
    </p:bg>
    <p:spTree>
      <p:nvGrpSpPr>
        <p:cNvPr id="1" name="Shape 60"/>
        <p:cNvGrpSpPr/>
        <p:nvPr/>
      </p:nvGrpSpPr>
      <p:grpSpPr>
        <a:xfrm>
          <a:off x="0" y="0"/>
          <a:ext cx="0" cy="0"/>
          <a:chOff x="0" y="0"/>
          <a:chExt cx="0" cy="0"/>
        </a:xfrm>
      </p:grpSpPr>
      <p:sp>
        <p:nvSpPr>
          <p:cNvPr id="61" name="Google Shape;61;p64"/>
          <p:cNvSpPr txBox="1"/>
          <p:nvPr/>
        </p:nvSpPr>
        <p:spPr>
          <a:xfrm>
            <a:off x="62725" y="3742198"/>
            <a:ext cx="7332000" cy="6558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GB" sz="2500" b="0" i="0" u="none" strike="noStrike" cap="none">
                <a:solidFill>
                  <a:srgbClr val="FFFFFF"/>
                </a:solidFill>
                <a:latin typeface="Roboto"/>
                <a:ea typeface="Roboto"/>
                <a:cs typeface="Roboto"/>
                <a:sym typeface="Roboto"/>
              </a:rPr>
              <a:t>Full frame is great, use a scrim for text.</a:t>
            </a:r>
            <a:endParaRPr sz="23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1 - Dark Gray">
  <p:cSld name="CUSTOM_16">
    <p:bg>
      <p:bgPr>
        <a:solidFill>
          <a:srgbClr val="424242"/>
        </a:solidFill>
        <a:effectLst/>
      </p:bgPr>
    </p:bg>
    <p:spTree>
      <p:nvGrpSpPr>
        <p:cNvPr id="1" name="Shape 62"/>
        <p:cNvGrpSpPr/>
        <p:nvPr/>
      </p:nvGrpSpPr>
      <p:grpSpPr>
        <a:xfrm>
          <a:off x="0" y="0"/>
          <a:ext cx="0" cy="0"/>
          <a:chOff x="0" y="0"/>
          <a:chExt cx="0" cy="0"/>
        </a:xfrm>
      </p:grpSpPr>
      <p:sp>
        <p:nvSpPr>
          <p:cNvPr id="63" name="Google Shape;63;p65"/>
          <p:cNvSpPr txBox="1">
            <a:spLocks noGrp="1"/>
          </p:cNvSpPr>
          <p:nvPr>
            <p:ph type="title"/>
          </p:nvPr>
        </p:nvSpPr>
        <p:spPr>
          <a:xfrm>
            <a:off x="555575" y="1742550"/>
            <a:ext cx="7046100" cy="94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a:endParaRPr/>
          </a:p>
        </p:txBody>
      </p:sp>
      <p:sp>
        <p:nvSpPr>
          <p:cNvPr id="64" name="Google Shape;64;p65"/>
          <p:cNvSpPr txBox="1">
            <a:spLocks noGrp="1"/>
          </p:cNvSpPr>
          <p:nvPr>
            <p:ph type="subTitle" idx="1"/>
          </p:nvPr>
        </p:nvSpPr>
        <p:spPr>
          <a:xfrm>
            <a:off x="630950" y="2491775"/>
            <a:ext cx="3990300" cy="1515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2 - Blue">
  <p:cSld name="CUSTOM_17">
    <p:bg>
      <p:bgPr>
        <a:solidFill>
          <a:srgbClr val="1E88E5"/>
        </a:solidFill>
        <a:effectLst/>
      </p:bgPr>
    </p:bg>
    <p:spTree>
      <p:nvGrpSpPr>
        <p:cNvPr id="1" name="Shape 65"/>
        <p:cNvGrpSpPr/>
        <p:nvPr/>
      </p:nvGrpSpPr>
      <p:grpSpPr>
        <a:xfrm>
          <a:off x="0" y="0"/>
          <a:ext cx="0" cy="0"/>
          <a:chOff x="0" y="0"/>
          <a:chExt cx="0" cy="0"/>
        </a:xfrm>
      </p:grpSpPr>
      <p:sp>
        <p:nvSpPr>
          <p:cNvPr id="66" name="Google Shape;66;p66"/>
          <p:cNvSpPr txBox="1"/>
          <p:nvPr/>
        </p:nvSpPr>
        <p:spPr>
          <a:xfrm>
            <a:off x="887225" y="1680143"/>
            <a:ext cx="4291200" cy="86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Roboto"/>
              <a:ea typeface="Roboto"/>
              <a:cs typeface="Roboto"/>
              <a:sym typeface="Roboto"/>
            </a:endParaRPr>
          </a:p>
        </p:txBody>
      </p:sp>
      <p:sp>
        <p:nvSpPr>
          <p:cNvPr id="67" name="Google Shape;67;p66"/>
          <p:cNvSpPr txBox="1">
            <a:spLocks noGrp="1"/>
          </p:cNvSpPr>
          <p:nvPr>
            <p:ph type="title"/>
          </p:nvPr>
        </p:nvSpPr>
        <p:spPr>
          <a:xfrm>
            <a:off x="555575" y="1742550"/>
            <a:ext cx="7046100" cy="94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a:endParaRPr/>
          </a:p>
        </p:txBody>
      </p:sp>
      <p:sp>
        <p:nvSpPr>
          <p:cNvPr id="68" name="Google Shape;68;p66"/>
          <p:cNvSpPr txBox="1">
            <a:spLocks noGrp="1"/>
          </p:cNvSpPr>
          <p:nvPr>
            <p:ph type="subTitle" idx="1"/>
          </p:nvPr>
        </p:nvSpPr>
        <p:spPr>
          <a:xfrm>
            <a:off x="630950" y="2491775"/>
            <a:ext cx="3990300" cy="1515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a:endParaRPr/>
          </a:p>
        </p:txBody>
      </p:sp>
      <p:sp>
        <p:nvSpPr>
          <p:cNvPr id="69" name="Google Shape;69;p66"/>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FFFFFF"/>
              </a:solidFill>
              <a:latin typeface="Roboto Mono"/>
              <a:ea typeface="Roboto Mono"/>
              <a:cs typeface="Roboto Mono"/>
              <a:sym typeface="Roboto Mon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ansition Slide 3 - Light Gray">
  <p:cSld name="CUSTOM_16_1_1">
    <p:bg>
      <p:bgPr>
        <a:solidFill>
          <a:srgbClr val="EEEEEE"/>
        </a:solidFill>
        <a:effectLst/>
      </p:bgPr>
    </p:bg>
    <p:spTree>
      <p:nvGrpSpPr>
        <p:cNvPr id="1" name="Shape 70"/>
        <p:cNvGrpSpPr/>
        <p:nvPr/>
      </p:nvGrpSpPr>
      <p:grpSpPr>
        <a:xfrm>
          <a:off x="0" y="0"/>
          <a:ext cx="0" cy="0"/>
          <a:chOff x="0" y="0"/>
          <a:chExt cx="0" cy="0"/>
        </a:xfrm>
      </p:grpSpPr>
      <p:sp>
        <p:nvSpPr>
          <p:cNvPr id="71" name="Google Shape;71;p67"/>
          <p:cNvSpPr txBox="1"/>
          <p:nvPr/>
        </p:nvSpPr>
        <p:spPr>
          <a:xfrm>
            <a:off x="609600" y="1659900"/>
            <a:ext cx="8330700" cy="1406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4800"/>
              <a:buFont typeface="Arial"/>
              <a:buNone/>
            </a:pPr>
            <a:endParaRPr sz="4800" b="0" i="0" u="none" strike="noStrike" cap="none">
              <a:solidFill>
                <a:srgbClr val="595959"/>
              </a:solidFill>
              <a:latin typeface="Roboto Light"/>
              <a:ea typeface="Roboto Light"/>
              <a:cs typeface="Roboto Light"/>
              <a:sym typeface="Roboto Light"/>
            </a:endParaRPr>
          </a:p>
        </p:txBody>
      </p:sp>
      <p:sp>
        <p:nvSpPr>
          <p:cNvPr id="72" name="Google Shape;72;p67"/>
          <p:cNvSpPr txBox="1">
            <a:spLocks noGrp="1"/>
          </p:cNvSpPr>
          <p:nvPr>
            <p:ph type="title"/>
          </p:nvPr>
        </p:nvSpPr>
        <p:spPr>
          <a:xfrm>
            <a:off x="552025" y="1738250"/>
            <a:ext cx="7494900" cy="15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solidFill>
                  <a:srgbClr val="1976D2"/>
                </a:solidFill>
                <a:latin typeface="Roboto"/>
                <a:ea typeface="Roboto"/>
                <a:cs typeface="Roboto"/>
                <a:sym typeface="Roboto"/>
              </a:defRPr>
            </a:lvl1pPr>
            <a:lvl2pPr lvl="1" algn="l">
              <a:lnSpc>
                <a:spcPct val="100000"/>
              </a:lnSpc>
              <a:spcBef>
                <a:spcPts val="0"/>
              </a:spcBef>
              <a:spcAft>
                <a:spcPts val="0"/>
              </a:spcAft>
              <a:buSzPts val="1400"/>
              <a:buNone/>
              <a:defRPr>
                <a:solidFill>
                  <a:srgbClr val="1976D2"/>
                </a:solidFill>
                <a:latin typeface="Roboto"/>
                <a:ea typeface="Roboto"/>
                <a:cs typeface="Roboto"/>
                <a:sym typeface="Roboto"/>
              </a:defRPr>
            </a:lvl2pPr>
            <a:lvl3pPr lvl="2" algn="l">
              <a:lnSpc>
                <a:spcPct val="100000"/>
              </a:lnSpc>
              <a:spcBef>
                <a:spcPts val="0"/>
              </a:spcBef>
              <a:spcAft>
                <a:spcPts val="0"/>
              </a:spcAft>
              <a:buSzPts val="1400"/>
              <a:buNone/>
              <a:defRPr>
                <a:solidFill>
                  <a:srgbClr val="1976D2"/>
                </a:solidFill>
                <a:latin typeface="Roboto"/>
                <a:ea typeface="Roboto"/>
                <a:cs typeface="Roboto"/>
                <a:sym typeface="Roboto"/>
              </a:defRPr>
            </a:lvl3pPr>
            <a:lvl4pPr lvl="3" algn="l">
              <a:lnSpc>
                <a:spcPct val="100000"/>
              </a:lnSpc>
              <a:spcBef>
                <a:spcPts val="0"/>
              </a:spcBef>
              <a:spcAft>
                <a:spcPts val="0"/>
              </a:spcAft>
              <a:buSzPts val="1400"/>
              <a:buNone/>
              <a:defRPr>
                <a:solidFill>
                  <a:srgbClr val="1976D2"/>
                </a:solidFill>
                <a:latin typeface="Roboto"/>
                <a:ea typeface="Roboto"/>
                <a:cs typeface="Roboto"/>
                <a:sym typeface="Roboto"/>
              </a:defRPr>
            </a:lvl4pPr>
            <a:lvl5pPr lvl="4" algn="l">
              <a:lnSpc>
                <a:spcPct val="100000"/>
              </a:lnSpc>
              <a:spcBef>
                <a:spcPts val="0"/>
              </a:spcBef>
              <a:spcAft>
                <a:spcPts val="0"/>
              </a:spcAft>
              <a:buSzPts val="1400"/>
              <a:buNone/>
              <a:defRPr>
                <a:solidFill>
                  <a:srgbClr val="1976D2"/>
                </a:solidFill>
                <a:latin typeface="Roboto"/>
                <a:ea typeface="Roboto"/>
                <a:cs typeface="Roboto"/>
                <a:sym typeface="Roboto"/>
              </a:defRPr>
            </a:lvl5pPr>
            <a:lvl6pPr lvl="5" algn="l">
              <a:lnSpc>
                <a:spcPct val="100000"/>
              </a:lnSpc>
              <a:spcBef>
                <a:spcPts val="0"/>
              </a:spcBef>
              <a:spcAft>
                <a:spcPts val="0"/>
              </a:spcAft>
              <a:buSzPts val="1400"/>
              <a:buNone/>
              <a:defRPr>
                <a:solidFill>
                  <a:srgbClr val="1976D2"/>
                </a:solidFill>
                <a:latin typeface="Roboto"/>
                <a:ea typeface="Roboto"/>
                <a:cs typeface="Roboto"/>
                <a:sym typeface="Roboto"/>
              </a:defRPr>
            </a:lvl6pPr>
            <a:lvl7pPr lvl="6" algn="l">
              <a:lnSpc>
                <a:spcPct val="100000"/>
              </a:lnSpc>
              <a:spcBef>
                <a:spcPts val="0"/>
              </a:spcBef>
              <a:spcAft>
                <a:spcPts val="0"/>
              </a:spcAft>
              <a:buSzPts val="1400"/>
              <a:buNone/>
              <a:defRPr>
                <a:solidFill>
                  <a:srgbClr val="1976D2"/>
                </a:solidFill>
                <a:latin typeface="Roboto"/>
                <a:ea typeface="Roboto"/>
                <a:cs typeface="Roboto"/>
                <a:sym typeface="Roboto"/>
              </a:defRPr>
            </a:lvl7pPr>
            <a:lvl8pPr lvl="7" algn="l">
              <a:lnSpc>
                <a:spcPct val="100000"/>
              </a:lnSpc>
              <a:spcBef>
                <a:spcPts val="0"/>
              </a:spcBef>
              <a:spcAft>
                <a:spcPts val="0"/>
              </a:spcAft>
              <a:buSzPts val="1400"/>
              <a:buNone/>
              <a:defRPr>
                <a:solidFill>
                  <a:srgbClr val="1976D2"/>
                </a:solidFill>
                <a:latin typeface="Roboto"/>
                <a:ea typeface="Roboto"/>
                <a:cs typeface="Roboto"/>
                <a:sym typeface="Roboto"/>
              </a:defRPr>
            </a:lvl8pPr>
            <a:lvl9pPr lvl="8" algn="l">
              <a:lnSpc>
                <a:spcPct val="100000"/>
              </a:lnSpc>
              <a:spcBef>
                <a:spcPts val="0"/>
              </a:spcBef>
              <a:spcAft>
                <a:spcPts val="0"/>
              </a:spcAft>
              <a:buSzPts val="1400"/>
              <a:buNone/>
              <a:defRPr>
                <a:solidFill>
                  <a:srgbClr val="1976D2"/>
                </a:solidFill>
                <a:latin typeface="Roboto"/>
                <a:ea typeface="Roboto"/>
                <a:cs typeface="Roboto"/>
                <a:sym typeface="Roboto"/>
              </a:defRPr>
            </a:lvl9pPr>
          </a:lstStyle>
          <a:p>
            <a:endParaRPr/>
          </a:p>
        </p:txBody>
      </p:sp>
      <p:sp>
        <p:nvSpPr>
          <p:cNvPr id="73" name="Google Shape;73;p67"/>
          <p:cNvSpPr txBox="1">
            <a:spLocks noGrp="1"/>
          </p:cNvSpPr>
          <p:nvPr>
            <p:ph type="subTitle" idx="1"/>
          </p:nvPr>
        </p:nvSpPr>
        <p:spPr>
          <a:xfrm>
            <a:off x="630950" y="2491775"/>
            <a:ext cx="3990300" cy="1515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595959"/>
                </a:solidFill>
                <a:latin typeface="Roboto"/>
                <a:ea typeface="Roboto"/>
                <a:cs typeface="Roboto"/>
                <a:sym typeface="Roboto"/>
              </a:defRPr>
            </a:lvl1pPr>
            <a:lvl2pPr lvl="1" algn="l">
              <a:lnSpc>
                <a:spcPct val="115000"/>
              </a:lnSpc>
              <a:spcBef>
                <a:spcPts val="1200"/>
              </a:spcBef>
              <a:spcAft>
                <a:spcPts val="0"/>
              </a:spcAft>
              <a:buSzPts val="1400"/>
              <a:buNone/>
              <a:defRPr>
                <a:solidFill>
                  <a:srgbClr val="595959"/>
                </a:solidFill>
              </a:defRPr>
            </a:lvl2pPr>
            <a:lvl3pPr lvl="2" algn="l">
              <a:lnSpc>
                <a:spcPct val="115000"/>
              </a:lnSpc>
              <a:spcBef>
                <a:spcPts val="1200"/>
              </a:spcBef>
              <a:spcAft>
                <a:spcPts val="0"/>
              </a:spcAft>
              <a:buSzPts val="1400"/>
              <a:buNone/>
              <a:defRPr>
                <a:solidFill>
                  <a:srgbClr val="595959"/>
                </a:solidFill>
              </a:defRPr>
            </a:lvl3pPr>
            <a:lvl4pPr lvl="3" algn="l">
              <a:lnSpc>
                <a:spcPct val="115000"/>
              </a:lnSpc>
              <a:spcBef>
                <a:spcPts val="1200"/>
              </a:spcBef>
              <a:spcAft>
                <a:spcPts val="0"/>
              </a:spcAft>
              <a:buSzPts val="1400"/>
              <a:buNone/>
              <a:defRPr>
                <a:solidFill>
                  <a:srgbClr val="595959"/>
                </a:solidFill>
              </a:defRPr>
            </a:lvl4pPr>
            <a:lvl5pPr lvl="4" algn="l">
              <a:lnSpc>
                <a:spcPct val="115000"/>
              </a:lnSpc>
              <a:spcBef>
                <a:spcPts val="1200"/>
              </a:spcBef>
              <a:spcAft>
                <a:spcPts val="0"/>
              </a:spcAft>
              <a:buSzPts val="1400"/>
              <a:buNone/>
              <a:defRPr>
                <a:solidFill>
                  <a:srgbClr val="595959"/>
                </a:solidFill>
              </a:defRPr>
            </a:lvl5pPr>
            <a:lvl6pPr lvl="5" algn="l">
              <a:lnSpc>
                <a:spcPct val="115000"/>
              </a:lnSpc>
              <a:spcBef>
                <a:spcPts val="1200"/>
              </a:spcBef>
              <a:spcAft>
                <a:spcPts val="0"/>
              </a:spcAft>
              <a:buSzPts val="1400"/>
              <a:buNone/>
              <a:defRPr>
                <a:solidFill>
                  <a:srgbClr val="595959"/>
                </a:solidFill>
              </a:defRPr>
            </a:lvl6pPr>
            <a:lvl7pPr lvl="6" algn="l">
              <a:lnSpc>
                <a:spcPct val="115000"/>
              </a:lnSpc>
              <a:spcBef>
                <a:spcPts val="1200"/>
              </a:spcBef>
              <a:spcAft>
                <a:spcPts val="0"/>
              </a:spcAft>
              <a:buSzPts val="1400"/>
              <a:buNone/>
              <a:defRPr>
                <a:solidFill>
                  <a:srgbClr val="595959"/>
                </a:solidFill>
              </a:defRPr>
            </a:lvl7pPr>
            <a:lvl8pPr lvl="7" algn="l">
              <a:lnSpc>
                <a:spcPct val="115000"/>
              </a:lnSpc>
              <a:spcBef>
                <a:spcPts val="1200"/>
              </a:spcBef>
              <a:spcAft>
                <a:spcPts val="0"/>
              </a:spcAft>
              <a:buSzPts val="1400"/>
              <a:buNone/>
              <a:defRPr>
                <a:solidFill>
                  <a:srgbClr val="595959"/>
                </a:solidFill>
              </a:defRPr>
            </a:lvl8pPr>
            <a:lvl9pPr lvl="8" algn="l">
              <a:lnSpc>
                <a:spcPct val="115000"/>
              </a:lnSpc>
              <a:spcBef>
                <a:spcPts val="1200"/>
              </a:spcBef>
              <a:spcAft>
                <a:spcPts val="1200"/>
              </a:spcAft>
              <a:buSzPts val="1400"/>
              <a:buNone/>
              <a:defRPr>
                <a:solidFill>
                  <a:srgbClr val="595959"/>
                </a:solidFill>
              </a:defRPr>
            </a:lvl9pPr>
          </a:lstStyle>
          <a:p>
            <a:endParaRPr/>
          </a:p>
        </p:txBody>
      </p:sp>
      <p:sp>
        <p:nvSpPr>
          <p:cNvPr id="74" name="Google Shape;74;p67"/>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col">
  <p:cSld name="CUSTOM_11">
    <p:bg>
      <p:bgPr>
        <a:solidFill>
          <a:srgbClr val="1E88E5"/>
        </a:solidFill>
        <a:effectLst/>
      </p:bgPr>
    </p:bg>
    <p:spTree>
      <p:nvGrpSpPr>
        <p:cNvPr id="1" name="Shape 75"/>
        <p:cNvGrpSpPr/>
        <p:nvPr/>
      </p:nvGrpSpPr>
      <p:grpSpPr>
        <a:xfrm>
          <a:off x="0" y="0"/>
          <a:ext cx="0" cy="0"/>
          <a:chOff x="0" y="0"/>
          <a:chExt cx="0" cy="0"/>
        </a:xfrm>
      </p:grpSpPr>
      <p:sp>
        <p:nvSpPr>
          <p:cNvPr id="76" name="Google Shape;76;p68"/>
          <p:cNvSpPr/>
          <p:nvPr/>
        </p:nvSpPr>
        <p:spPr>
          <a:xfrm>
            <a:off x="0" y="0"/>
            <a:ext cx="4572000" cy="5143500"/>
          </a:xfrm>
          <a:prstGeom prst="rect">
            <a:avLst/>
          </a:prstGeom>
          <a:solidFill>
            <a:srgbClr val="197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8"/>
          <p:cNvSpPr txBox="1">
            <a:spLocks noGrp="1"/>
          </p:cNvSpPr>
          <p:nvPr>
            <p:ph type="title"/>
          </p:nvPr>
        </p:nvSpPr>
        <p:spPr>
          <a:xfrm>
            <a:off x="176350" y="248700"/>
            <a:ext cx="4182600" cy="67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8"/>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FFFFFF"/>
              </a:solidFill>
              <a:latin typeface="Roboto Mono"/>
              <a:ea typeface="Roboto Mono"/>
              <a:cs typeface="Roboto Mono"/>
              <a:sym typeface="Roboto Mon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
  <p:cSld name="CUSTOM_12">
    <p:bg>
      <p:bgPr>
        <a:solidFill>
          <a:srgbClr val="1E88E5"/>
        </a:solidFill>
        <a:effectLst/>
      </p:bgPr>
    </p:bg>
    <p:spTree>
      <p:nvGrpSpPr>
        <p:cNvPr id="1" name="Shape 79"/>
        <p:cNvGrpSpPr/>
        <p:nvPr/>
      </p:nvGrpSpPr>
      <p:grpSpPr>
        <a:xfrm>
          <a:off x="0" y="0"/>
          <a:ext cx="0" cy="0"/>
          <a:chOff x="0" y="0"/>
          <a:chExt cx="0" cy="0"/>
        </a:xfrm>
      </p:grpSpPr>
      <p:sp>
        <p:nvSpPr>
          <p:cNvPr id="80" name="Google Shape;80;p69"/>
          <p:cNvSpPr/>
          <p:nvPr/>
        </p:nvSpPr>
        <p:spPr>
          <a:xfrm>
            <a:off x="0" y="0"/>
            <a:ext cx="3042000" cy="5143500"/>
          </a:xfrm>
          <a:prstGeom prst="rect">
            <a:avLst/>
          </a:prstGeom>
          <a:solidFill>
            <a:srgbClr val="197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9"/>
          <p:cNvSpPr/>
          <p:nvPr/>
        </p:nvSpPr>
        <p:spPr>
          <a:xfrm>
            <a:off x="6102000" y="0"/>
            <a:ext cx="3042000" cy="5143500"/>
          </a:xfrm>
          <a:prstGeom prst="rect">
            <a:avLst/>
          </a:prstGeom>
          <a:solidFill>
            <a:srgbClr val="1976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9"/>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FFFFFF"/>
              </a:solidFill>
              <a:latin typeface="Roboto Mono"/>
              <a:ea typeface="Roboto Mono"/>
              <a:cs typeface="Roboto Mono"/>
              <a:sym typeface="Roboto Mono"/>
            </a:endParaRPr>
          </a:p>
        </p:txBody>
      </p:sp>
      <p:sp>
        <p:nvSpPr>
          <p:cNvPr id="83" name="Google Shape;83;p69"/>
          <p:cNvSpPr txBox="1">
            <a:spLocks noGrp="1"/>
          </p:cNvSpPr>
          <p:nvPr>
            <p:ph type="title"/>
          </p:nvPr>
        </p:nvSpPr>
        <p:spPr>
          <a:xfrm>
            <a:off x="176350" y="248700"/>
            <a:ext cx="2702700" cy="98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9"/>
          <p:cNvSpPr txBox="1">
            <a:spLocks noGrp="1"/>
          </p:cNvSpPr>
          <p:nvPr>
            <p:ph type="subTitle" idx="1"/>
          </p:nvPr>
        </p:nvSpPr>
        <p:spPr>
          <a:xfrm>
            <a:off x="244150" y="1300600"/>
            <a:ext cx="2315100" cy="2643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a:endParaRPr/>
          </a:p>
        </p:txBody>
      </p:sp>
      <p:sp>
        <p:nvSpPr>
          <p:cNvPr id="85" name="Google Shape;85;p69"/>
          <p:cNvSpPr txBox="1">
            <a:spLocks noGrp="1"/>
          </p:cNvSpPr>
          <p:nvPr>
            <p:ph type="subTitle" idx="2"/>
          </p:nvPr>
        </p:nvSpPr>
        <p:spPr>
          <a:xfrm>
            <a:off x="3332975" y="316550"/>
            <a:ext cx="2315100" cy="4566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a:endParaRPr/>
          </a:p>
        </p:txBody>
      </p:sp>
      <p:sp>
        <p:nvSpPr>
          <p:cNvPr id="86" name="Google Shape;86;p69"/>
          <p:cNvSpPr txBox="1">
            <a:spLocks noGrp="1"/>
          </p:cNvSpPr>
          <p:nvPr>
            <p:ph type="subTitle" idx="3"/>
          </p:nvPr>
        </p:nvSpPr>
        <p:spPr>
          <a:xfrm>
            <a:off x="6465450" y="342250"/>
            <a:ext cx="2315100" cy="4566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 White">
  <p:cSld name="BIG_NUMBER_1_1_1_1_1_1_1">
    <p:bg>
      <p:bgPr>
        <a:solidFill>
          <a:srgbClr val="FFFFFF"/>
        </a:solidFill>
        <a:effectLst/>
      </p:bgPr>
    </p:bg>
    <p:spTree>
      <p:nvGrpSpPr>
        <p:cNvPr id="1" name="Shape 87"/>
        <p:cNvGrpSpPr/>
        <p:nvPr/>
      </p:nvGrpSpPr>
      <p:grpSpPr>
        <a:xfrm>
          <a:off x="0" y="0"/>
          <a:ext cx="0" cy="0"/>
          <a:chOff x="0" y="0"/>
          <a:chExt cx="0" cy="0"/>
        </a:xfrm>
      </p:grpSpPr>
      <p:sp>
        <p:nvSpPr>
          <p:cNvPr id="88" name="Google Shape;88;p70"/>
          <p:cNvSpPr txBox="1"/>
          <p:nvPr/>
        </p:nvSpPr>
        <p:spPr>
          <a:xfrm>
            <a:off x="1590150" y="1755443"/>
            <a:ext cx="5963700" cy="88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GB" sz="3600" b="0" i="0" u="none" strike="noStrike" cap="none">
                <a:solidFill>
                  <a:srgbClr val="424242"/>
                </a:solidFill>
                <a:latin typeface="Roboto Light"/>
                <a:ea typeface="Roboto Light"/>
                <a:cs typeface="Roboto Light"/>
                <a:sym typeface="Roboto Light"/>
              </a:rPr>
              <a:t>Thank you!</a:t>
            </a:r>
            <a:endParaRPr sz="3600" b="0" i="0" u="none" strike="noStrike" cap="none">
              <a:solidFill>
                <a:srgbClr val="424242"/>
              </a:solidFill>
              <a:latin typeface="Roboto Light"/>
              <a:ea typeface="Roboto Light"/>
              <a:cs typeface="Roboto Light"/>
              <a:sym typeface="Roboto Light"/>
            </a:endParaRPr>
          </a:p>
        </p:txBody>
      </p:sp>
      <p:cxnSp>
        <p:nvCxnSpPr>
          <p:cNvPr id="89" name="Google Shape;89;p70"/>
          <p:cNvCxnSpPr/>
          <p:nvPr/>
        </p:nvCxnSpPr>
        <p:spPr>
          <a:xfrm rot="10800000">
            <a:off x="2178600" y="1109800"/>
            <a:ext cx="2062800" cy="0"/>
          </a:xfrm>
          <a:prstGeom prst="straightConnector1">
            <a:avLst/>
          </a:prstGeom>
          <a:noFill/>
          <a:ln w="9525" cap="flat" cmpd="sng">
            <a:solidFill>
              <a:srgbClr val="1E88E5"/>
            </a:solidFill>
            <a:prstDash val="dot"/>
            <a:round/>
            <a:headEnd type="none" w="sm" len="sm"/>
            <a:tailEnd type="none" w="sm" len="sm"/>
          </a:ln>
        </p:spPr>
      </p:cxnSp>
      <p:cxnSp>
        <p:nvCxnSpPr>
          <p:cNvPr id="90" name="Google Shape;90;p70"/>
          <p:cNvCxnSpPr/>
          <p:nvPr/>
        </p:nvCxnSpPr>
        <p:spPr>
          <a:xfrm rot="10800000">
            <a:off x="4902600" y="1116500"/>
            <a:ext cx="2062800" cy="0"/>
          </a:xfrm>
          <a:prstGeom prst="straightConnector1">
            <a:avLst/>
          </a:prstGeom>
          <a:noFill/>
          <a:ln w="9525" cap="flat" cmpd="sng">
            <a:solidFill>
              <a:srgbClr val="1E88E5"/>
            </a:solidFill>
            <a:prstDash val="dot"/>
            <a:round/>
            <a:headEnd type="none" w="sm" len="sm"/>
            <a:tailEnd type="none" w="sm" len="sm"/>
          </a:ln>
        </p:spPr>
      </p:cxnSp>
      <p:cxnSp>
        <p:nvCxnSpPr>
          <p:cNvPr id="91" name="Google Shape;91;p70"/>
          <p:cNvCxnSpPr/>
          <p:nvPr/>
        </p:nvCxnSpPr>
        <p:spPr>
          <a:xfrm rot="10800000">
            <a:off x="2178525" y="3047475"/>
            <a:ext cx="4806600" cy="0"/>
          </a:xfrm>
          <a:prstGeom prst="straightConnector1">
            <a:avLst/>
          </a:prstGeom>
          <a:noFill/>
          <a:ln w="9525" cap="flat" cmpd="sng">
            <a:solidFill>
              <a:srgbClr val="1E88E5"/>
            </a:solidFill>
            <a:prstDash val="dot"/>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53"/>
          <p:cNvSpPr txBox="1">
            <a:spLocks noGrp="1"/>
          </p:cNvSpPr>
          <p:nvPr>
            <p:ph type="subTitle" idx="1"/>
          </p:nvPr>
        </p:nvSpPr>
        <p:spPr>
          <a:xfrm>
            <a:off x="685800" y="2840054"/>
            <a:ext cx="7772400" cy="78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9E9E9E"/>
              </a:buClr>
              <a:buSzPts val="2400"/>
              <a:buNone/>
              <a:defRPr sz="2400">
                <a:solidFill>
                  <a:srgbClr val="9E9E9E"/>
                </a:solidFill>
              </a:defRPr>
            </a:lvl1pPr>
            <a:lvl2pPr lvl="1"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a:endParaRPr/>
          </a:p>
        </p:txBody>
      </p:sp>
      <p:sp>
        <p:nvSpPr>
          <p:cNvPr id="14" name="Google Shape;14;p53"/>
          <p:cNvSpPr txBox="1">
            <a:spLocks noGrp="1"/>
          </p:cNvSpPr>
          <p:nvPr>
            <p:ph type="title"/>
          </p:nvPr>
        </p:nvSpPr>
        <p:spPr>
          <a:xfrm>
            <a:off x="407875" y="599125"/>
            <a:ext cx="8340000" cy="2241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3"/>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92"/>
        <p:cNvGrpSpPr/>
        <p:nvPr/>
      </p:nvGrpSpPr>
      <p:grpSpPr>
        <a:xfrm>
          <a:off x="0" y="0"/>
          <a:ext cx="0" cy="0"/>
          <a:chOff x="0" y="0"/>
          <a:chExt cx="0" cy="0"/>
        </a:xfrm>
      </p:grpSpPr>
      <p:sp>
        <p:nvSpPr>
          <p:cNvPr id="93" name="Google Shape;93;p7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a:endParaRPr/>
          </a:p>
        </p:txBody>
      </p:sp>
      <p:sp>
        <p:nvSpPr>
          <p:cNvPr id="94" name="Google Shape;94;p7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C78D8"/>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96"/>
        <p:cNvGrpSpPr/>
        <p:nvPr/>
      </p:nvGrpSpPr>
      <p:grpSpPr>
        <a:xfrm>
          <a:off x="0" y="0"/>
          <a:ext cx="0" cy="0"/>
          <a:chOff x="0" y="0"/>
          <a:chExt cx="0" cy="0"/>
        </a:xfrm>
      </p:grpSpPr>
      <p:sp>
        <p:nvSpPr>
          <p:cNvPr id="97" name="Google Shape;97;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endParaRPr/>
          </a:p>
        </p:txBody>
      </p:sp>
      <p:sp>
        <p:nvSpPr>
          <p:cNvPr id="98" name="Google Shape;98;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200"/>
              </a:spcBef>
              <a:spcAft>
                <a:spcPts val="0"/>
              </a:spcAft>
              <a:buSzPts val="1400"/>
              <a:buChar char="○"/>
              <a:defRPr/>
            </a:lvl2pPr>
            <a:lvl3pPr marL="1371600" lvl="2" indent="-317500" algn="l">
              <a:lnSpc>
                <a:spcPct val="115000"/>
              </a:lnSpc>
              <a:spcBef>
                <a:spcPts val="1200"/>
              </a:spcBef>
              <a:spcAft>
                <a:spcPts val="0"/>
              </a:spcAft>
              <a:buSzPts val="1400"/>
              <a:buChar char="■"/>
              <a:defRPr/>
            </a:lvl3pPr>
            <a:lvl4pPr marL="1828800" lvl="3" indent="-317500" algn="l">
              <a:lnSpc>
                <a:spcPct val="115000"/>
              </a:lnSpc>
              <a:spcBef>
                <a:spcPts val="1200"/>
              </a:spcBef>
              <a:spcAft>
                <a:spcPts val="0"/>
              </a:spcAft>
              <a:buSzPts val="1400"/>
              <a:buChar char="●"/>
              <a:defRPr/>
            </a:lvl4pPr>
            <a:lvl5pPr marL="2286000" lvl="4" indent="-317500" algn="l">
              <a:lnSpc>
                <a:spcPct val="115000"/>
              </a:lnSpc>
              <a:spcBef>
                <a:spcPts val="1200"/>
              </a:spcBef>
              <a:spcAft>
                <a:spcPts val="0"/>
              </a:spcAft>
              <a:buSzPts val="1400"/>
              <a:buChar char="○"/>
              <a:defRPr/>
            </a:lvl5pPr>
            <a:lvl6pPr marL="2743200" lvl="5" indent="-317500" algn="l">
              <a:lnSpc>
                <a:spcPct val="115000"/>
              </a:lnSpc>
              <a:spcBef>
                <a:spcPts val="1200"/>
              </a:spcBef>
              <a:spcAft>
                <a:spcPts val="0"/>
              </a:spcAft>
              <a:buSzPts val="1400"/>
              <a:buChar char="■"/>
              <a:defRPr/>
            </a:lvl6pPr>
            <a:lvl7pPr marL="3200400" lvl="6" indent="-317500" algn="l">
              <a:lnSpc>
                <a:spcPct val="115000"/>
              </a:lnSpc>
              <a:spcBef>
                <a:spcPts val="1200"/>
              </a:spcBef>
              <a:spcAft>
                <a:spcPts val="0"/>
              </a:spcAft>
              <a:buSzPts val="1400"/>
              <a:buChar char="●"/>
              <a:defRPr/>
            </a:lvl7pPr>
            <a:lvl8pPr marL="3657600" lvl="7" indent="-317500" algn="l">
              <a:lnSpc>
                <a:spcPct val="115000"/>
              </a:lnSpc>
              <a:spcBef>
                <a:spcPts val="1200"/>
              </a:spcBef>
              <a:spcAft>
                <a:spcPts val="0"/>
              </a:spcAft>
              <a:buSzPts val="1400"/>
              <a:buChar char="○"/>
              <a:defRPr/>
            </a:lvl8pPr>
            <a:lvl9pPr marL="4114800" lvl="8" indent="-317500" algn="l">
              <a:lnSpc>
                <a:spcPct val="115000"/>
              </a:lnSpc>
              <a:spcBef>
                <a:spcPts val="1200"/>
              </a:spcBef>
              <a:spcAft>
                <a:spcPts val="120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ONLY_1">
  <p:cSld name="TITLE_ONLY_1">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endParaRPr/>
          </a:p>
        </p:txBody>
      </p:sp>
      <p:sp>
        <p:nvSpPr>
          <p:cNvPr id="101" name="Google Shape;101;p7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02"/>
        <p:cNvGrpSpPr/>
        <p:nvPr/>
      </p:nvGrpSpPr>
      <p:grpSpPr>
        <a:xfrm>
          <a:off x="0" y="0"/>
          <a:ext cx="0" cy="0"/>
          <a:chOff x="0" y="0"/>
          <a:chExt cx="0" cy="0"/>
        </a:xfrm>
      </p:grpSpPr>
      <p:sp>
        <p:nvSpPr>
          <p:cNvPr id="103" name="Google Shape;103;p7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a:endParaRPr/>
          </a:p>
        </p:txBody>
      </p:sp>
      <p:sp>
        <p:nvSpPr>
          <p:cNvPr id="104" name="Google Shape;104;p7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5" name="Google Shape;105;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4">
  <p:cSld name="TITLE_AND_BODY_4">
    <p:spTree>
      <p:nvGrpSpPr>
        <p:cNvPr id="1" name="Shape 106"/>
        <p:cNvGrpSpPr/>
        <p:nvPr/>
      </p:nvGrpSpPr>
      <p:grpSpPr>
        <a:xfrm>
          <a:off x="0" y="0"/>
          <a:ext cx="0" cy="0"/>
          <a:chOff x="0" y="0"/>
          <a:chExt cx="0" cy="0"/>
        </a:xfrm>
      </p:grpSpPr>
      <p:sp>
        <p:nvSpPr>
          <p:cNvPr id="107" name="Google Shape;107;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endParaRPr/>
          </a:p>
        </p:txBody>
      </p:sp>
      <p:sp>
        <p:nvSpPr>
          <p:cNvPr id="108" name="Google Shape;108;p7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200"/>
              </a:spcBef>
              <a:spcAft>
                <a:spcPts val="0"/>
              </a:spcAft>
              <a:buSzPts val="1400"/>
              <a:buChar char="○"/>
              <a:defRPr/>
            </a:lvl2pPr>
            <a:lvl3pPr marL="1371600" lvl="2" indent="-317500" algn="l">
              <a:lnSpc>
                <a:spcPct val="115000"/>
              </a:lnSpc>
              <a:spcBef>
                <a:spcPts val="1200"/>
              </a:spcBef>
              <a:spcAft>
                <a:spcPts val="0"/>
              </a:spcAft>
              <a:buSzPts val="1400"/>
              <a:buChar char="■"/>
              <a:defRPr/>
            </a:lvl3pPr>
            <a:lvl4pPr marL="1828800" lvl="3" indent="-317500" algn="l">
              <a:lnSpc>
                <a:spcPct val="115000"/>
              </a:lnSpc>
              <a:spcBef>
                <a:spcPts val="1200"/>
              </a:spcBef>
              <a:spcAft>
                <a:spcPts val="0"/>
              </a:spcAft>
              <a:buSzPts val="1400"/>
              <a:buChar char="●"/>
              <a:defRPr/>
            </a:lvl4pPr>
            <a:lvl5pPr marL="2286000" lvl="4" indent="-317500" algn="l">
              <a:lnSpc>
                <a:spcPct val="115000"/>
              </a:lnSpc>
              <a:spcBef>
                <a:spcPts val="1200"/>
              </a:spcBef>
              <a:spcAft>
                <a:spcPts val="0"/>
              </a:spcAft>
              <a:buSzPts val="1400"/>
              <a:buChar char="○"/>
              <a:defRPr/>
            </a:lvl5pPr>
            <a:lvl6pPr marL="2743200" lvl="5" indent="-317500" algn="l">
              <a:lnSpc>
                <a:spcPct val="115000"/>
              </a:lnSpc>
              <a:spcBef>
                <a:spcPts val="1200"/>
              </a:spcBef>
              <a:spcAft>
                <a:spcPts val="0"/>
              </a:spcAft>
              <a:buSzPts val="1400"/>
              <a:buChar char="■"/>
              <a:defRPr/>
            </a:lvl6pPr>
            <a:lvl7pPr marL="3200400" lvl="6" indent="-317500" algn="l">
              <a:lnSpc>
                <a:spcPct val="115000"/>
              </a:lnSpc>
              <a:spcBef>
                <a:spcPts val="1200"/>
              </a:spcBef>
              <a:spcAft>
                <a:spcPts val="0"/>
              </a:spcAft>
              <a:buSzPts val="1400"/>
              <a:buChar char="●"/>
              <a:defRPr/>
            </a:lvl7pPr>
            <a:lvl8pPr marL="3657600" lvl="7" indent="-317500" algn="l">
              <a:lnSpc>
                <a:spcPct val="115000"/>
              </a:lnSpc>
              <a:spcBef>
                <a:spcPts val="1200"/>
              </a:spcBef>
              <a:spcAft>
                <a:spcPts val="0"/>
              </a:spcAft>
              <a:buSzPts val="1400"/>
              <a:buChar char="○"/>
              <a:defRPr/>
            </a:lvl8pPr>
            <a:lvl9pPr marL="4114800" lvl="8" indent="-317500" algn="l">
              <a:lnSpc>
                <a:spcPct val="115000"/>
              </a:lnSpc>
              <a:spcBef>
                <a:spcPts val="1200"/>
              </a:spcBef>
              <a:spcAft>
                <a:spcPts val="12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09"/>
        <p:cNvGrpSpPr/>
        <p:nvPr/>
      </p:nvGrpSpPr>
      <p:grpSpPr>
        <a:xfrm>
          <a:off x="0" y="0"/>
          <a:ext cx="0" cy="0"/>
          <a:chOff x="0" y="0"/>
          <a:chExt cx="0" cy="0"/>
        </a:xfrm>
      </p:grpSpPr>
      <p:sp>
        <p:nvSpPr>
          <p:cNvPr id="110" name="Google Shape;110;p7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7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7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13"/>
        <p:cNvGrpSpPr/>
        <p:nvPr/>
      </p:nvGrpSpPr>
      <p:grpSpPr>
        <a:xfrm>
          <a:off x="0" y="0"/>
          <a:ext cx="0" cy="0"/>
          <a:chOff x="0" y="0"/>
          <a:chExt cx="0" cy="0"/>
        </a:xfrm>
      </p:grpSpPr>
      <p:sp>
        <p:nvSpPr>
          <p:cNvPr id="114" name="Google Shape;114;p7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5" name="Google Shape;115;p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TC presentation templates">
  <p:cSld name="TITLE_3">
    <p:spTree>
      <p:nvGrpSpPr>
        <p:cNvPr id="1" name="Shape 117"/>
        <p:cNvGrpSpPr/>
        <p:nvPr/>
      </p:nvGrpSpPr>
      <p:grpSpPr>
        <a:xfrm>
          <a:off x="0" y="0"/>
          <a:ext cx="0" cy="0"/>
          <a:chOff x="0" y="0"/>
          <a:chExt cx="0" cy="0"/>
        </a:xfrm>
      </p:grpSpPr>
      <p:sp>
        <p:nvSpPr>
          <p:cNvPr id="118" name="Google Shape;118;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9" name="Google Shape;119;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0" name="Google Shape;120;p79"/>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21"/>
        <p:cNvGrpSpPr/>
        <p:nvPr/>
      </p:nvGrpSpPr>
      <p:grpSpPr>
        <a:xfrm>
          <a:off x="0" y="0"/>
          <a:ext cx="0" cy="0"/>
          <a:chOff x="0" y="0"/>
          <a:chExt cx="0" cy="0"/>
        </a:xfrm>
      </p:grpSpPr>
      <p:sp>
        <p:nvSpPr>
          <p:cNvPr id="122" name="Google Shape;122;p80"/>
          <p:cNvSpPr txBox="1">
            <a:spLocks noGrp="1"/>
          </p:cNvSpPr>
          <p:nvPr>
            <p:ph type="ctrTitle"/>
          </p:nvPr>
        </p:nvSpPr>
        <p:spPr>
          <a:xfrm>
            <a:off x="311708" y="744575"/>
            <a:ext cx="8520600" cy="2052600"/>
          </a:xfrm>
          <a:prstGeom prst="rect">
            <a:avLst/>
          </a:prstGeom>
          <a:noFill/>
          <a:ln>
            <a:noFill/>
          </a:ln>
        </p:spPr>
        <p:txBody>
          <a:bodyPr spcFirstLastPara="1" wrap="square" lIns="68575" tIns="68575" rIns="68575" bIns="68575" anchor="b" anchorCtr="0">
            <a:noAutofit/>
          </a:bodyPr>
          <a:lstStyle>
            <a:lvl1pPr lvl="0" algn="ctr">
              <a:lnSpc>
                <a:spcPct val="100000"/>
              </a:lnSpc>
              <a:spcBef>
                <a:spcPts val="0"/>
              </a:spcBef>
              <a:spcAft>
                <a:spcPts val="0"/>
              </a:spcAft>
              <a:buClr>
                <a:srgbClr val="231F20"/>
              </a:buClr>
              <a:buSzPts val="3900"/>
              <a:buFont typeface="Verdana"/>
              <a:buNone/>
              <a:defRPr sz="5200"/>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a:endParaRPr/>
          </a:p>
        </p:txBody>
      </p:sp>
      <p:sp>
        <p:nvSpPr>
          <p:cNvPr id="123" name="Google Shape;123;p80"/>
          <p:cNvSpPr txBox="1">
            <a:spLocks noGrp="1"/>
          </p:cNvSpPr>
          <p:nvPr>
            <p:ph type="subTitle" idx="1"/>
          </p:nvPr>
        </p:nvSpPr>
        <p:spPr>
          <a:xfrm>
            <a:off x="311700" y="2834125"/>
            <a:ext cx="8520600" cy="7926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100"/>
              <a:buFont typeface="Calibri"/>
              <a:buNone/>
              <a:defRPr sz="2800"/>
            </a:lvl1pPr>
            <a:lvl2pPr lvl="1" algn="ctr">
              <a:lnSpc>
                <a:spcPct val="100000"/>
              </a:lnSpc>
              <a:spcBef>
                <a:spcPts val="0"/>
              </a:spcBef>
              <a:spcAft>
                <a:spcPts val="0"/>
              </a:spcAft>
              <a:buSzPts val="2100"/>
              <a:buFont typeface="Calibri"/>
              <a:buNone/>
              <a:defRPr sz="2800"/>
            </a:lvl2pPr>
            <a:lvl3pPr lvl="2" algn="ctr">
              <a:lnSpc>
                <a:spcPct val="100000"/>
              </a:lnSpc>
              <a:spcBef>
                <a:spcPts val="0"/>
              </a:spcBef>
              <a:spcAft>
                <a:spcPts val="0"/>
              </a:spcAft>
              <a:buSzPts val="2100"/>
              <a:buFont typeface="Calibri"/>
              <a:buNone/>
              <a:defRPr sz="2800"/>
            </a:lvl3pPr>
            <a:lvl4pPr lvl="3" algn="ctr">
              <a:lnSpc>
                <a:spcPct val="100000"/>
              </a:lnSpc>
              <a:spcBef>
                <a:spcPts val="0"/>
              </a:spcBef>
              <a:spcAft>
                <a:spcPts val="0"/>
              </a:spcAft>
              <a:buSzPts val="2100"/>
              <a:buFont typeface="Calibri"/>
              <a:buNone/>
              <a:defRPr sz="2800"/>
            </a:lvl4pPr>
            <a:lvl5pPr lvl="4" algn="ctr">
              <a:lnSpc>
                <a:spcPct val="100000"/>
              </a:lnSpc>
              <a:spcBef>
                <a:spcPts val="0"/>
              </a:spcBef>
              <a:spcAft>
                <a:spcPts val="0"/>
              </a:spcAft>
              <a:buSzPts val="2100"/>
              <a:buFont typeface="Calibri"/>
              <a:buNone/>
              <a:defRPr sz="2800"/>
            </a:lvl5pPr>
            <a:lvl6pPr lvl="5" algn="ctr">
              <a:lnSpc>
                <a:spcPct val="100000"/>
              </a:lnSpc>
              <a:spcBef>
                <a:spcPts val="0"/>
              </a:spcBef>
              <a:spcAft>
                <a:spcPts val="0"/>
              </a:spcAft>
              <a:buSzPts val="2100"/>
              <a:buFont typeface="Calibri"/>
              <a:buNone/>
              <a:defRPr sz="2800"/>
            </a:lvl6pPr>
            <a:lvl7pPr lvl="6" algn="ctr">
              <a:lnSpc>
                <a:spcPct val="100000"/>
              </a:lnSpc>
              <a:spcBef>
                <a:spcPts val="0"/>
              </a:spcBef>
              <a:spcAft>
                <a:spcPts val="0"/>
              </a:spcAft>
              <a:buSzPts val="2100"/>
              <a:buFont typeface="Calibri"/>
              <a:buNone/>
              <a:defRPr sz="2800"/>
            </a:lvl7pPr>
            <a:lvl8pPr lvl="7" algn="ctr">
              <a:lnSpc>
                <a:spcPct val="100000"/>
              </a:lnSpc>
              <a:spcBef>
                <a:spcPts val="0"/>
              </a:spcBef>
              <a:spcAft>
                <a:spcPts val="0"/>
              </a:spcAft>
              <a:buSzPts val="2100"/>
              <a:buFont typeface="Calibri"/>
              <a:buNone/>
              <a:defRPr sz="2800"/>
            </a:lvl8pPr>
            <a:lvl9pPr lvl="8" algn="ctr">
              <a:lnSpc>
                <a:spcPct val="100000"/>
              </a:lnSpc>
              <a:spcBef>
                <a:spcPts val="0"/>
              </a:spcBef>
              <a:spcAft>
                <a:spcPts val="0"/>
              </a:spcAft>
              <a:buSzPts val="2100"/>
              <a:buFont typeface="Calibri"/>
              <a:buNone/>
              <a:defRPr sz="2800"/>
            </a:lvl9pPr>
          </a:lstStyle>
          <a:p>
            <a:endParaRPr/>
          </a:p>
        </p:txBody>
      </p:sp>
      <p:sp>
        <p:nvSpPr>
          <p:cNvPr id="124" name="Google Shape;124;p80"/>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With Logo">
  <p:cSld name="TITLE_1_1">
    <p:bg>
      <p:bgPr>
        <a:solidFill>
          <a:srgbClr val="FFFFFF"/>
        </a:solidFill>
        <a:effectLst/>
      </p:bgPr>
    </p:bg>
    <p:spTree>
      <p:nvGrpSpPr>
        <p:cNvPr id="1" name="Shape 16"/>
        <p:cNvGrpSpPr/>
        <p:nvPr/>
      </p:nvGrpSpPr>
      <p:grpSpPr>
        <a:xfrm>
          <a:off x="0" y="0"/>
          <a:ext cx="0" cy="0"/>
          <a:chOff x="0" y="0"/>
          <a:chExt cx="0" cy="0"/>
        </a:xfrm>
      </p:grpSpPr>
      <p:sp>
        <p:nvSpPr>
          <p:cNvPr id="17" name="Google Shape;17;p54"/>
          <p:cNvSpPr txBox="1">
            <a:spLocks noGrp="1"/>
          </p:cNvSpPr>
          <p:nvPr>
            <p:ph type="subTitle" idx="1"/>
          </p:nvPr>
        </p:nvSpPr>
        <p:spPr>
          <a:xfrm>
            <a:off x="3431225" y="2350500"/>
            <a:ext cx="58536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9E9E9E"/>
              </a:buClr>
              <a:buSzPts val="1800"/>
              <a:buNone/>
              <a:defRPr>
                <a:solidFill>
                  <a:srgbClr val="9E9E9E"/>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18" name="Google Shape;18;p54"/>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FFFFFF"/>
                </a:solidFill>
                <a:latin typeface="Roboto Mono"/>
                <a:ea typeface="Roboto Mono"/>
                <a:cs typeface="Roboto Mono"/>
                <a:sym typeface="Roboto Mono"/>
              </a:rPr>
              <a:t>Confidential + Proprietary</a:t>
            </a:r>
            <a:endParaRPr sz="600" b="0" i="0" u="none" strike="noStrike" cap="none">
              <a:solidFill>
                <a:srgbClr val="FFFFFF"/>
              </a:solidFill>
              <a:latin typeface="Roboto Mono"/>
              <a:ea typeface="Roboto Mono"/>
              <a:cs typeface="Roboto Mono"/>
              <a:sym typeface="Roboto Mono"/>
            </a:endParaRPr>
          </a:p>
        </p:txBody>
      </p:sp>
      <p:pic>
        <p:nvPicPr>
          <p:cNvPr id="19" name="Google Shape;19;p54"/>
          <p:cNvPicPr preferRelativeResize="0"/>
          <p:nvPr/>
        </p:nvPicPr>
        <p:blipFill rotWithShape="1">
          <a:blip r:embed="rId2">
            <a:alphaModFix/>
          </a:blip>
          <a:srcRect/>
          <a:stretch/>
        </p:blipFill>
        <p:spPr>
          <a:xfrm>
            <a:off x="731075" y="978006"/>
            <a:ext cx="2655700" cy="2655700"/>
          </a:xfrm>
          <a:prstGeom prst="rect">
            <a:avLst/>
          </a:prstGeom>
          <a:noFill/>
          <a:ln>
            <a:noFill/>
          </a:ln>
        </p:spPr>
      </p:pic>
      <p:sp>
        <p:nvSpPr>
          <p:cNvPr id="20" name="Google Shape;20;p54"/>
          <p:cNvSpPr txBox="1">
            <a:spLocks noGrp="1"/>
          </p:cNvSpPr>
          <p:nvPr>
            <p:ph type="title"/>
          </p:nvPr>
        </p:nvSpPr>
        <p:spPr>
          <a:xfrm>
            <a:off x="3379325" y="365100"/>
            <a:ext cx="5957400" cy="198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1" name="Google Shape;21;p54"/>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CUSTOM_20">
    <p:spTree>
      <p:nvGrpSpPr>
        <p:cNvPr id="1" name="Shape 22"/>
        <p:cNvGrpSpPr/>
        <p:nvPr/>
      </p:nvGrpSpPr>
      <p:grpSpPr>
        <a:xfrm>
          <a:off x="0" y="0"/>
          <a:ext cx="0" cy="0"/>
          <a:chOff x="0" y="0"/>
          <a:chExt cx="0" cy="0"/>
        </a:xfrm>
      </p:grpSpPr>
      <p:sp>
        <p:nvSpPr>
          <p:cNvPr id="23" name="Google Shape;23;p55"/>
          <p:cNvSpPr txBox="1">
            <a:spLocks noGrp="1"/>
          </p:cNvSpPr>
          <p:nvPr>
            <p:ph type="title"/>
          </p:nvPr>
        </p:nvSpPr>
        <p:spPr>
          <a:xfrm>
            <a:off x="353575" y="2939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5"/>
          <p:cNvSpPr txBox="1">
            <a:spLocks noGrp="1"/>
          </p:cNvSpPr>
          <p:nvPr>
            <p:ph type="body" idx="1"/>
          </p:nvPr>
        </p:nvSpPr>
        <p:spPr>
          <a:xfrm>
            <a:off x="353575" y="1060700"/>
            <a:ext cx="8443500" cy="3678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200"/>
              </a:spcBef>
              <a:spcAft>
                <a:spcPts val="0"/>
              </a:spcAft>
              <a:buSzPts val="1400"/>
              <a:buChar char="○"/>
              <a:defRPr/>
            </a:lvl2pPr>
            <a:lvl3pPr marL="1371600" lvl="2" indent="-317500" algn="l">
              <a:lnSpc>
                <a:spcPct val="115000"/>
              </a:lnSpc>
              <a:spcBef>
                <a:spcPts val="1200"/>
              </a:spcBef>
              <a:spcAft>
                <a:spcPts val="0"/>
              </a:spcAft>
              <a:buSzPts val="1400"/>
              <a:buChar char="■"/>
              <a:defRPr/>
            </a:lvl3pPr>
            <a:lvl4pPr marL="1828800" lvl="3" indent="-317500" algn="l">
              <a:lnSpc>
                <a:spcPct val="115000"/>
              </a:lnSpc>
              <a:spcBef>
                <a:spcPts val="1200"/>
              </a:spcBef>
              <a:spcAft>
                <a:spcPts val="0"/>
              </a:spcAft>
              <a:buSzPts val="1400"/>
              <a:buChar char="●"/>
              <a:defRPr/>
            </a:lvl4pPr>
            <a:lvl5pPr marL="2286000" lvl="4" indent="-317500" algn="l">
              <a:lnSpc>
                <a:spcPct val="115000"/>
              </a:lnSpc>
              <a:spcBef>
                <a:spcPts val="1200"/>
              </a:spcBef>
              <a:spcAft>
                <a:spcPts val="0"/>
              </a:spcAft>
              <a:buSzPts val="1400"/>
              <a:buChar char="○"/>
              <a:defRPr/>
            </a:lvl5pPr>
            <a:lvl6pPr marL="2743200" lvl="5" indent="-317500" algn="l">
              <a:lnSpc>
                <a:spcPct val="115000"/>
              </a:lnSpc>
              <a:spcBef>
                <a:spcPts val="1200"/>
              </a:spcBef>
              <a:spcAft>
                <a:spcPts val="0"/>
              </a:spcAft>
              <a:buSzPts val="1400"/>
              <a:buChar char="■"/>
              <a:defRPr/>
            </a:lvl6pPr>
            <a:lvl7pPr marL="3200400" lvl="6" indent="-317500" algn="l">
              <a:lnSpc>
                <a:spcPct val="115000"/>
              </a:lnSpc>
              <a:spcBef>
                <a:spcPts val="1200"/>
              </a:spcBef>
              <a:spcAft>
                <a:spcPts val="0"/>
              </a:spcAft>
              <a:buSzPts val="1400"/>
              <a:buChar char="●"/>
              <a:defRPr/>
            </a:lvl7pPr>
            <a:lvl8pPr marL="3657600" lvl="7" indent="-317500" algn="l">
              <a:lnSpc>
                <a:spcPct val="115000"/>
              </a:lnSpc>
              <a:spcBef>
                <a:spcPts val="1200"/>
              </a:spcBef>
              <a:spcAft>
                <a:spcPts val="0"/>
              </a:spcAft>
              <a:buSzPts val="1400"/>
              <a:buChar char="○"/>
              <a:defRPr/>
            </a:lvl8pPr>
            <a:lvl9pPr marL="4114800" lvl="8" indent="-317500" algn="l">
              <a:lnSpc>
                <a:spcPct val="115000"/>
              </a:lnSpc>
              <a:spcBef>
                <a:spcPts val="1200"/>
              </a:spcBef>
              <a:spcAft>
                <a:spcPts val="1200"/>
              </a:spcAft>
              <a:buSzPts val="1400"/>
              <a:buChar char="■"/>
              <a:defRPr/>
            </a:lvl9pPr>
          </a:lstStyle>
          <a:p>
            <a:endParaRPr/>
          </a:p>
        </p:txBody>
      </p:sp>
      <p:sp>
        <p:nvSpPr>
          <p:cNvPr id="25" name="Google Shape;25;p55"/>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Blue/White">
  <p:cSld name="CUSTOM_15">
    <p:spTree>
      <p:nvGrpSpPr>
        <p:cNvPr id="1" name="Shape 26"/>
        <p:cNvGrpSpPr/>
        <p:nvPr/>
      </p:nvGrpSpPr>
      <p:grpSpPr>
        <a:xfrm>
          <a:off x="0" y="0"/>
          <a:ext cx="0" cy="0"/>
          <a:chOff x="0" y="0"/>
          <a:chExt cx="0" cy="0"/>
        </a:xfrm>
      </p:grpSpPr>
      <p:sp>
        <p:nvSpPr>
          <p:cNvPr id="27" name="Google Shape;27;p56"/>
          <p:cNvSpPr/>
          <p:nvPr/>
        </p:nvSpPr>
        <p:spPr>
          <a:xfrm>
            <a:off x="0" y="-22400"/>
            <a:ext cx="9144000" cy="961500"/>
          </a:xfrm>
          <a:prstGeom prst="rect">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6"/>
          <p:cNvSpPr txBox="1">
            <a:spLocks noGrp="1"/>
          </p:cNvSpPr>
          <p:nvPr>
            <p:ph type="title"/>
          </p:nvPr>
        </p:nvSpPr>
        <p:spPr>
          <a:xfrm>
            <a:off x="437600" y="189050"/>
            <a:ext cx="7182300" cy="64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solidFill>
                  <a:srgbClr val="FFFFFF"/>
                </a:solidFill>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a:endParaRPr/>
          </a:p>
        </p:txBody>
      </p:sp>
      <p:sp>
        <p:nvSpPr>
          <p:cNvPr id="29" name="Google Shape;29;p56"/>
          <p:cNvSpPr txBox="1">
            <a:spLocks noGrp="1"/>
          </p:cNvSpPr>
          <p:nvPr>
            <p:ph type="body" idx="1"/>
          </p:nvPr>
        </p:nvSpPr>
        <p:spPr>
          <a:xfrm>
            <a:off x="437600" y="1079350"/>
            <a:ext cx="8263500" cy="3703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marL="914400" lvl="1"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marL="1371600" lvl="2"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marL="1828800" lvl="3"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marL="2286000" lvl="4"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marL="2743200" lvl="5"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marL="3200400" lvl="6"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marL="3657600" lvl="7" indent="-3175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marL="4114800" lvl="8" indent="-317500" algn="l">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 White/Blue">
  <p:cSld name="TITLE_1_2">
    <p:bg>
      <p:bgPr>
        <a:solidFill>
          <a:srgbClr val="1E88E5"/>
        </a:solidFill>
        <a:effectLst/>
      </p:bgPr>
    </p:bg>
    <p:spTree>
      <p:nvGrpSpPr>
        <p:cNvPr id="1" name="Shape 30"/>
        <p:cNvGrpSpPr/>
        <p:nvPr/>
      </p:nvGrpSpPr>
      <p:grpSpPr>
        <a:xfrm>
          <a:off x="0" y="0"/>
          <a:ext cx="0" cy="0"/>
          <a:chOff x="0" y="0"/>
          <a:chExt cx="0" cy="0"/>
        </a:xfrm>
      </p:grpSpPr>
      <p:sp>
        <p:nvSpPr>
          <p:cNvPr id="31" name="Google Shape;31;p57"/>
          <p:cNvSpPr/>
          <p:nvPr/>
        </p:nvSpPr>
        <p:spPr>
          <a:xfrm>
            <a:off x="-30575" y="-20400"/>
            <a:ext cx="9174600" cy="978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7"/>
          <p:cNvSpPr/>
          <p:nvPr/>
        </p:nvSpPr>
        <p:spPr>
          <a:xfrm>
            <a:off x="-15825" y="949575"/>
            <a:ext cx="9174600" cy="4194000"/>
          </a:xfrm>
          <a:prstGeom prst="rect">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7"/>
          <p:cNvSpPr txBox="1">
            <a:spLocks noGrp="1"/>
          </p:cNvSpPr>
          <p:nvPr>
            <p:ph type="title"/>
          </p:nvPr>
        </p:nvSpPr>
        <p:spPr>
          <a:xfrm>
            <a:off x="437600" y="178375"/>
            <a:ext cx="7585200" cy="71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a:endParaRPr/>
          </a:p>
        </p:txBody>
      </p:sp>
      <p:sp>
        <p:nvSpPr>
          <p:cNvPr id="34" name="Google Shape;34;p57"/>
          <p:cNvSpPr txBox="1">
            <a:spLocks noGrp="1"/>
          </p:cNvSpPr>
          <p:nvPr>
            <p:ph type="body" idx="1"/>
          </p:nvPr>
        </p:nvSpPr>
        <p:spPr>
          <a:xfrm>
            <a:off x="437600" y="1231750"/>
            <a:ext cx="8263500" cy="3703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gn="l">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Blue Background" type="tx">
  <p:cSld name="TITLE_AND_BODY">
    <p:bg>
      <p:bgPr>
        <a:solidFill>
          <a:srgbClr val="1E88E5"/>
        </a:solidFill>
        <a:effectLst/>
      </p:bgPr>
    </p:bg>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9"/>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200"/>
              </a:spcBef>
              <a:spcAft>
                <a:spcPts val="0"/>
              </a:spcAft>
              <a:buSzPts val="1400"/>
              <a:buChar char="○"/>
              <a:defRPr/>
            </a:lvl2pPr>
            <a:lvl3pPr marL="1371600" lvl="2" indent="-317500" algn="l">
              <a:lnSpc>
                <a:spcPct val="115000"/>
              </a:lnSpc>
              <a:spcBef>
                <a:spcPts val="1200"/>
              </a:spcBef>
              <a:spcAft>
                <a:spcPts val="0"/>
              </a:spcAft>
              <a:buSzPts val="1400"/>
              <a:buChar char="■"/>
              <a:defRPr/>
            </a:lvl3pPr>
            <a:lvl4pPr marL="1828800" lvl="3" indent="-317500" algn="l">
              <a:lnSpc>
                <a:spcPct val="115000"/>
              </a:lnSpc>
              <a:spcBef>
                <a:spcPts val="1200"/>
              </a:spcBef>
              <a:spcAft>
                <a:spcPts val="0"/>
              </a:spcAft>
              <a:buSzPts val="1400"/>
              <a:buChar char="●"/>
              <a:defRPr/>
            </a:lvl4pPr>
            <a:lvl5pPr marL="2286000" lvl="4" indent="-317500" algn="l">
              <a:lnSpc>
                <a:spcPct val="115000"/>
              </a:lnSpc>
              <a:spcBef>
                <a:spcPts val="1200"/>
              </a:spcBef>
              <a:spcAft>
                <a:spcPts val="0"/>
              </a:spcAft>
              <a:buSzPts val="1400"/>
              <a:buChar char="○"/>
              <a:defRPr/>
            </a:lvl5pPr>
            <a:lvl6pPr marL="2743200" lvl="5" indent="-317500" algn="l">
              <a:lnSpc>
                <a:spcPct val="115000"/>
              </a:lnSpc>
              <a:spcBef>
                <a:spcPts val="1200"/>
              </a:spcBef>
              <a:spcAft>
                <a:spcPts val="0"/>
              </a:spcAft>
              <a:buSzPts val="1400"/>
              <a:buChar char="■"/>
              <a:defRPr/>
            </a:lvl6pPr>
            <a:lvl7pPr marL="3200400" lvl="6" indent="-317500" algn="l">
              <a:lnSpc>
                <a:spcPct val="115000"/>
              </a:lnSpc>
              <a:spcBef>
                <a:spcPts val="1200"/>
              </a:spcBef>
              <a:spcAft>
                <a:spcPts val="0"/>
              </a:spcAft>
              <a:buSzPts val="1400"/>
              <a:buChar char="●"/>
              <a:defRPr/>
            </a:lvl7pPr>
            <a:lvl8pPr marL="3657600" lvl="7" indent="-317500" algn="l">
              <a:lnSpc>
                <a:spcPct val="115000"/>
              </a:lnSpc>
              <a:spcBef>
                <a:spcPts val="1200"/>
              </a:spcBef>
              <a:spcAft>
                <a:spcPts val="0"/>
              </a:spcAft>
              <a:buSzPts val="1400"/>
              <a:buChar char="○"/>
              <a:defRPr/>
            </a:lvl8pPr>
            <a:lvl9pPr marL="4114800" lvl="8" indent="-317500" algn="l">
              <a:lnSpc>
                <a:spcPct val="115000"/>
              </a:lnSpc>
              <a:spcBef>
                <a:spcPts val="1200"/>
              </a:spcBef>
              <a:spcAft>
                <a:spcPts val="1200"/>
              </a:spcAft>
              <a:buSzPts val="1400"/>
              <a:buChar char="■"/>
              <a:defRPr/>
            </a:lvl9pPr>
          </a:lstStyle>
          <a:p>
            <a:endParaRPr/>
          </a:p>
        </p:txBody>
      </p:sp>
      <p:sp>
        <p:nvSpPr>
          <p:cNvPr id="38" name="Google Shape;38;p59"/>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200"/>
              </a:spcBef>
              <a:spcAft>
                <a:spcPts val="0"/>
              </a:spcAft>
              <a:buSzPts val="1400"/>
              <a:buChar char="○"/>
              <a:defRPr/>
            </a:lvl2pPr>
            <a:lvl3pPr marL="1371600" lvl="2" indent="-317500" algn="l">
              <a:lnSpc>
                <a:spcPct val="115000"/>
              </a:lnSpc>
              <a:spcBef>
                <a:spcPts val="1200"/>
              </a:spcBef>
              <a:spcAft>
                <a:spcPts val="0"/>
              </a:spcAft>
              <a:buSzPts val="1400"/>
              <a:buChar char="■"/>
              <a:defRPr/>
            </a:lvl3pPr>
            <a:lvl4pPr marL="1828800" lvl="3" indent="-317500" algn="l">
              <a:lnSpc>
                <a:spcPct val="115000"/>
              </a:lnSpc>
              <a:spcBef>
                <a:spcPts val="1200"/>
              </a:spcBef>
              <a:spcAft>
                <a:spcPts val="0"/>
              </a:spcAft>
              <a:buSzPts val="1400"/>
              <a:buChar char="●"/>
              <a:defRPr/>
            </a:lvl4pPr>
            <a:lvl5pPr marL="2286000" lvl="4" indent="-317500" algn="l">
              <a:lnSpc>
                <a:spcPct val="115000"/>
              </a:lnSpc>
              <a:spcBef>
                <a:spcPts val="1200"/>
              </a:spcBef>
              <a:spcAft>
                <a:spcPts val="0"/>
              </a:spcAft>
              <a:buSzPts val="1400"/>
              <a:buChar char="○"/>
              <a:defRPr/>
            </a:lvl5pPr>
            <a:lvl6pPr marL="2743200" lvl="5" indent="-317500" algn="l">
              <a:lnSpc>
                <a:spcPct val="115000"/>
              </a:lnSpc>
              <a:spcBef>
                <a:spcPts val="1200"/>
              </a:spcBef>
              <a:spcAft>
                <a:spcPts val="0"/>
              </a:spcAft>
              <a:buSzPts val="1400"/>
              <a:buChar char="■"/>
              <a:defRPr/>
            </a:lvl6pPr>
            <a:lvl7pPr marL="3200400" lvl="6" indent="-317500" algn="l">
              <a:lnSpc>
                <a:spcPct val="115000"/>
              </a:lnSpc>
              <a:spcBef>
                <a:spcPts val="1200"/>
              </a:spcBef>
              <a:spcAft>
                <a:spcPts val="0"/>
              </a:spcAft>
              <a:buSzPts val="1400"/>
              <a:buChar char="●"/>
              <a:defRPr/>
            </a:lvl7pPr>
            <a:lvl8pPr marL="3657600" lvl="7" indent="-317500" algn="l">
              <a:lnSpc>
                <a:spcPct val="115000"/>
              </a:lnSpc>
              <a:spcBef>
                <a:spcPts val="1200"/>
              </a:spcBef>
              <a:spcAft>
                <a:spcPts val="0"/>
              </a:spcAft>
              <a:buSzPts val="1400"/>
              <a:buChar char="○"/>
              <a:defRPr/>
            </a:lvl8pPr>
            <a:lvl9pPr marL="4114800" lvl="8" indent="-317500" algn="l">
              <a:lnSpc>
                <a:spcPct val="115000"/>
              </a:lnSpc>
              <a:spcBef>
                <a:spcPts val="1200"/>
              </a:spcBef>
              <a:spcAft>
                <a:spcPts val="1200"/>
              </a:spcAft>
              <a:buSzPts val="1400"/>
              <a:buChar char="■"/>
              <a:defRPr/>
            </a:lvl9pPr>
          </a:lstStyle>
          <a:p>
            <a:endParaRPr/>
          </a:p>
        </p:txBody>
      </p:sp>
      <p:sp>
        <p:nvSpPr>
          <p:cNvPr id="39" name="Google Shape;39;p59"/>
          <p:cNvSpPr txBox="1">
            <a:spLocks noGrp="1"/>
          </p:cNvSpPr>
          <p:nvPr>
            <p:ph type="title"/>
          </p:nvPr>
        </p:nvSpPr>
        <p:spPr>
          <a:xfrm>
            <a:off x="470275" y="203475"/>
            <a:ext cx="8216400" cy="87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9"/>
          <p:cNvSpPr txBox="1"/>
          <p:nvPr/>
        </p:nvSpPr>
        <p:spPr>
          <a:xfrm>
            <a:off x="6950050" y="4796225"/>
            <a:ext cx="2104800" cy="276900"/>
          </a:xfrm>
          <a:prstGeom prst="rect">
            <a:avLst/>
          </a:prstGeom>
          <a:noFill/>
          <a:ln>
            <a:noFill/>
          </a:ln>
        </p:spPr>
        <p:txBody>
          <a:bodyPr spcFirstLastPara="1" wrap="square" lIns="91425" tIns="91425" rIns="91425" bIns="91425" anchor="ctr" anchorCtr="0">
            <a:noAutofit/>
          </a:bodyPr>
          <a:lstStyle/>
          <a:p>
            <a:pPr marL="0" marR="0" lvl="0" indent="0" algn="r" rtl="0">
              <a:lnSpc>
                <a:spcPct val="95000"/>
              </a:lnSpc>
              <a:spcBef>
                <a:spcPts val="0"/>
              </a:spcBef>
              <a:spcAft>
                <a:spcPts val="0"/>
              </a:spcAft>
              <a:buClr>
                <a:srgbClr val="000000"/>
              </a:buClr>
              <a:buSzPts val="600"/>
              <a:buFont typeface="Arial"/>
              <a:buNone/>
            </a:pPr>
            <a:r>
              <a:rPr lang="en-GB" sz="600" b="0" i="0" u="none" strike="noStrike" cap="none">
                <a:solidFill>
                  <a:srgbClr val="424242"/>
                </a:solidFill>
                <a:latin typeface="Roboto Mono"/>
                <a:ea typeface="Roboto Mono"/>
                <a:cs typeface="Roboto Mono"/>
                <a:sym typeface="Roboto Mono"/>
              </a:rPr>
              <a:t>@Amit Bendor</a:t>
            </a:r>
            <a:endParaRPr sz="600" b="0" i="0" u="none" strike="noStrike" cap="none">
              <a:solidFill>
                <a:srgbClr val="424242"/>
              </a:solidFill>
              <a:latin typeface="Roboto Mono"/>
              <a:ea typeface="Roboto Mono"/>
              <a:cs typeface="Roboto Mono"/>
              <a:sym typeface="Roboto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0"/>
          <p:cNvSpPr txBox="1">
            <a:spLocks noGrp="1"/>
          </p:cNvSpPr>
          <p:nvPr>
            <p:ph type="title"/>
          </p:nvPr>
        </p:nvSpPr>
        <p:spPr>
          <a:xfrm>
            <a:off x="470275" y="203475"/>
            <a:ext cx="8216400" cy="87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51"/>
          <p:cNvSpPr txBox="1"/>
          <p:nvPr/>
        </p:nvSpPr>
        <p:spPr>
          <a:xfrm>
            <a:off x="464100" y="45720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7" name="Google Shape;7;p51"/>
          <p:cNvSpPr txBox="1"/>
          <p:nvPr/>
        </p:nvSpPr>
        <p:spPr>
          <a:xfrm>
            <a:off x="464100" y="1304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rgbClr val="000000"/>
              </a:buClr>
              <a:buSzPts val="1800"/>
              <a:buFont typeface="Arial"/>
              <a:buNone/>
            </a:pPr>
            <a:endParaRPr sz="1800" b="0" i="0" u="none" strike="noStrike" cap="none">
              <a:solidFill>
                <a:srgbClr val="000000"/>
              </a:solidFill>
              <a:latin typeface="Roboto Light"/>
              <a:ea typeface="Roboto Light"/>
              <a:cs typeface="Roboto Light"/>
              <a:sym typeface="Roboto Light"/>
            </a:endParaRPr>
          </a:p>
        </p:txBody>
      </p:sp>
      <p:sp>
        <p:nvSpPr>
          <p:cNvPr id="8" name="Google Shape;8;p51"/>
          <p:cNvSpPr txBox="1"/>
          <p:nvPr/>
        </p:nvSpPr>
        <p:spPr>
          <a:xfrm>
            <a:off x="180900" y="446900"/>
            <a:ext cx="8782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666666"/>
              </a:solidFill>
              <a:latin typeface="Roboto"/>
              <a:ea typeface="Roboto"/>
              <a:cs typeface="Roboto"/>
              <a:sym typeface="Roboto"/>
            </a:endParaRPr>
          </a:p>
        </p:txBody>
      </p:sp>
      <p:sp>
        <p:nvSpPr>
          <p:cNvPr id="9" name="Google Shape;9;p51"/>
          <p:cNvSpPr txBox="1">
            <a:spLocks noGrp="1"/>
          </p:cNvSpPr>
          <p:nvPr>
            <p:ph type="title"/>
          </p:nvPr>
        </p:nvSpPr>
        <p:spPr>
          <a:xfrm>
            <a:off x="285200" y="2939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424242"/>
                </a:solidFill>
                <a:latin typeface="Roboto Light"/>
                <a:ea typeface="Roboto Light"/>
                <a:cs typeface="Roboto Light"/>
                <a:sym typeface="Roboto Light"/>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51"/>
          <p:cNvSpPr txBox="1">
            <a:spLocks noGrp="1"/>
          </p:cNvSpPr>
          <p:nvPr>
            <p:ph type="body" idx="1"/>
          </p:nvPr>
        </p:nvSpPr>
        <p:spPr>
          <a:xfrm>
            <a:off x="285200" y="1079350"/>
            <a:ext cx="8263500" cy="3703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24242"/>
              </a:buClr>
              <a:buSzPts val="1800"/>
              <a:buFont typeface="Roboto Light"/>
              <a:buChar char="●"/>
              <a:defRPr sz="1800" b="0" i="0" u="none" strike="noStrike" cap="none">
                <a:solidFill>
                  <a:srgbClr val="424242"/>
                </a:solidFill>
                <a:latin typeface="Roboto Light"/>
                <a:ea typeface="Roboto Light"/>
                <a:cs typeface="Roboto Light"/>
                <a:sym typeface="Roboto Light"/>
              </a:defRPr>
            </a:lvl1pPr>
            <a:lvl2pPr marL="914400" marR="0" lvl="1"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2pPr>
            <a:lvl3pPr marL="1371600" marR="0" lvl="2"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3pPr>
            <a:lvl4pPr marL="1828800" marR="0" lvl="3"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4pPr>
            <a:lvl5pPr marL="2286000" marR="0" lvl="4"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5pPr>
            <a:lvl6pPr marL="2743200" marR="0" lvl="5"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6pPr>
            <a:lvl7pPr marL="3200400" marR="0" lvl="6"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7pPr>
            <a:lvl8pPr marL="3657600" marR="0" lvl="7" indent="-317500" algn="l" rtl="0">
              <a:lnSpc>
                <a:spcPct val="115000"/>
              </a:lnSpc>
              <a:spcBef>
                <a:spcPts val="1200"/>
              </a:spcBef>
              <a:spcAft>
                <a:spcPts val="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8pPr>
            <a:lvl9pPr marL="4114800" marR="0" lvl="8" indent="-317500" algn="l" rtl="0">
              <a:lnSpc>
                <a:spcPct val="115000"/>
              </a:lnSpc>
              <a:spcBef>
                <a:spcPts val="1200"/>
              </a:spcBef>
              <a:spcAft>
                <a:spcPts val="1200"/>
              </a:spcAft>
              <a:buClr>
                <a:srgbClr val="424242"/>
              </a:buClr>
              <a:buSzPts val="1400"/>
              <a:buFont typeface="Roboto Light"/>
              <a:buChar char="■"/>
              <a:defRPr sz="1400" b="0" i="0" u="none" strike="noStrike" cap="none">
                <a:solidFill>
                  <a:srgbClr val="42424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github.com/testing-library/jest-d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testing-library.com/docs/dom-testing-library/api-queries"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testing-library/jest-dom" TargetMode="External"/><Relationship Id="rId4" Type="http://schemas.openxmlformats.org/officeDocument/2006/relationships/hyperlink" Target="https://testing-library.com/docs/dom-testing-library/api-queri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kentcdodds.com/blog/common-mistakes-with-react-testing-librar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hyperlink" Target="https://react-testing-examples.com/" TargetMode="External"/><Relationship Id="rId5" Type="http://schemas.openxmlformats.org/officeDocument/2006/relationships/hyperlink" Target="https://kentcdodds.com/blog/common-mistakes-with-react-testing-library" TargetMode="External"/><Relationship Id="rId4" Type="http://schemas.openxmlformats.org/officeDocument/2006/relationships/hyperlink" Target="https://testing-library.com/docs/recip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testing-library.com/docs/guiding-principl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
          <p:cNvSpPr/>
          <p:nvPr/>
        </p:nvSpPr>
        <p:spPr>
          <a:xfrm>
            <a:off x="0" y="0"/>
            <a:ext cx="9144000" cy="5143500"/>
          </a:xfrm>
          <a:prstGeom prst="rect">
            <a:avLst/>
          </a:prstGeom>
          <a:solidFill>
            <a:srgbClr val="0C0C0C">
              <a:alpha val="61568"/>
            </a:srgbClr>
          </a:solidFill>
          <a:ln>
            <a:noFill/>
          </a:ln>
        </p:spPr>
        <p:txBody>
          <a:bodyPr spcFirstLastPara="1" wrap="square" lIns="91425" tIns="45700" rIns="91425" bIns="45700" anchor="ctr" anchorCtr="0">
            <a:noAutofit/>
          </a:bodyPr>
          <a:lstStyle/>
          <a:p>
            <a:pPr marL="457200" marR="0" lvl="0" indent="0" algn="ctr" rtl="0">
              <a:lnSpc>
                <a:spcPct val="100000"/>
              </a:lnSpc>
              <a:spcBef>
                <a:spcPts val="0"/>
              </a:spcBef>
              <a:spcAft>
                <a:spcPts val="20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0" name="Google Shape;130;p1"/>
          <p:cNvSpPr txBox="1"/>
          <p:nvPr/>
        </p:nvSpPr>
        <p:spPr>
          <a:xfrm>
            <a:off x="666000" y="919625"/>
            <a:ext cx="7812000" cy="1471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4000" b="1" i="0" u="none" strike="noStrike" cap="none">
                <a:solidFill>
                  <a:schemeClr val="lt1"/>
                </a:solidFill>
                <a:latin typeface="Montserrat"/>
                <a:ea typeface="Montserrat"/>
                <a:cs typeface="Montserrat"/>
                <a:sym typeface="Montserrat"/>
              </a:rPr>
              <a:t>Testing a React App with React Testing Library (RTL)</a:t>
            </a:r>
            <a:endParaRPr sz="4000" b="1" i="0" u="none" strike="noStrike" cap="none">
              <a:solidFill>
                <a:schemeClr val="lt1"/>
              </a:solidFill>
              <a:latin typeface="Montserrat"/>
              <a:ea typeface="Montserrat"/>
              <a:cs typeface="Montserrat"/>
              <a:sym typeface="Montserrat"/>
            </a:endParaRPr>
          </a:p>
        </p:txBody>
      </p:sp>
      <p:pic>
        <p:nvPicPr>
          <p:cNvPr id="131" name="Google Shape;131;p1"/>
          <p:cNvPicPr preferRelativeResize="0"/>
          <p:nvPr/>
        </p:nvPicPr>
        <p:blipFill rotWithShape="1">
          <a:blip r:embed="rId4">
            <a:alphaModFix/>
          </a:blip>
          <a:src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9"/>
        <p:cNvGrpSpPr/>
        <p:nvPr/>
      </p:nvGrpSpPr>
      <p:grpSpPr>
        <a:xfrm>
          <a:off x="0" y="0"/>
          <a:ext cx="0" cy="0"/>
          <a:chOff x="0" y="0"/>
          <a:chExt cx="0" cy="0"/>
        </a:xfrm>
      </p:grpSpPr>
      <p:sp>
        <p:nvSpPr>
          <p:cNvPr id="210" name="Google Shape;210;p10"/>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DOM Testing Library</a:t>
            </a:r>
            <a:endParaRPr sz="2400" b="1" i="0" u="none" strike="noStrike" cap="none">
              <a:solidFill>
                <a:srgbClr val="FFFFFF"/>
              </a:solidFill>
              <a:latin typeface="Montserrat"/>
              <a:ea typeface="Montserrat"/>
              <a:cs typeface="Montserrat"/>
              <a:sym typeface="Montserrat"/>
            </a:endParaRPr>
          </a:p>
        </p:txBody>
      </p:sp>
      <p:cxnSp>
        <p:nvCxnSpPr>
          <p:cNvPr id="211" name="Google Shape;211;p10"/>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12" name="Google Shape;212;p10"/>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13" name="Google Shape;213;p10"/>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457200" marR="0" lvl="0" indent="-330200" algn="l" rtl="0">
              <a:lnSpc>
                <a:spcPct val="115000"/>
              </a:lnSpc>
              <a:spcBef>
                <a:spcPts val="0"/>
              </a:spcBef>
              <a:spcAft>
                <a:spcPts val="0"/>
              </a:spcAft>
              <a:buClr>
                <a:srgbClr val="1B2331"/>
              </a:buClr>
              <a:buSzPts val="1600"/>
              <a:buFont typeface="Montserrat"/>
              <a:buChar char="-"/>
            </a:pPr>
            <a:r>
              <a:rPr lang="en-GB" sz="1350" b="0" i="0" u="none" strike="noStrike" cap="none">
                <a:solidFill>
                  <a:srgbClr val="1C1E21"/>
                </a:solidFill>
                <a:latin typeface="Montserrat"/>
                <a:ea typeface="Montserrat"/>
                <a:cs typeface="Montserrat"/>
                <a:sym typeface="Montserrat"/>
              </a:rPr>
              <a:t>The query system is based on Variants. Here we have 3 of them:</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r>
              <a:rPr lang="en-GB" sz="1350" b="1" i="0" u="none" strike="noStrike" cap="none">
                <a:solidFill>
                  <a:srgbClr val="1C1E21"/>
                </a:solidFill>
                <a:latin typeface="Montserrat"/>
                <a:ea typeface="Montserrat"/>
                <a:cs typeface="Montserrat"/>
                <a:sym typeface="Montserrat"/>
              </a:rPr>
              <a:t>getBy: </a:t>
            </a:r>
            <a:r>
              <a:rPr lang="en-GB" sz="1350" b="0" i="0" u="none" strike="noStrike" cap="none">
                <a:solidFill>
                  <a:srgbClr val="1C1E21"/>
                </a:solidFill>
                <a:latin typeface="Montserrat"/>
                <a:ea typeface="Montserrat"/>
                <a:cs typeface="Montserrat"/>
                <a:sym typeface="Montserrat"/>
              </a:rPr>
              <a:t>	First matching node for a query.</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Throws an error if no matches.</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Throws an error if several found.</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r>
              <a:rPr lang="en-GB" sz="1350" b="1" i="0" u="none" strike="noStrike" cap="none">
                <a:solidFill>
                  <a:srgbClr val="1C1E21"/>
                </a:solidFill>
                <a:latin typeface="Montserrat"/>
                <a:ea typeface="Montserrat"/>
                <a:cs typeface="Montserrat"/>
                <a:sym typeface="Montserrat"/>
              </a:rPr>
              <a:t>queryBy:</a:t>
            </a:r>
            <a:r>
              <a:rPr lang="en-GB" sz="1350" b="0" i="0" u="none" strike="noStrike" cap="none">
                <a:solidFill>
                  <a:srgbClr val="1C1E21"/>
                </a:solidFill>
                <a:latin typeface="Montserrat"/>
                <a:ea typeface="Montserrat"/>
                <a:cs typeface="Montserrat"/>
                <a:sym typeface="Montserrat"/>
              </a:rPr>
              <a:t>	First matching node for a query.</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Returns null if no matches.</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Throws error if several found.</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r>
              <a:rPr lang="en-GB" sz="1350" b="1" i="0" u="none" strike="noStrike" cap="none">
                <a:solidFill>
                  <a:srgbClr val="1C1E21"/>
                </a:solidFill>
                <a:latin typeface="Montserrat"/>
                <a:ea typeface="Montserrat"/>
                <a:cs typeface="Montserrat"/>
                <a:sym typeface="Montserrat"/>
              </a:rPr>
              <a:t>findBy:</a:t>
            </a:r>
            <a:r>
              <a:rPr lang="en-GB" sz="1350" b="0" i="0" u="none" strike="noStrike" cap="none">
                <a:solidFill>
                  <a:srgbClr val="1C1E21"/>
                </a:solidFill>
                <a:latin typeface="Montserrat"/>
                <a:ea typeface="Montserrat"/>
                <a:cs typeface="Montserrat"/>
                <a:sym typeface="Montserrat"/>
              </a:rPr>
              <a:t>	Async. Returns a promise which resolves when an element is found.</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Rejected if no element found</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Rejected if several found</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a:p>
            <a:pPr marL="0" marR="0" lvl="0" indent="457200" algn="l" rtl="0">
              <a:lnSpc>
                <a:spcPct val="115000"/>
              </a:lnSpc>
              <a:spcBef>
                <a:spcPts val="0"/>
              </a:spcBef>
              <a:spcAft>
                <a:spcPts val="0"/>
              </a:spcAft>
              <a:buClr>
                <a:srgbClr val="000000"/>
              </a:buClr>
              <a:buSzPts val="1350"/>
              <a:buFont typeface="Arial"/>
              <a:buNone/>
            </a:pPr>
            <a:r>
              <a:rPr lang="en-GB" sz="1350" b="1" i="0" u="none" strike="noStrike" cap="none">
                <a:solidFill>
                  <a:srgbClr val="1C1E21"/>
                </a:solidFill>
                <a:latin typeface="Montserrat"/>
                <a:ea typeface="Montserrat"/>
                <a:cs typeface="Montserrat"/>
                <a:sym typeface="Montserrat"/>
              </a:rPr>
              <a:t>TL;DR:</a:t>
            </a:r>
            <a:r>
              <a:rPr lang="en-GB" sz="1350" b="0" i="0" u="none" strike="noStrike" cap="none">
                <a:solidFill>
                  <a:srgbClr val="1C1E21"/>
                </a:solidFill>
                <a:latin typeface="Montserrat"/>
                <a:ea typeface="Montserrat"/>
                <a:cs typeface="Montserrat"/>
                <a:sym typeface="Montserrat"/>
              </a:rPr>
              <a:t>	All methods</a:t>
            </a:r>
            <a:r>
              <a:rPr lang="en-GB" sz="1350" b="1" i="0" u="none" strike="noStrike" cap="none">
                <a:solidFill>
                  <a:srgbClr val="1C1E21"/>
                </a:solidFill>
                <a:latin typeface="Montserrat"/>
                <a:ea typeface="Montserrat"/>
                <a:cs typeface="Montserrat"/>
                <a:sym typeface="Montserrat"/>
              </a:rPr>
              <a:t> will throw an error/reject </a:t>
            </a:r>
            <a:r>
              <a:rPr lang="en-GB" sz="1350" b="0" i="0" u="none" strike="noStrike" cap="none">
                <a:solidFill>
                  <a:srgbClr val="1C1E21"/>
                </a:solidFill>
                <a:latin typeface="Montserrat"/>
                <a:ea typeface="Montserrat"/>
                <a:cs typeface="Montserrat"/>
                <a:sym typeface="Montserrat"/>
              </a:rPr>
              <a:t>if they found more than one match.</a:t>
            </a:r>
            <a:endParaRPr sz="1350" b="0" i="0" u="none" strike="noStrike" cap="none">
              <a:solidFill>
                <a:srgbClr val="1C1E21"/>
              </a:solidFill>
              <a:latin typeface="Montserrat"/>
              <a:ea typeface="Montserrat"/>
              <a:cs typeface="Montserrat"/>
              <a:sym typeface="Montserrat"/>
            </a:endParaRPr>
          </a:p>
          <a:p>
            <a:pPr marL="914400" marR="0" lvl="0" indent="45720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Probably, you will be using </a:t>
            </a:r>
            <a:r>
              <a:rPr lang="en-GB" sz="1350" b="1" i="0" u="none" strike="noStrike" cap="none">
                <a:solidFill>
                  <a:srgbClr val="1C1E21"/>
                </a:solidFill>
                <a:latin typeface="Montserrat"/>
                <a:ea typeface="Montserrat"/>
                <a:cs typeface="Montserrat"/>
                <a:sym typeface="Montserrat"/>
              </a:rPr>
              <a:t>getBy </a:t>
            </a:r>
            <a:r>
              <a:rPr lang="en-GB" sz="1350" b="0" i="0" u="none" strike="noStrike" cap="none">
                <a:solidFill>
                  <a:srgbClr val="1C1E21"/>
                </a:solidFill>
                <a:latin typeface="Montserrat"/>
                <a:ea typeface="Montserrat"/>
                <a:cs typeface="Montserrat"/>
                <a:sym typeface="Montserrat"/>
              </a:rPr>
              <a:t>most of the situations.</a:t>
            </a:r>
            <a:endParaRPr sz="1350" b="0" i="0"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p:cNvGrpSpPr/>
        <p:nvPr/>
      </p:nvGrpSpPr>
      <p:grpSpPr>
        <a:xfrm>
          <a:off x="0" y="0"/>
          <a:ext cx="0" cy="0"/>
          <a:chOff x="0" y="0"/>
          <a:chExt cx="0" cy="0"/>
        </a:xfrm>
      </p:grpSpPr>
      <p:sp>
        <p:nvSpPr>
          <p:cNvPr id="218" name="Google Shape;218;p11"/>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DOM Testing Library</a:t>
            </a:r>
            <a:endParaRPr sz="2400" b="1" i="0" u="none" strike="noStrike" cap="none">
              <a:solidFill>
                <a:srgbClr val="FFFFFF"/>
              </a:solidFill>
              <a:latin typeface="Montserrat"/>
              <a:ea typeface="Montserrat"/>
              <a:cs typeface="Montserrat"/>
              <a:sym typeface="Montserrat"/>
            </a:endParaRPr>
          </a:p>
        </p:txBody>
      </p:sp>
      <p:cxnSp>
        <p:nvCxnSpPr>
          <p:cNvPr id="219" name="Google Shape;219;p11"/>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20" name="Google Shape;220;p11"/>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21" name="Google Shape;221;p11"/>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	</a:t>
            </a:r>
            <a:r>
              <a:rPr lang="en-GB" sz="1350" b="1" i="0" u="none" strike="noStrike" cap="none" dirty="0" err="1">
                <a:solidFill>
                  <a:srgbClr val="1C1E21"/>
                </a:solidFill>
                <a:latin typeface="Montserrat"/>
                <a:ea typeface="Montserrat"/>
                <a:cs typeface="Montserrat"/>
                <a:sym typeface="Montserrat"/>
              </a:rPr>
              <a:t>getAllBy</a:t>
            </a:r>
            <a:r>
              <a:rPr lang="en-GB" sz="1350" b="0" i="0" u="none" strike="noStrike" cap="none" dirty="0">
                <a:solidFill>
                  <a:srgbClr val="1C1E21"/>
                </a:solidFill>
                <a:latin typeface="Montserrat"/>
                <a:ea typeface="Montserrat"/>
                <a:cs typeface="Montserrat"/>
                <a:sym typeface="Montserrat"/>
              </a:rPr>
              <a:t>: 		Array of matching nodes for a query.</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Throws an error if no matches.</a:t>
            </a:r>
            <a:endParaRPr sz="1350" b="0" i="0"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	</a:t>
            </a:r>
            <a:r>
              <a:rPr lang="en-GB" sz="1350" b="1" i="0" u="none" strike="noStrike" cap="none" dirty="0" err="1">
                <a:solidFill>
                  <a:srgbClr val="1C1E21"/>
                </a:solidFill>
                <a:latin typeface="Montserrat"/>
                <a:ea typeface="Montserrat"/>
                <a:cs typeface="Montserrat"/>
                <a:sym typeface="Montserrat"/>
              </a:rPr>
              <a:t>queryAllBy</a:t>
            </a:r>
            <a:r>
              <a:rPr lang="en-GB" sz="1350" b="0" i="0" u="none" strike="noStrike" cap="none" dirty="0">
                <a:solidFill>
                  <a:srgbClr val="1C1E21"/>
                </a:solidFill>
                <a:latin typeface="Montserrat"/>
                <a:ea typeface="Montserrat"/>
                <a:cs typeface="Montserrat"/>
                <a:sym typeface="Montserrat"/>
              </a:rPr>
              <a:t>:	Array of matching nodes for a query.</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Returns empty array if no matches.</a:t>
            </a:r>
            <a:endParaRPr sz="1350" b="0" i="0"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	</a:t>
            </a:r>
            <a:r>
              <a:rPr lang="en-GB" sz="1350" b="1" i="0" u="none" strike="noStrike" cap="none" dirty="0" err="1">
                <a:solidFill>
                  <a:srgbClr val="1C1E21"/>
                </a:solidFill>
                <a:latin typeface="Montserrat"/>
                <a:ea typeface="Montserrat"/>
                <a:cs typeface="Montserrat"/>
                <a:sym typeface="Montserrat"/>
              </a:rPr>
              <a:t>findAllBy</a:t>
            </a:r>
            <a:r>
              <a:rPr lang="en-GB" sz="1350" b="0" i="0" u="none" strike="noStrike" cap="none" dirty="0">
                <a:solidFill>
                  <a:srgbClr val="1C1E21"/>
                </a:solidFill>
                <a:latin typeface="Montserrat"/>
                <a:ea typeface="Montserrat"/>
                <a:cs typeface="Montserrat"/>
                <a:sym typeface="Montserrat"/>
              </a:rPr>
              <a:t>:		Async. Returns a promise which resolves to an array of elements.</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Rejected if no elements found</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dirty="0">
              <a:solidFill>
                <a:srgbClr val="1C1E21"/>
              </a:solidFill>
              <a:latin typeface="Montserrat"/>
              <a:ea typeface="Montserrat"/>
              <a:cs typeface="Montserrat"/>
              <a:sym typeface="Montserrat"/>
            </a:endParaRPr>
          </a:p>
          <a:p>
            <a:pPr marL="0" marR="0" lvl="0" indent="457200" algn="l" rtl="0">
              <a:lnSpc>
                <a:spcPct val="115000"/>
              </a:lnSpc>
              <a:spcBef>
                <a:spcPts val="0"/>
              </a:spcBef>
              <a:spcAft>
                <a:spcPts val="0"/>
              </a:spcAft>
              <a:buClr>
                <a:schemeClr val="dk1"/>
              </a:buClr>
              <a:buSzPts val="1100"/>
              <a:buFont typeface="Arial"/>
              <a:buNone/>
            </a:pPr>
            <a:r>
              <a:rPr lang="en-GB" sz="1350" b="1" i="0" u="none" strike="noStrike" cap="none" dirty="0">
                <a:solidFill>
                  <a:srgbClr val="1C1E21"/>
                </a:solidFill>
                <a:latin typeface="Montserrat"/>
                <a:ea typeface="Montserrat"/>
                <a:cs typeface="Montserrat"/>
                <a:sym typeface="Montserrat"/>
              </a:rPr>
              <a:t>TL;DR:</a:t>
            </a:r>
            <a:r>
              <a:rPr lang="en-GB" sz="1350" b="0" i="0" u="none" strike="noStrike" cap="none" dirty="0">
                <a:solidFill>
                  <a:srgbClr val="1C1E21"/>
                </a:solidFill>
                <a:latin typeface="Montserrat"/>
                <a:ea typeface="Montserrat"/>
                <a:cs typeface="Montserrat"/>
                <a:sym typeface="Montserrat"/>
              </a:rPr>
              <a:t>		 👉 Probably, you will be using </a:t>
            </a:r>
            <a:r>
              <a:rPr lang="en-GB" sz="1350" b="1" i="0" u="none" strike="noStrike" cap="none" dirty="0" err="1">
                <a:solidFill>
                  <a:srgbClr val="1C1E21"/>
                </a:solidFill>
                <a:latin typeface="Montserrat"/>
                <a:ea typeface="Montserrat"/>
                <a:cs typeface="Montserrat"/>
                <a:sym typeface="Montserrat"/>
              </a:rPr>
              <a:t>getAllBy</a:t>
            </a:r>
            <a:r>
              <a:rPr lang="en-GB" sz="1350" b="1" i="0" u="none" strike="noStrike" cap="none" dirty="0">
                <a:solidFill>
                  <a:srgbClr val="1C1E21"/>
                </a:solidFill>
                <a:latin typeface="Montserrat"/>
                <a:ea typeface="Montserrat"/>
                <a:cs typeface="Montserrat"/>
                <a:sym typeface="Montserrat"/>
              </a:rPr>
              <a:t> </a:t>
            </a:r>
            <a:r>
              <a:rPr lang="en-GB" sz="1350" b="0" i="0" u="none" strike="noStrike" cap="none" dirty="0">
                <a:solidFill>
                  <a:srgbClr val="1C1E21"/>
                </a:solidFill>
                <a:latin typeface="Montserrat"/>
                <a:ea typeface="Montserrat"/>
                <a:cs typeface="Montserrat"/>
                <a:sym typeface="Montserrat"/>
              </a:rPr>
              <a:t>most of the situations.</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dirty="0">
                <a:solidFill>
                  <a:srgbClr val="1C1E21"/>
                </a:solidFill>
                <a:latin typeface="Montserrat"/>
                <a:ea typeface="Montserrat"/>
                <a:cs typeface="Montserrat"/>
                <a:sym typeface="Montserrat"/>
              </a:rPr>
              <a:t>	</a:t>
            </a:r>
            <a:endParaRPr sz="1350" b="0" i="0" u="none" strike="noStrike" cap="none" dirty="0">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dirty="0">
              <a:solidFill>
                <a:srgbClr val="1C1E2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sp>
        <p:nvSpPr>
          <p:cNvPr id="226" name="Google Shape;226;p12"/>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DOM Testing Library</a:t>
            </a:r>
            <a:endParaRPr sz="2400" b="1" i="0" u="none" strike="noStrike" cap="none">
              <a:solidFill>
                <a:srgbClr val="FFFFFF"/>
              </a:solidFill>
              <a:latin typeface="Montserrat"/>
              <a:ea typeface="Montserrat"/>
              <a:cs typeface="Montserrat"/>
              <a:sym typeface="Montserrat"/>
            </a:endParaRPr>
          </a:p>
        </p:txBody>
      </p:sp>
      <p:cxnSp>
        <p:nvCxnSpPr>
          <p:cNvPr id="227" name="Google Shape;227;p12"/>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28" name="Google Shape;228;p12"/>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229" name="Google Shape;229;p12"/>
          <p:cNvPicPr preferRelativeResize="0"/>
          <p:nvPr/>
        </p:nvPicPr>
        <p:blipFill rotWithShape="1">
          <a:blip r:embed="rId4">
            <a:alphaModFix/>
          </a:blip>
          <a:srcRect/>
          <a:stretch/>
        </p:blipFill>
        <p:spPr>
          <a:xfrm>
            <a:off x="2154788" y="921675"/>
            <a:ext cx="4834420" cy="400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13"/>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DOM Testing Library</a:t>
            </a:r>
            <a:endParaRPr sz="2400" b="1" i="0" u="none" strike="noStrike" cap="none">
              <a:solidFill>
                <a:srgbClr val="FFFFFF"/>
              </a:solidFill>
              <a:latin typeface="Montserrat"/>
              <a:ea typeface="Montserrat"/>
              <a:cs typeface="Montserrat"/>
              <a:sym typeface="Montserrat"/>
            </a:endParaRPr>
          </a:p>
        </p:txBody>
      </p:sp>
      <p:cxnSp>
        <p:nvCxnSpPr>
          <p:cNvPr id="235" name="Google Shape;235;p13"/>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36" name="Google Shape;236;p13"/>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37" name="Google Shape;237;p13"/>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Creating a query Formula:</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2050"/>
              <a:buFont typeface="Arial"/>
              <a:buNone/>
            </a:pPr>
            <a:r>
              <a:rPr lang="en-GB" sz="2050" b="0" i="0" u="none" strike="noStrike" cap="none">
                <a:solidFill>
                  <a:srgbClr val="1C1E21"/>
                </a:solidFill>
                <a:latin typeface="Montserrat"/>
                <a:ea typeface="Montserrat"/>
                <a:cs typeface="Montserrat"/>
                <a:sym typeface="Montserrat"/>
              </a:rPr>
              <a:t>get/query/find </a:t>
            </a:r>
            <a:r>
              <a:rPr lang="en-GB" sz="2050" b="1" i="0" u="none" strike="noStrike" cap="none">
                <a:solidFill>
                  <a:srgbClr val="1C1E21"/>
                </a:solidFill>
                <a:latin typeface="Montserrat"/>
                <a:ea typeface="Montserrat"/>
                <a:cs typeface="Montserrat"/>
                <a:sym typeface="Montserrat"/>
              </a:rPr>
              <a:t>+</a:t>
            </a:r>
            <a:r>
              <a:rPr lang="en-GB" sz="2050" b="0" i="0" u="none" strike="noStrike" cap="none">
                <a:solidFill>
                  <a:srgbClr val="1C1E21"/>
                </a:solidFill>
                <a:latin typeface="Montserrat"/>
                <a:ea typeface="Montserrat"/>
                <a:cs typeface="Montserrat"/>
                <a:sym typeface="Montserrat"/>
              </a:rPr>
              <a:t> all? </a:t>
            </a:r>
            <a:r>
              <a:rPr lang="en-GB" sz="2050" b="1" i="0" u="none" strike="noStrike" cap="none">
                <a:solidFill>
                  <a:srgbClr val="1C1E21"/>
                </a:solidFill>
                <a:latin typeface="Montserrat"/>
                <a:ea typeface="Montserrat"/>
                <a:cs typeface="Montserrat"/>
                <a:sym typeface="Montserrat"/>
              </a:rPr>
              <a:t>+ </a:t>
            </a:r>
            <a:r>
              <a:rPr lang="en-GB" sz="2050" b="0" i="0" u="none" strike="noStrike" cap="none">
                <a:solidFill>
                  <a:srgbClr val="1C1E21"/>
                </a:solidFill>
                <a:latin typeface="Montserrat"/>
                <a:ea typeface="Montserrat"/>
                <a:cs typeface="Montserrat"/>
                <a:sym typeface="Montserrat"/>
              </a:rPr>
              <a:t>By </a:t>
            </a:r>
            <a:r>
              <a:rPr lang="en-GB" sz="2050" b="1" i="0" u="none" strike="noStrike" cap="none">
                <a:solidFill>
                  <a:srgbClr val="1C1E21"/>
                </a:solidFill>
                <a:latin typeface="Montserrat"/>
                <a:ea typeface="Montserrat"/>
                <a:cs typeface="Montserrat"/>
                <a:sym typeface="Montserrat"/>
              </a:rPr>
              <a:t>+</a:t>
            </a:r>
            <a:r>
              <a:rPr lang="en-GB" sz="2050" b="0" i="0" u="none" strike="noStrike" cap="none">
                <a:solidFill>
                  <a:srgbClr val="1C1E21"/>
                </a:solidFill>
                <a:latin typeface="Montserrat"/>
                <a:ea typeface="Montserrat"/>
                <a:cs typeface="Montserrat"/>
                <a:sym typeface="Montserrat"/>
              </a:rPr>
              <a:t> </a:t>
            </a:r>
            <a:r>
              <a:rPr lang="en-GB" sz="2050" b="0" i="1" u="none" strike="noStrike" cap="none">
                <a:solidFill>
                  <a:srgbClr val="1976D2"/>
                </a:solidFill>
                <a:latin typeface="Montserrat"/>
                <a:ea typeface="Montserrat"/>
                <a:cs typeface="Montserrat"/>
                <a:sym typeface="Montserrat"/>
              </a:rPr>
              <a:t>query</a:t>
            </a:r>
            <a:endParaRPr sz="2050" b="0" i="1" u="none" strike="noStrike" cap="none">
              <a:solidFill>
                <a:srgbClr val="1976D2"/>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2050"/>
              <a:buFont typeface="Arial"/>
              <a:buNone/>
            </a:pPr>
            <a:r>
              <a:rPr lang="en-GB" sz="2050" b="0" i="0" u="none" strike="noStrike" cap="none">
                <a:solidFill>
                  <a:srgbClr val="1C1E21"/>
                </a:solidFill>
                <a:latin typeface="Montserrat"/>
                <a:ea typeface="Montserrat"/>
                <a:cs typeface="Montserrat"/>
                <a:sym typeface="Montserrat"/>
              </a:rPr>
              <a:t>Queries:</a:t>
            </a:r>
            <a:endParaRPr sz="135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000000"/>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LabelText</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PlaceholderText</a:t>
            </a:r>
            <a:endParaRPr sz="1400" b="0" i="1" u="none" strike="noStrike" cap="none">
              <a:solidFill>
                <a:srgbClr val="1976D2"/>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Text</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AltText</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Title</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DisplayValue</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Role</a:t>
            </a:r>
            <a:endParaRPr sz="1400" b="0" i="0" u="none" strike="noStrike" cap="none">
              <a:solidFill>
                <a:srgbClr val="1C1E21"/>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1C1E21"/>
              </a:buClr>
              <a:buSzPts val="1400"/>
              <a:buFont typeface="Montserrat"/>
              <a:buChar char="●"/>
            </a:pPr>
            <a:r>
              <a:rPr lang="en-GB" sz="1400" b="0" i="0" u="none" strike="noStrike" cap="none">
                <a:solidFill>
                  <a:srgbClr val="1C1E21"/>
                </a:solidFill>
                <a:latin typeface="Montserrat"/>
                <a:ea typeface="Montserrat"/>
                <a:cs typeface="Montserrat"/>
                <a:sym typeface="Montserrat"/>
              </a:rPr>
              <a:t>By</a:t>
            </a:r>
            <a:r>
              <a:rPr lang="en-GB" sz="1400" b="0" i="1" u="none" strike="noStrike" cap="none">
                <a:solidFill>
                  <a:srgbClr val="1976D2"/>
                </a:solidFill>
                <a:latin typeface="Montserrat"/>
                <a:ea typeface="Montserrat"/>
                <a:cs typeface="Montserrat"/>
                <a:sym typeface="Montserrat"/>
              </a:rPr>
              <a:t>TestId</a:t>
            </a:r>
            <a:endParaRPr sz="1350" b="0" i="0" u="none" strike="noStrike" cap="none">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endParaRPr sz="1350" b="0" i="0" u="none" strike="noStrike" cap="none">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p:txBody>
      </p:sp>
      <p:sp>
        <p:nvSpPr>
          <p:cNvPr id="238" name="Google Shape;238;p13"/>
          <p:cNvSpPr txBox="1"/>
          <p:nvPr/>
        </p:nvSpPr>
        <p:spPr>
          <a:xfrm>
            <a:off x="1545075" y="2815250"/>
            <a:ext cx="415800" cy="40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rgbClr val="333333"/>
                </a:solidFill>
                <a:highlight>
                  <a:srgbClr val="FFFFFF"/>
                </a:highlight>
                <a:latin typeface="Arial"/>
                <a:ea typeface="Arial"/>
                <a:cs typeface="Arial"/>
                <a:sym typeface="Arial"/>
              </a:rPr>
              <a:t>👈</a:t>
            </a:r>
            <a:endParaRPr sz="1300" b="0" i="0" u="none" strike="noStrike" cap="none">
              <a:solidFill>
                <a:srgbClr val="000000"/>
              </a:solidFill>
              <a:latin typeface="Arial"/>
              <a:ea typeface="Arial"/>
              <a:cs typeface="Arial"/>
              <a:sym typeface="Arial"/>
            </a:endParaRPr>
          </a:p>
        </p:txBody>
      </p:sp>
      <p:sp>
        <p:nvSpPr>
          <p:cNvPr id="239" name="Google Shape;239;p13"/>
          <p:cNvSpPr txBox="1"/>
          <p:nvPr/>
        </p:nvSpPr>
        <p:spPr>
          <a:xfrm>
            <a:off x="2354100" y="3587800"/>
            <a:ext cx="415800" cy="40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rgbClr val="333333"/>
                </a:solidFill>
                <a:highlight>
                  <a:srgbClr val="FFFFFF"/>
                </a:highlight>
                <a:latin typeface="Arial"/>
                <a:ea typeface="Arial"/>
                <a:cs typeface="Arial"/>
                <a:sym typeface="Arial"/>
              </a:rPr>
              <a:t>👈</a:t>
            </a:r>
            <a:endParaRPr sz="1300" b="0" i="0" u="none" strike="noStrike" cap="none">
              <a:solidFill>
                <a:srgbClr val="000000"/>
              </a:solidFill>
              <a:latin typeface="Arial"/>
              <a:ea typeface="Arial"/>
              <a:cs typeface="Arial"/>
              <a:sym typeface="Arial"/>
            </a:endParaRPr>
          </a:p>
        </p:txBody>
      </p:sp>
      <p:sp>
        <p:nvSpPr>
          <p:cNvPr id="240" name="Google Shape;240;p13"/>
          <p:cNvSpPr txBox="1"/>
          <p:nvPr/>
        </p:nvSpPr>
        <p:spPr>
          <a:xfrm>
            <a:off x="1730825" y="4083075"/>
            <a:ext cx="415800" cy="40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rgbClr val="333333"/>
                </a:solidFill>
                <a:highlight>
                  <a:srgbClr val="FFFFFF"/>
                </a:highlight>
                <a:latin typeface="Arial"/>
                <a:ea typeface="Arial"/>
                <a:cs typeface="Arial"/>
                <a:sym typeface="Arial"/>
              </a:rPr>
              <a:t>👈</a:t>
            </a:r>
            <a:endParaRPr sz="1300" b="0" i="0" u="none" strike="noStrike" cap="none">
              <a:solidFill>
                <a:srgbClr val="000000"/>
              </a:solidFill>
              <a:latin typeface="Arial"/>
              <a:ea typeface="Arial"/>
              <a:cs typeface="Arial"/>
              <a:sym typeface="Arial"/>
            </a:endParaRPr>
          </a:p>
        </p:txBody>
      </p:sp>
      <p:sp>
        <p:nvSpPr>
          <p:cNvPr id="241" name="Google Shape;241;p13"/>
          <p:cNvSpPr txBox="1"/>
          <p:nvPr/>
        </p:nvSpPr>
        <p:spPr>
          <a:xfrm>
            <a:off x="1545075" y="3822750"/>
            <a:ext cx="415800" cy="40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rgbClr val="333333"/>
                </a:solidFill>
                <a:highlight>
                  <a:srgbClr val="FFFFFF"/>
                </a:highlight>
                <a:latin typeface="Arial"/>
                <a:ea typeface="Arial"/>
                <a:cs typeface="Arial"/>
                <a:sym typeface="Arial"/>
              </a:rPr>
              <a:t>👈</a:t>
            </a:r>
            <a:endParaRPr sz="13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Effect transition="in" filter="fade">
                                      <p:cBhvr>
                                        <p:cTn id="22" dur="1000"/>
                                        <p:tgtEl>
                                          <p:spTgt spid="2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xEl>
                                              <p:pRg st="4" end="4"/>
                                            </p:txEl>
                                          </p:spTgt>
                                        </p:tgtEl>
                                        <p:attrNameLst>
                                          <p:attrName>style.visibility</p:attrName>
                                        </p:attrNameLst>
                                      </p:cBhvr>
                                      <p:to>
                                        <p:strVal val="visible"/>
                                      </p:to>
                                    </p:set>
                                    <p:animEffect transition="in" filter="fade">
                                      <p:cBhvr>
                                        <p:cTn id="27" dur="1000"/>
                                        <p:tgtEl>
                                          <p:spTgt spid="2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7">
                                            <p:txEl>
                                              <p:pRg st="5" end="5"/>
                                            </p:txEl>
                                          </p:spTgt>
                                        </p:tgtEl>
                                        <p:attrNameLst>
                                          <p:attrName>style.visibility</p:attrName>
                                        </p:attrNameLst>
                                      </p:cBhvr>
                                      <p:to>
                                        <p:strVal val="visible"/>
                                      </p:to>
                                    </p:set>
                                    <p:animEffect transition="in" filter="fade">
                                      <p:cBhvr>
                                        <p:cTn id="32" dur="1000"/>
                                        <p:tgtEl>
                                          <p:spTgt spid="2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7">
                                            <p:txEl>
                                              <p:pRg st="6" end="6"/>
                                            </p:txEl>
                                          </p:spTgt>
                                        </p:tgtEl>
                                        <p:attrNameLst>
                                          <p:attrName>style.visibility</p:attrName>
                                        </p:attrNameLst>
                                      </p:cBhvr>
                                      <p:to>
                                        <p:strVal val="visible"/>
                                      </p:to>
                                    </p:set>
                                    <p:animEffect transition="in" filter="fade">
                                      <p:cBhvr>
                                        <p:cTn id="37" dur="1000"/>
                                        <p:tgtEl>
                                          <p:spTgt spid="2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7">
                                            <p:txEl>
                                              <p:pRg st="7" end="7"/>
                                            </p:txEl>
                                          </p:spTgt>
                                        </p:tgtEl>
                                        <p:attrNameLst>
                                          <p:attrName>style.visibility</p:attrName>
                                        </p:attrNameLst>
                                      </p:cBhvr>
                                      <p:to>
                                        <p:strVal val="visible"/>
                                      </p:to>
                                    </p:set>
                                    <p:animEffect transition="in" filter="fade">
                                      <p:cBhvr>
                                        <p:cTn id="42" dur="1000"/>
                                        <p:tgtEl>
                                          <p:spTgt spid="2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7">
                                            <p:txEl>
                                              <p:pRg st="8" end="8"/>
                                            </p:txEl>
                                          </p:spTgt>
                                        </p:tgtEl>
                                        <p:attrNameLst>
                                          <p:attrName>style.visibility</p:attrName>
                                        </p:attrNameLst>
                                      </p:cBhvr>
                                      <p:to>
                                        <p:strVal val="visible"/>
                                      </p:to>
                                    </p:set>
                                    <p:animEffect transition="in" filter="fade">
                                      <p:cBhvr>
                                        <p:cTn id="47" dur="1000"/>
                                        <p:tgtEl>
                                          <p:spTgt spid="23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7">
                                            <p:txEl>
                                              <p:pRg st="9" end="9"/>
                                            </p:txEl>
                                          </p:spTgt>
                                        </p:tgtEl>
                                        <p:attrNameLst>
                                          <p:attrName>style.visibility</p:attrName>
                                        </p:attrNameLst>
                                      </p:cBhvr>
                                      <p:to>
                                        <p:strVal val="visible"/>
                                      </p:to>
                                    </p:set>
                                    <p:animEffect transition="in" filter="fade">
                                      <p:cBhvr>
                                        <p:cTn id="52" dur="1000"/>
                                        <p:tgtEl>
                                          <p:spTgt spid="23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7">
                                            <p:txEl>
                                              <p:pRg st="10" end="10"/>
                                            </p:txEl>
                                          </p:spTgt>
                                        </p:tgtEl>
                                        <p:attrNameLst>
                                          <p:attrName>style.visibility</p:attrName>
                                        </p:attrNameLst>
                                      </p:cBhvr>
                                      <p:to>
                                        <p:strVal val="visible"/>
                                      </p:to>
                                    </p:set>
                                    <p:animEffect transition="in" filter="fade">
                                      <p:cBhvr>
                                        <p:cTn id="57" dur="1000"/>
                                        <p:tgtEl>
                                          <p:spTgt spid="23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7">
                                            <p:txEl>
                                              <p:pRg st="11" end="11"/>
                                            </p:txEl>
                                          </p:spTgt>
                                        </p:tgtEl>
                                        <p:attrNameLst>
                                          <p:attrName>style.visibility</p:attrName>
                                        </p:attrNameLst>
                                      </p:cBhvr>
                                      <p:to>
                                        <p:strVal val="visible"/>
                                      </p:to>
                                    </p:set>
                                    <p:animEffect transition="in" filter="fade">
                                      <p:cBhvr>
                                        <p:cTn id="62" dur="1000"/>
                                        <p:tgtEl>
                                          <p:spTgt spid="23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7">
                                            <p:txEl>
                                              <p:pRg st="12" end="12"/>
                                            </p:txEl>
                                          </p:spTgt>
                                        </p:tgtEl>
                                        <p:attrNameLst>
                                          <p:attrName>style.visibility</p:attrName>
                                        </p:attrNameLst>
                                      </p:cBhvr>
                                      <p:to>
                                        <p:strVal val="visible"/>
                                      </p:to>
                                    </p:set>
                                    <p:animEffect transition="in" filter="fade">
                                      <p:cBhvr>
                                        <p:cTn id="67" dur="1000"/>
                                        <p:tgtEl>
                                          <p:spTgt spid="23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7">
                                            <p:txEl>
                                              <p:pRg st="13" end="13"/>
                                            </p:txEl>
                                          </p:spTgt>
                                        </p:tgtEl>
                                        <p:attrNameLst>
                                          <p:attrName>style.visibility</p:attrName>
                                        </p:attrNameLst>
                                      </p:cBhvr>
                                      <p:to>
                                        <p:strVal val="visible"/>
                                      </p:to>
                                    </p:set>
                                    <p:animEffect transition="in" filter="fade">
                                      <p:cBhvr>
                                        <p:cTn id="72" dur="1000"/>
                                        <p:tgtEl>
                                          <p:spTgt spid="23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37">
                                            <p:txEl>
                                              <p:pRg st="14" end="14"/>
                                            </p:txEl>
                                          </p:spTgt>
                                        </p:tgtEl>
                                        <p:attrNameLst>
                                          <p:attrName>style.visibility</p:attrName>
                                        </p:attrNameLst>
                                      </p:cBhvr>
                                      <p:to>
                                        <p:strVal val="visible"/>
                                      </p:to>
                                    </p:set>
                                    <p:animEffect transition="in" filter="fade">
                                      <p:cBhvr>
                                        <p:cTn id="77" dur="1000"/>
                                        <p:tgtEl>
                                          <p:spTgt spid="23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7">
                                            <p:txEl>
                                              <p:pRg st="15" end="15"/>
                                            </p:txEl>
                                          </p:spTgt>
                                        </p:tgtEl>
                                        <p:attrNameLst>
                                          <p:attrName>style.visibility</p:attrName>
                                        </p:attrNameLst>
                                      </p:cBhvr>
                                      <p:to>
                                        <p:strVal val="visible"/>
                                      </p:to>
                                    </p:set>
                                    <p:animEffect transition="in" filter="fade">
                                      <p:cBhvr>
                                        <p:cTn id="82" dur="1000"/>
                                        <p:tgtEl>
                                          <p:spTgt spid="23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8"/>
                                        </p:tgtEl>
                                        <p:attrNameLst>
                                          <p:attrName>style.visibility</p:attrName>
                                        </p:attrNameLst>
                                      </p:cBhvr>
                                      <p:to>
                                        <p:strVal val="visible"/>
                                      </p:to>
                                    </p:set>
                                    <p:animEffect transition="in" filter="fade">
                                      <p:cBhvr>
                                        <p:cTn id="87" dur="1000"/>
                                        <p:tgtEl>
                                          <p:spTgt spid="2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39"/>
                                        </p:tgtEl>
                                        <p:attrNameLst>
                                          <p:attrName>style.visibility</p:attrName>
                                        </p:attrNameLst>
                                      </p:cBhvr>
                                      <p:to>
                                        <p:strVal val="visible"/>
                                      </p:to>
                                    </p:set>
                                    <p:animEffect transition="in" filter="fade">
                                      <p:cBhvr>
                                        <p:cTn id="92" dur="1000"/>
                                        <p:tgtEl>
                                          <p:spTgt spid="23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40"/>
                                        </p:tgtEl>
                                        <p:attrNameLst>
                                          <p:attrName>style.visibility</p:attrName>
                                        </p:attrNameLst>
                                      </p:cBhvr>
                                      <p:to>
                                        <p:strVal val="visible"/>
                                      </p:to>
                                    </p:set>
                                    <p:animEffect transition="in" filter="fade">
                                      <p:cBhvr>
                                        <p:cTn id="97" dur="1000"/>
                                        <p:tgtEl>
                                          <p:spTgt spid="24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41"/>
                                        </p:tgtEl>
                                        <p:attrNameLst>
                                          <p:attrName>style.visibility</p:attrName>
                                        </p:attrNameLst>
                                      </p:cBhvr>
                                      <p:to>
                                        <p:strVal val="visible"/>
                                      </p:to>
                                    </p:set>
                                    <p:animEffect transition="in" filter="fade">
                                      <p:cBhvr>
                                        <p:cTn id="102"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p14"/>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DOM Testing Library</a:t>
            </a:r>
            <a:endParaRPr sz="2400" b="1" i="0" u="none" strike="noStrike" cap="none">
              <a:solidFill>
                <a:srgbClr val="FFFFFF"/>
              </a:solidFill>
              <a:latin typeface="Montserrat"/>
              <a:ea typeface="Montserrat"/>
              <a:cs typeface="Montserrat"/>
              <a:sym typeface="Montserrat"/>
            </a:endParaRPr>
          </a:p>
        </p:txBody>
      </p:sp>
      <p:cxnSp>
        <p:nvCxnSpPr>
          <p:cNvPr id="247" name="Google Shape;247;p14"/>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48" name="Google Shape;248;p14"/>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49" name="Google Shape;249;p14"/>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0" marR="0" lvl="0" indent="0" algn="ctr" rtl="0">
              <a:lnSpc>
                <a:spcPct val="115000"/>
              </a:lnSpc>
              <a:spcBef>
                <a:spcPts val="0"/>
              </a:spcBef>
              <a:spcAft>
                <a:spcPts val="0"/>
              </a:spcAft>
              <a:buClr>
                <a:srgbClr val="000000"/>
              </a:buClr>
              <a:buSzPts val="2050"/>
              <a:buFont typeface="Arial"/>
              <a:buNone/>
            </a:pPr>
            <a:endParaRPr sz="2050" b="0" i="0" u="none" strike="noStrike" cap="none">
              <a:solidFill>
                <a:srgbClr val="0091EA"/>
              </a:solidFill>
              <a:highlight>
                <a:srgbClr val="000000"/>
              </a:highlight>
              <a:latin typeface="Montserrat"/>
              <a:ea typeface="Montserrat"/>
              <a:cs typeface="Montserrat"/>
              <a:sym typeface="Montserrat"/>
            </a:endParaRPr>
          </a:p>
          <a:p>
            <a:pPr marL="0" marR="0" lvl="0" indent="0" algn="ctr" rtl="0">
              <a:lnSpc>
                <a:spcPct val="115000"/>
              </a:lnSpc>
              <a:spcBef>
                <a:spcPts val="0"/>
              </a:spcBef>
              <a:spcAft>
                <a:spcPts val="0"/>
              </a:spcAft>
              <a:buClr>
                <a:srgbClr val="000000"/>
              </a:buClr>
              <a:buSzPts val="2050"/>
              <a:buFont typeface="Arial"/>
              <a:buNone/>
            </a:pPr>
            <a:r>
              <a:rPr lang="en-GB" sz="2050" b="1" i="0" u="none" strike="noStrike" cap="none">
                <a:solidFill>
                  <a:srgbClr val="0091EA"/>
                </a:solidFill>
                <a:highlight>
                  <a:srgbClr val="000000"/>
                </a:highlight>
                <a:latin typeface="Montserrat"/>
                <a:ea typeface="Montserrat"/>
                <a:cs typeface="Montserrat"/>
                <a:sym typeface="Montserrat"/>
              </a:rPr>
              <a:t>So far, with DOM Testing Library, we have the capability of grabbing DOM elements.</a:t>
            </a:r>
            <a:endParaRPr sz="2050" b="1" i="0" u="none" strike="noStrike" cap="none">
              <a:solidFill>
                <a:srgbClr val="0091EA"/>
              </a:solidFill>
              <a:highlight>
                <a:srgbClr val="000000"/>
              </a:highlight>
              <a:latin typeface="Montserrat"/>
              <a:ea typeface="Montserrat"/>
              <a:cs typeface="Montserrat"/>
              <a:sym typeface="Montserrat"/>
            </a:endParaRPr>
          </a:p>
          <a:p>
            <a:pPr marL="0" marR="0" lvl="0" indent="0" algn="ctr" rtl="0">
              <a:lnSpc>
                <a:spcPct val="115000"/>
              </a:lnSpc>
              <a:spcBef>
                <a:spcPts val="0"/>
              </a:spcBef>
              <a:spcAft>
                <a:spcPts val="0"/>
              </a:spcAft>
              <a:buClr>
                <a:srgbClr val="000000"/>
              </a:buClr>
              <a:buSzPts val="2050"/>
              <a:buFont typeface="Arial"/>
              <a:buNone/>
            </a:pPr>
            <a:endParaRPr sz="2050" b="1" i="0" u="none" strike="noStrike" cap="none">
              <a:solidFill>
                <a:srgbClr val="0091EA"/>
              </a:solidFill>
              <a:highlight>
                <a:srgbClr val="000000"/>
              </a:highlight>
              <a:latin typeface="Montserrat"/>
              <a:ea typeface="Montserrat"/>
              <a:cs typeface="Montserrat"/>
              <a:sym typeface="Montserrat"/>
            </a:endParaRPr>
          </a:p>
          <a:p>
            <a:pPr marL="0" marR="0" lvl="0" indent="0" algn="ctr" rtl="0">
              <a:lnSpc>
                <a:spcPct val="115000"/>
              </a:lnSpc>
              <a:spcBef>
                <a:spcPts val="0"/>
              </a:spcBef>
              <a:spcAft>
                <a:spcPts val="0"/>
              </a:spcAft>
              <a:buClr>
                <a:srgbClr val="000000"/>
              </a:buClr>
              <a:buSzPts val="2050"/>
              <a:buFont typeface="Arial"/>
              <a:buNone/>
            </a:pPr>
            <a:r>
              <a:rPr lang="en-GB" sz="2050" b="1" i="0" u="none" strike="noStrike" cap="none">
                <a:solidFill>
                  <a:srgbClr val="0091EA"/>
                </a:solidFill>
                <a:highlight>
                  <a:srgbClr val="000000"/>
                </a:highlight>
                <a:latin typeface="Montserrat"/>
                <a:ea typeface="Montserrat"/>
                <a:cs typeface="Montserrat"/>
                <a:sym typeface="Montserrat"/>
              </a:rPr>
              <a:t>We can also trigger events on those elements.</a:t>
            </a:r>
            <a:endParaRPr sz="2050" b="1" i="0" u="none" strike="noStrike" cap="none">
              <a:solidFill>
                <a:srgbClr val="0091EA"/>
              </a:solidFill>
              <a:highlight>
                <a:srgbClr val="000000"/>
              </a:highlight>
              <a:latin typeface="Montserrat"/>
              <a:ea typeface="Montserrat"/>
              <a:cs typeface="Montserrat"/>
              <a:sym typeface="Montserrat"/>
            </a:endParaRPr>
          </a:p>
          <a:p>
            <a:pPr marL="0" marR="0" lvl="0" indent="0" algn="ctr" rtl="0">
              <a:lnSpc>
                <a:spcPct val="115000"/>
              </a:lnSpc>
              <a:spcBef>
                <a:spcPts val="0"/>
              </a:spcBef>
              <a:spcAft>
                <a:spcPts val="0"/>
              </a:spcAft>
              <a:buClr>
                <a:srgbClr val="000000"/>
              </a:buClr>
              <a:buSzPts val="2050"/>
              <a:buFont typeface="Arial"/>
              <a:buNone/>
            </a:pPr>
            <a:br>
              <a:rPr lang="en-GB" sz="2050" b="1" i="0" u="none" strike="noStrike" cap="none">
                <a:solidFill>
                  <a:srgbClr val="0091EA"/>
                </a:solidFill>
                <a:highlight>
                  <a:srgbClr val="000000"/>
                </a:highlight>
                <a:latin typeface="Montserrat"/>
                <a:ea typeface="Montserrat"/>
                <a:cs typeface="Montserrat"/>
                <a:sym typeface="Montserrat"/>
              </a:rPr>
            </a:br>
            <a:r>
              <a:rPr lang="en-GB" sz="2050" b="1" i="0" u="none" strike="noStrike" cap="none">
                <a:solidFill>
                  <a:srgbClr val="0091EA"/>
                </a:solidFill>
                <a:highlight>
                  <a:srgbClr val="000000"/>
                </a:highlight>
                <a:latin typeface="Montserrat"/>
                <a:ea typeface="Montserrat"/>
                <a:cs typeface="Montserrat"/>
                <a:sym typeface="Montserrat"/>
              </a:rPr>
              <a:t>The next thing we would like to do, is to compare to a matcher.</a:t>
            </a:r>
            <a:endParaRPr sz="2050" b="1" i="0" u="none" strike="noStrike" cap="none">
              <a:solidFill>
                <a:srgbClr val="0091EA"/>
              </a:solidFill>
              <a:highlight>
                <a:srgbClr val="000000"/>
              </a:highlight>
              <a:latin typeface="Montserrat"/>
              <a:ea typeface="Montserrat"/>
              <a:cs typeface="Montserrat"/>
              <a:sym typeface="Montserrat"/>
            </a:endParaRPr>
          </a:p>
          <a:p>
            <a:pPr marL="0" marR="0" lvl="0" indent="0" algn="ctr" rtl="0">
              <a:lnSpc>
                <a:spcPct val="115000"/>
              </a:lnSpc>
              <a:spcBef>
                <a:spcPts val="0"/>
              </a:spcBef>
              <a:spcAft>
                <a:spcPts val="0"/>
              </a:spcAft>
              <a:buClr>
                <a:srgbClr val="000000"/>
              </a:buClr>
              <a:buSzPts val="2050"/>
              <a:buFont typeface="Arial"/>
              <a:buNone/>
            </a:pPr>
            <a:r>
              <a:rPr lang="en-GB" sz="2050" b="1" i="0" u="none" strike="noStrike" cap="none">
                <a:solidFill>
                  <a:srgbClr val="0091EA"/>
                </a:solidFill>
                <a:highlight>
                  <a:srgbClr val="000000"/>
                </a:highlight>
                <a:latin typeface="Montserrat"/>
                <a:ea typeface="Montserrat"/>
                <a:cs typeface="Montserrat"/>
                <a:sym typeface="Montserrat"/>
              </a:rPr>
              <a:t>Let’s see some extended matchers that testing-library/jest-dom provides</a:t>
            </a:r>
            <a:endParaRPr sz="2050" b="1" i="0" u="none" strike="noStrike" cap="none">
              <a:solidFill>
                <a:srgbClr val="0091EA"/>
              </a:solidFill>
              <a:highlight>
                <a:srgbClr val="000000"/>
              </a:highlight>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r>
              <a:rPr lang="en-GB" sz="1350" b="0" i="0" u="none" strike="noStrike" cap="none">
                <a:solidFill>
                  <a:srgbClr val="1C1E21"/>
                </a:solidFill>
                <a:latin typeface="Montserrat"/>
                <a:ea typeface="Montserrat"/>
                <a:cs typeface="Montserrat"/>
                <a:sym typeface="Montserrat"/>
              </a:rPr>
              <a:t>	</a:t>
            </a:r>
            <a:endParaRPr sz="1350" b="0" i="0" u="none" strike="noStrike" cap="none">
              <a:solidFill>
                <a:srgbClr val="1C1E21"/>
              </a:solidFill>
              <a:latin typeface="Montserrat"/>
              <a:ea typeface="Montserrat"/>
              <a:cs typeface="Montserrat"/>
              <a:sym typeface="Montserrat"/>
            </a:endParaRPr>
          </a:p>
          <a:p>
            <a:pPr marL="1371600" marR="0" lvl="0" indent="45720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1000"/>
                                        <p:tgtEl>
                                          <p:spTgt spid="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Effect transition="in" filter="fade">
                                      <p:cBhvr>
                                        <p:cTn id="12" dur="1000"/>
                                        <p:tgtEl>
                                          <p:spTgt spid="2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xEl>
                                              <p:pRg st="2" end="2"/>
                                            </p:txEl>
                                          </p:spTgt>
                                        </p:tgtEl>
                                        <p:attrNameLst>
                                          <p:attrName>style.visibility</p:attrName>
                                        </p:attrNameLst>
                                      </p:cBhvr>
                                      <p:to>
                                        <p:strVal val="visible"/>
                                      </p:to>
                                    </p:set>
                                    <p:animEffect transition="in" filter="fade">
                                      <p:cBhvr>
                                        <p:cTn id="17" dur="1000"/>
                                        <p:tgtEl>
                                          <p:spTgt spid="2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xEl>
                                              <p:pRg st="3" end="3"/>
                                            </p:txEl>
                                          </p:spTgt>
                                        </p:tgtEl>
                                        <p:attrNameLst>
                                          <p:attrName>style.visibility</p:attrName>
                                        </p:attrNameLst>
                                      </p:cBhvr>
                                      <p:to>
                                        <p:strVal val="visible"/>
                                      </p:to>
                                    </p:set>
                                    <p:animEffect transition="in" filter="fade">
                                      <p:cBhvr>
                                        <p:cTn id="22" dur="1000"/>
                                        <p:tgtEl>
                                          <p:spTgt spid="2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9">
                                            <p:txEl>
                                              <p:pRg st="4" end="4"/>
                                            </p:txEl>
                                          </p:spTgt>
                                        </p:tgtEl>
                                        <p:attrNameLst>
                                          <p:attrName>style.visibility</p:attrName>
                                        </p:attrNameLst>
                                      </p:cBhvr>
                                      <p:to>
                                        <p:strVal val="visible"/>
                                      </p:to>
                                    </p:set>
                                    <p:animEffect transition="in" filter="fade">
                                      <p:cBhvr>
                                        <p:cTn id="27" dur="1000"/>
                                        <p:tgtEl>
                                          <p:spTgt spid="2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9">
                                            <p:txEl>
                                              <p:pRg st="5" end="5"/>
                                            </p:txEl>
                                          </p:spTgt>
                                        </p:tgtEl>
                                        <p:attrNameLst>
                                          <p:attrName>style.visibility</p:attrName>
                                        </p:attrNameLst>
                                      </p:cBhvr>
                                      <p:to>
                                        <p:strVal val="visible"/>
                                      </p:to>
                                    </p:set>
                                    <p:animEffect transition="in" filter="fade">
                                      <p:cBhvr>
                                        <p:cTn id="32" dur="1000"/>
                                        <p:tgtEl>
                                          <p:spTgt spid="2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9">
                                            <p:txEl>
                                              <p:pRg st="6" end="6"/>
                                            </p:txEl>
                                          </p:spTgt>
                                        </p:tgtEl>
                                        <p:attrNameLst>
                                          <p:attrName>style.visibility</p:attrName>
                                        </p:attrNameLst>
                                      </p:cBhvr>
                                      <p:to>
                                        <p:strVal val="visible"/>
                                      </p:to>
                                    </p:set>
                                    <p:animEffect transition="in" filter="fade">
                                      <p:cBhvr>
                                        <p:cTn id="37" dur="1000"/>
                                        <p:tgtEl>
                                          <p:spTgt spid="2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9">
                                            <p:txEl>
                                              <p:pRg st="7" end="7"/>
                                            </p:txEl>
                                          </p:spTgt>
                                        </p:tgtEl>
                                        <p:attrNameLst>
                                          <p:attrName>style.visibility</p:attrName>
                                        </p:attrNameLst>
                                      </p:cBhvr>
                                      <p:to>
                                        <p:strVal val="visible"/>
                                      </p:to>
                                    </p:set>
                                    <p:animEffect transition="in" filter="fade">
                                      <p:cBhvr>
                                        <p:cTn id="42" dur="1000"/>
                                        <p:tgtEl>
                                          <p:spTgt spid="24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9">
                                            <p:txEl>
                                              <p:pRg st="8" end="8"/>
                                            </p:txEl>
                                          </p:spTgt>
                                        </p:tgtEl>
                                        <p:attrNameLst>
                                          <p:attrName>style.visibility</p:attrName>
                                        </p:attrNameLst>
                                      </p:cBhvr>
                                      <p:to>
                                        <p:strVal val="visible"/>
                                      </p:to>
                                    </p:set>
                                    <p:animEffect transition="in" filter="fade">
                                      <p:cBhvr>
                                        <p:cTn id="47" dur="1000"/>
                                        <p:tgtEl>
                                          <p:spTgt spid="24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15"/>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Jest-dom matchers</a:t>
            </a:r>
            <a:endParaRPr sz="2400" b="1" i="0" u="none" strike="noStrike" cap="none">
              <a:solidFill>
                <a:srgbClr val="FFFFFF"/>
              </a:solidFill>
              <a:latin typeface="Montserrat"/>
              <a:ea typeface="Montserrat"/>
              <a:cs typeface="Montserrat"/>
              <a:sym typeface="Montserrat"/>
            </a:endParaRPr>
          </a:p>
        </p:txBody>
      </p:sp>
      <p:cxnSp>
        <p:nvCxnSpPr>
          <p:cNvPr id="255" name="Google Shape;255;p15"/>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56" name="Google Shape;256;p15"/>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57" name="Google Shape;257;p15"/>
          <p:cNvSpPr txBox="1"/>
          <p:nvPr/>
        </p:nvSpPr>
        <p:spPr>
          <a:xfrm>
            <a:off x="414725" y="921675"/>
            <a:ext cx="8305200" cy="4863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800"/>
              </a:spcBef>
              <a:spcAft>
                <a:spcPts val="0"/>
              </a:spcAft>
              <a:buClr>
                <a:srgbClr val="000000"/>
              </a:buClr>
              <a:buSzPts val="1300"/>
              <a:buFont typeface="Arial"/>
              <a:buNone/>
            </a:pPr>
            <a:r>
              <a:rPr lang="en-GB" sz="1300" b="0" i="0" u="sng" strike="noStrike" cap="none">
                <a:solidFill>
                  <a:schemeClr val="hlink"/>
                </a:solidFill>
                <a:latin typeface="Montserrat"/>
                <a:ea typeface="Montserrat"/>
                <a:cs typeface="Montserrat"/>
                <a:sym typeface="Montserrat"/>
                <a:hlinkClick r:id="rId4"/>
              </a:rPr>
              <a:t>https://github.com/testing-library/jest-dom</a:t>
            </a:r>
            <a:endParaRPr sz="1300" b="0" i="0" u="none" strike="noStrike" cap="none">
              <a:solidFill>
                <a:schemeClr val="dk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300"/>
              <a:buFont typeface="Arial"/>
              <a:buNone/>
            </a:pPr>
            <a:endParaRPr sz="1300" b="0" i="0" u="none" strike="noStrike" cap="none">
              <a:solidFill>
                <a:schemeClr val="dk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300"/>
              <a:buFont typeface="Arial"/>
              <a:buNone/>
            </a:pPr>
            <a:endParaRPr sz="1300" b="0" i="0" u="none" strike="noStrike" cap="none">
              <a:solidFill>
                <a:schemeClr val="dk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300"/>
              <a:buFont typeface="Arial"/>
              <a:buNone/>
            </a:pPr>
            <a:endParaRPr sz="1300" b="0" i="0" u="none" strike="noStrike" cap="none">
              <a:solidFill>
                <a:schemeClr val="dk1"/>
              </a:solidFill>
              <a:latin typeface="Montserrat"/>
              <a:ea typeface="Montserrat"/>
              <a:cs typeface="Montserrat"/>
              <a:sym typeface="Montserrat"/>
            </a:endParaRPr>
          </a:p>
          <a:p>
            <a:pPr marL="0" marR="0" lvl="0" indent="0" algn="l" rtl="0">
              <a:lnSpc>
                <a:spcPct val="115000"/>
              </a:lnSpc>
              <a:spcBef>
                <a:spcPts val="2200"/>
              </a:spcBef>
              <a:spcAft>
                <a:spcPts val="2200"/>
              </a:spcAft>
              <a:buClr>
                <a:srgbClr val="000000"/>
              </a:buClr>
              <a:buSzPts val="1300"/>
              <a:buFont typeface="Arial"/>
              <a:buNone/>
            </a:pPr>
            <a:endParaRPr sz="1300" b="0" i="0" u="none" strike="noStrike" cap="none">
              <a:solidFill>
                <a:schemeClr val="dk1"/>
              </a:solidFill>
              <a:latin typeface="Montserrat"/>
              <a:ea typeface="Montserrat"/>
              <a:cs typeface="Montserrat"/>
              <a:sym typeface="Montserrat"/>
            </a:endParaRPr>
          </a:p>
        </p:txBody>
      </p:sp>
      <p:pic>
        <p:nvPicPr>
          <p:cNvPr id="258" name="Google Shape;258;p15"/>
          <p:cNvPicPr preferRelativeResize="0"/>
          <p:nvPr/>
        </p:nvPicPr>
        <p:blipFill rotWithShape="1">
          <a:blip r:embed="rId5">
            <a:alphaModFix/>
          </a:blip>
          <a:srcRect/>
          <a:stretch/>
        </p:blipFill>
        <p:spPr>
          <a:xfrm>
            <a:off x="414725" y="1500200"/>
            <a:ext cx="2542459" cy="3430724"/>
          </a:xfrm>
          <a:prstGeom prst="rect">
            <a:avLst/>
          </a:prstGeom>
          <a:noFill/>
          <a:ln>
            <a:noFill/>
          </a:ln>
        </p:spPr>
      </p:pic>
      <p:sp>
        <p:nvSpPr>
          <p:cNvPr id="259" name="Google Shape;259;p15"/>
          <p:cNvSpPr txBox="1"/>
          <p:nvPr/>
        </p:nvSpPr>
        <p:spPr>
          <a:xfrm>
            <a:off x="2111825" y="1500200"/>
            <a:ext cx="6834600" cy="31911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350"/>
              <a:buFont typeface="Arial"/>
              <a:buNone/>
            </a:pPr>
            <a:r>
              <a:rPr lang="en-GB" sz="1350" b="1" i="0" u="none" strike="noStrike" cap="none">
                <a:solidFill>
                  <a:srgbClr val="1C1E21"/>
                </a:solidFill>
                <a:latin typeface="Montserrat"/>
                <a:ea typeface="Montserrat"/>
                <a:cs typeface="Montserrat"/>
                <a:sym typeface="Montserrat"/>
              </a:rPr>
              <a:t>Extends matchers</a:t>
            </a:r>
            <a:r>
              <a:rPr lang="en-GB" sz="1350" b="0" i="0" u="none" strike="noStrike" cap="none">
                <a:solidFill>
                  <a:srgbClr val="1C1E21"/>
                </a:solidFill>
                <a:latin typeface="Montserrat"/>
                <a:ea typeface="Montserrat"/>
                <a:cs typeface="Montserrat"/>
                <a:sym typeface="Montserrat"/>
              </a:rPr>
              <a:t> to the ones provided by Jest.</a:t>
            </a: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r>
              <a:rPr lang="en-GB" sz="1350" b="0" i="0" u="none" strike="noStrike" cap="none">
                <a:solidFill>
                  <a:srgbClr val="1C1E21"/>
                </a:solidFill>
                <a:latin typeface="Montserrat"/>
                <a:ea typeface="Montserrat"/>
                <a:cs typeface="Montserrat"/>
                <a:sym typeface="Montserrat"/>
              </a:rPr>
              <a:t>In addition to the ones provided by Jest, it provides matchers related to</a:t>
            </a:r>
            <a:r>
              <a:rPr lang="en-GB" sz="1350" b="1" i="0" u="none" strike="noStrike" cap="none">
                <a:solidFill>
                  <a:srgbClr val="1C1E21"/>
                </a:solidFill>
                <a:latin typeface="Montserrat"/>
                <a:ea typeface="Montserrat"/>
                <a:cs typeface="Montserrat"/>
                <a:sym typeface="Montserrat"/>
              </a:rPr>
              <a:t> DOM elements</a:t>
            </a:r>
            <a:r>
              <a:rPr lang="en-GB" sz="1350" b="0" i="0" u="none" strike="noStrike" cap="none">
                <a:solidFill>
                  <a:srgbClr val="1C1E21"/>
                </a:solidFill>
                <a:latin typeface="Montserrat"/>
                <a:ea typeface="Montserrat"/>
                <a:cs typeface="Montserrat"/>
                <a:sym typeface="Montserrat"/>
              </a:rPr>
              <a:t>: .toHaveTextContent, .toBeInTheDocument</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2200"/>
              </a:spcAft>
              <a:buClr>
                <a:srgbClr val="000000"/>
              </a:buClr>
              <a:buSzPts val="1350"/>
              <a:buFont typeface="Arial"/>
              <a:buNone/>
            </a:pPr>
            <a:endParaRPr sz="1350" b="0" i="0"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3"/>
        <p:cNvGrpSpPr/>
        <p:nvPr/>
      </p:nvGrpSpPr>
      <p:grpSpPr>
        <a:xfrm>
          <a:off x="0" y="0"/>
          <a:ext cx="0" cy="0"/>
          <a:chOff x="0" y="0"/>
          <a:chExt cx="0" cy="0"/>
        </a:xfrm>
      </p:grpSpPr>
      <p:sp>
        <p:nvSpPr>
          <p:cNvPr id="264" name="Google Shape;264;p16"/>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Setup</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265" name="Google Shape;265;p16"/>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66" name="Google Shape;266;p16"/>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67" name="Google Shape;267;p16"/>
          <p:cNvSpPr txBox="1"/>
          <p:nvPr/>
        </p:nvSpPr>
        <p:spPr>
          <a:xfrm>
            <a:off x="414725" y="1500200"/>
            <a:ext cx="8305200" cy="3191100"/>
          </a:xfrm>
          <a:prstGeom prst="rect">
            <a:avLst/>
          </a:prstGeom>
          <a:noFill/>
          <a:ln>
            <a:noFill/>
          </a:ln>
        </p:spPr>
        <p:txBody>
          <a:bodyPr spcFirstLastPara="1" wrap="square" lIns="0" tIns="91425" rIns="91425" bIns="91425" anchor="t" anchorCtr="0">
            <a:noAutofit/>
          </a:bodyPr>
          <a:lstStyle/>
          <a:p>
            <a:pPr marL="0" marR="0" lvl="0" indent="0" algn="ctr" rtl="0">
              <a:lnSpc>
                <a:spcPct val="115000"/>
              </a:lnSpc>
              <a:spcBef>
                <a:spcPts val="800"/>
              </a:spcBef>
              <a:spcAft>
                <a:spcPts val="2200"/>
              </a:spcAft>
              <a:buClr>
                <a:srgbClr val="000000"/>
              </a:buClr>
              <a:buSzPts val="2850"/>
              <a:buFont typeface="Arial"/>
              <a:buNone/>
            </a:pPr>
            <a:r>
              <a:rPr lang="en-GB" sz="2850" b="1" i="0" u="none" strike="noStrike" cap="none">
                <a:solidFill>
                  <a:srgbClr val="1C1E21"/>
                </a:solidFill>
                <a:latin typeface="Montserrat"/>
                <a:ea typeface="Montserrat"/>
                <a:cs typeface="Montserrat"/>
                <a:sym typeface="Montserrat"/>
              </a:rPr>
              <a:t>EXAMPLES </a:t>
            </a:r>
            <a:r>
              <a:rPr lang="en-GB" sz="3700" b="0" i="0" u="none" strike="noStrike" cap="none">
                <a:solidFill>
                  <a:srgbClr val="333333"/>
                </a:solidFill>
                <a:highlight>
                  <a:srgbClr val="FFFFFF"/>
                </a:highlight>
                <a:latin typeface="Arial"/>
                <a:ea typeface="Arial"/>
                <a:cs typeface="Arial"/>
                <a:sym typeface="Arial"/>
              </a:rPr>
              <a:t>🤩</a:t>
            </a:r>
            <a:endParaRPr sz="2850" b="0" i="0"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1"/>
        <p:cNvGrpSpPr/>
        <p:nvPr/>
      </p:nvGrpSpPr>
      <p:grpSpPr>
        <a:xfrm>
          <a:off x="0" y="0"/>
          <a:ext cx="0" cy="0"/>
          <a:chOff x="0" y="0"/>
          <a:chExt cx="0" cy="0"/>
        </a:xfrm>
      </p:grpSpPr>
      <p:sp>
        <p:nvSpPr>
          <p:cNvPr id="272" name="Google Shape;272;p17"/>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Setup - CRA</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273" name="Google Shape;273;p17"/>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74" name="Google Shape;274;p17"/>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75" name="Google Shape;275;p17"/>
          <p:cNvSpPr txBox="1"/>
          <p:nvPr/>
        </p:nvSpPr>
        <p:spPr>
          <a:xfrm>
            <a:off x="414725" y="921675"/>
            <a:ext cx="8634000" cy="2923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What we need in addition to Jest and react-scripts:</a:t>
            </a:r>
            <a:endParaRPr sz="1600" b="1" i="0" u="none" strike="noStrike" cap="none">
              <a:solidFill>
                <a:srgbClr val="1B2331"/>
              </a:solidFill>
              <a:latin typeface="Montserrat"/>
              <a:ea typeface="Montserrat"/>
              <a:cs typeface="Montserrat"/>
              <a:sym typeface="Montserrat"/>
            </a:endParaRPr>
          </a:p>
          <a:p>
            <a:pPr marL="0" marR="0" lvl="0" indent="0" algn="l" rtl="0">
              <a:lnSpc>
                <a:spcPct val="100000"/>
              </a:lnSpc>
              <a:spcBef>
                <a:spcPts val="2200"/>
              </a:spcBef>
              <a:spcAft>
                <a:spcPts val="0"/>
              </a:spcAft>
              <a:buClr>
                <a:srgbClr val="000000"/>
              </a:buClr>
              <a:buSzPts val="1500"/>
              <a:buFont typeface="Arial"/>
              <a:buNone/>
            </a:pPr>
            <a:r>
              <a:rPr lang="en-GB" sz="1500" b="1" i="0" u="none" strike="noStrike" cap="none">
                <a:solidFill>
                  <a:srgbClr val="CC0000"/>
                </a:solidFill>
                <a:latin typeface="Source Code Pro"/>
                <a:ea typeface="Source Code Pro"/>
                <a:cs typeface="Source Code Pro"/>
                <a:sym typeface="Source Code Pro"/>
              </a:rPr>
              <a:t>yarn add --dev	@testing-library/jest-dom </a:t>
            </a:r>
            <a:r>
              <a:rPr lang="en-GB" sz="1500" b="1" i="0" u="none" strike="noStrike" cap="none">
                <a:solidFill>
                  <a:srgbClr val="6AA84F"/>
                </a:solidFill>
                <a:latin typeface="Source Code Pro"/>
                <a:ea typeface="Source Code Pro"/>
                <a:cs typeface="Source Code Pro"/>
                <a:sym typeface="Source Code Pro"/>
              </a:rPr>
              <a:t>// for extended matchers</a:t>
            </a:r>
            <a:endParaRPr sz="1500" b="1" i="0" u="none" strike="noStrike" cap="none">
              <a:solidFill>
                <a:srgbClr val="6AA84F"/>
              </a:solidFill>
              <a:latin typeface="Source Code Pro"/>
              <a:ea typeface="Source Code Pro"/>
              <a:cs typeface="Source Code Pro"/>
              <a:sym typeface="Source Code Pro"/>
            </a:endParaRPr>
          </a:p>
          <a:p>
            <a:pPr marL="1828800" marR="0" lvl="0" indent="0" algn="l" rtl="0">
              <a:lnSpc>
                <a:spcPct val="100000"/>
              </a:lnSpc>
              <a:spcBef>
                <a:spcPts val="800"/>
              </a:spcBef>
              <a:spcAft>
                <a:spcPts val="0"/>
              </a:spcAft>
              <a:buClr>
                <a:srgbClr val="000000"/>
              </a:buClr>
              <a:buSzPts val="1500"/>
              <a:buFont typeface="Arial"/>
              <a:buNone/>
            </a:pPr>
            <a:r>
              <a:rPr lang="en-GB" sz="1500" b="1" i="0" u="none" strike="noStrike" cap="none">
                <a:solidFill>
                  <a:srgbClr val="CC0000"/>
                </a:solidFill>
                <a:latin typeface="Source Code Pro"/>
                <a:ea typeface="Source Code Pro"/>
                <a:cs typeface="Source Code Pro"/>
                <a:sym typeface="Source Code Pro"/>
              </a:rPr>
              <a:t>@testing-library/user-event</a:t>
            </a:r>
            <a:r>
              <a:rPr lang="en-GB" sz="1500" b="1" i="0" u="none" strike="noStrike" cap="none">
                <a:solidFill>
                  <a:srgbClr val="6AA84F"/>
                </a:solidFill>
                <a:latin typeface="Source Code Pro"/>
                <a:ea typeface="Source Code Pro"/>
                <a:cs typeface="Source Code Pro"/>
                <a:sym typeface="Source Code Pro"/>
              </a:rPr>
              <a:t>// for creating events</a:t>
            </a:r>
            <a:endParaRPr sz="1500" b="1" i="0" u="none" strike="noStrike" cap="none">
              <a:solidFill>
                <a:srgbClr val="CC0000"/>
              </a:solidFill>
              <a:latin typeface="Source Code Pro"/>
              <a:ea typeface="Source Code Pro"/>
              <a:cs typeface="Source Code Pro"/>
              <a:sym typeface="Source Code Pro"/>
            </a:endParaRPr>
          </a:p>
          <a:p>
            <a:pPr marL="1828800" marR="0" lvl="0" indent="0" algn="l" rtl="0">
              <a:lnSpc>
                <a:spcPct val="100000"/>
              </a:lnSpc>
              <a:spcBef>
                <a:spcPts val="800"/>
              </a:spcBef>
              <a:spcAft>
                <a:spcPts val="0"/>
              </a:spcAft>
              <a:buClr>
                <a:srgbClr val="000000"/>
              </a:buClr>
              <a:buSzPts val="1500"/>
              <a:buFont typeface="Arial"/>
              <a:buNone/>
            </a:pPr>
            <a:r>
              <a:rPr lang="en-GB" sz="1500" b="1" i="0" u="none" strike="noStrike" cap="none">
                <a:solidFill>
                  <a:srgbClr val="CC0000"/>
                </a:solidFill>
                <a:latin typeface="Source Code Pro"/>
                <a:ea typeface="Source Code Pro"/>
                <a:cs typeface="Source Code Pro"/>
                <a:sym typeface="Source Code Pro"/>
              </a:rPr>
              <a:t>@testing-library/react </a:t>
            </a:r>
            <a:r>
              <a:rPr lang="en-GB" sz="1500" b="1" i="0" u="none" strike="noStrike" cap="none">
                <a:solidFill>
                  <a:srgbClr val="6AA84F"/>
                </a:solidFill>
                <a:latin typeface="Source Code Pro"/>
                <a:ea typeface="Source Code Pro"/>
                <a:cs typeface="Source Code Pro"/>
                <a:sym typeface="Source Code Pro"/>
              </a:rPr>
              <a:t>// querying, rendering components</a:t>
            </a:r>
            <a:endParaRPr sz="1500" b="1" i="0" u="none" strike="noStrike" cap="none">
              <a:solidFill>
                <a:srgbClr val="CC0000"/>
              </a:solidFill>
              <a:latin typeface="Source Code Pro"/>
              <a:ea typeface="Source Code Pro"/>
              <a:cs typeface="Source Code Pro"/>
              <a:sym typeface="Source Code Pro"/>
            </a:endParaRPr>
          </a:p>
          <a:p>
            <a:pPr marL="1828800" marR="0" lvl="0" indent="0" algn="l" rtl="0">
              <a:lnSpc>
                <a:spcPct val="100000"/>
              </a:lnSpc>
              <a:spcBef>
                <a:spcPts val="800"/>
              </a:spcBef>
              <a:spcAft>
                <a:spcPts val="0"/>
              </a:spcAft>
              <a:buClr>
                <a:srgbClr val="000000"/>
              </a:buClr>
              <a:buSzPts val="1500"/>
              <a:buFont typeface="Arial"/>
              <a:buNone/>
            </a:pPr>
            <a:r>
              <a:rPr lang="en-GB" sz="1500" b="1" i="0" u="none" strike="noStrike" cap="none">
                <a:solidFill>
                  <a:srgbClr val="CC0000"/>
                </a:solidFill>
                <a:latin typeface="Source Code Pro"/>
                <a:ea typeface="Source Code Pro"/>
                <a:cs typeface="Source Code Pro"/>
                <a:sym typeface="Source Code Pro"/>
              </a:rPr>
              <a:t>eslint-plugin-jest-dom </a:t>
            </a:r>
            <a:r>
              <a:rPr lang="en-GB" sz="1500" b="1" i="0" u="none" strike="noStrike" cap="none">
                <a:solidFill>
                  <a:srgbClr val="6AA84F"/>
                </a:solidFill>
                <a:latin typeface="Source Code Pro"/>
                <a:ea typeface="Source Code Pro"/>
                <a:cs typeface="Source Code Pro"/>
                <a:sym typeface="Source Code Pro"/>
              </a:rPr>
              <a:t>// linter, suggests methods</a:t>
            </a:r>
            <a:endParaRPr sz="1500" b="1" i="0" u="none" strike="noStrike" cap="none">
              <a:solidFill>
                <a:srgbClr val="CC0000"/>
              </a:solidFill>
              <a:latin typeface="Source Code Pro"/>
              <a:ea typeface="Source Code Pro"/>
              <a:cs typeface="Source Code Pro"/>
              <a:sym typeface="Source Code Pro"/>
            </a:endParaRPr>
          </a:p>
          <a:p>
            <a:pPr marL="1828800" marR="0" lvl="0" indent="0" algn="l" rtl="0">
              <a:lnSpc>
                <a:spcPct val="100000"/>
              </a:lnSpc>
              <a:spcBef>
                <a:spcPts val="800"/>
              </a:spcBef>
              <a:spcAft>
                <a:spcPts val="0"/>
              </a:spcAft>
              <a:buClr>
                <a:srgbClr val="000000"/>
              </a:buClr>
              <a:buSzPts val="1500"/>
              <a:buFont typeface="Arial"/>
              <a:buNone/>
            </a:pPr>
            <a:r>
              <a:rPr lang="en-GB" sz="1500" b="1" i="0" u="none" strike="noStrike" cap="none">
                <a:solidFill>
                  <a:srgbClr val="CC0000"/>
                </a:solidFill>
                <a:latin typeface="Source Code Pro"/>
                <a:ea typeface="Source Code Pro"/>
                <a:cs typeface="Source Code Pro"/>
                <a:sym typeface="Source Code Pro"/>
              </a:rPr>
              <a:t>eslint-plugin-testing-library </a:t>
            </a:r>
            <a:r>
              <a:rPr lang="en-GB" sz="1500" b="1" i="0" u="none" strike="noStrike" cap="none">
                <a:solidFill>
                  <a:srgbClr val="6AA84F"/>
                </a:solidFill>
                <a:latin typeface="Source Code Pro"/>
                <a:ea typeface="Source Code Pro"/>
                <a:cs typeface="Source Code Pro"/>
                <a:sym typeface="Source Code Pro"/>
              </a:rPr>
              <a:t>// linter, suggests methods</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8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457200" marR="0" lvl="0" indent="0" algn="l"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
        <p:nvSpPr>
          <p:cNvPr id="276" name="Google Shape;276;p17"/>
          <p:cNvSpPr txBox="1"/>
          <p:nvPr/>
        </p:nvSpPr>
        <p:spPr>
          <a:xfrm>
            <a:off x="4507950" y="3280550"/>
            <a:ext cx="4392900" cy="17034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After adding the dependencies, they should be visible in package.json</a:t>
            </a:r>
            <a:endParaRPr sz="1300" b="0" i="1" u="none" strike="noStrike" cap="none">
              <a:solidFill>
                <a:srgbClr val="1B2331"/>
              </a:solidFill>
              <a:latin typeface="Montserrat"/>
              <a:ea typeface="Montserrat"/>
              <a:cs typeface="Montserrat"/>
              <a:sym typeface="Montserrat"/>
            </a:endParaRPr>
          </a:p>
        </p:txBody>
      </p:sp>
      <p:pic>
        <p:nvPicPr>
          <p:cNvPr id="277" name="Google Shape;277;p17"/>
          <p:cNvPicPr preferRelativeResize="0"/>
          <p:nvPr/>
        </p:nvPicPr>
        <p:blipFill rotWithShape="1">
          <a:blip r:embed="rId4">
            <a:alphaModFix/>
          </a:blip>
          <a:srcRect/>
          <a:stretch/>
        </p:blipFill>
        <p:spPr>
          <a:xfrm>
            <a:off x="414725" y="3382150"/>
            <a:ext cx="4038600" cy="115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18"/>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Setup</a:t>
            </a:r>
            <a:endParaRPr sz="2400" b="1" i="0" u="none" strike="noStrike" cap="none">
              <a:solidFill>
                <a:srgbClr val="FFFFFF"/>
              </a:solidFill>
              <a:latin typeface="Montserrat"/>
              <a:ea typeface="Montserrat"/>
              <a:cs typeface="Montserrat"/>
              <a:sym typeface="Montserrat"/>
            </a:endParaRPr>
          </a:p>
        </p:txBody>
      </p:sp>
      <p:cxnSp>
        <p:nvCxnSpPr>
          <p:cNvPr id="283" name="Google Shape;283;p18"/>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84" name="Google Shape;284;p18"/>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85" name="Google Shape;285;p18"/>
          <p:cNvSpPr txBox="1"/>
          <p:nvPr/>
        </p:nvSpPr>
        <p:spPr>
          <a:xfrm>
            <a:off x="414725" y="3443600"/>
            <a:ext cx="8595600" cy="15987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220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Each component will have its own folder with its CSS (or SASS) module, as well as a folder __test__. Inside __test__, we will have a file named the same way as the component but with the </a:t>
            </a:r>
            <a:r>
              <a:rPr lang="en-GB" sz="1600" b="1" i="0" u="none" strike="noStrike" cap="none">
                <a:solidFill>
                  <a:srgbClr val="1B2331"/>
                </a:solidFill>
                <a:latin typeface="Montserrat"/>
                <a:ea typeface="Montserrat"/>
                <a:cs typeface="Montserrat"/>
                <a:sym typeface="Montserrat"/>
              </a:rPr>
              <a:t>.test.js suffix.</a:t>
            </a:r>
            <a:endParaRPr sz="1600" b="1" i="0" u="none" strike="noStrike" cap="none">
              <a:solidFill>
                <a:srgbClr val="1B2331"/>
              </a:solidFill>
              <a:latin typeface="Montserrat"/>
              <a:ea typeface="Montserrat"/>
              <a:cs typeface="Montserrat"/>
              <a:sym typeface="Montserrat"/>
            </a:endParaRPr>
          </a:p>
        </p:txBody>
      </p:sp>
      <p:sp>
        <p:nvSpPr>
          <p:cNvPr id="286" name="Google Shape;286;p18"/>
          <p:cNvSpPr txBox="1"/>
          <p:nvPr/>
        </p:nvSpPr>
        <p:spPr>
          <a:xfrm>
            <a:off x="414725" y="2918300"/>
            <a:ext cx="6771600" cy="4083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Basic template: note the __test__ folder which will hold the test file</a:t>
            </a:r>
            <a:endParaRPr sz="1300" b="0" i="1" u="none" strike="noStrike" cap="none">
              <a:solidFill>
                <a:srgbClr val="000000"/>
              </a:solidFill>
              <a:latin typeface="Arial"/>
              <a:ea typeface="Arial"/>
              <a:cs typeface="Arial"/>
              <a:sym typeface="Arial"/>
            </a:endParaRPr>
          </a:p>
        </p:txBody>
      </p:sp>
      <p:pic>
        <p:nvPicPr>
          <p:cNvPr id="287" name="Google Shape;287;p18"/>
          <p:cNvPicPr preferRelativeResize="0"/>
          <p:nvPr/>
        </p:nvPicPr>
        <p:blipFill rotWithShape="1">
          <a:blip r:embed="rId4">
            <a:alphaModFix/>
          </a:blip>
          <a:srcRect/>
          <a:stretch/>
        </p:blipFill>
        <p:spPr>
          <a:xfrm>
            <a:off x="414725" y="1027962"/>
            <a:ext cx="2467805" cy="178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1"/>
        <p:cNvGrpSpPr/>
        <p:nvPr/>
      </p:nvGrpSpPr>
      <p:grpSpPr>
        <a:xfrm>
          <a:off x="0" y="0"/>
          <a:ext cx="0" cy="0"/>
          <a:chOff x="0" y="0"/>
          <a:chExt cx="0" cy="0"/>
        </a:xfrm>
      </p:grpSpPr>
      <p:sp>
        <p:nvSpPr>
          <p:cNvPr id="292" name="Google Shape;292;p19"/>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Boilerplate</a:t>
            </a:r>
            <a:endParaRPr sz="2400" b="1" i="0" u="none" strike="noStrike" cap="none">
              <a:solidFill>
                <a:srgbClr val="FFFFFF"/>
              </a:solidFill>
              <a:latin typeface="Montserrat"/>
              <a:ea typeface="Montserrat"/>
              <a:cs typeface="Montserrat"/>
              <a:sym typeface="Montserrat"/>
            </a:endParaRPr>
          </a:p>
        </p:txBody>
      </p:sp>
      <p:cxnSp>
        <p:nvCxnSpPr>
          <p:cNvPr id="293" name="Google Shape;293;p19"/>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94" name="Google Shape;294;p19"/>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95" name="Google Shape;295;p19"/>
          <p:cNvSpPr txBox="1"/>
          <p:nvPr/>
        </p:nvSpPr>
        <p:spPr>
          <a:xfrm>
            <a:off x="414725" y="2458775"/>
            <a:ext cx="8522700" cy="214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8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We Will need to bring some functionalities from those scripts. Among them:</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115000"/>
              </a:lnSpc>
              <a:spcBef>
                <a:spcPts val="220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testing-library/jest-dom:</a:t>
            </a:r>
            <a:r>
              <a:rPr lang="en-GB" sz="1600" b="0" i="0" u="none" strike="noStrike" cap="none">
                <a:solidFill>
                  <a:srgbClr val="1B2331"/>
                </a:solidFill>
                <a:latin typeface="Montserrat"/>
                <a:ea typeface="Montserrat"/>
                <a:cs typeface="Montserrat"/>
                <a:sym typeface="Montserrat"/>
              </a:rPr>
              <a:t> Basically the extended matchers.</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ReactDOM</a:t>
            </a:r>
            <a:r>
              <a:rPr lang="en-GB" sz="1600" b="0" i="0" u="none" strike="noStrike" cap="none">
                <a:solidFill>
                  <a:srgbClr val="1B2331"/>
                </a:solidFill>
                <a:latin typeface="Montserrat"/>
                <a:ea typeface="Montserrat"/>
                <a:cs typeface="Montserrat"/>
                <a:sym typeface="Montserrat"/>
              </a:rPr>
              <a:t>: Mounts a component</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render </a:t>
            </a:r>
            <a:r>
              <a:rPr lang="en-GB" sz="1600" b="0" i="0" u="none" strike="noStrike" cap="none">
                <a:solidFill>
                  <a:srgbClr val="1B2331"/>
                </a:solidFill>
                <a:latin typeface="Montserrat"/>
                <a:ea typeface="Montserrat"/>
                <a:cs typeface="Montserrat"/>
                <a:sym typeface="Montserrat"/>
              </a:rPr>
              <a:t>from testing-library/react. Renders a component.</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Screen </a:t>
            </a:r>
            <a:r>
              <a:rPr lang="en-GB" sz="1600" b="0" i="0" u="none" strike="noStrike" cap="none">
                <a:solidFill>
                  <a:srgbClr val="1B2331"/>
                </a:solidFill>
                <a:latin typeface="Montserrat"/>
                <a:ea typeface="Montserrat"/>
                <a:cs typeface="Montserrat"/>
                <a:sym typeface="Montserrat"/>
              </a:rPr>
              <a:t>from testing-library/react. Object with all the queries pre bonded.</a:t>
            </a:r>
            <a:endParaRPr sz="1600" b="0" i="0" u="none" strike="noStrike" cap="none">
              <a:solidFill>
                <a:srgbClr val="1B2331"/>
              </a:solidFill>
              <a:latin typeface="Montserrat"/>
              <a:ea typeface="Montserrat"/>
              <a:cs typeface="Montserrat"/>
              <a:sym typeface="Montserrat"/>
            </a:endParaRPr>
          </a:p>
        </p:txBody>
      </p:sp>
      <p:pic>
        <p:nvPicPr>
          <p:cNvPr id="296" name="Google Shape;296;p19"/>
          <p:cNvPicPr preferRelativeResize="0"/>
          <p:nvPr/>
        </p:nvPicPr>
        <p:blipFill rotWithShape="1">
          <a:blip r:embed="rId4">
            <a:alphaModFix/>
          </a:blip>
          <a:srcRect/>
          <a:stretch/>
        </p:blipFill>
        <p:spPr>
          <a:xfrm>
            <a:off x="2038350" y="1185400"/>
            <a:ext cx="4533900" cy="100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Agenda</a:t>
            </a:r>
            <a:endParaRPr sz="2400" b="1" i="0" u="none" strike="noStrike" cap="none">
              <a:solidFill>
                <a:srgbClr val="FFFFFF"/>
              </a:solidFill>
              <a:latin typeface="Montserrat"/>
              <a:ea typeface="Montserrat"/>
              <a:cs typeface="Montserrat"/>
              <a:sym typeface="Montserrat"/>
            </a:endParaRPr>
          </a:p>
        </p:txBody>
      </p:sp>
      <p:cxnSp>
        <p:nvCxnSpPr>
          <p:cNvPr id="137" name="Google Shape;137;p2"/>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38" name="Google Shape;138;p2"/>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139" name="Google Shape;139;p2"/>
          <p:cNvSpPr txBox="1"/>
          <p:nvPr/>
        </p:nvSpPr>
        <p:spPr>
          <a:xfrm>
            <a:off x="414725" y="921675"/>
            <a:ext cx="8305200" cy="2907900"/>
          </a:xfrm>
          <a:prstGeom prst="rect">
            <a:avLst/>
          </a:prstGeom>
          <a:noFill/>
          <a:ln>
            <a:noFill/>
          </a:ln>
        </p:spPr>
        <p:txBody>
          <a:bodyPr spcFirstLastPara="1" wrap="square" lIns="0" tIns="91425" rIns="91425" bIns="91425" anchor="t" anchorCtr="0">
            <a:noAutofit/>
          </a:bodyPr>
          <a:lstStyle/>
          <a:p>
            <a:pPr marL="457200" marR="0" lvl="0" indent="-330200" algn="l" rtl="0">
              <a:lnSpc>
                <a:spcPct val="200000"/>
              </a:lnSpc>
              <a:spcBef>
                <a:spcPts val="80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Dependencies needed</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200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Types of tests that can be performed on React Components</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200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Demo of those methods</a:t>
            </a: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Google Shape;301;p20"/>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Testing - Boilerplate</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302" name="Google Shape;302;p20"/>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03" name="Google Shape;303;p20"/>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04" name="Google Shape;304;p20"/>
          <p:cNvSpPr txBox="1"/>
          <p:nvPr/>
        </p:nvSpPr>
        <p:spPr>
          <a:xfrm>
            <a:off x="414725" y="2918300"/>
            <a:ext cx="8522700" cy="11880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220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ReactDom.render():</a:t>
            </a:r>
            <a:r>
              <a:rPr lang="en-GB" sz="1600" b="0" i="0" u="none" strike="noStrike" cap="none">
                <a:solidFill>
                  <a:srgbClr val="1B2331"/>
                </a:solidFill>
                <a:latin typeface="Montserrat"/>
                <a:ea typeface="Montserrat"/>
                <a:cs typeface="Montserrat"/>
                <a:sym typeface="Montserrat"/>
              </a:rPr>
              <a:t> It is the function that bootstraps our app into an html element. It is used in index.js of Create React App. Attaches a component to a node. We will use it to attach an instance of our component to a controlled node that we will create. </a:t>
            </a:r>
            <a:endParaRPr sz="1600" b="0" i="0" u="none" strike="noStrike" cap="none">
              <a:solidFill>
                <a:srgbClr val="1B2331"/>
              </a:solidFill>
              <a:latin typeface="Montserrat"/>
              <a:ea typeface="Montserrat"/>
              <a:cs typeface="Montserrat"/>
              <a:sym typeface="Montserrat"/>
            </a:endParaRPr>
          </a:p>
        </p:txBody>
      </p:sp>
      <p:pic>
        <p:nvPicPr>
          <p:cNvPr id="305" name="Google Shape;305;p20"/>
          <p:cNvPicPr preferRelativeResize="0"/>
          <p:nvPr/>
        </p:nvPicPr>
        <p:blipFill rotWithShape="1">
          <a:blip r:embed="rId4">
            <a:alphaModFix/>
          </a:blip>
          <a:srcRect/>
          <a:stretch/>
        </p:blipFill>
        <p:spPr>
          <a:xfrm>
            <a:off x="5462116" y="1134250"/>
            <a:ext cx="2742711" cy="1109125"/>
          </a:xfrm>
          <a:prstGeom prst="rect">
            <a:avLst/>
          </a:prstGeom>
          <a:noFill/>
          <a:ln>
            <a:noFill/>
          </a:ln>
        </p:spPr>
      </p:pic>
      <p:sp>
        <p:nvSpPr>
          <p:cNvPr id="306" name="Google Shape;306;p20"/>
          <p:cNvSpPr txBox="1"/>
          <p:nvPr/>
        </p:nvSpPr>
        <p:spPr>
          <a:xfrm>
            <a:off x="386500" y="2455947"/>
            <a:ext cx="8522700" cy="4899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Left: imports, Right: index.js of Create React App</a:t>
            </a:r>
            <a:endParaRPr sz="1300" b="0" i="1" u="none" strike="noStrike" cap="none">
              <a:solidFill>
                <a:srgbClr val="1B2331"/>
              </a:solidFill>
              <a:latin typeface="Montserrat"/>
              <a:ea typeface="Montserrat"/>
              <a:cs typeface="Montserrat"/>
              <a:sym typeface="Montserrat"/>
            </a:endParaRPr>
          </a:p>
        </p:txBody>
      </p:sp>
      <p:pic>
        <p:nvPicPr>
          <p:cNvPr id="307" name="Google Shape;307;p20"/>
          <p:cNvPicPr preferRelativeResize="0"/>
          <p:nvPr/>
        </p:nvPicPr>
        <p:blipFill rotWithShape="1">
          <a:blip r:embed="rId5">
            <a:alphaModFix/>
          </a:blip>
          <a:srcRect/>
          <a:stretch/>
        </p:blipFill>
        <p:spPr>
          <a:xfrm>
            <a:off x="429601" y="1134250"/>
            <a:ext cx="4980599" cy="110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sp>
        <p:nvSpPr>
          <p:cNvPr id="312" name="Google Shape;312;p21"/>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Testing - Boilerplate</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313" name="Google Shape;313;p21"/>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14" name="Google Shape;314;p21"/>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15" name="Google Shape;315;p21"/>
          <p:cNvSpPr txBox="1"/>
          <p:nvPr/>
        </p:nvSpPr>
        <p:spPr>
          <a:xfrm>
            <a:off x="414725" y="2779675"/>
            <a:ext cx="8580900" cy="21888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@testing-library/react.render()</a:t>
            </a:r>
            <a:r>
              <a:rPr lang="en-GB" sz="1600" b="0" i="0" u="none" strike="noStrike" cap="none">
                <a:solidFill>
                  <a:srgbClr val="1B2331"/>
                </a:solidFill>
                <a:latin typeface="Montserrat"/>
                <a:ea typeface="Montserrat"/>
                <a:cs typeface="Montserrat"/>
                <a:sym typeface="Montserrat"/>
              </a:rPr>
              <a:t>: Takes any JSX to render it. Afterward, you should have access to the React component in your test.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
        <p:nvSpPr>
          <p:cNvPr id="316" name="Google Shape;316;p21"/>
          <p:cNvSpPr txBox="1"/>
          <p:nvPr/>
        </p:nvSpPr>
        <p:spPr>
          <a:xfrm>
            <a:off x="414725" y="2474472"/>
            <a:ext cx="8522700" cy="489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BoilerPlate</a:t>
            </a:r>
            <a:endParaRPr sz="1300" b="0" i="1"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0"/>
        <p:cNvGrpSpPr/>
        <p:nvPr/>
      </p:nvGrpSpPr>
      <p:grpSpPr>
        <a:xfrm>
          <a:off x="0" y="0"/>
          <a:ext cx="0" cy="0"/>
          <a:chOff x="0" y="0"/>
          <a:chExt cx="0" cy="0"/>
        </a:xfrm>
      </p:grpSpPr>
      <p:sp>
        <p:nvSpPr>
          <p:cNvPr id="321" name="Google Shape;321;p22"/>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Testing - Boilerplate</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322" name="Google Shape;322;p22"/>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23" name="Google Shape;323;p22"/>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24" name="Google Shape;324;p22"/>
          <p:cNvSpPr txBox="1"/>
          <p:nvPr/>
        </p:nvSpPr>
        <p:spPr>
          <a:xfrm>
            <a:off x="414725" y="2918300"/>
            <a:ext cx="8634000" cy="1845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600"/>
              <a:buFont typeface="Arial"/>
              <a:buNone/>
            </a:pPr>
            <a:r>
              <a:rPr lang="en-GB" sz="1600" b="1">
                <a:solidFill>
                  <a:srgbClr val="1B2331"/>
                </a:solidFill>
                <a:latin typeface="Montserrat"/>
                <a:ea typeface="Montserrat"/>
                <a:cs typeface="Montserrat"/>
                <a:sym typeface="Montserrat"/>
              </a:rPr>
              <a:t>@testing-library/react.render()</a:t>
            </a:r>
            <a:r>
              <a:rPr lang="en-GB" sz="1600">
                <a:solidFill>
                  <a:srgbClr val="1B2331"/>
                </a:solidFill>
                <a:latin typeface="Montserrat"/>
                <a:ea typeface="Montserrat"/>
                <a:cs typeface="Montserrat"/>
                <a:sym typeface="Montserrat"/>
              </a:rPr>
              <a:t>: Takes any JSX to render it. Afterward, you should have access to the React component in your test.</a:t>
            </a:r>
            <a:endParaRPr sz="1600">
              <a:solidFill>
                <a:srgbClr val="1B2331"/>
              </a:solidFill>
              <a:latin typeface="Montserrat"/>
              <a:ea typeface="Montserrat"/>
              <a:cs typeface="Montserrat"/>
              <a:sym typeface="Montserrat"/>
            </a:endParaRPr>
          </a:p>
          <a:p>
            <a:pPr marL="0" marR="0" lvl="0" indent="0" algn="just" rtl="0">
              <a:lnSpc>
                <a:spcPct val="115000"/>
              </a:lnSpc>
              <a:spcBef>
                <a:spcPts val="0"/>
              </a:spcBef>
              <a:spcAft>
                <a:spcPts val="220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@testing-library/jest-dom</a:t>
            </a:r>
            <a:r>
              <a:rPr lang="en-GB" sz="1600" b="0" i="0" u="none" strike="noStrike" cap="none">
                <a:solidFill>
                  <a:srgbClr val="1B2331"/>
                </a:solidFill>
                <a:latin typeface="Montserrat"/>
                <a:ea typeface="Montserrat"/>
                <a:cs typeface="Montserrat"/>
                <a:sym typeface="Montserrat"/>
              </a:rPr>
              <a:t>: Allows to use more matchers to check what we need to. Among them, if the element is present in the document, if it is empty, if it is visible, if it contains a specific class, if it is valid, if it contains certain text, etc.</a:t>
            </a:r>
            <a:endParaRPr sz="1600" b="0" i="0" u="none" strike="noStrike" cap="none">
              <a:solidFill>
                <a:srgbClr val="1B2331"/>
              </a:solidFill>
              <a:latin typeface="Montserrat"/>
              <a:ea typeface="Montserrat"/>
              <a:cs typeface="Montserrat"/>
              <a:sym typeface="Montserrat"/>
            </a:endParaRPr>
          </a:p>
        </p:txBody>
      </p:sp>
      <p:sp>
        <p:nvSpPr>
          <p:cNvPr id="325" name="Google Shape;325;p22"/>
          <p:cNvSpPr txBox="1"/>
          <p:nvPr/>
        </p:nvSpPr>
        <p:spPr>
          <a:xfrm>
            <a:off x="414725" y="2474472"/>
            <a:ext cx="8522700" cy="489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Left: imports, Right: index.js of Create React App</a:t>
            </a:r>
            <a:endParaRPr sz="1300" b="0" i="1" u="none" strike="noStrike" cap="none">
              <a:solidFill>
                <a:srgbClr val="1B2331"/>
              </a:solidFill>
              <a:latin typeface="Montserrat"/>
              <a:ea typeface="Montserrat"/>
              <a:cs typeface="Montserrat"/>
              <a:sym typeface="Montserrat"/>
            </a:endParaRPr>
          </a:p>
        </p:txBody>
      </p:sp>
      <p:pic>
        <p:nvPicPr>
          <p:cNvPr id="326" name="Google Shape;326;p22"/>
          <p:cNvPicPr preferRelativeResize="0"/>
          <p:nvPr/>
        </p:nvPicPr>
        <p:blipFill rotWithShape="1">
          <a:blip r:embed="rId4">
            <a:alphaModFix/>
          </a:blip>
          <a:srcRect/>
          <a:stretch/>
        </p:blipFill>
        <p:spPr>
          <a:xfrm>
            <a:off x="414725" y="1073550"/>
            <a:ext cx="5932592" cy="1340222"/>
          </a:xfrm>
          <a:prstGeom prst="rect">
            <a:avLst/>
          </a:prstGeom>
          <a:noFill/>
          <a:ln>
            <a:noFill/>
          </a:ln>
        </p:spPr>
      </p:pic>
      <p:pic>
        <p:nvPicPr>
          <p:cNvPr id="327" name="Google Shape;327;p22"/>
          <p:cNvPicPr preferRelativeResize="0"/>
          <p:nvPr/>
        </p:nvPicPr>
        <p:blipFill rotWithShape="1">
          <a:blip r:embed="rId5">
            <a:alphaModFix/>
          </a:blip>
          <a:srcRect/>
          <a:stretch/>
        </p:blipFill>
        <p:spPr>
          <a:xfrm>
            <a:off x="5858500" y="865121"/>
            <a:ext cx="3146575" cy="70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1"/>
        <p:cNvGrpSpPr/>
        <p:nvPr/>
      </p:nvGrpSpPr>
      <p:grpSpPr>
        <a:xfrm>
          <a:off x="0" y="0"/>
          <a:ext cx="0" cy="0"/>
          <a:chOff x="0" y="0"/>
          <a:chExt cx="0" cy="0"/>
        </a:xfrm>
      </p:grpSpPr>
      <p:sp>
        <p:nvSpPr>
          <p:cNvPr id="332" name="Google Shape;332;p23"/>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Testing - Boilerplate</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333" name="Google Shape;333;p23"/>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34" name="Google Shape;334;p23"/>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35" name="Google Shape;335;p23"/>
          <p:cNvSpPr txBox="1"/>
          <p:nvPr/>
        </p:nvSpPr>
        <p:spPr>
          <a:xfrm>
            <a:off x="414725" y="921675"/>
            <a:ext cx="8471400" cy="1150200"/>
          </a:xfrm>
          <a:prstGeom prst="rect">
            <a:avLst/>
          </a:prstGeom>
          <a:noFill/>
          <a:ln>
            <a:noFill/>
          </a:ln>
        </p:spPr>
        <p:txBody>
          <a:bodyPr spcFirstLastPara="1" wrap="square" lIns="0"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Expect</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200"/>
              <a:buFont typeface="Arial"/>
              <a:buNone/>
            </a:pPr>
            <a:r>
              <a:rPr lang="en-GB" sz="1200" b="0" i="0" u="none" strike="noStrike" cap="none">
                <a:solidFill>
                  <a:srgbClr val="24292E"/>
                </a:solidFill>
                <a:highlight>
                  <a:srgbClr val="FFFFFF"/>
                </a:highlight>
                <a:latin typeface="Montserrat"/>
                <a:ea typeface="Montserrat"/>
                <a:cs typeface="Montserrat"/>
                <a:sym typeface="Montserrat"/>
              </a:rPr>
              <a:t>When you're writing tests, you often need to check that values meet certain conditions. </a:t>
            </a:r>
            <a:r>
              <a:rPr lang="en-GB" sz="1000" b="0" i="0" u="none" strike="noStrike" cap="none">
                <a:solidFill>
                  <a:srgbClr val="24292E"/>
                </a:solidFill>
                <a:latin typeface="Montserrat"/>
                <a:ea typeface="Montserrat"/>
                <a:cs typeface="Montserrat"/>
                <a:sym typeface="Montserrat"/>
              </a:rPr>
              <a:t>expect</a:t>
            </a:r>
            <a:r>
              <a:rPr lang="en-GB" sz="1200" b="0" i="0" u="none" strike="noStrike" cap="none">
                <a:solidFill>
                  <a:srgbClr val="24292E"/>
                </a:solidFill>
                <a:highlight>
                  <a:srgbClr val="FFFFFF"/>
                </a:highlight>
                <a:latin typeface="Montserrat"/>
                <a:ea typeface="Montserrat"/>
                <a:cs typeface="Montserrat"/>
                <a:sym typeface="Montserrat"/>
              </a:rPr>
              <a:t> gives you access to a number of "matchers" that let you validate different things.</a:t>
            </a:r>
            <a:endParaRPr sz="1600" b="1" i="0" u="none" strike="noStrike" cap="none">
              <a:solidFill>
                <a:srgbClr val="1B2331"/>
              </a:solidFill>
              <a:latin typeface="Montserrat"/>
              <a:ea typeface="Montserrat"/>
              <a:cs typeface="Montserrat"/>
              <a:sym typeface="Montserrat"/>
            </a:endParaRPr>
          </a:p>
        </p:txBody>
      </p:sp>
      <p:pic>
        <p:nvPicPr>
          <p:cNvPr id="336" name="Google Shape;336;p23"/>
          <p:cNvPicPr preferRelativeResize="0"/>
          <p:nvPr/>
        </p:nvPicPr>
        <p:blipFill rotWithShape="1">
          <a:blip r:embed="rId4">
            <a:alphaModFix/>
          </a:blip>
          <a:srcRect/>
          <a:stretch/>
        </p:blipFill>
        <p:spPr>
          <a:xfrm>
            <a:off x="414725" y="1988550"/>
            <a:ext cx="2736725" cy="3002550"/>
          </a:xfrm>
          <a:prstGeom prst="rect">
            <a:avLst/>
          </a:prstGeom>
          <a:noFill/>
          <a:ln>
            <a:noFill/>
          </a:ln>
        </p:spPr>
      </p:pic>
      <p:pic>
        <p:nvPicPr>
          <p:cNvPr id="337" name="Google Shape;337;p23"/>
          <p:cNvPicPr preferRelativeResize="0"/>
          <p:nvPr/>
        </p:nvPicPr>
        <p:blipFill rotWithShape="1">
          <a:blip r:embed="rId5">
            <a:alphaModFix/>
          </a:blip>
          <a:srcRect/>
          <a:stretch/>
        </p:blipFill>
        <p:spPr>
          <a:xfrm>
            <a:off x="2858825" y="2071875"/>
            <a:ext cx="2989151" cy="2919226"/>
          </a:xfrm>
          <a:prstGeom prst="rect">
            <a:avLst/>
          </a:prstGeom>
          <a:noFill/>
          <a:ln>
            <a:noFill/>
          </a:ln>
        </p:spPr>
      </p:pic>
      <p:pic>
        <p:nvPicPr>
          <p:cNvPr id="338" name="Google Shape;338;p23"/>
          <p:cNvPicPr preferRelativeResize="0"/>
          <p:nvPr/>
        </p:nvPicPr>
        <p:blipFill rotWithShape="1">
          <a:blip r:embed="rId6">
            <a:alphaModFix/>
          </a:blip>
          <a:srcRect/>
          <a:stretch/>
        </p:blipFill>
        <p:spPr>
          <a:xfrm>
            <a:off x="5679375" y="1957500"/>
            <a:ext cx="2615900" cy="306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2"/>
        <p:cNvGrpSpPr/>
        <p:nvPr/>
      </p:nvGrpSpPr>
      <p:grpSpPr>
        <a:xfrm>
          <a:off x="0" y="0"/>
          <a:ext cx="0" cy="0"/>
          <a:chOff x="0" y="0"/>
          <a:chExt cx="0" cy="0"/>
        </a:xfrm>
      </p:grpSpPr>
      <p:sp>
        <p:nvSpPr>
          <p:cNvPr id="343" name="Google Shape;343;p24"/>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GB" sz="3000" b="1" i="0" u="none" strike="noStrike" cap="none">
                <a:solidFill>
                  <a:srgbClr val="4278E8"/>
                </a:solidFill>
                <a:latin typeface="Montserrat"/>
                <a:ea typeface="Montserrat"/>
                <a:cs typeface="Montserrat"/>
                <a:sym typeface="Montserrat"/>
              </a:rPr>
              <a:t>Basic Testing - React App</a:t>
            </a:r>
            <a:endParaRPr sz="2400" b="1" i="0" u="none" strike="noStrike" cap="none">
              <a:solidFill>
                <a:schemeClr val="lt1"/>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3000" b="1" i="0" u="none" strike="noStrike" cap="none">
              <a:solidFill>
                <a:srgbClr val="4278E8"/>
              </a:solidFill>
              <a:latin typeface="Montserrat"/>
              <a:ea typeface="Montserrat"/>
              <a:cs typeface="Montserrat"/>
              <a:sym typeface="Montserrat"/>
            </a:endParaRPr>
          </a:p>
        </p:txBody>
      </p:sp>
      <p:cxnSp>
        <p:nvCxnSpPr>
          <p:cNvPr id="344" name="Google Shape;344;p24"/>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45" name="Google Shape;345;p24"/>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46" name="Google Shape;346;p24"/>
          <p:cNvSpPr txBox="1"/>
          <p:nvPr/>
        </p:nvSpPr>
        <p:spPr>
          <a:xfrm>
            <a:off x="414725" y="921675"/>
            <a:ext cx="8398500" cy="3842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dirty="0">
                <a:solidFill>
                  <a:srgbClr val="1B2331"/>
                </a:solidFill>
                <a:latin typeface="Montserrat"/>
                <a:ea typeface="Montserrat"/>
                <a:cs typeface="Montserrat"/>
                <a:sym typeface="Montserrat"/>
              </a:rPr>
              <a:t>We are going to write tests for the following app:</a:t>
            </a:r>
            <a:endParaRPr sz="1600" b="1"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sng" strike="noStrike" cap="none" dirty="0">
                <a:solidFill>
                  <a:schemeClr val="hlink"/>
                </a:solidFill>
                <a:latin typeface="Montserrat"/>
                <a:ea typeface="Montserrat"/>
                <a:cs typeface="Montserrat"/>
                <a:sym typeface="Montserrat"/>
              </a:rPr>
              <a:t>https://github.com/israeltechchallenge/counter-for-testing </a:t>
            </a:r>
          </a:p>
          <a:p>
            <a:pPr marL="0" marR="0" lvl="0" indent="0" algn="ctr" rtl="0">
              <a:lnSpc>
                <a:spcPct val="115000"/>
              </a:lnSpc>
              <a:spcBef>
                <a:spcPts val="2200"/>
              </a:spcBef>
              <a:spcAft>
                <a:spcPts val="0"/>
              </a:spcAft>
              <a:buClr>
                <a:srgbClr val="000000"/>
              </a:buClr>
              <a:buSzPts val="1600"/>
              <a:buFont typeface="Arial"/>
              <a:buNone/>
            </a:pPr>
            <a:r>
              <a:rPr lang="en-GB" sz="1600" b="1" i="0" u="none" strike="noStrike" cap="none" dirty="0">
                <a:solidFill>
                  <a:srgbClr val="0091EA"/>
                </a:solidFill>
                <a:latin typeface="Montserrat"/>
                <a:ea typeface="Montserrat"/>
                <a:cs typeface="Montserrat"/>
                <a:sym typeface="Montserrat"/>
              </a:rPr>
              <a:t>Take 5-10 minutes to download the code, read it and be familiar with it.</a:t>
            </a:r>
            <a:endParaRPr sz="1600" b="1" i="0" u="none" strike="noStrike" cap="none" dirty="0">
              <a:solidFill>
                <a:srgbClr val="0091EA"/>
              </a:solidFill>
              <a:latin typeface="Montserrat"/>
              <a:ea typeface="Montserrat"/>
              <a:cs typeface="Montserrat"/>
              <a:sym typeface="Montserrat"/>
            </a:endParaRPr>
          </a:p>
          <a:p>
            <a:pPr marL="0" marR="0" lvl="0" indent="0" algn="ctr" rtl="0">
              <a:lnSpc>
                <a:spcPct val="115000"/>
              </a:lnSpc>
              <a:spcBef>
                <a:spcPts val="2200"/>
              </a:spcBef>
              <a:spcAft>
                <a:spcPts val="0"/>
              </a:spcAft>
              <a:buClr>
                <a:srgbClr val="000000"/>
              </a:buClr>
              <a:buSzPts val="1600"/>
              <a:buFont typeface="Arial"/>
              <a:buNone/>
            </a:pPr>
            <a:r>
              <a:rPr lang="en-GB" sz="1600" b="1" i="0" u="none" strike="noStrike" cap="none" dirty="0">
                <a:solidFill>
                  <a:srgbClr val="0091EA"/>
                </a:solidFill>
                <a:latin typeface="Montserrat"/>
                <a:ea typeface="Montserrat"/>
                <a:cs typeface="Montserrat"/>
                <a:sym typeface="Montserrat"/>
              </a:rPr>
              <a:t>Send a 👍 on the chat when you are done.</a:t>
            </a:r>
            <a:endParaRPr sz="1600" b="1" i="0" u="none" strike="noStrike" cap="none" dirty="0">
              <a:solidFill>
                <a:srgbClr val="0091EA"/>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1"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1" i="0" u="none" strike="noStrike" cap="none" dirty="0">
              <a:solidFill>
                <a:srgbClr val="1B233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0"/>
        <p:cNvGrpSpPr/>
        <p:nvPr/>
      </p:nvGrpSpPr>
      <p:grpSpPr>
        <a:xfrm>
          <a:off x="0" y="0"/>
          <a:ext cx="0" cy="0"/>
          <a:chOff x="0" y="0"/>
          <a:chExt cx="0" cy="0"/>
        </a:xfrm>
      </p:grpSpPr>
      <p:sp>
        <p:nvSpPr>
          <p:cNvPr id="351" name="Google Shape;351;p25"/>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352" name="Google Shape;352;p25"/>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53" name="Google Shape;353;p25"/>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54" name="Google Shape;354;p25"/>
          <p:cNvSpPr txBox="1"/>
          <p:nvPr/>
        </p:nvSpPr>
        <p:spPr>
          <a:xfrm>
            <a:off x="414725" y="921675"/>
            <a:ext cx="8398500" cy="408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Let’s say we have a Counter component that looks like this upon start: </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355" name="Google Shape;355;p25"/>
          <p:cNvPicPr preferRelativeResize="0"/>
          <p:nvPr/>
        </p:nvPicPr>
        <p:blipFill rotWithShape="1">
          <a:blip r:embed="rId4">
            <a:alphaModFix/>
          </a:blip>
          <a:srcRect/>
          <a:stretch/>
        </p:blipFill>
        <p:spPr>
          <a:xfrm>
            <a:off x="1240488" y="3479425"/>
            <a:ext cx="2209800" cy="1276350"/>
          </a:xfrm>
          <a:prstGeom prst="rect">
            <a:avLst/>
          </a:prstGeom>
          <a:noFill/>
          <a:ln>
            <a:noFill/>
          </a:ln>
        </p:spPr>
      </p:pic>
      <p:sp>
        <p:nvSpPr>
          <p:cNvPr id="356" name="Google Shape;356;p25"/>
          <p:cNvSpPr txBox="1"/>
          <p:nvPr/>
        </p:nvSpPr>
        <p:spPr>
          <a:xfrm>
            <a:off x="414725" y="3014063"/>
            <a:ext cx="8221200" cy="659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220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And expects these properties: </a:t>
            </a:r>
            <a:endParaRPr sz="1600" b="0" i="0" u="none" strike="noStrike" cap="none">
              <a:solidFill>
                <a:srgbClr val="1B2331"/>
              </a:solidFill>
              <a:latin typeface="Montserrat"/>
              <a:ea typeface="Montserrat"/>
              <a:cs typeface="Montserrat"/>
              <a:sym typeface="Montserrat"/>
            </a:endParaRPr>
          </a:p>
        </p:txBody>
      </p:sp>
      <p:pic>
        <p:nvPicPr>
          <p:cNvPr id="357" name="Google Shape;357;p25"/>
          <p:cNvPicPr preferRelativeResize="0"/>
          <p:nvPr/>
        </p:nvPicPr>
        <p:blipFill rotWithShape="1">
          <a:blip r:embed="rId5">
            <a:alphaModFix/>
          </a:blip>
          <a:srcRect r="22671"/>
          <a:stretch/>
        </p:blipFill>
        <p:spPr>
          <a:xfrm>
            <a:off x="3014263" y="1370275"/>
            <a:ext cx="2415825" cy="533400"/>
          </a:xfrm>
          <a:prstGeom prst="rect">
            <a:avLst/>
          </a:prstGeom>
          <a:noFill/>
          <a:ln>
            <a:noFill/>
          </a:ln>
        </p:spPr>
      </p:pic>
      <p:pic>
        <p:nvPicPr>
          <p:cNvPr id="358" name="Google Shape;358;p25"/>
          <p:cNvPicPr preferRelativeResize="0"/>
          <p:nvPr/>
        </p:nvPicPr>
        <p:blipFill rotWithShape="1">
          <a:blip r:embed="rId6">
            <a:alphaModFix/>
          </a:blip>
          <a:srcRect/>
          <a:stretch/>
        </p:blipFill>
        <p:spPr>
          <a:xfrm>
            <a:off x="3014275" y="2497388"/>
            <a:ext cx="2333625" cy="485775"/>
          </a:xfrm>
          <a:prstGeom prst="rect">
            <a:avLst/>
          </a:prstGeom>
          <a:noFill/>
          <a:ln>
            <a:noFill/>
          </a:ln>
        </p:spPr>
      </p:pic>
      <p:sp>
        <p:nvSpPr>
          <p:cNvPr id="359" name="Google Shape;359;p25"/>
          <p:cNvSpPr txBox="1"/>
          <p:nvPr/>
        </p:nvSpPr>
        <p:spPr>
          <a:xfrm>
            <a:off x="447175" y="1996388"/>
            <a:ext cx="8398500" cy="408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220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And this way when the plus has been pressed X amount of times</a:t>
            </a:r>
            <a:endParaRPr sz="1600" b="0" i="0" u="none" strike="noStrike" cap="none">
              <a:solidFill>
                <a:srgbClr val="1B2331"/>
              </a:solidFill>
              <a:latin typeface="Montserrat"/>
              <a:ea typeface="Montserrat"/>
              <a:cs typeface="Montserrat"/>
              <a:sym typeface="Montserrat"/>
            </a:endParaRPr>
          </a:p>
        </p:txBody>
      </p:sp>
      <p:sp>
        <p:nvSpPr>
          <p:cNvPr id="360" name="Google Shape;360;p25"/>
          <p:cNvSpPr txBox="1"/>
          <p:nvPr/>
        </p:nvSpPr>
        <p:spPr>
          <a:xfrm>
            <a:off x="3492500" y="3479500"/>
            <a:ext cx="4587600" cy="12762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1" i="1" u="none" strike="noStrike" cap="none">
                <a:solidFill>
                  <a:srgbClr val="1B2331"/>
                </a:solidFill>
                <a:latin typeface="Montserrat"/>
                <a:ea typeface="Montserrat"/>
                <a:cs typeface="Montserrat"/>
                <a:sym typeface="Montserrat"/>
              </a:rPr>
              <a:t>key</a:t>
            </a:r>
            <a:r>
              <a:rPr lang="en-GB" sz="1300" b="0" i="1" u="none" strike="noStrike" cap="none">
                <a:solidFill>
                  <a:srgbClr val="1B2331"/>
                </a:solidFill>
                <a:latin typeface="Montserrat"/>
                <a:ea typeface="Montserrat"/>
                <a:cs typeface="Montserrat"/>
                <a:sym typeface="Montserrat"/>
              </a:rPr>
              <a:t>: because it has been generated with .map</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0"/>
              </a:spcBef>
              <a:spcAft>
                <a:spcPts val="0"/>
              </a:spcAft>
              <a:buClr>
                <a:srgbClr val="000000"/>
              </a:buClr>
              <a:buSzPts val="1300"/>
              <a:buFont typeface="Arial"/>
              <a:buNone/>
            </a:pPr>
            <a:r>
              <a:rPr lang="en-GB" sz="1300" b="1" i="1" u="none" strike="noStrike" cap="none">
                <a:solidFill>
                  <a:srgbClr val="1B2331"/>
                </a:solidFill>
                <a:latin typeface="Montserrat"/>
                <a:ea typeface="Montserrat"/>
                <a:cs typeface="Montserrat"/>
                <a:sym typeface="Montserrat"/>
              </a:rPr>
              <a:t>counter</a:t>
            </a:r>
            <a:r>
              <a:rPr lang="en-GB" sz="1300" b="0" i="1" u="none" strike="noStrike" cap="none">
                <a:solidFill>
                  <a:srgbClr val="1B2331"/>
                </a:solidFill>
                <a:latin typeface="Montserrat"/>
                <a:ea typeface="Montserrat"/>
                <a:cs typeface="Montserrat"/>
                <a:sym typeface="Montserrat"/>
              </a:rPr>
              <a:t>: {value: &lt;number&gt;, id:&lt;number&gt;}</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0"/>
              </a:spcBef>
              <a:spcAft>
                <a:spcPts val="0"/>
              </a:spcAft>
              <a:buClr>
                <a:srgbClr val="000000"/>
              </a:buClr>
              <a:buSzPts val="1300"/>
              <a:buFont typeface="Arial"/>
              <a:buNone/>
            </a:pPr>
            <a:r>
              <a:rPr lang="en-GB" sz="1300" b="1" i="1" u="none" strike="noStrike" cap="none">
                <a:solidFill>
                  <a:srgbClr val="1B2331"/>
                </a:solidFill>
                <a:latin typeface="Montserrat"/>
                <a:ea typeface="Montserrat"/>
                <a:cs typeface="Montserrat"/>
                <a:sym typeface="Montserrat"/>
              </a:rPr>
              <a:t>onIncrement, onDecrement, onDelete</a:t>
            </a:r>
            <a:r>
              <a:rPr lang="en-GB" sz="1300" b="0" i="1" u="none" strike="noStrike" cap="none">
                <a:solidFill>
                  <a:srgbClr val="1B2331"/>
                </a:solidFill>
                <a:latin typeface="Montserrat"/>
                <a:ea typeface="Montserrat"/>
                <a:cs typeface="Montserrat"/>
                <a:sym typeface="Montserrat"/>
              </a:rPr>
              <a:t>: callbacks</a:t>
            </a:r>
            <a:endParaRPr sz="1300" b="0" i="1"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sp>
        <p:nvSpPr>
          <p:cNvPr id="365" name="Google Shape;365;p26"/>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366" name="Google Shape;366;p26"/>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67" name="Google Shape;367;p26"/>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68" name="Google Shape;368;p26"/>
          <p:cNvSpPr txBox="1"/>
          <p:nvPr/>
        </p:nvSpPr>
        <p:spPr>
          <a:xfrm>
            <a:off x="414725" y="921675"/>
            <a:ext cx="8398500" cy="36069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#1</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Our First test should always </a:t>
            </a:r>
            <a:r>
              <a:rPr lang="en-GB" sz="1600" b="1" i="0" u="none" strike="noStrike" cap="none">
                <a:solidFill>
                  <a:srgbClr val="1B2331"/>
                </a:solidFill>
                <a:latin typeface="Montserrat"/>
                <a:ea typeface="Montserrat"/>
                <a:cs typeface="Montserrat"/>
                <a:sym typeface="Montserrat"/>
              </a:rPr>
              <a:t>check that the</a:t>
            </a:r>
            <a:r>
              <a:rPr lang="en-GB" sz="1600" b="0" i="0" u="none" strike="noStrike" cap="none">
                <a:solidFill>
                  <a:srgbClr val="1B2331"/>
                </a:solidFill>
                <a:latin typeface="Montserrat"/>
                <a:ea typeface="Montserrat"/>
                <a:cs typeface="Montserrat"/>
                <a:sym typeface="Montserrat"/>
              </a:rPr>
              <a:t> </a:t>
            </a:r>
            <a:r>
              <a:rPr lang="en-GB" sz="1600" b="1" i="0" u="none" strike="noStrike" cap="none">
                <a:solidFill>
                  <a:srgbClr val="1B2331"/>
                </a:solidFill>
                <a:latin typeface="Montserrat"/>
                <a:ea typeface="Montserrat"/>
                <a:cs typeface="Montserrat"/>
                <a:sym typeface="Montserrat"/>
              </a:rPr>
              <a:t>component doesn’t crash our app</a:t>
            </a:r>
            <a:r>
              <a:rPr lang="en-GB" sz="1600" b="0" i="0" u="none" strike="noStrike" cap="none">
                <a:solidFill>
                  <a:srgbClr val="1B2331"/>
                </a:solidFill>
                <a:latin typeface="Montserrat"/>
                <a:ea typeface="Montserrat"/>
                <a:cs typeface="Montserrat"/>
                <a:sym typeface="Montserrat"/>
              </a:rPr>
              <a: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Crashes might happen when a component is expecting some props, and it doesn’t receive them, when there are infinite loops re rendering the component…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Long story short, let’s give it a look.</a:t>
            </a: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2"/>
        <p:cNvGrpSpPr/>
        <p:nvPr/>
      </p:nvGrpSpPr>
      <p:grpSpPr>
        <a:xfrm>
          <a:off x="0" y="0"/>
          <a:ext cx="0" cy="0"/>
          <a:chOff x="0" y="0"/>
          <a:chExt cx="0" cy="0"/>
        </a:xfrm>
      </p:grpSpPr>
      <p:sp>
        <p:nvSpPr>
          <p:cNvPr id="373" name="Google Shape;373;p27"/>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374" name="Google Shape;374;p27"/>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75" name="Google Shape;375;p27"/>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76" name="Google Shape;376;p27"/>
          <p:cNvSpPr txBox="1"/>
          <p:nvPr/>
        </p:nvSpPr>
        <p:spPr>
          <a:xfrm>
            <a:off x="414725" y="921675"/>
            <a:ext cx="8398500" cy="4083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First thing to check: that the component mounts properly.</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377" name="Google Shape;377;p27"/>
          <p:cNvPicPr preferRelativeResize="0"/>
          <p:nvPr/>
        </p:nvPicPr>
        <p:blipFill rotWithShape="1">
          <a:blip r:embed="rId4">
            <a:alphaModFix/>
          </a:blip>
          <a:srcRect/>
          <a:stretch/>
        </p:blipFill>
        <p:spPr>
          <a:xfrm>
            <a:off x="414725" y="1422200"/>
            <a:ext cx="4280783" cy="1346450"/>
          </a:xfrm>
          <a:prstGeom prst="rect">
            <a:avLst/>
          </a:prstGeom>
          <a:noFill/>
          <a:ln>
            <a:noFill/>
          </a:ln>
        </p:spPr>
      </p:pic>
      <p:pic>
        <p:nvPicPr>
          <p:cNvPr id="378" name="Google Shape;378;p27"/>
          <p:cNvPicPr preferRelativeResize="0"/>
          <p:nvPr/>
        </p:nvPicPr>
        <p:blipFill rotWithShape="1">
          <a:blip r:embed="rId5">
            <a:alphaModFix/>
          </a:blip>
          <a:srcRect/>
          <a:stretch/>
        </p:blipFill>
        <p:spPr>
          <a:xfrm>
            <a:off x="4742250" y="1422200"/>
            <a:ext cx="4243001" cy="1346462"/>
          </a:xfrm>
          <a:prstGeom prst="rect">
            <a:avLst/>
          </a:prstGeom>
          <a:noFill/>
          <a:ln>
            <a:noFill/>
          </a:ln>
        </p:spPr>
      </p:pic>
      <p:sp>
        <p:nvSpPr>
          <p:cNvPr id="379" name="Google Shape;379;p27"/>
          <p:cNvSpPr txBox="1"/>
          <p:nvPr/>
        </p:nvSpPr>
        <p:spPr>
          <a:xfrm>
            <a:off x="414725" y="2768650"/>
            <a:ext cx="8570400" cy="4083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Now again with props: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380" name="Google Shape;380;p27"/>
          <p:cNvPicPr preferRelativeResize="0"/>
          <p:nvPr/>
        </p:nvPicPr>
        <p:blipFill rotWithShape="1">
          <a:blip r:embed="rId6">
            <a:alphaModFix/>
          </a:blip>
          <a:srcRect/>
          <a:stretch/>
        </p:blipFill>
        <p:spPr>
          <a:xfrm>
            <a:off x="1280475" y="3131775"/>
            <a:ext cx="3453324" cy="1661750"/>
          </a:xfrm>
          <a:prstGeom prst="rect">
            <a:avLst/>
          </a:prstGeom>
          <a:noFill/>
          <a:ln>
            <a:noFill/>
          </a:ln>
        </p:spPr>
      </p:pic>
      <p:pic>
        <p:nvPicPr>
          <p:cNvPr id="381" name="Google Shape;381;p27"/>
          <p:cNvPicPr preferRelativeResize="0"/>
          <p:nvPr/>
        </p:nvPicPr>
        <p:blipFill rotWithShape="1">
          <a:blip r:embed="rId7">
            <a:alphaModFix/>
          </a:blip>
          <a:srcRect/>
          <a:stretch/>
        </p:blipFill>
        <p:spPr>
          <a:xfrm>
            <a:off x="4808599" y="3131775"/>
            <a:ext cx="3054935" cy="1661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
                                        </p:tgtEl>
                                        <p:attrNameLst>
                                          <p:attrName>style.visibility</p:attrName>
                                        </p:attrNameLst>
                                      </p:cBhvr>
                                      <p:to>
                                        <p:strVal val="visible"/>
                                      </p:to>
                                    </p:set>
                                    <p:animEffect transition="in" filter="fade">
                                      <p:cBhvr>
                                        <p:cTn id="12" dur="10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5"/>
        <p:cNvGrpSpPr/>
        <p:nvPr/>
      </p:nvGrpSpPr>
      <p:grpSpPr>
        <a:xfrm>
          <a:off x="0" y="0"/>
          <a:ext cx="0" cy="0"/>
          <a:chOff x="0" y="0"/>
          <a:chExt cx="0" cy="0"/>
        </a:xfrm>
      </p:grpSpPr>
      <p:sp>
        <p:nvSpPr>
          <p:cNvPr id="386" name="Google Shape;386;p28"/>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387" name="Google Shape;387;p28"/>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88" name="Google Shape;388;p28"/>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389" name="Google Shape;389;p28"/>
          <p:cNvSpPr txBox="1"/>
          <p:nvPr/>
        </p:nvSpPr>
        <p:spPr>
          <a:xfrm>
            <a:off x="414725" y="921675"/>
            <a:ext cx="8398500" cy="16038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#2: </a:t>
            </a:r>
            <a:r>
              <a:rPr lang="en-GB" sz="1600" b="0" i="0" u="none" strike="noStrike" cap="none">
                <a:solidFill>
                  <a:srgbClr val="1B2331"/>
                </a:solidFill>
                <a:latin typeface="Montserrat"/>
                <a:ea typeface="Montserrat"/>
                <a:cs typeface="Montserrat"/>
                <a:sym typeface="Montserrat"/>
              </a:rPr>
              <a:t>Always Cleanup. Cleaning up means to reset a mounted component, clear a node element where you are attaching it. If you need to cleanup more operations, add them.</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Good news: Part of it happens automatically on Jest.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390" name="Google Shape;390;p28"/>
          <p:cNvPicPr preferRelativeResize="0"/>
          <p:nvPr/>
        </p:nvPicPr>
        <p:blipFill rotWithShape="1">
          <a:blip r:embed="rId4">
            <a:alphaModFix/>
          </a:blip>
          <a:srcRect t="22243" b="31560"/>
          <a:stretch/>
        </p:blipFill>
        <p:spPr>
          <a:xfrm>
            <a:off x="2486025" y="4240225"/>
            <a:ext cx="4171950" cy="369600"/>
          </a:xfrm>
          <a:prstGeom prst="rect">
            <a:avLst/>
          </a:prstGeom>
          <a:noFill/>
          <a:ln>
            <a:noFill/>
          </a:ln>
        </p:spPr>
      </p:pic>
      <p:pic>
        <p:nvPicPr>
          <p:cNvPr id="391" name="Google Shape;391;p28"/>
          <p:cNvPicPr preferRelativeResize="0"/>
          <p:nvPr/>
        </p:nvPicPr>
        <p:blipFill rotWithShape="1">
          <a:blip r:embed="rId5">
            <a:alphaModFix/>
          </a:blip>
          <a:srcRect/>
          <a:stretch/>
        </p:blipFill>
        <p:spPr>
          <a:xfrm>
            <a:off x="2071850" y="2442850"/>
            <a:ext cx="5000300" cy="1516525"/>
          </a:xfrm>
          <a:prstGeom prst="rect">
            <a:avLst/>
          </a:prstGeom>
          <a:noFill/>
          <a:ln>
            <a:noFill/>
          </a:ln>
        </p:spPr>
      </p:pic>
      <p:sp>
        <p:nvSpPr>
          <p:cNvPr id="392" name="Google Shape;392;p28"/>
          <p:cNvSpPr txBox="1"/>
          <p:nvPr/>
        </p:nvSpPr>
        <p:spPr>
          <a:xfrm>
            <a:off x="1768325" y="4609825"/>
            <a:ext cx="5691300" cy="669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2200"/>
              </a:spcAft>
              <a:buClr>
                <a:srgbClr val="000000"/>
              </a:buClr>
              <a:buSzPts val="1300"/>
              <a:buFont typeface="Arial"/>
              <a:buNone/>
            </a:pPr>
            <a:r>
              <a:rPr lang="en-GB" sz="1300" b="0" i="1" u="none" strike="noStrike" cap="none">
                <a:solidFill>
                  <a:srgbClr val="000000"/>
                </a:solidFill>
                <a:latin typeface="Montserrat"/>
                <a:ea typeface="Montserrat"/>
                <a:cs typeface="Montserrat"/>
                <a:sym typeface="Montserrat"/>
              </a:rPr>
              <a:t>This used to be an often practice, not necessary anymore.</a:t>
            </a:r>
            <a:endParaRPr sz="13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6"/>
        <p:cNvGrpSpPr/>
        <p:nvPr/>
      </p:nvGrpSpPr>
      <p:grpSpPr>
        <a:xfrm>
          <a:off x="0" y="0"/>
          <a:ext cx="0" cy="0"/>
          <a:chOff x="0" y="0"/>
          <a:chExt cx="0" cy="0"/>
        </a:xfrm>
      </p:grpSpPr>
      <p:sp>
        <p:nvSpPr>
          <p:cNvPr id="397" name="Google Shape;397;p29"/>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398" name="Google Shape;398;p29"/>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399" name="Google Shape;399;p29"/>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00" name="Google Shape;400;p29"/>
          <p:cNvSpPr txBox="1"/>
          <p:nvPr/>
        </p:nvSpPr>
        <p:spPr>
          <a:xfrm>
            <a:off x="414725" y="921675"/>
            <a:ext cx="8398500" cy="4083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#3 - AAA</a:t>
            </a:r>
            <a:endParaRPr sz="1600" b="1" i="0" u="none" strike="noStrike" cap="none">
              <a:solidFill>
                <a:srgbClr val="1B2331"/>
              </a:solidFill>
              <a:latin typeface="Montserrat"/>
              <a:ea typeface="Montserrat"/>
              <a:cs typeface="Montserrat"/>
              <a:sym typeface="Montserrat"/>
            </a:endParaRPr>
          </a:p>
          <a:p>
            <a:pPr marL="0" marR="0" lvl="0" indent="0" algn="just" rtl="0">
              <a:lnSpc>
                <a:spcPct val="100000"/>
              </a:lnSpc>
              <a:spcBef>
                <a:spcPts val="10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Now we can start testing the component. What should we test?</a:t>
            </a:r>
            <a:endParaRPr sz="1600" b="0" i="0" u="none" strike="noStrike" cap="none">
              <a:solidFill>
                <a:srgbClr val="1B2331"/>
              </a:solidFill>
              <a:latin typeface="Montserrat"/>
              <a:ea typeface="Montserrat"/>
              <a:cs typeface="Montserrat"/>
              <a:sym typeface="Montserrat"/>
            </a:endParaRPr>
          </a:p>
        </p:txBody>
      </p:sp>
      <p:pic>
        <p:nvPicPr>
          <p:cNvPr id="401" name="Google Shape;401;p29"/>
          <p:cNvPicPr preferRelativeResize="0"/>
          <p:nvPr/>
        </p:nvPicPr>
        <p:blipFill rotWithShape="1">
          <a:blip r:embed="rId4">
            <a:alphaModFix/>
          </a:blip>
          <a:srcRect r="22671"/>
          <a:stretch/>
        </p:blipFill>
        <p:spPr>
          <a:xfrm>
            <a:off x="1850113" y="1863363"/>
            <a:ext cx="2415825" cy="533400"/>
          </a:xfrm>
          <a:prstGeom prst="rect">
            <a:avLst/>
          </a:prstGeom>
          <a:noFill/>
          <a:ln>
            <a:noFill/>
          </a:ln>
        </p:spPr>
      </p:pic>
      <p:pic>
        <p:nvPicPr>
          <p:cNvPr id="402" name="Google Shape;402;p29"/>
          <p:cNvPicPr preferRelativeResize="0"/>
          <p:nvPr/>
        </p:nvPicPr>
        <p:blipFill rotWithShape="1">
          <a:blip r:embed="rId5">
            <a:alphaModFix/>
          </a:blip>
          <a:srcRect/>
          <a:stretch/>
        </p:blipFill>
        <p:spPr>
          <a:xfrm>
            <a:off x="4844475" y="1887175"/>
            <a:ext cx="2333625" cy="485775"/>
          </a:xfrm>
          <a:prstGeom prst="rect">
            <a:avLst/>
          </a:prstGeom>
          <a:noFill/>
          <a:ln>
            <a:noFill/>
          </a:ln>
        </p:spPr>
      </p:pic>
      <p:sp>
        <p:nvSpPr>
          <p:cNvPr id="403" name="Google Shape;403;p29"/>
          <p:cNvSpPr txBox="1"/>
          <p:nvPr/>
        </p:nvSpPr>
        <p:spPr>
          <a:xfrm>
            <a:off x="372750" y="2440850"/>
            <a:ext cx="8676000" cy="2633400"/>
          </a:xfrm>
          <a:prstGeom prst="rect">
            <a:avLst/>
          </a:prstGeom>
          <a:noFill/>
          <a:ln>
            <a:noFill/>
          </a:ln>
        </p:spPr>
        <p:txBody>
          <a:bodyPr spcFirstLastPara="1" wrap="square" lIns="0" tIns="91425" rIns="91425" bIns="91425" anchor="t" anchorCtr="0">
            <a:noAutofit/>
          </a:bodyPr>
          <a:lstStyle/>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We should test that clicking on the plus, the number goes up by one and the background gets blue.</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Same for the minus</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We should test that the delete button triggers a callback (the actual function will be tested on the component where it lives)</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We should test that given zero, displays ‘Zero’ with yellow background</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Note: we know that each button should trigger a callback to the parent. In this component, we only care about that, that triggers a callback. On the parent, we will need to deal with the real functionality</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Google Shape;144;p3"/>
          <p:cNvSpPr txBox="1"/>
          <p:nvPr/>
        </p:nvSpPr>
        <p:spPr>
          <a:xfrm>
            <a:off x="285400" y="238450"/>
            <a:ext cx="7744200" cy="59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3000" b="1" i="0" u="none" strike="noStrike" cap="none">
                <a:solidFill>
                  <a:srgbClr val="4278E8"/>
                </a:solidFill>
                <a:latin typeface="Montserrat"/>
                <a:ea typeface="Montserrat"/>
                <a:cs typeface="Montserrat"/>
                <a:sym typeface="Montserrat"/>
              </a:rPr>
              <a:t>Types of Tests</a:t>
            </a:r>
            <a:endParaRPr sz="3000" b="1" i="0" u="none" strike="noStrike" cap="none">
              <a:solidFill>
                <a:srgbClr val="4278E8"/>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Montserrat"/>
              <a:ea typeface="Montserrat"/>
              <a:cs typeface="Montserrat"/>
              <a:sym typeface="Montserrat"/>
            </a:endParaRPr>
          </a:p>
          <a:p>
            <a:pPr marL="0" marR="0" lvl="0" indent="0" algn="l" rtl="0">
              <a:lnSpc>
                <a:spcPct val="90000"/>
              </a:lnSpc>
              <a:spcBef>
                <a:spcPts val="0"/>
              </a:spcBef>
              <a:spcAft>
                <a:spcPts val="0"/>
              </a:spcAft>
              <a:buClr>
                <a:srgbClr val="000000"/>
              </a:buClr>
              <a:buSzPts val="3600"/>
              <a:buFont typeface="Arial"/>
              <a:buNone/>
            </a:pPr>
            <a:endParaRPr sz="2400" b="1" i="0" u="none" strike="noStrike" cap="none">
              <a:solidFill>
                <a:srgbClr val="FFFFFF"/>
              </a:solidFill>
              <a:latin typeface="Montserrat"/>
              <a:ea typeface="Montserrat"/>
              <a:cs typeface="Montserrat"/>
              <a:sym typeface="Montserrat"/>
            </a:endParaRPr>
          </a:p>
        </p:txBody>
      </p:sp>
      <p:cxnSp>
        <p:nvCxnSpPr>
          <p:cNvPr id="145" name="Google Shape;145;p3"/>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46" name="Google Shape;146;p3"/>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147" name="Google Shape;147;p3"/>
          <p:cNvPicPr preferRelativeResize="0"/>
          <p:nvPr/>
        </p:nvPicPr>
        <p:blipFill rotWithShape="1">
          <a:blip r:embed="rId4">
            <a:alphaModFix/>
          </a:blip>
          <a:srcRect l="4428" t="2789" r="3701" b="5760"/>
          <a:stretch/>
        </p:blipFill>
        <p:spPr>
          <a:xfrm>
            <a:off x="1269425" y="1230275"/>
            <a:ext cx="3967299" cy="3666549"/>
          </a:xfrm>
          <a:prstGeom prst="rect">
            <a:avLst/>
          </a:prstGeom>
          <a:noFill/>
          <a:ln>
            <a:noFill/>
          </a:ln>
        </p:spPr>
      </p:pic>
      <p:sp>
        <p:nvSpPr>
          <p:cNvPr id="148" name="Google Shape;148;p3"/>
          <p:cNvSpPr txBox="1"/>
          <p:nvPr/>
        </p:nvSpPr>
        <p:spPr>
          <a:xfrm>
            <a:off x="942950" y="2993675"/>
            <a:ext cx="1234500" cy="105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r>
              <a:rPr lang="en-GB" sz="37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9" name="Google Shape;149;p3"/>
          <p:cNvSpPr txBox="1"/>
          <p:nvPr/>
        </p:nvSpPr>
        <p:spPr>
          <a:xfrm>
            <a:off x="3391775" y="1862350"/>
            <a:ext cx="2777700" cy="7338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Cypress</a:t>
            </a:r>
            <a:endParaRPr sz="1600" b="0" i="1"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Puppeteer</a:t>
            </a:r>
            <a:endParaRPr sz="1400" b="0" i="1" u="none" strike="noStrike" cap="none">
              <a:solidFill>
                <a:srgbClr val="000000"/>
              </a:solidFill>
              <a:latin typeface="Arial"/>
              <a:ea typeface="Arial"/>
              <a:cs typeface="Arial"/>
              <a:sym typeface="Arial"/>
            </a:endParaRPr>
          </a:p>
        </p:txBody>
      </p:sp>
      <p:sp>
        <p:nvSpPr>
          <p:cNvPr id="150" name="Google Shape;150;p3"/>
          <p:cNvSpPr txBox="1"/>
          <p:nvPr/>
        </p:nvSpPr>
        <p:spPr>
          <a:xfrm>
            <a:off x="5087675" y="736200"/>
            <a:ext cx="2156400" cy="17484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Payments</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Signups</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API endpoints</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Routes</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Cookies</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Sessions</a:t>
            </a:r>
            <a:endParaRPr sz="1400" b="0" i="0" u="none" strike="noStrike" cap="none">
              <a:solidFill>
                <a:srgbClr val="000000"/>
              </a:solidFill>
              <a:latin typeface="Arial"/>
              <a:ea typeface="Arial"/>
              <a:cs typeface="Arial"/>
              <a:sym typeface="Arial"/>
            </a:endParaRPr>
          </a:p>
        </p:txBody>
      </p:sp>
      <p:sp>
        <p:nvSpPr>
          <p:cNvPr id="151" name="Google Shape;151;p3"/>
          <p:cNvSpPr txBox="1"/>
          <p:nvPr/>
        </p:nvSpPr>
        <p:spPr>
          <a:xfrm>
            <a:off x="4163225" y="2867225"/>
            <a:ext cx="3475500" cy="10188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React Testing Library + Jest</a:t>
            </a:r>
            <a:endParaRPr sz="1600" b="0" i="1"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Enzyme</a:t>
            </a:r>
            <a:endParaRPr sz="1600" b="0" i="1"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React-test-renderer</a:t>
            </a:r>
            <a:endParaRPr sz="1600" b="0" i="1"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1" u="none" strike="noStrike" cap="none">
                <a:solidFill>
                  <a:srgbClr val="1C1E21"/>
                </a:solidFill>
                <a:latin typeface="Montserrat"/>
                <a:ea typeface="Montserrat"/>
                <a:cs typeface="Montserrat"/>
                <a:sym typeface="Montserrat"/>
              </a:rPr>
              <a:t>React-dom utilities</a:t>
            </a:r>
            <a:endParaRPr sz="1600" b="0" i="1"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7"/>
        <p:cNvGrpSpPr/>
        <p:nvPr/>
      </p:nvGrpSpPr>
      <p:grpSpPr>
        <a:xfrm>
          <a:off x="0" y="0"/>
          <a:ext cx="0" cy="0"/>
          <a:chOff x="0" y="0"/>
          <a:chExt cx="0" cy="0"/>
        </a:xfrm>
      </p:grpSpPr>
      <p:sp>
        <p:nvSpPr>
          <p:cNvPr id="408" name="Google Shape;408;p30"/>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getByText</a:t>
            </a:r>
            <a:endParaRPr sz="2400" b="1" i="0" u="none" strike="noStrike" cap="none">
              <a:solidFill>
                <a:srgbClr val="FFFFFF"/>
              </a:solidFill>
              <a:latin typeface="Montserrat"/>
              <a:ea typeface="Montserrat"/>
              <a:cs typeface="Montserrat"/>
              <a:sym typeface="Montserrat"/>
            </a:endParaRPr>
          </a:p>
        </p:txBody>
      </p:sp>
      <p:cxnSp>
        <p:nvCxnSpPr>
          <p:cNvPr id="409" name="Google Shape;409;p30"/>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10" name="Google Shape;410;p30"/>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411" name="Google Shape;411;p30"/>
          <p:cNvPicPr preferRelativeResize="0"/>
          <p:nvPr/>
        </p:nvPicPr>
        <p:blipFill rotWithShape="1">
          <a:blip r:embed="rId4">
            <a:alphaModFix/>
          </a:blip>
          <a:srcRect/>
          <a:stretch/>
        </p:blipFill>
        <p:spPr>
          <a:xfrm>
            <a:off x="414725" y="1070325"/>
            <a:ext cx="5000625" cy="1800225"/>
          </a:xfrm>
          <a:prstGeom prst="rect">
            <a:avLst/>
          </a:prstGeom>
          <a:noFill/>
          <a:ln>
            <a:noFill/>
          </a:ln>
        </p:spPr>
      </p:pic>
      <p:pic>
        <p:nvPicPr>
          <p:cNvPr id="412" name="Google Shape;412;p30"/>
          <p:cNvPicPr preferRelativeResize="0"/>
          <p:nvPr/>
        </p:nvPicPr>
        <p:blipFill rotWithShape="1">
          <a:blip r:embed="rId5">
            <a:alphaModFix/>
          </a:blip>
          <a:srcRect/>
          <a:stretch/>
        </p:blipFill>
        <p:spPr>
          <a:xfrm>
            <a:off x="5468050" y="1070325"/>
            <a:ext cx="3202265" cy="1800225"/>
          </a:xfrm>
          <a:prstGeom prst="rect">
            <a:avLst/>
          </a:prstGeom>
          <a:noFill/>
          <a:ln>
            <a:noFill/>
          </a:ln>
        </p:spPr>
      </p:pic>
      <p:sp>
        <p:nvSpPr>
          <p:cNvPr id="413" name="Google Shape;413;p30"/>
          <p:cNvSpPr txBox="1"/>
          <p:nvPr/>
        </p:nvSpPr>
        <p:spPr>
          <a:xfrm>
            <a:off x="372750" y="2870550"/>
            <a:ext cx="8398500" cy="20472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Once we render a component with testing-library</a:t>
            </a:r>
            <a:r>
              <a:rPr lang="en-GB" sz="1600" b="1" i="0" u="none" strike="noStrike" cap="none">
                <a:solidFill>
                  <a:srgbClr val="1B2331"/>
                </a:solidFill>
                <a:latin typeface="Montserrat"/>
                <a:ea typeface="Montserrat"/>
                <a:cs typeface="Montserrat"/>
                <a:sym typeface="Montserrat"/>
              </a:rPr>
              <a:t>.render()</a:t>
            </a:r>
            <a:r>
              <a:rPr lang="en-GB" sz="1600" b="0" i="0" u="none" strike="noStrike" cap="none">
                <a:solidFill>
                  <a:srgbClr val="1B2331"/>
                </a:solidFill>
                <a:latin typeface="Montserrat"/>
                <a:ea typeface="Montserrat"/>
                <a:cs typeface="Montserrat"/>
                <a:sym typeface="Montserrat"/>
              </a:rPr>
              <a:t> we have access to all the </a:t>
            </a:r>
            <a:r>
              <a:rPr lang="en-GB" sz="1600" b="1" i="0" u="none" strike="noStrike" cap="none">
                <a:solidFill>
                  <a:srgbClr val="1B2331"/>
                </a:solidFill>
                <a:latin typeface="Montserrat"/>
                <a:ea typeface="Montserrat"/>
                <a:cs typeface="Montserrat"/>
                <a:sym typeface="Montserrat"/>
              </a:rPr>
              <a:t>queries </a:t>
            </a:r>
            <a:r>
              <a:rPr lang="en-GB" sz="1600" b="0" i="0" u="none" strike="noStrike" cap="none">
                <a:solidFill>
                  <a:srgbClr val="1B2331"/>
                </a:solidFill>
                <a:latin typeface="Montserrat"/>
                <a:ea typeface="Montserrat"/>
                <a:cs typeface="Montserrat"/>
                <a:sym typeface="Montserrat"/>
              </a:rPr>
              <a:t>available from </a:t>
            </a:r>
            <a:r>
              <a:rPr lang="en-GB" sz="1600" b="1" i="0" u="none" strike="noStrike" cap="none">
                <a:solidFill>
                  <a:srgbClr val="1B2331"/>
                </a:solidFill>
                <a:latin typeface="Montserrat"/>
                <a:ea typeface="Montserrat"/>
                <a:cs typeface="Montserrat"/>
                <a:sym typeface="Montserrat"/>
              </a:rPr>
              <a:t>DOM Testing Library.</a:t>
            </a:r>
            <a:r>
              <a:rPr lang="en-GB" sz="1600" b="0" i="0" u="none" strike="noStrike" cap="none">
                <a:solidFill>
                  <a:srgbClr val="1B2331"/>
                </a:solidFill>
                <a:latin typeface="Montserrat"/>
                <a:ea typeface="Montserrat"/>
                <a:cs typeface="Montserrat"/>
                <a:sym typeface="Montserrat"/>
              </a:rPr>
              <a:t> Let’s give a look to the queries: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chemeClr val="dk1"/>
              </a:buClr>
              <a:buSzPts val="1100"/>
              <a:buFont typeface="Arial"/>
              <a:buNone/>
            </a:pPr>
            <a:r>
              <a:rPr lang="en-GB" sz="1600" b="1" i="0" u="sng" strike="noStrike" cap="none">
                <a:solidFill>
                  <a:schemeClr val="hlink"/>
                </a:solidFill>
                <a:latin typeface="Montserrat"/>
                <a:ea typeface="Montserrat"/>
                <a:cs typeface="Montserrat"/>
                <a:sym typeface="Montserrat"/>
                <a:hlinkClick r:id="rId6"/>
              </a:rPr>
              <a:t>https://testing-library.com/docs/dom-testing-library/api-queries</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As seen in the above test, we are using getByText. Let’s use a different one, in this time, </a:t>
            </a:r>
            <a:r>
              <a:rPr lang="en-GB" sz="1600" b="1" i="0" u="none" strike="noStrike" cap="none">
                <a:solidFill>
                  <a:srgbClr val="1B2331"/>
                </a:solidFill>
                <a:latin typeface="Montserrat"/>
                <a:ea typeface="Montserrat"/>
                <a:cs typeface="Montserrat"/>
                <a:sym typeface="Montserrat"/>
              </a:rPr>
              <a:t>getByTestId.</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animEffect transition="in" filter="fade">
                                      <p:cBhvr>
                                        <p:cTn id="7" dur="1000"/>
                                        <p:tgtEl>
                                          <p:spTgt spid="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3">
                                            <p:txEl>
                                              <p:pRg st="1" end="1"/>
                                            </p:txEl>
                                          </p:spTgt>
                                        </p:tgtEl>
                                        <p:attrNameLst>
                                          <p:attrName>style.visibility</p:attrName>
                                        </p:attrNameLst>
                                      </p:cBhvr>
                                      <p:to>
                                        <p:strVal val="visible"/>
                                      </p:to>
                                    </p:set>
                                    <p:animEffect transition="in" filter="fade">
                                      <p:cBhvr>
                                        <p:cTn id="12" dur="1000"/>
                                        <p:tgtEl>
                                          <p:spTgt spid="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3">
                                            <p:txEl>
                                              <p:pRg st="2" end="2"/>
                                            </p:txEl>
                                          </p:spTgt>
                                        </p:tgtEl>
                                        <p:attrNameLst>
                                          <p:attrName>style.visibility</p:attrName>
                                        </p:attrNameLst>
                                      </p:cBhvr>
                                      <p:to>
                                        <p:strVal val="visible"/>
                                      </p:to>
                                    </p:set>
                                    <p:animEffect transition="in" filter="fade">
                                      <p:cBhvr>
                                        <p:cTn id="17" dur="1000"/>
                                        <p:tgtEl>
                                          <p:spTgt spid="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3">
                                            <p:txEl>
                                              <p:pRg st="3" end="3"/>
                                            </p:txEl>
                                          </p:spTgt>
                                        </p:tgtEl>
                                        <p:attrNameLst>
                                          <p:attrName>style.visibility</p:attrName>
                                        </p:attrNameLst>
                                      </p:cBhvr>
                                      <p:to>
                                        <p:strVal val="visible"/>
                                      </p:to>
                                    </p:set>
                                    <p:animEffect transition="in" filter="fade">
                                      <p:cBhvr>
                                        <p:cTn id="22" dur="1000"/>
                                        <p:tgtEl>
                                          <p:spTgt spid="4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7"/>
        <p:cNvGrpSpPr/>
        <p:nvPr/>
      </p:nvGrpSpPr>
      <p:grpSpPr>
        <a:xfrm>
          <a:off x="0" y="0"/>
          <a:ext cx="0" cy="0"/>
          <a:chOff x="0" y="0"/>
          <a:chExt cx="0" cy="0"/>
        </a:xfrm>
      </p:grpSpPr>
      <p:sp>
        <p:nvSpPr>
          <p:cNvPr id="418" name="Google Shape;418;p31"/>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getByTestId</a:t>
            </a:r>
            <a:endParaRPr sz="2400" b="1" i="0" u="none" strike="noStrike" cap="none">
              <a:solidFill>
                <a:srgbClr val="FFFFFF"/>
              </a:solidFill>
              <a:latin typeface="Montserrat"/>
              <a:ea typeface="Montserrat"/>
              <a:cs typeface="Montserrat"/>
              <a:sym typeface="Montserrat"/>
            </a:endParaRPr>
          </a:p>
        </p:txBody>
      </p:sp>
      <p:cxnSp>
        <p:nvCxnSpPr>
          <p:cNvPr id="419" name="Google Shape;419;p31"/>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20" name="Google Shape;420;p31"/>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21" name="Google Shape;421;p31"/>
          <p:cNvSpPr txBox="1"/>
          <p:nvPr/>
        </p:nvSpPr>
        <p:spPr>
          <a:xfrm>
            <a:off x="372750" y="921675"/>
            <a:ext cx="8398500" cy="6447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getByTestId</a:t>
            </a:r>
            <a:r>
              <a:rPr lang="en-GB" sz="1600" b="0" i="0" u="none" strike="noStrike" cap="none">
                <a:solidFill>
                  <a:srgbClr val="1B2331"/>
                </a:solidFill>
                <a:latin typeface="Montserrat"/>
                <a:ea typeface="Montserrat"/>
                <a:cs typeface="Montserrat"/>
                <a:sym typeface="Montserrat"/>
              </a:rPr>
              <a:t> requires that we add a property to the node that we want to test, inside the component: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422" name="Google Shape;422;p31"/>
          <p:cNvPicPr preferRelativeResize="0"/>
          <p:nvPr/>
        </p:nvPicPr>
        <p:blipFill rotWithShape="1">
          <a:blip r:embed="rId4">
            <a:alphaModFix/>
          </a:blip>
          <a:srcRect/>
          <a:stretch/>
        </p:blipFill>
        <p:spPr>
          <a:xfrm>
            <a:off x="414725" y="1658600"/>
            <a:ext cx="4477850" cy="1474075"/>
          </a:xfrm>
          <a:prstGeom prst="rect">
            <a:avLst/>
          </a:prstGeom>
          <a:noFill/>
          <a:ln>
            <a:noFill/>
          </a:ln>
        </p:spPr>
      </p:pic>
      <p:sp>
        <p:nvSpPr>
          <p:cNvPr id="423" name="Google Shape;423;p31"/>
          <p:cNvSpPr/>
          <p:nvPr/>
        </p:nvSpPr>
        <p:spPr>
          <a:xfrm>
            <a:off x="1014600" y="2335400"/>
            <a:ext cx="3697200" cy="408300"/>
          </a:xfrm>
          <a:prstGeom prst="rect">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4" name="Google Shape;424;p31"/>
          <p:cNvGrpSpPr/>
          <p:nvPr/>
        </p:nvGrpSpPr>
        <p:grpSpPr>
          <a:xfrm>
            <a:off x="414725" y="3602575"/>
            <a:ext cx="7486650" cy="533400"/>
            <a:chOff x="414725" y="3602575"/>
            <a:chExt cx="7486650" cy="533400"/>
          </a:xfrm>
        </p:grpSpPr>
        <p:pic>
          <p:nvPicPr>
            <p:cNvPr id="425" name="Google Shape;425;p31"/>
            <p:cNvPicPr preferRelativeResize="0"/>
            <p:nvPr/>
          </p:nvPicPr>
          <p:blipFill rotWithShape="1">
            <a:blip r:embed="rId5">
              <a:alphaModFix/>
            </a:blip>
            <a:srcRect/>
            <a:stretch/>
          </p:blipFill>
          <p:spPr>
            <a:xfrm>
              <a:off x="414725" y="3602575"/>
              <a:ext cx="7486650" cy="533400"/>
            </a:xfrm>
            <a:prstGeom prst="rect">
              <a:avLst/>
            </a:prstGeom>
            <a:noFill/>
            <a:ln>
              <a:noFill/>
            </a:ln>
          </p:spPr>
        </p:pic>
        <p:sp>
          <p:nvSpPr>
            <p:cNvPr id="426" name="Google Shape;426;p31"/>
            <p:cNvSpPr/>
            <p:nvPr/>
          </p:nvSpPr>
          <p:spPr>
            <a:xfrm>
              <a:off x="1110550" y="3602575"/>
              <a:ext cx="2121000" cy="196800"/>
            </a:xfrm>
            <a:prstGeom prst="rect">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1000"/>
                                        <p:tgtEl>
                                          <p:spTgt spid="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gtEl>
                                        <p:attrNameLst>
                                          <p:attrName>style.visibility</p:attrName>
                                        </p:attrNameLst>
                                      </p:cBhvr>
                                      <p:to>
                                        <p:strVal val="visible"/>
                                      </p:to>
                                    </p:set>
                                    <p:animEffect transition="in" filter="fade">
                                      <p:cBhvr>
                                        <p:cTn id="12" dur="1000"/>
                                        <p:tgtEl>
                                          <p:spTgt spid="4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4"/>
                                        </p:tgtEl>
                                        <p:attrNameLst>
                                          <p:attrName>style.visibility</p:attrName>
                                        </p:attrNameLst>
                                      </p:cBhvr>
                                      <p:to>
                                        <p:strVal val="visible"/>
                                      </p:to>
                                    </p:set>
                                    <p:animEffect transition="in" filter="fade">
                                      <p:cBhvr>
                                        <p:cTn id="17" dur="10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0"/>
        <p:cNvGrpSpPr/>
        <p:nvPr/>
      </p:nvGrpSpPr>
      <p:grpSpPr>
        <a:xfrm>
          <a:off x="0" y="0"/>
          <a:ext cx="0" cy="0"/>
          <a:chOff x="0" y="0"/>
          <a:chExt cx="0" cy="0"/>
        </a:xfrm>
      </p:grpSpPr>
      <p:sp>
        <p:nvSpPr>
          <p:cNvPr id="431" name="Google Shape;431;p32"/>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432" name="Google Shape;432;p32"/>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33" name="Google Shape;433;p32"/>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434" name="Google Shape;434;p32"/>
          <p:cNvPicPr preferRelativeResize="0"/>
          <p:nvPr/>
        </p:nvPicPr>
        <p:blipFill rotWithShape="1">
          <a:blip r:embed="rId4">
            <a:alphaModFix/>
          </a:blip>
          <a:srcRect/>
          <a:stretch/>
        </p:blipFill>
        <p:spPr>
          <a:xfrm>
            <a:off x="414725" y="1013900"/>
            <a:ext cx="5324475" cy="1866900"/>
          </a:xfrm>
          <a:prstGeom prst="rect">
            <a:avLst/>
          </a:prstGeom>
          <a:noFill/>
          <a:ln>
            <a:noFill/>
          </a:ln>
        </p:spPr>
      </p:pic>
      <p:pic>
        <p:nvPicPr>
          <p:cNvPr id="435" name="Google Shape;435;p32"/>
          <p:cNvPicPr preferRelativeResize="0"/>
          <p:nvPr/>
        </p:nvPicPr>
        <p:blipFill rotWithShape="1">
          <a:blip r:embed="rId5">
            <a:alphaModFix/>
          </a:blip>
          <a:srcRect/>
          <a:stretch/>
        </p:blipFill>
        <p:spPr>
          <a:xfrm>
            <a:off x="5792975" y="1013900"/>
            <a:ext cx="3195274" cy="1866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9"/>
        <p:cNvGrpSpPr/>
        <p:nvPr/>
      </p:nvGrpSpPr>
      <p:grpSpPr>
        <a:xfrm>
          <a:off x="0" y="0"/>
          <a:ext cx="0" cy="0"/>
          <a:chOff x="0" y="0"/>
          <a:chExt cx="0" cy="0"/>
        </a:xfrm>
      </p:grpSpPr>
      <p:sp>
        <p:nvSpPr>
          <p:cNvPr id="440" name="Google Shape;440;p33"/>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441" name="Google Shape;441;p33"/>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42" name="Google Shape;442;p33"/>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43" name="Google Shape;443;p33"/>
          <p:cNvSpPr txBox="1"/>
          <p:nvPr/>
        </p:nvSpPr>
        <p:spPr>
          <a:xfrm>
            <a:off x="372750" y="921675"/>
            <a:ext cx="8398500" cy="39960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So far, to test this component we have used the following queries:</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220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getByText</a:t>
            </a:r>
            <a:endParaRPr sz="1600" b="1"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getByTestId</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And the following matchers:</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220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toBeInTheDocument</a:t>
            </a:r>
            <a:endParaRPr sz="1600" b="1"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1" i="0" u="none" strike="noStrike" cap="none">
                <a:solidFill>
                  <a:srgbClr val="1B2331"/>
                </a:solidFill>
                <a:latin typeface="Montserrat"/>
                <a:ea typeface="Montserrat"/>
                <a:cs typeface="Montserrat"/>
                <a:sym typeface="Montserrat"/>
              </a:rPr>
              <a:t>toHaveTextContent</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More queries: </a:t>
            </a:r>
            <a:r>
              <a:rPr lang="en-GB" sz="1600" b="0" i="0" u="sng" strike="noStrike" cap="none">
                <a:solidFill>
                  <a:schemeClr val="hlink"/>
                </a:solidFill>
                <a:latin typeface="Montserrat"/>
                <a:ea typeface="Montserrat"/>
                <a:cs typeface="Montserrat"/>
                <a:sym typeface="Montserrat"/>
                <a:hlinkClick r:id="rId4"/>
              </a:rPr>
              <a:t>https://testing-library.com/docs/dom-testing-library/api-queries/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More matchers: </a:t>
            </a:r>
            <a:r>
              <a:rPr lang="en-GB" sz="1600" b="0" i="0" u="sng" strike="noStrike" cap="none">
                <a:solidFill>
                  <a:schemeClr val="hlink"/>
                </a:solidFill>
                <a:latin typeface="Montserrat"/>
                <a:ea typeface="Montserrat"/>
                <a:cs typeface="Montserrat"/>
                <a:sym typeface="Montserrat"/>
                <a:hlinkClick r:id="rId5"/>
              </a:rPr>
              <a:t>https://github.com/testing-library/jest-dom</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p34"/>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a:t>
            </a:r>
            <a:endParaRPr sz="2400" b="1" i="0" u="none" strike="noStrike" cap="none">
              <a:solidFill>
                <a:srgbClr val="FFFFFF"/>
              </a:solidFill>
              <a:latin typeface="Montserrat"/>
              <a:ea typeface="Montserrat"/>
              <a:cs typeface="Montserrat"/>
              <a:sym typeface="Montserrat"/>
            </a:endParaRPr>
          </a:p>
        </p:txBody>
      </p:sp>
      <p:cxnSp>
        <p:nvCxnSpPr>
          <p:cNvPr id="449" name="Google Shape;449;p34"/>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50" name="Google Shape;450;p34"/>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51" name="Google Shape;451;p34"/>
          <p:cNvSpPr txBox="1"/>
          <p:nvPr/>
        </p:nvSpPr>
        <p:spPr>
          <a:xfrm>
            <a:off x="372750" y="921675"/>
            <a:ext cx="8398500" cy="6342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You have seen that we extracted </a:t>
            </a:r>
            <a:r>
              <a:rPr lang="en-GB" sz="1600" b="1" i="0" u="none" strike="noStrike" cap="none">
                <a:solidFill>
                  <a:srgbClr val="1B2331"/>
                </a:solidFill>
                <a:latin typeface="Montserrat"/>
                <a:ea typeface="Montserrat"/>
                <a:cs typeface="Montserrat"/>
                <a:sym typeface="Montserrat"/>
              </a:rPr>
              <a:t>getByText </a:t>
            </a:r>
            <a:r>
              <a:rPr lang="en-GB" sz="1600" b="0" i="0" u="none" strike="noStrike" cap="none">
                <a:solidFill>
                  <a:srgbClr val="1B2331"/>
                </a:solidFill>
                <a:latin typeface="Montserrat"/>
                <a:ea typeface="Montserrat"/>
                <a:cs typeface="Montserrat"/>
                <a:sym typeface="Montserrat"/>
              </a:rPr>
              <a:t>as well as </a:t>
            </a:r>
            <a:r>
              <a:rPr lang="en-GB" sz="1600" b="1" i="0" u="none" strike="noStrike" cap="none">
                <a:solidFill>
                  <a:srgbClr val="1B2331"/>
                </a:solidFill>
                <a:latin typeface="Montserrat"/>
                <a:ea typeface="Montserrat"/>
                <a:cs typeface="Montserrat"/>
                <a:sym typeface="Montserrat"/>
              </a:rPr>
              <a:t>getByTestid </a:t>
            </a:r>
            <a:r>
              <a:rPr lang="en-GB" sz="1600" b="0" i="0" u="none" strike="noStrike" cap="none">
                <a:solidFill>
                  <a:srgbClr val="1B2331"/>
                </a:solidFill>
                <a:latin typeface="Montserrat"/>
                <a:ea typeface="Montserrat"/>
                <a:cs typeface="Montserrat"/>
                <a:sym typeface="Montserrat"/>
              </a:rPr>
              <a:t>from rendering a component: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452" name="Google Shape;452;p34"/>
          <p:cNvPicPr preferRelativeResize="0"/>
          <p:nvPr/>
        </p:nvPicPr>
        <p:blipFill rotWithShape="1">
          <a:blip r:embed="rId4">
            <a:alphaModFix/>
          </a:blip>
          <a:srcRect l="6618" t="67170" r="2824" b="8073"/>
          <a:stretch/>
        </p:blipFill>
        <p:spPr>
          <a:xfrm>
            <a:off x="372750" y="1651600"/>
            <a:ext cx="4149849" cy="408450"/>
          </a:xfrm>
          <a:prstGeom prst="rect">
            <a:avLst/>
          </a:prstGeom>
          <a:noFill/>
          <a:ln>
            <a:noFill/>
          </a:ln>
        </p:spPr>
      </p:pic>
      <p:pic>
        <p:nvPicPr>
          <p:cNvPr id="453" name="Google Shape;453;p34"/>
          <p:cNvPicPr preferRelativeResize="0"/>
          <p:nvPr/>
        </p:nvPicPr>
        <p:blipFill rotWithShape="1">
          <a:blip r:embed="rId5">
            <a:alphaModFix/>
          </a:blip>
          <a:srcRect l="5992" t="65873" r="5354" b="10696"/>
          <a:stretch/>
        </p:blipFill>
        <p:spPr>
          <a:xfrm>
            <a:off x="4580525" y="1645763"/>
            <a:ext cx="4407511" cy="408450"/>
          </a:xfrm>
          <a:prstGeom prst="rect">
            <a:avLst/>
          </a:prstGeom>
          <a:noFill/>
          <a:ln>
            <a:noFill/>
          </a:ln>
        </p:spPr>
      </p:pic>
      <p:pic>
        <p:nvPicPr>
          <p:cNvPr id="454" name="Google Shape;454;p34"/>
          <p:cNvPicPr preferRelativeResize="0"/>
          <p:nvPr/>
        </p:nvPicPr>
        <p:blipFill rotWithShape="1">
          <a:blip r:embed="rId6">
            <a:alphaModFix/>
          </a:blip>
          <a:srcRect l="10595" r="-8"/>
          <a:stretch/>
        </p:blipFill>
        <p:spPr>
          <a:xfrm>
            <a:off x="414725" y="2252100"/>
            <a:ext cx="1928075" cy="2561525"/>
          </a:xfrm>
          <a:prstGeom prst="rect">
            <a:avLst/>
          </a:prstGeom>
          <a:noFill/>
          <a:ln>
            <a:noFill/>
          </a:ln>
        </p:spPr>
      </p:pic>
      <p:sp>
        <p:nvSpPr>
          <p:cNvPr id="455" name="Google Shape;455;p34"/>
          <p:cNvSpPr txBox="1"/>
          <p:nvPr/>
        </p:nvSpPr>
        <p:spPr>
          <a:xfrm>
            <a:off x="1692625" y="2144100"/>
            <a:ext cx="7295400" cy="28980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0" u="none" strike="noStrike" cap="none">
                <a:solidFill>
                  <a:srgbClr val="1B2331"/>
                </a:solidFill>
                <a:latin typeface="Montserrat"/>
                <a:ea typeface="Montserrat"/>
                <a:cs typeface="Montserrat"/>
                <a:sym typeface="Montserrat"/>
              </a:rPr>
              <a:t>We can also extract more elements from the </a:t>
            </a:r>
            <a:r>
              <a:rPr lang="en-GB" sz="1300" b="1" i="0" u="none" strike="noStrike" cap="none">
                <a:solidFill>
                  <a:srgbClr val="1B2331"/>
                </a:solidFill>
                <a:latin typeface="Montserrat"/>
                <a:ea typeface="Montserrat"/>
                <a:cs typeface="Montserrat"/>
                <a:sym typeface="Montserrat"/>
              </a:rPr>
              <a:t>render</a:t>
            </a:r>
            <a:r>
              <a:rPr lang="en-GB" sz="1300" b="0" i="0" u="none" strike="noStrike" cap="none">
                <a:solidFill>
                  <a:srgbClr val="1B2331"/>
                </a:solidFill>
                <a:latin typeface="Montserrat"/>
                <a:ea typeface="Montserrat"/>
                <a:cs typeface="Montserrat"/>
                <a:sym typeface="Montserrat"/>
              </a:rPr>
              <a:t>:</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All the queries mentioned before</a:t>
            </a:r>
            <a:endParaRPr sz="1300" b="1"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container</a:t>
            </a:r>
            <a:r>
              <a:rPr lang="en-GB" sz="1300" b="0" i="0" u="none" strike="noStrike" cap="none">
                <a:solidFill>
                  <a:srgbClr val="1B2331"/>
                </a:solidFill>
                <a:latin typeface="Montserrat"/>
                <a:ea typeface="Montserrat"/>
                <a:cs typeface="Montserrat"/>
                <a:sym typeface="Montserrat"/>
              </a:rPr>
              <a:t>: Since the container of the rendered component is a div, we can extract the container from render and perform selectors like .querySelector, .queryAll. Better to use the queries from the DOM testing library. </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baseElement</a:t>
            </a:r>
            <a:r>
              <a:rPr lang="en-GB" sz="1300" b="0" i="0" u="none" strike="noStrike" cap="none">
                <a:solidFill>
                  <a:srgbClr val="1B2331"/>
                </a:solidFill>
                <a:latin typeface="Montserrat"/>
                <a:ea typeface="Montserrat"/>
                <a:cs typeface="Montserrat"/>
                <a:sym typeface="Montserrat"/>
              </a:rPr>
              <a:t>: Defaults to the DOM node where your component is rendered. If this option is not supplied, defaults to document.body. What is it useful for? If your component renders something outside its container.</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debug</a:t>
            </a:r>
            <a:r>
              <a:rPr lang="en-GB" sz="1300" b="0" i="0" u="none" strike="noStrike" cap="none">
                <a:solidFill>
                  <a:srgbClr val="1B2331"/>
                </a:solidFill>
                <a:latin typeface="Montserrat"/>
                <a:ea typeface="Montserrat"/>
                <a:cs typeface="Montserrat"/>
                <a:sym typeface="Montserrat"/>
              </a:rPr>
              <a:t>: For debugging. Console.logs the element. Better to use screen.debug() </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rerender</a:t>
            </a:r>
            <a:r>
              <a:rPr lang="en-GB" sz="1300" b="0" i="0" u="none" strike="noStrike" cap="none">
                <a:solidFill>
                  <a:srgbClr val="1B2331"/>
                </a:solidFill>
                <a:latin typeface="Montserrat"/>
                <a:ea typeface="Montserrat"/>
                <a:cs typeface="Montserrat"/>
                <a:sym typeface="Montserrat"/>
              </a:rPr>
              <a:t>: we can rerender the same component with new props.</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unmount</a:t>
            </a:r>
            <a:r>
              <a:rPr lang="en-GB" sz="1300" b="0" i="0" u="none" strike="noStrike" cap="none">
                <a:solidFill>
                  <a:srgbClr val="1B2331"/>
                </a:solidFill>
                <a:latin typeface="Montserrat"/>
                <a:ea typeface="Montserrat"/>
                <a:cs typeface="Montserrat"/>
                <a:sym typeface="Montserrat"/>
              </a:rPr>
              <a:t>: Unmounts the component</a:t>
            </a:r>
            <a:endParaRPr sz="1300" b="0" i="0" u="none" strike="noStrike" cap="none">
              <a:solidFill>
                <a:srgbClr val="1B2331"/>
              </a:solidFill>
              <a:latin typeface="Montserrat"/>
              <a:ea typeface="Montserrat"/>
              <a:cs typeface="Montserrat"/>
              <a:sym typeface="Montserrat"/>
            </a:endParaRPr>
          </a:p>
          <a:p>
            <a:pPr marL="457200" marR="0" lvl="0" indent="-311150" algn="just" rtl="0">
              <a:lnSpc>
                <a:spcPct val="115000"/>
              </a:lnSpc>
              <a:spcBef>
                <a:spcPts val="0"/>
              </a:spcBef>
              <a:spcAft>
                <a:spcPts val="0"/>
              </a:spcAft>
              <a:buClr>
                <a:srgbClr val="1B2331"/>
              </a:buClr>
              <a:buSzPts val="1300"/>
              <a:buFont typeface="Montserrat"/>
              <a:buChar char="-"/>
            </a:pPr>
            <a:r>
              <a:rPr lang="en-GB" sz="1300" b="1" i="0" u="none" strike="noStrike" cap="none">
                <a:solidFill>
                  <a:srgbClr val="1B2331"/>
                </a:solidFill>
                <a:latin typeface="Montserrat"/>
                <a:ea typeface="Montserrat"/>
                <a:cs typeface="Montserrat"/>
                <a:sym typeface="Montserrat"/>
              </a:rPr>
              <a:t>asFragment</a:t>
            </a:r>
            <a:r>
              <a:rPr lang="en-GB" sz="1300" b="0" i="0" u="none" strike="noStrike" cap="none">
                <a:solidFill>
                  <a:srgbClr val="1B2331"/>
                </a:solidFill>
                <a:latin typeface="Montserrat"/>
                <a:ea typeface="Montserrat"/>
                <a:cs typeface="Montserrat"/>
                <a:sym typeface="Montserrat"/>
              </a:rPr>
              <a:t>: useful to compare diffs on Snapshots</a:t>
            </a:r>
            <a:endParaRPr sz="13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9"/>
        <p:cNvGrpSpPr/>
        <p:nvPr/>
      </p:nvGrpSpPr>
      <p:grpSpPr>
        <a:xfrm>
          <a:off x="0" y="0"/>
          <a:ext cx="0" cy="0"/>
          <a:chOff x="0" y="0"/>
          <a:chExt cx="0" cy="0"/>
        </a:xfrm>
      </p:grpSpPr>
      <p:sp>
        <p:nvSpPr>
          <p:cNvPr id="460" name="Google Shape;460;p35"/>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getByTestId</a:t>
            </a:r>
            <a:endParaRPr sz="2400" b="1" i="0" u="none" strike="noStrike" cap="none">
              <a:solidFill>
                <a:srgbClr val="FFFFFF"/>
              </a:solidFill>
              <a:latin typeface="Montserrat"/>
              <a:ea typeface="Montserrat"/>
              <a:cs typeface="Montserrat"/>
              <a:sym typeface="Montserrat"/>
            </a:endParaRPr>
          </a:p>
        </p:txBody>
      </p:sp>
      <p:cxnSp>
        <p:nvCxnSpPr>
          <p:cNvPr id="461" name="Google Shape;461;p35"/>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62" name="Google Shape;462;p35"/>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63" name="Google Shape;463;p35"/>
          <p:cNvSpPr txBox="1"/>
          <p:nvPr/>
        </p:nvSpPr>
        <p:spPr>
          <a:xfrm>
            <a:off x="372750" y="921675"/>
            <a:ext cx="8398500" cy="6447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Let’s test a button now.</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464" name="Google Shape;464;p35"/>
          <p:cNvPicPr preferRelativeResize="0"/>
          <p:nvPr/>
        </p:nvPicPr>
        <p:blipFill rotWithShape="1">
          <a:blip r:embed="rId4">
            <a:alphaModFix/>
          </a:blip>
          <a:srcRect/>
          <a:stretch/>
        </p:blipFill>
        <p:spPr>
          <a:xfrm>
            <a:off x="3055363" y="1187275"/>
            <a:ext cx="2333625" cy="485775"/>
          </a:xfrm>
          <a:prstGeom prst="rect">
            <a:avLst/>
          </a:prstGeom>
          <a:noFill/>
          <a:ln>
            <a:noFill/>
          </a:ln>
        </p:spPr>
      </p:pic>
      <p:sp>
        <p:nvSpPr>
          <p:cNvPr id="465" name="Google Shape;465;p35"/>
          <p:cNvSpPr txBox="1"/>
          <p:nvPr/>
        </p:nvSpPr>
        <p:spPr>
          <a:xfrm>
            <a:off x="372750" y="1673050"/>
            <a:ext cx="8398500" cy="3185400"/>
          </a:xfrm>
          <a:prstGeom prst="rect">
            <a:avLst/>
          </a:prstGeom>
          <a:noFill/>
          <a:ln>
            <a:noFill/>
          </a:ln>
        </p:spPr>
        <p:txBody>
          <a:bodyPr spcFirstLastPara="1" wrap="square" lIns="0"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The increment button should trigger </a:t>
            </a:r>
            <a:r>
              <a:rPr lang="en-GB" sz="1600" b="1" i="0" u="none" strike="noStrike" cap="none">
                <a:solidFill>
                  <a:srgbClr val="1B2331"/>
                </a:solidFill>
                <a:latin typeface="Montserrat"/>
                <a:ea typeface="Montserrat"/>
                <a:cs typeface="Montserrat"/>
                <a:sym typeface="Montserrat"/>
              </a:rPr>
              <a:t>this.props.onIncrement()</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In order to trigger an event, we need to search for the element that should trigger it on our rendered component, intentionally launch that event, and then compare the result expected.</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Using jest.fn() we can mock up the real functions and replace them by a Jest one to check how many times has it been called, with which parameters, etc. We are abstracting from implementation details.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Let’s give it a look:</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9"/>
        <p:cNvGrpSpPr/>
        <p:nvPr/>
      </p:nvGrpSpPr>
      <p:grpSpPr>
        <a:xfrm>
          <a:off x="0" y="0"/>
          <a:ext cx="0" cy="0"/>
          <a:chOff x="0" y="0"/>
          <a:chExt cx="0" cy="0"/>
        </a:xfrm>
      </p:grpSpPr>
      <p:sp>
        <p:nvSpPr>
          <p:cNvPr id="470" name="Google Shape;470;p36"/>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Firing an event</a:t>
            </a:r>
            <a:endParaRPr sz="2400" b="1" i="0" u="none" strike="noStrike" cap="none">
              <a:solidFill>
                <a:srgbClr val="FFFFFF"/>
              </a:solidFill>
              <a:latin typeface="Montserrat"/>
              <a:ea typeface="Montserrat"/>
              <a:cs typeface="Montserrat"/>
              <a:sym typeface="Montserrat"/>
            </a:endParaRPr>
          </a:p>
        </p:txBody>
      </p:sp>
      <p:cxnSp>
        <p:nvCxnSpPr>
          <p:cNvPr id="471" name="Google Shape;471;p36"/>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72" name="Google Shape;472;p36"/>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473" name="Google Shape;473;p36"/>
          <p:cNvPicPr preferRelativeResize="0"/>
          <p:nvPr/>
        </p:nvPicPr>
        <p:blipFill rotWithShape="1">
          <a:blip r:embed="rId4">
            <a:alphaModFix/>
          </a:blip>
          <a:srcRect r="7611"/>
          <a:stretch/>
        </p:blipFill>
        <p:spPr>
          <a:xfrm>
            <a:off x="414725" y="1506175"/>
            <a:ext cx="5667174" cy="2562225"/>
          </a:xfrm>
          <a:prstGeom prst="rect">
            <a:avLst/>
          </a:prstGeom>
          <a:noFill/>
          <a:ln>
            <a:noFill/>
          </a:ln>
        </p:spPr>
      </p:pic>
      <p:pic>
        <p:nvPicPr>
          <p:cNvPr id="474" name="Google Shape;474;p36"/>
          <p:cNvPicPr preferRelativeResize="0"/>
          <p:nvPr/>
        </p:nvPicPr>
        <p:blipFill rotWithShape="1">
          <a:blip r:embed="rId5">
            <a:alphaModFix/>
          </a:blip>
          <a:srcRect/>
          <a:stretch/>
        </p:blipFill>
        <p:spPr>
          <a:xfrm>
            <a:off x="414725" y="1013900"/>
            <a:ext cx="4514850" cy="400050"/>
          </a:xfrm>
          <a:prstGeom prst="rect">
            <a:avLst/>
          </a:prstGeom>
          <a:noFill/>
          <a:ln>
            <a:noFill/>
          </a:ln>
        </p:spPr>
      </p:pic>
      <p:sp>
        <p:nvSpPr>
          <p:cNvPr id="475" name="Google Shape;475;p36"/>
          <p:cNvSpPr txBox="1"/>
          <p:nvPr/>
        </p:nvSpPr>
        <p:spPr>
          <a:xfrm>
            <a:off x="6145400" y="1506175"/>
            <a:ext cx="2744700" cy="3425700"/>
          </a:xfrm>
          <a:prstGeom prst="rect">
            <a:avLst/>
          </a:prstGeom>
          <a:noFill/>
          <a:ln>
            <a:noFill/>
          </a:ln>
        </p:spPr>
        <p:txBody>
          <a:bodyPr spcFirstLastPara="1" wrap="square" lIns="0" tIns="0" rIns="91425" bIns="91425" anchor="t" anchorCtr="0">
            <a:noAutofit/>
          </a:bodyPr>
          <a:lstStyle/>
          <a:p>
            <a:pPr marL="0" marR="0" lvl="0" indent="0" algn="just"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As seen on the previous slides, we can extract the container where the component has been rendered and perform also HTML DOM queries. Even tough is possible,  They're an implementation detail and react-testing-library specifically chooses not to use them as an identifier for DOM elements.</a:t>
            </a:r>
            <a:endParaRPr sz="1300" b="0" i="1" u="none" strike="noStrike" cap="none">
              <a:solidFill>
                <a:srgbClr val="1B2331"/>
              </a:solidFill>
              <a:latin typeface="Montserrat"/>
              <a:ea typeface="Montserrat"/>
              <a:cs typeface="Montserrat"/>
              <a:sym typeface="Montserrat"/>
            </a:endParaRPr>
          </a:p>
        </p:txBody>
      </p:sp>
      <p:sp>
        <p:nvSpPr>
          <p:cNvPr id="476" name="Google Shape;476;p36"/>
          <p:cNvSpPr txBox="1"/>
          <p:nvPr/>
        </p:nvSpPr>
        <p:spPr>
          <a:xfrm>
            <a:off x="414725" y="4068400"/>
            <a:ext cx="5667300" cy="928800"/>
          </a:xfrm>
          <a:prstGeom prst="rect">
            <a:avLst/>
          </a:prstGeom>
          <a:noFill/>
          <a:ln>
            <a:noFill/>
          </a:ln>
        </p:spPr>
        <p:txBody>
          <a:bodyPr spcFirstLastPara="1" wrap="square" lIns="0" tIns="90000" rIns="91425" bIns="91425" anchor="t" anchorCtr="0">
            <a:noAutofit/>
          </a:bodyPr>
          <a:lstStyle/>
          <a:p>
            <a:pPr marL="0" marR="0" lvl="0" indent="0" algn="just" rtl="0">
              <a:lnSpc>
                <a:spcPct val="115000"/>
              </a:lnSpc>
              <a:spcBef>
                <a:spcPts val="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Better to use a testid or grab them by a more specific selector. In button cases, we can use getByRole(‘button’, {}) and pass an object as second parameter with the properties we are looking for.</a:t>
            </a:r>
            <a:endParaRPr sz="1300" b="0" i="1"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0"/>
        <p:cNvGrpSpPr/>
        <p:nvPr/>
      </p:nvGrpSpPr>
      <p:grpSpPr>
        <a:xfrm>
          <a:off x="0" y="0"/>
          <a:ext cx="0" cy="0"/>
          <a:chOff x="0" y="0"/>
          <a:chExt cx="0" cy="0"/>
        </a:xfrm>
      </p:grpSpPr>
      <p:sp>
        <p:nvSpPr>
          <p:cNvPr id="481" name="Google Shape;481;p37"/>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 Firing an event</a:t>
            </a:r>
            <a:endParaRPr sz="2400" b="1" i="0" u="none" strike="noStrike" cap="none">
              <a:solidFill>
                <a:srgbClr val="FFFFFF"/>
              </a:solidFill>
              <a:latin typeface="Montserrat"/>
              <a:ea typeface="Montserrat"/>
              <a:cs typeface="Montserrat"/>
              <a:sym typeface="Montserrat"/>
            </a:endParaRPr>
          </a:p>
        </p:txBody>
      </p:sp>
      <p:cxnSp>
        <p:nvCxnSpPr>
          <p:cNvPr id="482" name="Google Shape;482;p37"/>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83" name="Google Shape;483;p37"/>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84" name="Google Shape;484;p37"/>
          <p:cNvSpPr txBox="1"/>
          <p:nvPr/>
        </p:nvSpPr>
        <p:spPr>
          <a:xfrm>
            <a:off x="5667100" y="1013900"/>
            <a:ext cx="3222900" cy="3918000"/>
          </a:xfrm>
          <a:prstGeom prst="rect">
            <a:avLst/>
          </a:prstGeom>
          <a:noFill/>
          <a:ln>
            <a:noFill/>
          </a:ln>
        </p:spPr>
        <p:txBody>
          <a:bodyPr spcFirstLastPara="1" wrap="square" lIns="0" tIns="0"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Have a look to this link for best practices / common mistakes: </a:t>
            </a:r>
            <a:r>
              <a:rPr lang="en-GB" sz="1300" b="1" i="1" u="sng" strike="noStrike" cap="none">
                <a:solidFill>
                  <a:schemeClr val="hlink"/>
                </a:solidFill>
                <a:latin typeface="Montserrat"/>
                <a:ea typeface="Montserrat"/>
                <a:cs typeface="Montserrat"/>
                <a:sym typeface="Montserrat"/>
                <a:hlinkClick r:id="rId4"/>
              </a:rPr>
              <a:t>here</a:t>
            </a:r>
            <a:r>
              <a:rPr lang="en-GB" sz="1300" b="0" i="1" u="none" strike="noStrike" cap="none">
                <a:solidFill>
                  <a:srgbClr val="1B2331"/>
                </a:solidFill>
                <a:latin typeface="Montserrat"/>
                <a:ea typeface="Montserrat"/>
                <a:cs typeface="Montserrat"/>
                <a:sym typeface="Montserrat"/>
              </a:rPr>
              <a:t>. Created by the testing Library author.</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Try to grab the element using screen</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Try to grab the elements by the way a user would. Instead of grabbing it by Id, or by classname, let’s assign an aria-label attribute. That’s the way a reader would.</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300"/>
              <a:buFont typeface="Arial"/>
              <a:buNone/>
            </a:pPr>
            <a:endParaRPr sz="1300" b="0" i="1" u="none" strike="noStrike" cap="none">
              <a:solidFill>
                <a:srgbClr val="1B2331"/>
              </a:solidFill>
              <a:latin typeface="Montserrat"/>
              <a:ea typeface="Montserrat"/>
              <a:cs typeface="Montserrat"/>
              <a:sym typeface="Montserrat"/>
            </a:endParaRPr>
          </a:p>
        </p:txBody>
      </p:sp>
      <p:pic>
        <p:nvPicPr>
          <p:cNvPr id="485" name="Google Shape;485;p37"/>
          <p:cNvPicPr preferRelativeResize="0"/>
          <p:nvPr/>
        </p:nvPicPr>
        <p:blipFill rotWithShape="1">
          <a:blip r:embed="rId5">
            <a:alphaModFix/>
          </a:blip>
          <a:srcRect/>
          <a:stretch/>
        </p:blipFill>
        <p:spPr>
          <a:xfrm>
            <a:off x="414725" y="3140895"/>
            <a:ext cx="5191125" cy="1314450"/>
          </a:xfrm>
          <a:prstGeom prst="rect">
            <a:avLst/>
          </a:prstGeom>
          <a:noFill/>
          <a:ln>
            <a:noFill/>
          </a:ln>
        </p:spPr>
      </p:pic>
      <p:pic>
        <p:nvPicPr>
          <p:cNvPr id="486" name="Google Shape;486;p37"/>
          <p:cNvPicPr preferRelativeResize="0"/>
          <p:nvPr/>
        </p:nvPicPr>
        <p:blipFill rotWithShape="1">
          <a:blip r:embed="rId6">
            <a:alphaModFix/>
          </a:blip>
          <a:srcRect r="9313"/>
          <a:stretch/>
        </p:blipFill>
        <p:spPr>
          <a:xfrm>
            <a:off x="414725" y="1013900"/>
            <a:ext cx="5191125" cy="1975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0"/>
        <p:cNvGrpSpPr/>
        <p:nvPr/>
      </p:nvGrpSpPr>
      <p:grpSpPr>
        <a:xfrm>
          <a:off x="0" y="0"/>
          <a:ext cx="0" cy="0"/>
          <a:chOff x="0" y="0"/>
          <a:chExt cx="0" cy="0"/>
        </a:xfrm>
      </p:grpSpPr>
      <p:sp>
        <p:nvSpPr>
          <p:cNvPr id="491" name="Google Shape;491;p38"/>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a MidComponent</a:t>
            </a:r>
            <a:endParaRPr sz="2400" b="1" i="0" u="none" strike="noStrike" cap="none">
              <a:solidFill>
                <a:srgbClr val="FFFFFF"/>
              </a:solidFill>
              <a:latin typeface="Montserrat"/>
              <a:ea typeface="Montserrat"/>
              <a:cs typeface="Montserrat"/>
              <a:sym typeface="Montserrat"/>
            </a:endParaRPr>
          </a:p>
        </p:txBody>
      </p:sp>
      <p:cxnSp>
        <p:nvCxnSpPr>
          <p:cNvPr id="492" name="Google Shape;492;p38"/>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493" name="Google Shape;493;p38"/>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494" name="Google Shape;494;p38"/>
          <p:cNvSpPr txBox="1"/>
          <p:nvPr/>
        </p:nvSpPr>
        <p:spPr>
          <a:xfrm>
            <a:off x="414725" y="921675"/>
            <a:ext cx="8475300" cy="4010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On our counter app, we have tested the minimum component which is counter.js. Counters.jsx renders several components of counter.js.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You shouldn't check if your child component is rendered or not, because it's testing implementation details (which testing library doesn't encourage you to do).</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1" u="none" strike="noStrike" cap="none">
              <a:solidFill>
                <a:srgbClr val="1B2331"/>
              </a:solidFill>
              <a:latin typeface="Montserrat"/>
              <a:ea typeface="Montserrat"/>
              <a:cs typeface="Montserrat"/>
              <a:sym typeface="Montserrat"/>
            </a:endParaRPr>
          </a:p>
        </p:txBody>
      </p:sp>
      <p:pic>
        <p:nvPicPr>
          <p:cNvPr id="495" name="Google Shape;495;p38"/>
          <p:cNvPicPr preferRelativeResize="0"/>
          <p:nvPr/>
        </p:nvPicPr>
        <p:blipFill rotWithShape="1">
          <a:blip r:embed="rId4">
            <a:alphaModFix/>
          </a:blip>
          <a:srcRect/>
          <a:stretch/>
        </p:blipFill>
        <p:spPr>
          <a:xfrm>
            <a:off x="1919100" y="2613000"/>
            <a:ext cx="4240425" cy="2241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
        <p:cNvGrpSpPr/>
        <p:nvPr/>
      </p:nvGrpSpPr>
      <p:grpSpPr>
        <a:xfrm>
          <a:off x="0" y="0"/>
          <a:ext cx="0" cy="0"/>
          <a:chOff x="0" y="0"/>
          <a:chExt cx="0" cy="0"/>
        </a:xfrm>
      </p:grpSpPr>
      <p:sp>
        <p:nvSpPr>
          <p:cNvPr id="500" name="Google Shape;500;p39"/>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a MidComponent</a:t>
            </a:r>
            <a:endParaRPr sz="2400" b="1" i="0" u="none" strike="noStrike" cap="none">
              <a:solidFill>
                <a:srgbClr val="FFFFFF"/>
              </a:solidFill>
              <a:latin typeface="Montserrat"/>
              <a:ea typeface="Montserrat"/>
              <a:cs typeface="Montserrat"/>
              <a:sym typeface="Montserrat"/>
            </a:endParaRPr>
          </a:p>
        </p:txBody>
      </p:sp>
      <p:cxnSp>
        <p:nvCxnSpPr>
          <p:cNvPr id="501" name="Google Shape;501;p39"/>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02" name="Google Shape;502;p39"/>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503" name="Google Shape;503;p39"/>
          <p:cNvPicPr preferRelativeResize="0"/>
          <p:nvPr/>
        </p:nvPicPr>
        <p:blipFill rotWithShape="1">
          <a:blip r:embed="rId4">
            <a:alphaModFix/>
          </a:blip>
          <a:srcRect/>
          <a:stretch/>
        </p:blipFill>
        <p:spPr>
          <a:xfrm>
            <a:off x="414725" y="967750"/>
            <a:ext cx="4737619" cy="4009250"/>
          </a:xfrm>
          <a:prstGeom prst="rect">
            <a:avLst/>
          </a:prstGeom>
          <a:noFill/>
          <a:ln>
            <a:noFill/>
          </a:ln>
        </p:spPr>
      </p:pic>
      <p:sp>
        <p:nvSpPr>
          <p:cNvPr id="504" name="Google Shape;504;p39"/>
          <p:cNvSpPr txBox="1"/>
          <p:nvPr/>
        </p:nvSpPr>
        <p:spPr>
          <a:xfrm>
            <a:off x="5251300" y="967750"/>
            <a:ext cx="3638700" cy="39639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In React Testing Library, we don’t check implementation details.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The fact that it renders a child, it is an implementation detail. We shouldn’t check the child properties in these tests.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But we can check that it renders the right amount of counters.</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How? We mock up the whole counter component!</a:t>
            </a: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4"/>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Two approaches to testing in React</a:t>
            </a:r>
            <a:endParaRPr sz="2400" b="1" i="0" u="none" strike="noStrike" cap="none">
              <a:solidFill>
                <a:srgbClr val="FFFFFF"/>
              </a:solidFill>
              <a:latin typeface="Montserrat"/>
              <a:ea typeface="Montserrat"/>
              <a:cs typeface="Montserrat"/>
              <a:sym typeface="Montserrat"/>
            </a:endParaRPr>
          </a:p>
        </p:txBody>
      </p:sp>
      <p:cxnSp>
        <p:nvCxnSpPr>
          <p:cNvPr id="157" name="Google Shape;157;p4"/>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58" name="Google Shape;158;p4"/>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159" name="Google Shape;159;p4"/>
          <p:cNvSpPr txBox="1"/>
          <p:nvPr/>
        </p:nvSpPr>
        <p:spPr>
          <a:xfrm>
            <a:off x="414725" y="921675"/>
            <a:ext cx="8172000" cy="400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C1E21"/>
                </a:solidFill>
                <a:latin typeface="Montserrat"/>
                <a:ea typeface="Montserrat"/>
                <a:cs typeface="Montserrat"/>
                <a:sym typeface="Montserrat"/>
              </a:rPr>
              <a:t>1) Recreating a browser environment (DOM) and querying for it</a:t>
            </a:r>
            <a:endParaRPr sz="1600" b="1"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1" i="0" u="none" strike="noStrike" cap="none">
              <a:solidFill>
                <a:srgbClr val="1C1E21"/>
              </a:solidFill>
              <a:latin typeface="Montserrat"/>
              <a:ea typeface="Montserrat"/>
              <a:cs typeface="Montserrat"/>
              <a:sym typeface="Montserrat"/>
            </a:endParaRPr>
          </a:p>
          <a:p>
            <a:pPr marL="0" marR="0" lvl="0" indent="457200" algn="l" rtl="0">
              <a:lnSpc>
                <a:spcPct val="115000"/>
              </a:lnSpc>
              <a:spcBef>
                <a:spcPts val="0"/>
              </a:spcBef>
              <a:spcAft>
                <a:spcPts val="0"/>
              </a:spcAft>
              <a:buClr>
                <a:srgbClr val="000000"/>
              </a:buClr>
              <a:buSzPts val="1600"/>
              <a:buFont typeface="Arial"/>
              <a:buNone/>
            </a:pPr>
            <a:r>
              <a:rPr lang="en-GB" sz="1600" b="0" i="0" u="none" strike="noStrike" cap="none">
                <a:solidFill>
                  <a:srgbClr val="333333"/>
                </a:solidFill>
                <a:highlight>
                  <a:srgbClr val="FFFFFF"/>
                </a:highlight>
                <a:latin typeface="Montserrat"/>
                <a:ea typeface="Montserrat"/>
                <a:cs typeface="Montserrat"/>
                <a:sym typeface="Montserrat"/>
              </a:rPr>
              <a:t>👉 React Testing Library </a:t>
            </a:r>
            <a:r>
              <a:rPr lang="en-GB" sz="1600" b="0" i="1" u="none" strike="noStrike" cap="none">
                <a:solidFill>
                  <a:srgbClr val="333333"/>
                </a:solidFill>
                <a:highlight>
                  <a:srgbClr val="FFFFFF"/>
                </a:highlight>
                <a:latin typeface="Montserrat"/>
                <a:ea typeface="Montserrat"/>
                <a:cs typeface="Montserrat"/>
                <a:sym typeface="Montserrat"/>
              </a:rPr>
              <a:t>+ Jest</a:t>
            </a:r>
            <a:endParaRPr sz="1600" b="0" i="1"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1"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C1E21"/>
                </a:solidFill>
                <a:latin typeface="Montserrat"/>
                <a:ea typeface="Montserrat"/>
                <a:cs typeface="Montserrat"/>
                <a:sym typeface="Montserrat"/>
              </a:rPr>
              <a:t>2) Rendering component trees (instances of components, saved as JavaScript Objects or JSON) and comparing them</a:t>
            </a:r>
            <a:endParaRPr sz="1600" b="1"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1" i="0" u="none" strike="noStrike" cap="none">
              <a:solidFill>
                <a:srgbClr val="1C1E21"/>
              </a:solidFill>
              <a:latin typeface="Montserrat"/>
              <a:ea typeface="Montserrat"/>
              <a:cs typeface="Montserrat"/>
              <a:sym typeface="Montserrat"/>
            </a:endParaRPr>
          </a:p>
          <a:p>
            <a:pPr marL="457200" marR="0" lvl="0" indent="0" algn="l" rtl="0">
              <a:lnSpc>
                <a:spcPct val="115000"/>
              </a:lnSpc>
              <a:spcBef>
                <a:spcPts val="0"/>
              </a:spcBef>
              <a:spcAft>
                <a:spcPts val="0"/>
              </a:spcAft>
              <a:buClr>
                <a:srgbClr val="000000"/>
              </a:buClr>
              <a:buSzPts val="1600"/>
              <a:buFont typeface="Arial"/>
              <a:buNone/>
            </a:pPr>
            <a:r>
              <a:rPr lang="en-GB" sz="1600" b="0" i="0" u="none" strike="noStrike" cap="none">
                <a:solidFill>
                  <a:srgbClr val="333333"/>
                </a:solidFill>
                <a:highlight>
                  <a:srgbClr val="FFFFFF"/>
                </a:highlight>
                <a:latin typeface="Montserrat"/>
                <a:ea typeface="Montserrat"/>
                <a:cs typeface="Montserrat"/>
                <a:sym typeface="Montserrat"/>
              </a:rPr>
              <a:t>👉 React Test Renderer</a:t>
            </a:r>
            <a:endParaRPr sz="1600" b="0" i="0" u="none" strike="noStrike" cap="none">
              <a:solidFill>
                <a:srgbClr val="333333"/>
              </a:solidFill>
              <a:highlight>
                <a:srgbClr val="FFFFFF"/>
              </a:highlight>
              <a:latin typeface="Montserrat"/>
              <a:ea typeface="Montserrat"/>
              <a:cs typeface="Montserrat"/>
              <a:sym typeface="Montserrat"/>
            </a:endParaRPr>
          </a:p>
          <a:p>
            <a:pPr marL="457200" marR="0" lvl="0" indent="0" algn="l" rtl="0">
              <a:lnSpc>
                <a:spcPct val="115000"/>
              </a:lnSpc>
              <a:spcBef>
                <a:spcPts val="0"/>
              </a:spcBef>
              <a:spcAft>
                <a:spcPts val="0"/>
              </a:spcAft>
              <a:buClr>
                <a:srgbClr val="000000"/>
              </a:buClr>
              <a:buSzPts val="1600"/>
              <a:buFont typeface="Arial"/>
              <a:buNone/>
            </a:pPr>
            <a:r>
              <a:rPr lang="en-GB" sz="1600" b="0" i="0" u="none" strike="noStrike" cap="none">
                <a:solidFill>
                  <a:srgbClr val="333333"/>
                </a:solidFill>
                <a:highlight>
                  <a:srgbClr val="FFFFFF"/>
                </a:highlight>
                <a:latin typeface="Montserrat"/>
                <a:ea typeface="Montserrat"/>
                <a:cs typeface="Montserrat"/>
                <a:sym typeface="Montserrat"/>
              </a:rPr>
              <a:t>👉 Snapshot testing</a:t>
            </a:r>
            <a:endParaRPr sz="1600" b="0" i="0" u="none" strike="noStrike" cap="none">
              <a:solidFill>
                <a:srgbClr val="333333"/>
              </a:solidFill>
              <a:highlight>
                <a:srgbClr val="FFFFFF"/>
              </a:highlight>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333333"/>
              </a:solidFill>
              <a:highlight>
                <a:srgbClr val="FFFFFF"/>
              </a:highlight>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333333"/>
                </a:solidFill>
                <a:highlight>
                  <a:srgbClr val="FFFFFF"/>
                </a:highlight>
                <a:latin typeface="Montserrat"/>
                <a:ea typeface="Montserrat"/>
                <a:cs typeface="Montserrat"/>
                <a:sym typeface="Montserrat"/>
              </a:rPr>
              <a:t>Lastly:</a:t>
            </a:r>
            <a:endParaRPr sz="1600" b="1" i="0" u="none" strike="noStrike" cap="none">
              <a:solidFill>
                <a:srgbClr val="333333"/>
              </a:solidFill>
              <a:highlight>
                <a:srgbClr val="FFFFFF"/>
              </a:highlight>
              <a:latin typeface="Montserrat"/>
              <a:ea typeface="Montserrat"/>
              <a:cs typeface="Montserrat"/>
              <a:sym typeface="Montserrat"/>
            </a:endParaRPr>
          </a:p>
          <a:p>
            <a:pPr marL="457200" marR="0" lvl="0" indent="-330200" algn="l" rtl="0">
              <a:lnSpc>
                <a:spcPct val="115000"/>
              </a:lnSpc>
              <a:spcBef>
                <a:spcPts val="80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You are responsible for testing your own code.</a:t>
            </a:r>
            <a:endParaRPr sz="1600" b="0" i="0" u="none" strike="noStrike" cap="none">
              <a:solidFill>
                <a:srgbClr val="1B233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Writing your own tests is pretty much a requirement nowadays.</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rgbClr val="000000"/>
              </a:buClr>
              <a:buSzPts val="1600"/>
              <a:buFont typeface="Arial"/>
              <a:buNone/>
            </a:pPr>
            <a:endParaRPr sz="1600" b="0" i="0" u="none" strike="noStrike" cap="none">
              <a:solidFill>
                <a:srgbClr val="333333"/>
              </a:solidFill>
              <a:highlight>
                <a:srgbClr val="FFFFFF"/>
              </a:highlight>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endParaRPr sz="1600" b="0" i="0" u="none" strike="noStrike" cap="none">
              <a:solidFill>
                <a:srgbClr val="333333"/>
              </a:solidFill>
              <a:highlight>
                <a:srgbClr val="FFFFFF"/>
              </a:highlight>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1" i="0"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8"/>
        <p:cNvGrpSpPr/>
        <p:nvPr/>
      </p:nvGrpSpPr>
      <p:grpSpPr>
        <a:xfrm>
          <a:off x="0" y="0"/>
          <a:ext cx="0" cy="0"/>
          <a:chOff x="0" y="0"/>
          <a:chExt cx="0" cy="0"/>
        </a:xfrm>
      </p:grpSpPr>
      <p:sp>
        <p:nvSpPr>
          <p:cNvPr id="509" name="Google Shape;509;p40"/>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Basic Testing a MidComponent</a:t>
            </a:r>
            <a:endParaRPr sz="2400" b="1" i="0" u="none" strike="noStrike" cap="none">
              <a:solidFill>
                <a:srgbClr val="FFFFFF"/>
              </a:solidFill>
              <a:latin typeface="Montserrat"/>
              <a:ea typeface="Montserrat"/>
              <a:cs typeface="Montserrat"/>
              <a:sym typeface="Montserrat"/>
            </a:endParaRPr>
          </a:p>
        </p:txBody>
      </p:sp>
      <p:cxnSp>
        <p:nvCxnSpPr>
          <p:cNvPr id="510" name="Google Shape;510;p40"/>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11" name="Google Shape;511;p40"/>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512" name="Google Shape;512;p40"/>
          <p:cNvPicPr preferRelativeResize="0"/>
          <p:nvPr/>
        </p:nvPicPr>
        <p:blipFill rotWithShape="1">
          <a:blip r:embed="rId4">
            <a:alphaModFix/>
          </a:blip>
          <a:srcRect/>
          <a:stretch/>
        </p:blipFill>
        <p:spPr>
          <a:xfrm>
            <a:off x="4954826" y="1013900"/>
            <a:ext cx="4024250" cy="2377625"/>
          </a:xfrm>
          <a:prstGeom prst="rect">
            <a:avLst/>
          </a:prstGeom>
          <a:noFill/>
          <a:ln>
            <a:noFill/>
          </a:ln>
        </p:spPr>
      </p:pic>
      <p:sp>
        <p:nvSpPr>
          <p:cNvPr id="513" name="Google Shape;513;p40"/>
          <p:cNvSpPr txBox="1"/>
          <p:nvPr/>
        </p:nvSpPr>
        <p:spPr>
          <a:xfrm>
            <a:off x="414725" y="2378300"/>
            <a:ext cx="4476900" cy="1929900"/>
          </a:xfrm>
          <a:prstGeom prst="rect">
            <a:avLst/>
          </a:prstGeom>
          <a:noFill/>
          <a:ln>
            <a:noFill/>
          </a:ln>
        </p:spPr>
        <p:txBody>
          <a:bodyPr spcFirstLastPara="1" wrap="square" lIns="91425" tIns="0"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When testing for buttons, make sure before triggering the click event that the button is enabled. In this case, if the props.counters doesn’t have a length, it will be disabled. We need to make sure to replicate that condition in the test, to test that the button works properly.</a:t>
            </a:r>
            <a:endParaRPr sz="1300" b="0" i="1" u="none" strike="noStrike" cap="none">
              <a:solidFill>
                <a:srgbClr val="1B2331"/>
              </a:solidFill>
              <a:latin typeface="Montserrat"/>
              <a:ea typeface="Montserrat"/>
              <a:cs typeface="Montserrat"/>
              <a:sym typeface="Montserrat"/>
            </a:endParaRPr>
          </a:p>
        </p:txBody>
      </p:sp>
      <p:pic>
        <p:nvPicPr>
          <p:cNvPr id="514" name="Google Shape;514;p40"/>
          <p:cNvPicPr preferRelativeResize="0"/>
          <p:nvPr/>
        </p:nvPicPr>
        <p:blipFill rotWithShape="1">
          <a:blip r:embed="rId5">
            <a:alphaModFix/>
          </a:blip>
          <a:srcRect/>
          <a:stretch/>
        </p:blipFill>
        <p:spPr>
          <a:xfrm>
            <a:off x="414725" y="1013900"/>
            <a:ext cx="4476750" cy="1304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8"/>
        <p:cNvGrpSpPr/>
        <p:nvPr/>
      </p:nvGrpSpPr>
      <p:grpSpPr>
        <a:xfrm>
          <a:off x="0" y="0"/>
          <a:ext cx="0" cy="0"/>
          <a:chOff x="0" y="0"/>
          <a:chExt cx="0" cy="0"/>
        </a:xfrm>
      </p:grpSpPr>
      <p:sp>
        <p:nvSpPr>
          <p:cNvPr id="519" name="Google Shape;519;p41"/>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What happens with childs?</a:t>
            </a:r>
            <a:endParaRPr sz="2400" b="1" i="0" u="none" strike="noStrike" cap="none">
              <a:solidFill>
                <a:srgbClr val="FFFFFF"/>
              </a:solidFill>
              <a:latin typeface="Montserrat"/>
              <a:ea typeface="Montserrat"/>
              <a:cs typeface="Montserrat"/>
              <a:sym typeface="Montserrat"/>
            </a:endParaRPr>
          </a:p>
        </p:txBody>
      </p:sp>
      <p:cxnSp>
        <p:nvCxnSpPr>
          <p:cNvPr id="520" name="Google Shape;520;p41"/>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21" name="Google Shape;521;p41"/>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522" name="Google Shape;522;p41"/>
          <p:cNvSpPr txBox="1"/>
          <p:nvPr/>
        </p:nvSpPr>
        <p:spPr>
          <a:xfrm>
            <a:off x="5051100" y="1849175"/>
            <a:ext cx="3839100" cy="3082800"/>
          </a:xfrm>
          <a:prstGeom prst="rect">
            <a:avLst/>
          </a:prstGeom>
          <a:noFill/>
          <a:ln>
            <a:noFill/>
          </a:ln>
        </p:spPr>
        <p:txBody>
          <a:bodyPr spcFirstLastPara="1" wrap="square" lIns="91425" tIns="0"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dirty="0">
                <a:solidFill>
                  <a:srgbClr val="1B2331"/>
                </a:solidFill>
                <a:latin typeface="Montserrat"/>
                <a:ea typeface="Montserrat"/>
                <a:cs typeface="Montserrat"/>
                <a:sym typeface="Montserrat"/>
              </a:rPr>
              <a:t>Since child components should be tested separately, we actually </a:t>
            </a:r>
            <a:r>
              <a:rPr lang="en-GB" sz="1600" b="0" i="1" u="none" strike="noStrike" cap="none" dirty="0">
                <a:solidFill>
                  <a:srgbClr val="1B2331"/>
                </a:solidFill>
                <a:latin typeface="Montserrat"/>
                <a:ea typeface="Montserrat"/>
                <a:cs typeface="Montserrat"/>
                <a:sym typeface="Montserrat"/>
              </a:rPr>
              <a:t>don’t care about how them are being rendered</a:t>
            </a:r>
            <a:r>
              <a:rPr lang="en-GB" sz="1600" b="0" i="0" u="none" strike="noStrike" cap="none" dirty="0">
                <a:solidFill>
                  <a:srgbClr val="1B2331"/>
                </a:solidFill>
                <a:latin typeface="Montserrat"/>
                <a:ea typeface="Montserrat"/>
                <a:cs typeface="Montserrat"/>
                <a:sym typeface="Montserrat"/>
              </a:rPr>
              <a:t> in the counter component.</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dirty="0">
                <a:solidFill>
                  <a:srgbClr val="1B2331"/>
                </a:solidFill>
                <a:latin typeface="Montserrat"/>
                <a:ea typeface="Montserrat"/>
                <a:cs typeface="Montserrat"/>
                <a:sym typeface="Montserrat"/>
              </a:rPr>
              <a:t>But, we do care we have the right amount. To abstract from errors that could happen on counter.js, we can mock up that module.</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p:txBody>
      </p:sp>
      <p:pic>
        <p:nvPicPr>
          <p:cNvPr id="523" name="Google Shape;523;p41"/>
          <p:cNvPicPr preferRelativeResize="0"/>
          <p:nvPr/>
        </p:nvPicPr>
        <p:blipFill rotWithShape="1">
          <a:blip r:embed="rId4">
            <a:alphaModFix/>
          </a:blip>
          <a:srcRect r="6375"/>
          <a:stretch/>
        </p:blipFill>
        <p:spPr>
          <a:xfrm>
            <a:off x="414725" y="1051150"/>
            <a:ext cx="4635704" cy="591000"/>
          </a:xfrm>
          <a:prstGeom prst="rect">
            <a:avLst/>
          </a:prstGeom>
          <a:noFill/>
          <a:ln>
            <a:noFill/>
          </a:ln>
        </p:spPr>
      </p:pic>
      <p:pic>
        <p:nvPicPr>
          <p:cNvPr id="524" name="Google Shape;524;p41"/>
          <p:cNvPicPr preferRelativeResize="0"/>
          <p:nvPr/>
        </p:nvPicPr>
        <p:blipFill rotWithShape="1">
          <a:blip r:embed="rId5">
            <a:alphaModFix/>
          </a:blip>
          <a:srcRect/>
          <a:stretch/>
        </p:blipFill>
        <p:spPr>
          <a:xfrm>
            <a:off x="414725" y="1848950"/>
            <a:ext cx="4559053" cy="3082700"/>
          </a:xfrm>
          <a:prstGeom prst="rect">
            <a:avLst/>
          </a:prstGeom>
          <a:noFill/>
          <a:ln>
            <a:noFill/>
          </a:ln>
        </p:spPr>
      </p:pic>
      <p:sp>
        <p:nvSpPr>
          <p:cNvPr id="525" name="Google Shape;525;p41"/>
          <p:cNvSpPr txBox="1"/>
          <p:nvPr/>
        </p:nvSpPr>
        <p:spPr>
          <a:xfrm>
            <a:off x="5051250" y="1051150"/>
            <a:ext cx="3839100" cy="591000"/>
          </a:xfrm>
          <a:prstGeom prst="rect">
            <a:avLst/>
          </a:prstGeom>
          <a:noFill/>
          <a:ln>
            <a:noFill/>
          </a:ln>
        </p:spPr>
        <p:txBody>
          <a:bodyPr spcFirstLastPara="1" wrap="square" lIns="91425" tIns="0"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Jest.mock should be placed outside the describe. The path to the module should be relative to the test file.</a:t>
            </a:r>
            <a:endParaRPr sz="1300" b="0" i="1"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9"/>
        <p:cNvGrpSpPr/>
        <p:nvPr/>
      </p:nvGrpSpPr>
      <p:grpSpPr>
        <a:xfrm>
          <a:off x="0" y="0"/>
          <a:ext cx="0" cy="0"/>
          <a:chOff x="0" y="0"/>
          <a:chExt cx="0" cy="0"/>
        </a:xfrm>
      </p:grpSpPr>
      <p:sp>
        <p:nvSpPr>
          <p:cNvPr id="530" name="Google Shape;530;p42"/>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Top level component</a:t>
            </a:r>
            <a:endParaRPr sz="2400" b="1" i="0" u="none" strike="noStrike" cap="none">
              <a:solidFill>
                <a:srgbClr val="FFFFFF"/>
              </a:solidFill>
              <a:latin typeface="Montserrat"/>
              <a:ea typeface="Montserrat"/>
              <a:cs typeface="Montserrat"/>
              <a:sym typeface="Montserrat"/>
            </a:endParaRPr>
          </a:p>
        </p:txBody>
      </p:sp>
      <p:cxnSp>
        <p:nvCxnSpPr>
          <p:cNvPr id="531" name="Google Shape;531;p42"/>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32" name="Google Shape;532;p42"/>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533" name="Google Shape;533;p42"/>
          <p:cNvSpPr txBox="1"/>
          <p:nvPr/>
        </p:nvSpPr>
        <p:spPr>
          <a:xfrm>
            <a:off x="414725" y="1013900"/>
            <a:ext cx="8475600" cy="3918000"/>
          </a:xfrm>
          <a:prstGeom prst="rect">
            <a:avLst/>
          </a:prstGeom>
          <a:noFill/>
          <a:ln>
            <a:noFill/>
          </a:ln>
        </p:spPr>
        <p:txBody>
          <a:bodyPr spcFirstLastPara="1" wrap="square" lIns="0" tIns="0"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Since most of the functionality of the this app remained on the </a:t>
            </a:r>
            <a:r>
              <a:rPr lang="en-GB" sz="1600" b="1" i="0" u="none" strike="noStrike" cap="none">
                <a:solidFill>
                  <a:srgbClr val="1B2331"/>
                </a:solidFill>
                <a:latin typeface="Montserrat"/>
                <a:ea typeface="Montserrat"/>
                <a:cs typeface="Montserrat"/>
                <a:sym typeface="Montserrat"/>
              </a:rPr>
              <a:t>App component, </a:t>
            </a:r>
            <a:r>
              <a:rPr lang="en-GB" sz="1600" b="0" i="0" u="none" strike="noStrike" cap="none">
                <a:solidFill>
                  <a:srgbClr val="1B2331"/>
                </a:solidFill>
                <a:latin typeface="Montserrat"/>
                <a:ea typeface="Montserrat"/>
                <a:cs typeface="Montserrat"/>
                <a:sym typeface="Montserrat"/>
              </a:rPr>
              <a:t>that is where we will have most of the testing.</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The good thing about RTL (React Testing Library) is that asserts for behaviour. That means, that you don’t need to check for each function in the class. If you want, you can do that with Jest. You check for behaviour. So, a reasonable test would be something like:</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1" i="0" u="none" strike="noStrike" cap="none">
                <a:solidFill>
                  <a:srgbClr val="1B2331"/>
                </a:solidFill>
                <a:latin typeface="Montserrat"/>
                <a:ea typeface="Montserrat"/>
                <a:cs typeface="Montserrat"/>
                <a:sym typeface="Montserrat"/>
              </a:rPr>
              <a:t>“Check that the display of the second counter has the written string: ‘Zero’. Then, click on the + of the second counter. Check that the display of the second counter has a value of 1”.</a:t>
            </a:r>
            <a:endParaRPr sz="1600" b="1"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We are not checking if </a:t>
            </a:r>
            <a:r>
              <a:rPr lang="en-GB" sz="1600" b="1" i="0" u="none" strike="noStrike" cap="none">
                <a:solidFill>
                  <a:srgbClr val="1B2331"/>
                </a:solidFill>
                <a:latin typeface="Montserrat"/>
                <a:ea typeface="Montserrat"/>
                <a:cs typeface="Montserrat"/>
                <a:sym typeface="Montserrat"/>
              </a:rPr>
              <a:t>this.handleIncrement() </a:t>
            </a:r>
            <a:r>
              <a:rPr lang="en-GB" sz="1600" b="0" i="0" u="none" strike="noStrike" cap="none">
                <a:solidFill>
                  <a:srgbClr val="1B2331"/>
                </a:solidFill>
                <a:latin typeface="Montserrat"/>
                <a:ea typeface="Montserrat"/>
                <a:cs typeface="Montserrat"/>
                <a:sym typeface="Montserrat"/>
              </a:rPr>
              <a:t>was launched, the callbacks or  context.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7"/>
        <p:cNvGrpSpPr/>
        <p:nvPr/>
      </p:nvGrpSpPr>
      <p:grpSpPr>
        <a:xfrm>
          <a:off x="0" y="0"/>
          <a:ext cx="0" cy="0"/>
          <a:chOff x="0" y="0"/>
          <a:chExt cx="0" cy="0"/>
        </a:xfrm>
      </p:grpSpPr>
      <p:sp>
        <p:nvSpPr>
          <p:cNvPr id="538" name="Google Shape;538;p43"/>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Top level component</a:t>
            </a:r>
            <a:endParaRPr sz="2400" b="1" i="0" u="none" strike="noStrike" cap="none">
              <a:solidFill>
                <a:srgbClr val="FFFFFF"/>
              </a:solidFill>
              <a:latin typeface="Montserrat"/>
              <a:ea typeface="Montserrat"/>
              <a:cs typeface="Montserrat"/>
              <a:sym typeface="Montserrat"/>
            </a:endParaRPr>
          </a:p>
        </p:txBody>
      </p:sp>
      <p:cxnSp>
        <p:nvCxnSpPr>
          <p:cNvPr id="539" name="Google Shape;539;p43"/>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40" name="Google Shape;540;p43"/>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541" name="Google Shape;541;p43"/>
          <p:cNvPicPr preferRelativeResize="0"/>
          <p:nvPr/>
        </p:nvPicPr>
        <p:blipFill rotWithShape="1">
          <a:blip r:embed="rId4">
            <a:alphaModFix/>
          </a:blip>
          <a:srcRect t="10785"/>
          <a:stretch/>
        </p:blipFill>
        <p:spPr>
          <a:xfrm>
            <a:off x="1204913" y="1588663"/>
            <a:ext cx="6734175" cy="2065000"/>
          </a:xfrm>
          <a:prstGeom prst="rect">
            <a:avLst/>
          </a:prstGeom>
          <a:noFill/>
          <a:ln>
            <a:noFill/>
          </a:ln>
        </p:spPr>
      </p:pic>
      <p:sp>
        <p:nvSpPr>
          <p:cNvPr id="542" name="Google Shape;542;p43"/>
          <p:cNvSpPr txBox="1"/>
          <p:nvPr/>
        </p:nvSpPr>
        <p:spPr>
          <a:xfrm>
            <a:off x="414725" y="1013900"/>
            <a:ext cx="7544100" cy="408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Question: What is this test trying to perform?</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
        <p:nvSpPr>
          <p:cNvPr id="543" name="Google Shape;543;p43"/>
          <p:cNvSpPr txBox="1"/>
          <p:nvPr/>
        </p:nvSpPr>
        <p:spPr>
          <a:xfrm>
            <a:off x="532525" y="3723225"/>
            <a:ext cx="7544100" cy="408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Answer: Counter gets updated on increment and decrement.</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10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7"/>
        <p:cNvGrpSpPr/>
        <p:nvPr/>
      </p:nvGrpSpPr>
      <p:grpSpPr>
        <a:xfrm>
          <a:off x="0" y="0"/>
          <a:ext cx="0" cy="0"/>
          <a:chOff x="0" y="0"/>
          <a:chExt cx="0" cy="0"/>
        </a:xfrm>
      </p:grpSpPr>
      <p:sp>
        <p:nvSpPr>
          <p:cNvPr id="548" name="Google Shape;548;p44"/>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Top level component</a:t>
            </a:r>
            <a:endParaRPr sz="2400" b="1" i="0" u="none" strike="noStrike" cap="none">
              <a:solidFill>
                <a:srgbClr val="FFFFFF"/>
              </a:solidFill>
              <a:latin typeface="Montserrat"/>
              <a:ea typeface="Montserrat"/>
              <a:cs typeface="Montserrat"/>
              <a:sym typeface="Montserrat"/>
            </a:endParaRPr>
          </a:p>
        </p:txBody>
      </p:sp>
      <p:cxnSp>
        <p:nvCxnSpPr>
          <p:cNvPr id="549" name="Google Shape;549;p44"/>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50" name="Google Shape;550;p44"/>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551" name="Google Shape;551;p44"/>
          <p:cNvSpPr txBox="1"/>
          <p:nvPr/>
        </p:nvSpPr>
        <p:spPr>
          <a:xfrm>
            <a:off x="414725" y="921675"/>
            <a:ext cx="7544100" cy="500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Question: What is this test trying to perform?</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
        <p:nvSpPr>
          <p:cNvPr id="552" name="Google Shape;552;p44"/>
          <p:cNvSpPr txBox="1"/>
          <p:nvPr/>
        </p:nvSpPr>
        <p:spPr>
          <a:xfrm>
            <a:off x="6472050" y="1311925"/>
            <a:ext cx="2457600" cy="22569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Answer: Nothing. What it is doing is grabbing all the increment buttons, clicking them. Afterwards, the assertion checks for the amount of counters, which hasn’t changed.</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1" i="1" u="none" strike="noStrike" cap="none">
                <a:solidFill>
                  <a:srgbClr val="1B2331"/>
                </a:solidFill>
                <a:latin typeface="Montserrat"/>
                <a:ea typeface="Montserrat"/>
                <a:cs typeface="Montserrat"/>
                <a:sym typeface="Montserrat"/>
              </a:rPr>
              <a:t>How would you fix it?</a:t>
            </a:r>
            <a:endParaRPr sz="1300" b="1"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553" name="Google Shape;553;p44"/>
          <p:cNvPicPr preferRelativeResize="0"/>
          <p:nvPr/>
        </p:nvPicPr>
        <p:blipFill rotWithShape="1">
          <a:blip r:embed="rId4">
            <a:alphaModFix/>
          </a:blip>
          <a:srcRect/>
          <a:stretch/>
        </p:blipFill>
        <p:spPr>
          <a:xfrm>
            <a:off x="414725" y="1281125"/>
            <a:ext cx="6019800" cy="1123950"/>
          </a:xfrm>
          <a:prstGeom prst="rect">
            <a:avLst/>
          </a:prstGeom>
          <a:noFill/>
          <a:ln>
            <a:noFill/>
          </a:ln>
        </p:spPr>
      </p:pic>
      <p:pic>
        <p:nvPicPr>
          <p:cNvPr id="554" name="Google Shape;554;p44"/>
          <p:cNvPicPr preferRelativeResize="0"/>
          <p:nvPr/>
        </p:nvPicPr>
        <p:blipFill rotWithShape="1">
          <a:blip r:embed="rId5">
            <a:alphaModFix/>
          </a:blip>
          <a:srcRect/>
          <a:stretch/>
        </p:blipFill>
        <p:spPr>
          <a:xfrm>
            <a:off x="395962" y="2500646"/>
            <a:ext cx="6057325" cy="18686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fade">
                                      <p:cBhvr>
                                        <p:cTn id="7" dur="10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8"/>
        <p:cNvGrpSpPr/>
        <p:nvPr/>
      </p:nvGrpSpPr>
      <p:grpSpPr>
        <a:xfrm>
          <a:off x="0" y="0"/>
          <a:ext cx="0" cy="0"/>
          <a:chOff x="0" y="0"/>
          <a:chExt cx="0" cy="0"/>
        </a:xfrm>
      </p:grpSpPr>
      <p:sp>
        <p:nvSpPr>
          <p:cNvPr id="559" name="Google Shape;559;p45"/>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Top level component</a:t>
            </a:r>
            <a:endParaRPr sz="2400" b="1" i="0" u="none" strike="noStrike" cap="none">
              <a:solidFill>
                <a:srgbClr val="FFFFFF"/>
              </a:solidFill>
              <a:latin typeface="Montserrat"/>
              <a:ea typeface="Montserrat"/>
              <a:cs typeface="Montserrat"/>
              <a:sym typeface="Montserrat"/>
            </a:endParaRPr>
          </a:p>
        </p:txBody>
      </p:sp>
      <p:cxnSp>
        <p:nvCxnSpPr>
          <p:cNvPr id="560" name="Google Shape;560;p45"/>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61" name="Google Shape;561;p45"/>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562" name="Google Shape;562;p45"/>
          <p:cNvSpPr txBox="1"/>
          <p:nvPr/>
        </p:nvSpPr>
        <p:spPr>
          <a:xfrm>
            <a:off x="414725" y="921675"/>
            <a:ext cx="7544100" cy="500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Question: What is this test trying to perform?</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563" name="Google Shape;563;p45"/>
          <p:cNvPicPr preferRelativeResize="0"/>
          <p:nvPr/>
        </p:nvPicPr>
        <p:blipFill rotWithShape="1">
          <a:blip r:embed="rId4">
            <a:alphaModFix/>
          </a:blip>
          <a:srcRect/>
          <a:stretch/>
        </p:blipFill>
        <p:spPr>
          <a:xfrm>
            <a:off x="1207800" y="1561750"/>
            <a:ext cx="6886575" cy="1638300"/>
          </a:xfrm>
          <a:prstGeom prst="rect">
            <a:avLst/>
          </a:prstGeom>
          <a:noFill/>
          <a:ln>
            <a:noFill/>
          </a:ln>
        </p:spPr>
      </p:pic>
      <p:sp>
        <p:nvSpPr>
          <p:cNvPr id="564" name="Google Shape;564;p45"/>
          <p:cNvSpPr/>
          <p:nvPr/>
        </p:nvSpPr>
        <p:spPr>
          <a:xfrm>
            <a:off x="1696950" y="1643600"/>
            <a:ext cx="2288700" cy="184500"/>
          </a:xfrm>
          <a:prstGeom prst="rect">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64"/>
                                        </p:tgtEl>
                                      </p:cBhvr>
                                    </p:animEffect>
                                    <p:set>
                                      <p:cBhvr>
                                        <p:cTn id="7" dur="1" fill="hold">
                                          <p:stCondLst>
                                            <p:cond delay="1000"/>
                                          </p:stCondLst>
                                        </p:cTn>
                                        <p:tgtEl>
                                          <p:spTgt spid="5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8"/>
        <p:cNvGrpSpPr/>
        <p:nvPr/>
      </p:nvGrpSpPr>
      <p:grpSpPr>
        <a:xfrm>
          <a:off x="0" y="0"/>
          <a:ext cx="0" cy="0"/>
          <a:chOff x="0" y="0"/>
          <a:chExt cx="0" cy="0"/>
        </a:xfrm>
      </p:grpSpPr>
      <p:sp>
        <p:nvSpPr>
          <p:cNvPr id="569" name="Google Shape;569;p46"/>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Testing for errors</a:t>
            </a:r>
            <a:endParaRPr sz="2400" b="1" i="0" u="none" strike="noStrike" cap="none">
              <a:solidFill>
                <a:srgbClr val="FFFFFF"/>
              </a:solidFill>
              <a:latin typeface="Montserrat"/>
              <a:ea typeface="Montserrat"/>
              <a:cs typeface="Montserrat"/>
              <a:sym typeface="Montserrat"/>
            </a:endParaRPr>
          </a:p>
        </p:txBody>
      </p:sp>
      <p:cxnSp>
        <p:nvCxnSpPr>
          <p:cNvPr id="570" name="Google Shape;570;p46"/>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71" name="Google Shape;571;p46"/>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572" name="Google Shape;572;p46"/>
          <p:cNvPicPr preferRelativeResize="0"/>
          <p:nvPr/>
        </p:nvPicPr>
        <p:blipFill rotWithShape="1">
          <a:blip r:embed="rId4">
            <a:alphaModFix/>
          </a:blip>
          <a:srcRect r="27620"/>
          <a:stretch/>
        </p:blipFill>
        <p:spPr>
          <a:xfrm>
            <a:off x="414725" y="991550"/>
            <a:ext cx="4733625" cy="3982574"/>
          </a:xfrm>
          <a:prstGeom prst="rect">
            <a:avLst/>
          </a:prstGeom>
          <a:noFill/>
          <a:ln>
            <a:noFill/>
          </a:ln>
        </p:spPr>
      </p:pic>
      <p:sp>
        <p:nvSpPr>
          <p:cNvPr id="573" name="Google Shape;573;p46"/>
          <p:cNvSpPr txBox="1"/>
          <p:nvPr/>
        </p:nvSpPr>
        <p:spPr>
          <a:xfrm>
            <a:off x="5187100" y="991550"/>
            <a:ext cx="3742500" cy="2577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The functional component NavBar throws an error if totalCounters is falsy, not mounting the component and crashing the app.</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Stating that this is the desired behaviour, how can we test that the component throws an error in RTL?</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Answer: Pretty much the same as how it was done on Jest. You wrap the element that you expect it to throw inside a function. Let’s give it a look</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7"/>
        <p:cNvGrpSpPr/>
        <p:nvPr/>
      </p:nvGrpSpPr>
      <p:grpSpPr>
        <a:xfrm>
          <a:off x="0" y="0"/>
          <a:ext cx="0" cy="0"/>
          <a:chOff x="0" y="0"/>
          <a:chExt cx="0" cy="0"/>
        </a:xfrm>
      </p:grpSpPr>
      <p:sp>
        <p:nvSpPr>
          <p:cNvPr id="578" name="Google Shape;578;p47"/>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Testing for errors</a:t>
            </a:r>
            <a:endParaRPr sz="2400" b="1" i="0" u="none" strike="noStrike" cap="none">
              <a:solidFill>
                <a:srgbClr val="FFFFFF"/>
              </a:solidFill>
              <a:latin typeface="Montserrat"/>
              <a:ea typeface="Montserrat"/>
              <a:cs typeface="Montserrat"/>
              <a:sym typeface="Montserrat"/>
            </a:endParaRPr>
          </a:p>
        </p:txBody>
      </p:sp>
      <p:cxnSp>
        <p:nvCxnSpPr>
          <p:cNvPr id="579" name="Google Shape;579;p47"/>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80" name="Google Shape;580;p47"/>
          <p:cNvPicPr preferRelativeResize="0"/>
          <p:nvPr/>
        </p:nvPicPr>
        <p:blipFill rotWithShape="1">
          <a:blip r:embed="rId3">
            <a:alphaModFix/>
          </a:blip>
          <a:srcRect/>
          <a:stretch/>
        </p:blipFill>
        <p:spPr>
          <a:xfrm>
            <a:off x="8029575" y="4633775"/>
            <a:ext cx="1019175" cy="408450"/>
          </a:xfrm>
          <a:prstGeom prst="rect">
            <a:avLst/>
          </a:prstGeom>
          <a:noFill/>
          <a:ln>
            <a:noFill/>
          </a:ln>
        </p:spPr>
      </p:pic>
      <p:pic>
        <p:nvPicPr>
          <p:cNvPr id="581" name="Google Shape;581;p47"/>
          <p:cNvPicPr preferRelativeResize="0"/>
          <p:nvPr/>
        </p:nvPicPr>
        <p:blipFill rotWithShape="1">
          <a:blip r:embed="rId4">
            <a:alphaModFix/>
          </a:blip>
          <a:srcRect/>
          <a:stretch/>
        </p:blipFill>
        <p:spPr>
          <a:xfrm>
            <a:off x="380825" y="983975"/>
            <a:ext cx="5682874" cy="2481925"/>
          </a:xfrm>
          <a:prstGeom prst="rect">
            <a:avLst/>
          </a:prstGeom>
          <a:noFill/>
          <a:ln>
            <a:noFill/>
          </a:ln>
        </p:spPr>
      </p:pic>
      <p:sp>
        <p:nvSpPr>
          <p:cNvPr id="582" name="Google Shape;582;p47"/>
          <p:cNvSpPr txBox="1"/>
          <p:nvPr/>
        </p:nvSpPr>
        <p:spPr>
          <a:xfrm>
            <a:off x="6126675" y="991550"/>
            <a:ext cx="2802900" cy="2035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The test suite passes.</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But it shows a log with the error (image below).</a:t>
            </a:r>
            <a:endParaRPr sz="1300" b="0" i="1"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2200"/>
              </a:spcBef>
              <a:spcAft>
                <a:spcPts val="2200"/>
              </a:spcAft>
              <a:buClr>
                <a:srgbClr val="000000"/>
              </a:buClr>
              <a:buSzPts val="1300"/>
              <a:buFont typeface="Arial"/>
              <a:buNone/>
            </a:pPr>
            <a:r>
              <a:rPr lang="en-GB" sz="1300" b="0" i="1" u="none" strike="noStrike" cap="none">
                <a:solidFill>
                  <a:srgbClr val="1B2331"/>
                </a:solidFill>
                <a:latin typeface="Montserrat"/>
                <a:ea typeface="Montserrat"/>
                <a:cs typeface="Montserrat"/>
                <a:sym typeface="Montserrat"/>
              </a:rPr>
              <a:t>To silence the console, we can add the --silent flag to our jest script in package.json:</a:t>
            </a:r>
            <a:endParaRPr sz="1600" b="0" i="0" u="none" strike="noStrike" cap="none">
              <a:solidFill>
                <a:srgbClr val="1B2331"/>
              </a:solidFill>
              <a:latin typeface="Montserrat"/>
              <a:ea typeface="Montserrat"/>
              <a:cs typeface="Montserrat"/>
              <a:sym typeface="Montserrat"/>
            </a:endParaRPr>
          </a:p>
        </p:txBody>
      </p:sp>
      <p:pic>
        <p:nvPicPr>
          <p:cNvPr id="583" name="Google Shape;583;p47"/>
          <p:cNvPicPr preferRelativeResize="0"/>
          <p:nvPr/>
        </p:nvPicPr>
        <p:blipFill rotWithShape="1">
          <a:blip r:embed="rId5">
            <a:alphaModFix/>
          </a:blip>
          <a:srcRect/>
          <a:stretch/>
        </p:blipFill>
        <p:spPr>
          <a:xfrm>
            <a:off x="380819" y="3528194"/>
            <a:ext cx="3766500" cy="1484925"/>
          </a:xfrm>
          <a:prstGeom prst="rect">
            <a:avLst/>
          </a:prstGeom>
          <a:noFill/>
          <a:ln>
            <a:noFill/>
          </a:ln>
        </p:spPr>
      </p:pic>
      <p:pic>
        <p:nvPicPr>
          <p:cNvPr id="584" name="Google Shape;584;p47"/>
          <p:cNvPicPr preferRelativeResize="0"/>
          <p:nvPr/>
        </p:nvPicPr>
        <p:blipFill rotWithShape="1">
          <a:blip r:embed="rId6">
            <a:alphaModFix/>
          </a:blip>
          <a:srcRect l="10727" r="6688"/>
          <a:stretch/>
        </p:blipFill>
        <p:spPr>
          <a:xfrm>
            <a:off x="6170407" y="3066150"/>
            <a:ext cx="2835368" cy="408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8"/>
        <p:cNvGrpSpPr/>
        <p:nvPr/>
      </p:nvGrpSpPr>
      <p:grpSpPr>
        <a:xfrm>
          <a:off x="0" y="0"/>
          <a:ext cx="0" cy="0"/>
          <a:chOff x="0" y="0"/>
          <a:chExt cx="0" cy="0"/>
        </a:xfrm>
      </p:grpSpPr>
      <p:sp>
        <p:nvSpPr>
          <p:cNvPr id="589" name="Google Shape;589;p48"/>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Recapping React Testing Library</a:t>
            </a:r>
            <a:endParaRPr sz="2400" b="1" i="0" u="none" strike="noStrike" cap="none">
              <a:solidFill>
                <a:srgbClr val="FFFFFF"/>
              </a:solidFill>
              <a:latin typeface="Montserrat"/>
              <a:ea typeface="Montserrat"/>
              <a:cs typeface="Montserrat"/>
              <a:sym typeface="Montserrat"/>
            </a:endParaRPr>
          </a:p>
        </p:txBody>
      </p:sp>
      <p:cxnSp>
        <p:nvCxnSpPr>
          <p:cNvPr id="590" name="Google Shape;590;p48"/>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91" name="Google Shape;591;p48"/>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592" name="Google Shape;592;p48"/>
          <p:cNvSpPr txBox="1"/>
          <p:nvPr/>
        </p:nvSpPr>
        <p:spPr>
          <a:xfrm>
            <a:off x="414725" y="1013900"/>
            <a:ext cx="8475600" cy="3918000"/>
          </a:xfrm>
          <a:prstGeom prst="rect">
            <a:avLst/>
          </a:prstGeom>
          <a:noFill/>
          <a:ln>
            <a:noFill/>
          </a:ln>
        </p:spPr>
        <p:txBody>
          <a:bodyPr spcFirstLastPara="1" wrap="square" lIns="0" tIns="0" rIns="91425" bIns="91425" anchor="t" anchorCtr="0">
            <a:noAutofit/>
          </a:bodyPr>
          <a:lstStyle/>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dirty="0">
                <a:solidFill>
                  <a:srgbClr val="1B2331"/>
                </a:solidFill>
                <a:latin typeface="Montserrat"/>
                <a:ea typeface="Montserrat"/>
                <a:cs typeface="Montserrat"/>
                <a:sym typeface="Montserrat"/>
              </a:rPr>
              <a:t>Don’t test for React behaviour (passing props, state).</a:t>
            </a:r>
            <a:endParaRPr sz="1600" b="0" i="0" u="none" strike="noStrike" cap="none" dirty="0">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0"/>
              </a:spcAft>
              <a:buClr>
                <a:srgbClr val="1B2331"/>
              </a:buClr>
              <a:buSzPts val="1600"/>
              <a:buFont typeface="Montserrat"/>
              <a:buChar char="●"/>
            </a:pPr>
            <a:r>
              <a:rPr lang="en-GB" sz="1600" b="0" i="0" u="none" strike="noStrike" cap="none" dirty="0">
                <a:solidFill>
                  <a:srgbClr val="1B2331"/>
                </a:solidFill>
                <a:latin typeface="Montserrat"/>
                <a:ea typeface="Montserrat"/>
                <a:cs typeface="Montserrat"/>
                <a:sym typeface="Montserrat"/>
              </a:rPr>
              <a:t>Test for user behaviour and expectations.</a:t>
            </a:r>
            <a:endParaRPr sz="1600" b="0" i="0" u="none" strike="noStrike" cap="none" dirty="0">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0"/>
              </a:spcAft>
              <a:buClr>
                <a:srgbClr val="1B2331"/>
              </a:buClr>
              <a:buSzPts val="1600"/>
              <a:buFont typeface="Montserrat"/>
              <a:buChar char="●"/>
            </a:pPr>
            <a:r>
              <a:rPr lang="en-GB" sz="1600" b="0" i="0" u="none" strike="noStrike" cap="none" dirty="0">
                <a:solidFill>
                  <a:srgbClr val="1B2331"/>
                </a:solidFill>
                <a:latin typeface="Montserrat"/>
                <a:ea typeface="Montserrat"/>
                <a:cs typeface="Montserrat"/>
                <a:sym typeface="Montserrat"/>
              </a:rPr>
              <a:t>Don’t worry about components deeper than one level.</a:t>
            </a:r>
            <a:endParaRPr sz="1600" b="0" i="0" u="none" strike="noStrike" cap="none" dirty="0">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0"/>
              </a:spcAft>
              <a:buClr>
                <a:srgbClr val="1B2331"/>
              </a:buClr>
              <a:buSzPts val="1600"/>
              <a:buFont typeface="Montserrat"/>
              <a:buChar char="●"/>
            </a:pPr>
            <a:r>
              <a:rPr lang="en-GB" sz="1600" b="0" i="0" u="none" strike="noStrike" cap="none" dirty="0">
                <a:solidFill>
                  <a:srgbClr val="1B2331"/>
                </a:solidFill>
                <a:latin typeface="Montserrat"/>
                <a:ea typeface="Montserrat"/>
                <a:cs typeface="Montserrat"/>
                <a:sym typeface="Montserrat"/>
              </a:rPr>
              <a:t>Abstract (mock) elements that are not part from the within component (modules, child components)</a:t>
            </a:r>
            <a:endParaRPr sz="1600" b="0" i="0" u="none" strike="noStrike" cap="none" dirty="0">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1000"/>
              </a:spcAft>
              <a:buClr>
                <a:srgbClr val="1B2331"/>
              </a:buClr>
              <a:buSzPts val="1600"/>
              <a:buFont typeface="Montserrat"/>
              <a:buChar char="●"/>
            </a:pPr>
            <a:r>
              <a:rPr lang="en-GB" sz="1600" b="0" i="0" u="none" strike="noStrike" cap="none" dirty="0">
                <a:solidFill>
                  <a:srgbClr val="1B2331"/>
                </a:solidFill>
                <a:latin typeface="Montserrat"/>
                <a:ea typeface="Montserrat"/>
                <a:cs typeface="Montserrat"/>
                <a:sym typeface="Montserrat"/>
              </a:rPr>
              <a:t>Follow a behaviour driven pattern for writing your tests the same way a user would.</a:t>
            </a:r>
            <a:endParaRPr sz="1600" b="0" i="0" u="none" strike="noStrike" cap="none" dirty="0">
              <a:solidFill>
                <a:srgbClr val="1B233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6"/>
        <p:cNvGrpSpPr/>
        <p:nvPr/>
      </p:nvGrpSpPr>
      <p:grpSpPr>
        <a:xfrm>
          <a:off x="0" y="0"/>
          <a:ext cx="0" cy="0"/>
          <a:chOff x="0" y="0"/>
          <a:chExt cx="0" cy="0"/>
        </a:xfrm>
      </p:grpSpPr>
      <p:sp>
        <p:nvSpPr>
          <p:cNvPr id="597" name="Google Shape;597;p49"/>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What about routes?</a:t>
            </a:r>
            <a:endParaRPr sz="2400" b="1" i="0" u="none" strike="noStrike" cap="none">
              <a:solidFill>
                <a:srgbClr val="FFFFFF"/>
              </a:solidFill>
              <a:latin typeface="Montserrat"/>
              <a:ea typeface="Montserrat"/>
              <a:cs typeface="Montserrat"/>
              <a:sym typeface="Montserrat"/>
            </a:endParaRPr>
          </a:p>
        </p:txBody>
      </p:sp>
      <p:cxnSp>
        <p:nvCxnSpPr>
          <p:cNvPr id="598" name="Google Shape;598;p49"/>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599" name="Google Shape;599;p49"/>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600" name="Google Shape;600;p49"/>
          <p:cNvSpPr txBox="1"/>
          <p:nvPr/>
        </p:nvSpPr>
        <p:spPr>
          <a:xfrm>
            <a:off x="414725" y="1013900"/>
            <a:ext cx="8475600" cy="3918000"/>
          </a:xfrm>
          <a:prstGeom prst="rect">
            <a:avLst/>
          </a:prstGeom>
          <a:noFill/>
          <a:ln>
            <a:noFill/>
          </a:ln>
        </p:spPr>
        <p:txBody>
          <a:bodyPr spcFirstLastPara="1" wrap="square" lIns="0" tIns="0"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React Testing Library has good compatibility with React-router.</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In both packages the documentation points one to the other.</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none" strike="noStrike" cap="none">
                <a:solidFill>
                  <a:srgbClr val="1B2331"/>
                </a:solidFill>
                <a:latin typeface="Montserrat"/>
                <a:ea typeface="Montserrat"/>
                <a:cs typeface="Montserrat"/>
                <a:sym typeface="Montserrat"/>
              </a:rPr>
              <a:t>The idea behind testing routes is:</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On your test file, when rendering the component, wrap it on a Router component with a history property, and pass a createMemoryHistory() to it:</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100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Grab a button that redirects (for example, about)</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Fire Event (click for example)</a:t>
            </a:r>
            <a:endParaRPr sz="1600" b="0" i="0" u="none" strike="noStrike" cap="none">
              <a:solidFill>
                <a:srgbClr val="1B2331"/>
              </a:solidFill>
              <a:latin typeface="Montserrat"/>
              <a:ea typeface="Montserrat"/>
              <a:cs typeface="Montserrat"/>
              <a:sym typeface="Montserrat"/>
            </a:endParaRPr>
          </a:p>
          <a:p>
            <a:pPr marL="457200" marR="0" lvl="0" indent="-330200" algn="just" rtl="0">
              <a:lnSpc>
                <a:spcPct val="115000"/>
              </a:lnSpc>
              <a:spcBef>
                <a:spcPts val="0"/>
              </a:spcBef>
              <a:spcAft>
                <a:spcPts val="0"/>
              </a:spcAft>
              <a:buClr>
                <a:srgbClr val="1B2331"/>
              </a:buClr>
              <a:buSzPts val="1600"/>
              <a:buFont typeface="Montserrat"/>
              <a:buChar char="-"/>
            </a:pPr>
            <a:r>
              <a:rPr lang="en-GB" sz="1600" b="0" i="0" u="none" strike="noStrike" cap="none">
                <a:solidFill>
                  <a:srgbClr val="1B2331"/>
                </a:solidFill>
                <a:latin typeface="Montserrat"/>
                <a:ea typeface="Montserrat"/>
                <a:cs typeface="Montserrat"/>
                <a:sym typeface="Montserrat"/>
              </a:rPr>
              <a:t>expect that the screen object matches the content of the new route.</a:t>
            </a:r>
            <a:endParaRPr sz="1600" b="0" i="0" u="none" strike="noStrike" cap="none">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1000"/>
              </a:spcAft>
              <a:buClr>
                <a:srgbClr val="000000"/>
              </a:buClr>
              <a:buSzPts val="1600"/>
              <a:buFont typeface="Arial"/>
              <a:buNone/>
            </a:pPr>
            <a:endParaRPr sz="1600" b="0" i="0" u="none" strike="noStrike" cap="none">
              <a:solidFill>
                <a:srgbClr val="1B2331"/>
              </a:solidFill>
              <a:latin typeface="Montserrat"/>
              <a:ea typeface="Montserrat"/>
              <a:cs typeface="Montserrat"/>
              <a:sym typeface="Montserrat"/>
            </a:endParaRPr>
          </a:p>
        </p:txBody>
      </p:sp>
      <p:pic>
        <p:nvPicPr>
          <p:cNvPr id="601" name="Google Shape;601;p49"/>
          <p:cNvPicPr preferRelativeResize="0"/>
          <p:nvPr/>
        </p:nvPicPr>
        <p:blipFill rotWithShape="1">
          <a:blip r:embed="rId4">
            <a:alphaModFix/>
          </a:blip>
          <a:srcRect/>
          <a:stretch/>
        </p:blipFill>
        <p:spPr>
          <a:xfrm>
            <a:off x="3124146" y="2837500"/>
            <a:ext cx="2196050" cy="85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
        <p:cNvGrpSpPr/>
        <p:nvPr/>
      </p:nvGrpSpPr>
      <p:grpSpPr>
        <a:xfrm>
          <a:off x="0" y="0"/>
          <a:ext cx="0" cy="0"/>
          <a:chOff x="0" y="0"/>
          <a:chExt cx="0" cy="0"/>
        </a:xfrm>
      </p:grpSpPr>
      <p:sp>
        <p:nvSpPr>
          <p:cNvPr id="164" name="Google Shape;164;p5"/>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Having said that</a:t>
            </a:r>
            <a:endParaRPr sz="2400" b="1" i="0" u="none" strike="noStrike" cap="none">
              <a:solidFill>
                <a:srgbClr val="FFFFFF"/>
              </a:solidFill>
              <a:latin typeface="Montserrat"/>
              <a:ea typeface="Montserrat"/>
              <a:cs typeface="Montserrat"/>
              <a:sym typeface="Montserrat"/>
            </a:endParaRPr>
          </a:p>
        </p:txBody>
      </p:sp>
      <p:cxnSp>
        <p:nvCxnSpPr>
          <p:cNvPr id="165" name="Google Shape;165;p5"/>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66" name="Google Shape;166;p5"/>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167" name="Google Shape;167;p5"/>
          <p:cNvSpPr txBox="1"/>
          <p:nvPr/>
        </p:nvSpPr>
        <p:spPr>
          <a:xfrm>
            <a:off x="414725" y="921675"/>
            <a:ext cx="8545800" cy="40092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1C1E21"/>
              </a:buClr>
              <a:buSzPts val="1600"/>
              <a:buFont typeface="Montserrat"/>
              <a:buChar char="●"/>
            </a:pPr>
            <a:r>
              <a:rPr lang="en-GB" sz="1600" b="1" i="0" u="none" strike="noStrike" cap="none">
                <a:solidFill>
                  <a:srgbClr val="1C1E21"/>
                </a:solidFill>
                <a:latin typeface="Montserrat"/>
                <a:ea typeface="Montserrat"/>
                <a:cs typeface="Montserrat"/>
                <a:sym typeface="Montserrat"/>
              </a:rPr>
              <a:t>React </a:t>
            </a:r>
            <a:r>
              <a:rPr lang="en-GB" sz="1600" b="0" i="0" u="none" strike="noStrike" cap="none">
                <a:solidFill>
                  <a:srgbClr val="1C1E21"/>
                </a:solidFill>
                <a:latin typeface="Montserrat"/>
                <a:ea typeface="Montserrat"/>
                <a:cs typeface="Montserrat"/>
                <a:sym typeface="Montserrat"/>
              </a:rPr>
              <a:t>documentation is based on </a:t>
            </a:r>
            <a:r>
              <a:rPr lang="en-GB" sz="1600" b="1" i="0" u="none" strike="noStrike" cap="none">
                <a:solidFill>
                  <a:srgbClr val="1C1E21"/>
                </a:solidFill>
                <a:latin typeface="Montserrat"/>
                <a:ea typeface="Montserrat"/>
                <a:cs typeface="Montserrat"/>
                <a:sym typeface="Montserrat"/>
              </a:rPr>
              <a:t>React Test Renderer.</a:t>
            </a:r>
            <a:r>
              <a:rPr lang="en-GB" sz="1600" b="0" i="0" u="none" strike="noStrike" cap="none">
                <a:solidFill>
                  <a:srgbClr val="1C1E21"/>
                </a:solidFill>
                <a:latin typeface="Montserrat"/>
                <a:ea typeface="Montserrat"/>
                <a:cs typeface="Montserrat"/>
                <a:sym typeface="Montserrat"/>
              </a:rPr>
              <a:t> This package provides a React Renderer that can be used to render React components to pure JavaScript objects, without depending on the DOM or a native mobile environment. </a:t>
            </a:r>
            <a:endParaRPr sz="1600" b="0" i="0" u="none" strike="noStrike" cap="none">
              <a:solidFill>
                <a:srgbClr val="1C1E21"/>
              </a:solidFill>
              <a:latin typeface="Montserrat"/>
              <a:ea typeface="Montserrat"/>
              <a:cs typeface="Montserrat"/>
              <a:sym typeface="Montserrat"/>
            </a:endParaRPr>
          </a:p>
          <a:p>
            <a:pPr marL="45720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1" i="0" u="none" strike="noStrike" cap="none">
                <a:solidFill>
                  <a:srgbClr val="1C1E21"/>
                </a:solidFill>
                <a:latin typeface="Montserrat"/>
                <a:ea typeface="Montserrat"/>
                <a:cs typeface="Montserrat"/>
                <a:sym typeface="Montserrat"/>
              </a:rPr>
              <a:t>Create React App</a:t>
            </a:r>
            <a:r>
              <a:rPr lang="en-GB" sz="1600" b="0" i="0" u="none" strike="noStrike" cap="none">
                <a:solidFill>
                  <a:srgbClr val="1C1E21"/>
                </a:solidFill>
                <a:latin typeface="Montserrat"/>
                <a:ea typeface="Montserrat"/>
                <a:cs typeface="Montserrat"/>
                <a:sym typeface="Montserrat"/>
              </a:rPr>
              <a:t> recommends </a:t>
            </a:r>
            <a:r>
              <a:rPr lang="en-GB" sz="1600" b="1" i="0" u="none" strike="noStrike" cap="none">
                <a:solidFill>
                  <a:srgbClr val="1C1E21"/>
                </a:solidFill>
                <a:latin typeface="Montserrat"/>
                <a:ea typeface="Montserrat"/>
                <a:cs typeface="Montserrat"/>
                <a:sym typeface="Montserrat"/>
              </a:rPr>
              <a:t>React Testing Library</a:t>
            </a:r>
            <a:r>
              <a:rPr lang="en-GB" sz="1600" b="0" i="0" u="none" strike="noStrike" cap="none">
                <a:solidFill>
                  <a:srgbClr val="1C1E21"/>
                </a:solidFill>
                <a:latin typeface="Montserrat"/>
                <a:ea typeface="Montserrat"/>
                <a:cs typeface="Montserrat"/>
                <a:sym typeface="Montserrat"/>
              </a:rPr>
              <a:t> </a:t>
            </a:r>
            <a:r>
              <a:rPr lang="en-GB" sz="1600" b="0" i="1" u="none" strike="noStrike" cap="none">
                <a:solidFill>
                  <a:srgbClr val="1C1E21"/>
                </a:solidFill>
                <a:latin typeface="Montserrat"/>
                <a:ea typeface="Montserrat"/>
                <a:cs typeface="Montserrat"/>
                <a:sym typeface="Montserrat"/>
              </a:rPr>
              <a:t>if you’d like to test components in isolation from the child components they render. </a:t>
            </a:r>
            <a:endParaRPr sz="1600" b="0" i="1"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1"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Some will prefer the React Test Renderer Approach due to its</a:t>
            </a:r>
            <a:r>
              <a:rPr lang="en-GB" sz="1600" b="1" i="0" u="none" strike="noStrike" cap="none">
                <a:solidFill>
                  <a:srgbClr val="1C1E21"/>
                </a:solidFill>
                <a:latin typeface="Montserrat"/>
                <a:ea typeface="Montserrat"/>
                <a:cs typeface="Montserrat"/>
                <a:sym typeface="Montserrat"/>
              </a:rPr>
              <a:t> lightweight and speed.</a:t>
            </a:r>
            <a:endParaRPr sz="1600" b="1"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Others would prefer to mockup a browser, due to more similarity to a user behaviour.</a:t>
            </a:r>
            <a:endParaRPr sz="1600" b="0" i="0" u="none" strike="noStrike" cap="none">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a:solidFill>
                  <a:srgbClr val="1C1E21"/>
                </a:solidFill>
                <a:latin typeface="Montserrat"/>
                <a:ea typeface="Montserrat"/>
                <a:cs typeface="Montserrat"/>
                <a:sym typeface="Montserrat"/>
              </a:rPr>
              <a:t>Others will prefer to build a real DOM.</a:t>
            </a:r>
            <a:endParaRPr sz="1600" b="0" i="0" u="none" strike="noStrike" cap="none">
              <a:solidFill>
                <a:srgbClr val="1C1E2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50"/>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Specific Examples</a:t>
            </a:r>
            <a:endParaRPr sz="2400" b="1" i="0" u="none" strike="noStrike" cap="none">
              <a:solidFill>
                <a:srgbClr val="FFFFFF"/>
              </a:solidFill>
              <a:latin typeface="Montserrat"/>
              <a:ea typeface="Montserrat"/>
              <a:cs typeface="Montserrat"/>
              <a:sym typeface="Montserrat"/>
            </a:endParaRPr>
          </a:p>
        </p:txBody>
      </p:sp>
      <p:cxnSp>
        <p:nvCxnSpPr>
          <p:cNvPr id="607" name="Google Shape;607;p50"/>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608" name="Google Shape;608;p50"/>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609" name="Google Shape;609;p50"/>
          <p:cNvSpPr txBox="1"/>
          <p:nvPr/>
        </p:nvSpPr>
        <p:spPr>
          <a:xfrm>
            <a:off x="2567850" y="921675"/>
            <a:ext cx="5995200" cy="3918000"/>
          </a:xfrm>
          <a:prstGeom prst="rect">
            <a:avLst/>
          </a:prstGeom>
          <a:noFill/>
          <a:ln>
            <a:noFill/>
          </a:ln>
        </p:spPr>
        <p:txBody>
          <a:bodyPr spcFirstLastPara="1" wrap="square" lIns="0" tIns="0"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r>
              <a:rPr lang="en-GB" sz="1600" b="0" i="0" u="sng" strike="noStrike" cap="none" dirty="0">
                <a:solidFill>
                  <a:schemeClr val="hlink"/>
                </a:solidFill>
                <a:latin typeface="Montserrat"/>
                <a:ea typeface="Montserrat"/>
                <a:cs typeface="Montserrat"/>
                <a:sym typeface="Montserrat"/>
                <a:hlinkClick r:id="rId4"/>
              </a:rPr>
              <a:t>https://testing-library.com/docs/recipes</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none" strike="noStrike" cap="none" dirty="0">
                <a:solidFill>
                  <a:srgbClr val="1B2331"/>
                </a:solidFill>
                <a:latin typeface="Montserrat"/>
                <a:ea typeface="Montserrat"/>
                <a:cs typeface="Montserrat"/>
                <a:sym typeface="Montserrat"/>
              </a:rPr>
              <a:t>Also recommended to read:</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sng" strike="noStrike" cap="none" dirty="0">
                <a:solidFill>
                  <a:schemeClr val="hlink"/>
                </a:solidFill>
                <a:latin typeface="Montserrat"/>
                <a:ea typeface="Montserrat"/>
                <a:cs typeface="Montserrat"/>
                <a:sym typeface="Montserrat"/>
                <a:hlinkClick r:id="rId5"/>
              </a:rPr>
              <a:t>https://kentcdodds.com/blog/common-mistakes-with-react-testing-library</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none" strike="noStrike" cap="none" dirty="0">
                <a:solidFill>
                  <a:srgbClr val="1B2331"/>
                </a:solidFill>
                <a:latin typeface="Montserrat"/>
                <a:ea typeface="Montserrat"/>
                <a:cs typeface="Montserrat"/>
                <a:sym typeface="Montserrat"/>
              </a:rPr>
              <a:t>Another site with good examples:</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r>
              <a:rPr lang="en-GB" sz="1600" b="0" i="0" u="sng" strike="noStrike" cap="none" dirty="0">
                <a:solidFill>
                  <a:schemeClr val="hlink"/>
                </a:solidFill>
                <a:latin typeface="Montserrat"/>
                <a:ea typeface="Montserrat"/>
                <a:cs typeface="Montserrat"/>
                <a:sym typeface="Montserrat"/>
                <a:hlinkClick r:id="rId6"/>
              </a:rPr>
              <a:t>https://react-testing-examples.com/</a:t>
            </a: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a:p>
            <a:pPr marL="0" marR="0" lvl="0" indent="0" algn="just" rtl="0">
              <a:lnSpc>
                <a:spcPct val="115000"/>
              </a:lnSpc>
              <a:spcBef>
                <a:spcPts val="1000"/>
              </a:spcBef>
              <a:spcAft>
                <a:spcPts val="1000"/>
              </a:spcAft>
              <a:buClr>
                <a:srgbClr val="000000"/>
              </a:buClr>
              <a:buSzPts val="1600"/>
              <a:buFont typeface="Arial"/>
              <a:buNone/>
            </a:pPr>
            <a:endParaRPr sz="1600" b="0" i="0" u="none" strike="noStrike" cap="none" dirty="0">
              <a:solidFill>
                <a:srgbClr val="1B2331"/>
              </a:solidFill>
              <a:latin typeface="Montserrat"/>
              <a:ea typeface="Montserrat"/>
              <a:cs typeface="Montserrat"/>
              <a:sym typeface="Montserrat"/>
            </a:endParaRPr>
          </a:p>
        </p:txBody>
      </p:sp>
      <p:pic>
        <p:nvPicPr>
          <p:cNvPr id="610" name="Google Shape;610;p50"/>
          <p:cNvPicPr preferRelativeResize="0"/>
          <p:nvPr/>
        </p:nvPicPr>
        <p:blipFill rotWithShape="1">
          <a:blip r:embed="rId7">
            <a:alphaModFix/>
          </a:blip>
          <a:srcRect/>
          <a:stretch/>
        </p:blipFill>
        <p:spPr>
          <a:xfrm>
            <a:off x="363675" y="1032975"/>
            <a:ext cx="2108955" cy="400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6"/>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Recap - Jest</a:t>
            </a:r>
            <a:endParaRPr sz="2400" b="1" i="0" u="none" strike="noStrike" cap="none">
              <a:solidFill>
                <a:srgbClr val="FFFFFF"/>
              </a:solidFill>
              <a:latin typeface="Montserrat"/>
              <a:ea typeface="Montserrat"/>
              <a:cs typeface="Montserrat"/>
              <a:sym typeface="Montserrat"/>
            </a:endParaRPr>
          </a:p>
        </p:txBody>
      </p:sp>
      <p:cxnSp>
        <p:nvCxnSpPr>
          <p:cNvPr id="173" name="Google Shape;173;p6"/>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74" name="Google Shape;174;p6"/>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175" name="Google Shape;175;p6"/>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0" marR="0" lvl="0" indent="0" algn="l" rtl="0">
              <a:lnSpc>
                <a:spcPct val="115000"/>
              </a:lnSpc>
              <a:spcBef>
                <a:spcPts val="8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You know so far how to create tests with Jest. As you have realised by now, Jest is very simple, quick to write, unit testing tool and test runner.</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Basically, writing a test in Jest is as simple as:</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	</a:t>
            </a:r>
            <a:r>
              <a:rPr lang="en-GB" sz="1600" b="1" i="0" u="none" strike="noStrike" cap="none">
                <a:solidFill>
                  <a:srgbClr val="1B2331"/>
                </a:solidFill>
                <a:latin typeface="Montserrat"/>
                <a:ea typeface="Montserrat"/>
                <a:cs typeface="Montserrat"/>
                <a:sym typeface="Montserrat"/>
              </a:rPr>
              <a:t>expect</a:t>
            </a:r>
            <a:r>
              <a:rPr lang="en-GB" sz="1600" b="0" i="0" u="none" strike="noStrike" cap="none">
                <a:solidFill>
                  <a:srgbClr val="1B2331"/>
                </a:solidFill>
                <a:latin typeface="Montserrat"/>
                <a:ea typeface="Montserrat"/>
                <a:cs typeface="Montserrat"/>
                <a:sym typeface="Montserrat"/>
              </a:rPr>
              <a:t>(</a:t>
            </a:r>
            <a:r>
              <a:rPr lang="en-GB" sz="1600" b="0" i="1" u="none" strike="noStrike" cap="none">
                <a:solidFill>
                  <a:srgbClr val="0091EA"/>
                </a:solidFill>
                <a:latin typeface="Montserrat"/>
                <a:ea typeface="Montserrat"/>
                <a:cs typeface="Montserrat"/>
                <a:sym typeface="Montserrat"/>
              </a:rPr>
              <a:t>call_a_function(...params)</a:t>
            </a:r>
            <a:r>
              <a:rPr lang="en-GB" sz="1600" b="0" i="0" u="none" strike="noStrike" cap="none">
                <a:solidFill>
                  <a:srgbClr val="1B2331"/>
                </a:solidFill>
                <a:latin typeface="Montserrat"/>
                <a:ea typeface="Montserrat"/>
                <a:cs typeface="Montserrat"/>
                <a:sym typeface="Montserrat"/>
              </a:rPr>
              <a:t>)</a:t>
            </a:r>
            <a:r>
              <a:rPr lang="en-GB" sz="1600" b="1" i="1" u="none" strike="noStrike" cap="none">
                <a:solidFill>
                  <a:srgbClr val="CC0000"/>
                </a:solidFill>
                <a:latin typeface="Montserrat"/>
                <a:ea typeface="Montserrat"/>
                <a:cs typeface="Montserrat"/>
                <a:sym typeface="Montserrat"/>
              </a:rPr>
              <a:t>.not?</a:t>
            </a:r>
            <a:r>
              <a:rPr lang="en-GB" sz="1600" b="1" i="0" u="none" strike="noStrike" cap="none">
                <a:solidFill>
                  <a:srgbClr val="CC0000"/>
                </a:solidFill>
                <a:latin typeface="Montserrat"/>
                <a:ea typeface="Montserrat"/>
                <a:cs typeface="Montserrat"/>
                <a:sym typeface="Montserrat"/>
              </a:rPr>
              <a:t>.someMatcher</a:t>
            </a:r>
            <a:r>
              <a:rPr lang="en-GB" sz="1600" b="0" i="0" u="none" strike="noStrike" cap="none">
                <a:solidFill>
                  <a:srgbClr val="1B2331"/>
                </a:solidFill>
                <a:latin typeface="Montserrat"/>
                <a:ea typeface="Montserrat"/>
                <a:cs typeface="Montserrat"/>
                <a:sym typeface="Montserrat"/>
              </a:rPr>
              <a:t>(</a:t>
            </a:r>
            <a:r>
              <a:rPr lang="en-GB" sz="1600" b="0" i="1" u="none" strike="noStrike" cap="none">
                <a:solidFill>
                  <a:srgbClr val="0091EA"/>
                </a:solidFill>
                <a:latin typeface="Montserrat"/>
                <a:ea typeface="Montserrat"/>
                <a:cs typeface="Montserrat"/>
                <a:sym typeface="Montserrat"/>
              </a:rPr>
              <a:t>expected_result</a:t>
            </a:r>
            <a:r>
              <a:rPr lang="en-GB" sz="1600" b="0" i="0" u="none" strike="noStrike" cap="none">
                <a:solidFill>
                  <a:srgbClr val="1B2331"/>
                </a:solidFill>
                <a:latin typeface="Montserrat"/>
                <a:ea typeface="Montserrat"/>
                <a:cs typeface="Montserrat"/>
                <a:sym typeface="Montserrat"/>
              </a:rPr>
              <a:t>)</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But what about a whole component?</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And its interaction with other elements?</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0"/>
              </a:spcAft>
              <a:buClr>
                <a:schemeClr val="dk1"/>
              </a:buClr>
              <a:buSzPts val="1100"/>
              <a:buFont typeface="Arial"/>
              <a:buNone/>
            </a:pPr>
            <a:r>
              <a:rPr lang="en-GB" sz="1600" b="0" i="0" u="none" strike="noStrike" cap="none">
                <a:solidFill>
                  <a:srgbClr val="1B2331"/>
                </a:solidFill>
                <a:latin typeface="Montserrat"/>
                <a:ea typeface="Montserrat"/>
                <a:cs typeface="Montserrat"/>
                <a:sym typeface="Montserrat"/>
              </a:rPr>
              <a:t>That is where </a:t>
            </a:r>
            <a:r>
              <a:rPr lang="en-GB" sz="1600" b="1" i="0" u="none" strike="noStrike" cap="none">
                <a:solidFill>
                  <a:srgbClr val="1B2331"/>
                </a:solidFill>
                <a:latin typeface="Montserrat"/>
                <a:ea typeface="Montserrat"/>
                <a:cs typeface="Montserrat"/>
                <a:sym typeface="Montserrat"/>
              </a:rPr>
              <a:t>React Testing Library </a:t>
            </a:r>
            <a:r>
              <a:rPr lang="en-GB" sz="1600" b="0" i="0" u="none" strike="noStrike" cap="none">
                <a:solidFill>
                  <a:srgbClr val="1B2331"/>
                </a:solidFill>
                <a:latin typeface="Montserrat"/>
                <a:ea typeface="Montserrat"/>
                <a:cs typeface="Montserrat"/>
                <a:sym typeface="Montserrat"/>
              </a:rPr>
              <a:t>comes handy. </a:t>
            </a:r>
            <a:endParaRPr sz="1600" b="0" i="0" u="none" strike="noStrike" cap="none">
              <a:solidFill>
                <a:srgbClr val="1B2331"/>
              </a:solidFill>
              <a:latin typeface="Montserrat"/>
              <a:ea typeface="Montserrat"/>
              <a:cs typeface="Montserrat"/>
              <a:sym typeface="Montserrat"/>
            </a:endParaRPr>
          </a:p>
          <a:p>
            <a:pPr marL="0" marR="0" lvl="0" indent="0" algn="l" rtl="0">
              <a:lnSpc>
                <a:spcPct val="115000"/>
              </a:lnSpc>
              <a:spcBef>
                <a:spcPts val="2200"/>
              </a:spcBef>
              <a:spcAft>
                <a:spcPts val="2200"/>
              </a:spcAft>
              <a:buClr>
                <a:schemeClr val="dk1"/>
              </a:buClr>
              <a:buSzPts val="1100"/>
              <a:buFont typeface="Arial"/>
              <a:buNone/>
            </a:pPr>
            <a:endParaRPr sz="1600" b="0" i="0" u="none" strike="noStrike" cap="none">
              <a:solidFill>
                <a:srgbClr val="1B233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0" name="Google Shape;180;p7"/>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React Testing Library</a:t>
            </a:r>
            <a:endParaRPr sz="2400" b="1" i="0" u="none" strike="noStrike" cap="none">
              <a:solidFill>
                <a:srgbClr val="FFFFFF"/>
              </a:solidFill>
              <a:latin typeface="Montserrat"/>
              <a:ea typeface="Montserrat"/>
              <a:cs typeface="Montserrat"/>
              <a:sym typeface="Montserrat"/>
            </a:endParaRPr>
          </a:p>
        </p:txBody>
      </p:sp>
      <p:cxnSp>
        <p:nvCxnSpPr>
          <p:cNvPr id="181" name="Google Shape;181;p7"/>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82" name="Google Shape;182;p7"/>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183" name="Google Shape;183;p7"/>
          <p:cNvSpPr txBox="1"/>
          <p:nvPr/>
        </p:nvSpPr>
        <p:spPr>
          <a:xfrm>
            <a:off x="414725" y="921675"/>
            <a:ext cx="8595300" cy="400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GB" sz="1600" b="1" i="0" u="none" strike="noStrike" cap="none" dirty="0">
                <a:solidFill>
                  <a:srgbClr val="1C1E21"/>
                </a:solidFill>
                <a:latin typeface="Montserrat"/>
                <a:ea typeface="Montserrat"/>
                <a:cs typeface="Montserrat"/>
                <a:sym typeface="Montserrat"/>
              </a:rPr>
              <a:t>Guiding Principles</a:t>
            </a:r>
            <a:endParaRPr sz="1600" b="1" i="0" u="none" strike="noStrike" cap="none" dirty="0">
              <a:solidFill>
                <a:srgbClr val="1C1E21"/>
              </a:solidFill>
              <a:latin typeface="Montserrat"/>
              <a:ea typeface="Montserrat"/>
              <a:cs typeface="Montserrat"/>
              <a:sym typeface="Montserrat"/>
            </a:endParaRPr>
          </a:p>
          <a:p>
            <a:pPr marL="0" marR="0" lvl="0" indent="0" algn="ctr" rtl="0">
              <a:lnSpc>
                <a:spcPct val="115000"/>
              </a:lnSpc>
              <a:spcBef>
                <a:spcPts val="600"/>
              </a:spcBef>
              <a:spcAft>
                <a:spcPts val="0"/>
              </a:spcAft>
              <a:buClr>
                <a:srgbClr val="000000"/>
              </a:buClr>
              <a:buSzPts val="1600"/>
              <a:buFont typeface="Arial"/>
              <a:buNone/>
            </a:pPr>
            <a:r>
              <a:rPr lang="en-GB" sz="1600" b="0" i="1" u="sng" strike="noStrike" cap="none" dirty="0">
                <a:solidFill>
                  <a:schemeClr val="hlink"/>
                </a:solidFill>
                <a:latin typeface="Montserrat"/>
                <a:ea typeface="Montserrat"/>
                <a:cs typeface="Montserrat"/>
                <a:sym typeface="Montserrat"/>
                <a:hlinkClick r:id="rId4"/>
              </a:rPr>
              <a:t>The more your tests resemble the way your software is used, the more confidence they can give you.</a:t>
            </a:r>
            <a:endParaRPr sz="1600" b="0" i="1"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r>
              <a:rPr lang="en-GB" sz="1600" b="1" i="0" u="none" strike="noStrike" cap="none" dirty="0">
                <a:solidFill>
                  <a:srgbClr val="1C1E21"/>
                </a:solidFill>
                <a:latin typeface="Montserrat"/>
                <a:ea typeface="Montserrat"/>
                <a:cs typeface="Montserrat"/>
                <a:sym typeface="Montserrat"/>
              </a:rPr>
              <a:t>TL,DR:</a:t>
            </a:r>
            <a:endParaRPr sz="1600" b="1" i="0" u="none" strike="noStrike" cap="none" dirty="0">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dirty="0">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dirty="0">
                <a:solidFill>
                  <a:srgbClr val="1C1E21"/>
                </a:solidFill>
                <a:latin typeface="Montserrat"/>
                <a:ea typeface="Montserrat"/>
                <a:cs typeface="Montserrat"/>
                <a:sym typeface="Montserrat"/>
              </a:rPr>
              <a:t>If it relates to rendering components, then</a:t>
            </a:r>
            <a:r>
              <a:rPr lang="en-GB" sz="1600" b="1" i="0" u="none" strike="noStrike" cap="none" dirty="0">
                <a:solidFill>
                  <a:srgbClr val="1C1E21"/>
                </a:solidFill>
                <a:latin typeface="Montserrat"/>
                <a:ea typeface="Montserrat"/>
                <a:cs typeface="Montserrat"/>
                <a:sym typeface="Montserrat"/>
              </a:rPr>
              <a:t> it should deal with DOM nodes </a:t>
            </a:r>
            <a:r>
              <a:rPr lang="en-GB" sz="1600" b="0" i="0" u="none" strike="noStrike" cap="none" dirty="0">
                <a:solidFill>
                  <a:srgbClr val="1C1E21"/>
                </a:solidFill>
                <a:latin typeface="Montserrat"/>
                <a:ea typeface="Montserrat"/>
                <a:cs typeface="Montserrat"/>
                <a:sym typeface="Montserrat"/>
              </a:rPr>
              <a:t>rather than component instances </a:t>
            </a:r>
            <a:r>
              <a:rPr lang="en-GB" sz="1600" b="0" i="1" u="none" strike="noStrike" cap="none" dirty="0">
                <a:solidFill>
                  <a:srgbClr val="1C1E21"/>
                </a:solidFill>
                <a:latin typeface="Montserrat"/>
                <a:ea typeface="Montserrat"/>
                <a:cs typeface="Montserrat"/>
                <a:sym typeface="Montserrat"/>
              </a:rPr>
              <a:t>(aka not objects or JSONS)</a:t>
            </a:r>
            <a:endParaRPr sz="1600" b="0" i="1" u="none" strike="noStrike" cap="none" dirty="0">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dirty="0">
                <a:solidFill>
                  <a:srgbClr val="1C1E21"/>
                </a:solidFill>
                <a:latin typeface="Montserrat"/>
                <a:ea typeface="Montserrat"/>
                <a:cs typeface="Montserrat"/>
                <a:sym typeface="Montserrat"/>
              </a:rPr>
              <a:t>It should be generally useful for</a:t>
            </a:r>
            <a:r>
              <a:rPr lang="en-GB" sz="1600" b="1" i="0" u="none" strike="noStrike" cap="none" dirty="0">
                <a:solidFill>
                  <a:srgbClr val="1C1E21"/>
                </a:solidFill>
                <a:latin typeface="Montserrat"/>
                <a:ea typeface="Montserrat"/>
                <a:cs typeface="Montserrat"/>
                <a:sym typeface="Montserrat"/>
              </a:rPr>
              <a:t> testing the application components in the way the user would use it.</a:t>
            </a:r>
            <a:endParaRPr sz="1600" b="1" i="0" u="none" strike="noStrike" cap="none" dirty="0">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dirty="0">
                <a:solidFill>
                  <a:srgbClr val="1C1E21"/>
                </a:solidFill>
                <a:latin typeface="Montserrat"/>
                <a:ea typeface="Montserrat"/>
                <a:cs typeface="Montserrat"/>
                <a:sym typeface="Montserrat"/>
              </a:rPr>
              <a:t>Utility implementations and APIs should be simple and flexible</a:t>
            </a:r>
            <a:r>
              <a:rPr lang="en-GB" sz="1600" b="0" i="1" u="none" strike="noStrike" cap="none" dirty="0">
                <a:solidFill>
                  <a:srgbClr val="1C1E21"/>
                </a:solidFill>
                <a:latin typeface="Montserrat"/>
                <a:ea typeface="Montserrat"/>
                <a:cs typeface="Montserrat"/>
                <a:sym typeface="Montserrat"/>
              </a:rPr>
              <a:t> (aka mocking)</a:t>
            </a:r>
            <a:endParaRPr sz="1600" b="0" i="1" u="none" strike="noStrike" cap="none" dirty="0">
              <a:solidFill>
                <a:srgbClr val="1C1E21"/>
              </a:solidFill>
              <a:latin typeface="Montserrat"/>
              <a:ea typeface="Montserrat"/>
              <a:cs typeface="Montserrat"/>
              <a:sym typeface="Montserrat"/>
            </a:endParaRPr>
          </a:p>
          <a:p>
            <a:pPr marL="457200" marR="0" lvl="0" indent="-330200" algn="l" rtl="0">
              <a:lnSpc>
                <a:spcPct val="115000"/>
              </a:lnSpc>
              <a:spcBef>
                <a:spcPts val="0"/>
              </a:spcBef>
              <a:spcAft>
                <a:spcPts val="0"/>
              </a:spcAft>
              <a:buClr>
                <a:srgbClr val="1C1E21"/>
              </a:buClr>
              <a:buSzPts val="1600"/>
              <a:buFont typeface="Montserrat"/>
              <a:buChar char="-"/>
            </a:pPr>
            <a:r>
              <a:rPr lang="en-GB" sz="1600" b="0" i="0" u="none" strike="noStrike" cap="none" dirty="0">
                <a:solidFill>
                  <a:srgbClr val="1C1E21"/>
                </a:solidFill>
                <a:latin typeface="Montserrat"/>
                <a:ea typeface="Montserrat"/>
                <a:cs typeface="Montserrat"/>
                <a:sym typeface="Montserrat"/>
              </a:rPr>
              <a:t>We want is for this library to be pretty light-weight, simple, and understandable.</a:t>
            </a:r>
            <a:endParaRPr sz="1600" b="0" i="0" u="none" strike="noStrike" cap="none" dirty="0">
              <a:solidFill>
                <a:srgbClr val="1C1E2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
        <p:cNvGrpSpPr/>
        <p:nvPr/>
      </p:nvGrpSpPr>
      <p:grpSpPr>
        <a:xfrm>
          <a:off x="0" y="0"/>
          <a:ext cx="0" cy="0"/>
          <a:chOff x="0" y="0"/>
          <a:chExt cx="0" cy="0"/>
        </a:xfrm>
      </p:grpSpPr>
      <p:sp>
        <p:nvSpPr>
          <p:cNvPr id="188" name="Google Shape;188;p8"/>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AAA Pattern</a:t>
            </a:r>
            <a:endParaRPr sz="2400" b="1" i="0" u="none" strike="noStrike" cap="none">
              <a:solidFill>
                <a:srgbClr val="FFFFFF"/>
              </a:solidFill>
              <a:latin typeface="Montserrat"/>
              <a:ea typeface="Montserrat"/>
              <a:cs typeface="Montserrat"/>
              <a:sym typeface="Montserrat"/>
            </a:endParaRPr>
          </a:p>
        </p:txBody>
      </p:sp>
      <p:cxnSp>
        <p:nvCxnSpPr>
          <p:cNvPr id="189" name="Google Shape;189;p8"/>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190" name="Google Shape;190;p8"/>
          <p:cNvPicPr preferRelativeResize="0"/>
          <p:nvPr/>
        </p:nvPicPr>
        <p:blipFill rotWithShape="1">
          <a:blip r:embed="rId3">
            <a:alphaModFix/>
          </a:blip>
          <a:srcRect/>
          <a:stretch/>
        </p:blipFill>
        <p:spPr>
          <a:xfrm>
            <a:off x="8029575" y="4633775"/>
            <a:ext cx="1019175" cy="408450"/>
          </a:xfrm>
          <a:prstGeom prst="rect">
            <a:avLst/>
          </a:prstGeom>
          <a:noFill/>
          <a:ln>
            <a:noFill/>
          </a:ln>
        </p:spPr>
      </p:pic>
      <p:grpSp>
        <p:nvGrpSpPr>
          <p:cNvPr id="191" name="Google Shape;191;p8"/>
          <p:cNvGrpSpPr/>
          <p:nvPr/>
        </p:nvGrpSpPr>
        <p:grpSpPr>
          <a:xfrm>
            <a:off x="414725" y="1260675"/>
            <a:ext cx="8084975" cy="816300"/>
            <a:chOff x="414725" y="1794075"/>
            <a:chExt cx="8084975" cy="816300"/>
          </a:xfrm>
        </p:grpSpPr>
        <p:sp>
          <p:nvSpPr>
            <p:cNvPr id="192" name="Google Shape;192;p8"/>
            <p:cNvSpPr txBox="1"/>
            <p:nvPr/>
          </p:nvSpPr>
          <p:spPr>
            <a:xfrm>
              <a:off x="414725" y="1794075"/>
              <a:ext cx="1994400" cy="81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Montserrat"/>
                  <a:ea typeface="Montserrat"/>
                  <a:cs typeface="Montserrat"/>
                  <a:sym typeface="Montserrat"/>
                </a:rPr>
                <a:t>Arrange</a:t>
              </a:r>
              <a:endParaRPr sz="1700" b="0" i="0" u="none" strike="noStrike" cap="none">
                <a:solidFill>
                  <a:srgbClr val="000000"/>
                </a:solidFill>
                <a:latin typeface="Montserrat"/>
                <a:ea typeface="Montserrat"/>
                <a:cs typeface="Montserrat"/>
                <a:sym typeface="Montserrat"/>
              </a:endParaRPr>
            </a:p>
          </p:txBody>
        </p:sp>
        <p:sp>
          <p:nvSpPr>
            <p:cNvPr id="193" name="Google Shape;193;p8"/>
            <p:cNvSpPr txBox="1"/>
            <p:nvPr/>
          </p:nvSpPr>
          <p:spPr>
            <a:xfrm>
              <a:off x="3393000" y="1794075"/>
              <a:ext cx="1994400" cy="81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Montserrat"/>
                  <a:ea typeface="Montserrat"/>
                  <a:cs typeface="Montserrat"/>
                  <a:sym typeface="Montserrat"/>
                </a:rPr>
                <a:t>Act</a:t>
              </a:r>
              <a:endParaRPr sz="1700" b="0" i="0" u="none" strike="noStrike" cap="none">
                <a:solidFill>
                  <a:srgbClr val="000000"/>
                </a:solidFill>
                <a:latin typeface="Montserrat"/>
                <a:ea typeface="Montserrat"/>
                <a:cs typeface="Montserrat"/>
                <a:sym typeface="Montserrat"/>
              </a:endParaRPr>
            </a:p>
          </p:txBody>
        </p:sp>
        <p:sp>
          <p:nvSpPr>
            <p:cNvPr id="194" name="Google Shape;194;p8"/>
            <p:cNvSpPr txBox="1"/>
            <p:nvPr/>
          </p:nvSpPr>
          <p:spPr>
            <a:xfrm>
              <a:off x="6505300" y="1794075"/>
              <a:ext cx="1994400" cy="81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Montserrat"/>
                  <a:ea typeface="Montserrat"/>
                  <a:cs typeface="Montserrat"/>
                  <a:sym typeface="Montserrat"/>
                </a:rPr>
                <a:t>Assert</a:t>
              </a:r>
              <a:endParaRPr sz="1700" b="0" i="0" u="none" strike="noStrike" cap="none">
                <a:solidFill>
                  <a:srgbClr val="000000"/>
                </a:solidFill>
                <a:latin typeface="Montserrat"/>
                <a:ea typeface="Montserrat"/>
                <a:cs typeface="Montserrat"/>
                <a:sym typeface="Montserrat"/>
              </a:endParaRPr>
            </a:p>
          </p:txBody>
        </p:sp>
        <p:cxnSp>
          <p:nvCxnSpPr>
            <p:cNvPr id="195" name="Google Shape;195;p8"/>
            <p:cNvCxnSpPr/>
            <p:nvPr/>
          </p:nvCxnSpPr>
          <p:spPr>
            <a:xfrm>
              <a:off x="2602550" y="2209850"/>
              <a:ext cx="615900" cy="0"/>
            </a:xfrm>
            <a:prstGeom prst="straightConnector1">
              <a:avLst/>
            </a:prstGeom>
            <a:noFill/>
            <a:ln w="9525" cap="flat" cmpd="sng">
              <a:solidFill>
                <a:schemeClr val="dk2"/>
              </a:solidFill>
              <a:prstDash val="solid"/>
              <a:round/>
              <a:headEnd type="none" w="sm" len="sm"/>
              <a:tailEnd type="triangle" w="med" len="med"/>
            </a:ln>
          </p:spPr>
        </p:cxnSp>
        <p:cxnSp>
          <p:nvCxnSpPr>
            <p:cNvPr id="196" name="Google Shape;196;p8"/>
            <p:cNvCxnSpPr/>
            <p:nvPr/>
          </p:nvCxnSpPr>
          <p:spPr>
            <a:xfrm>
              <a:off x="5688575" y="2209850"/>
              <a:ext cx="615900" cy="0"/>
            </a:xfrm>
            <a:prstGeom prst="straightConnector1">
              <a:avLst/>
            </a:prstGeom>
            <a:noFill/>
            <a:ln w="9525" cap="flat" cmpd="sng">
              <a:solidFill>
                <a:schemeClr val="dk2"/>
              </a:solidFill>
              <a:prstDash val="solid"/>
              <a:round/>
              <a:headEnd type="none" w="sm" len="sm"/>
              <a:tailEnd type="triangle" w="med" len="med"/>
            </a:ln>
          </p:spPr>
        </p:cxnSp>
      </p:grpSp>
      <p:sp>
        <p:nvSpPr>
          <p:cNvPr id="197" name="Google Shape;197;p8"/>
          <p:cNvSpPr txBox="1"/>
          <p:nvPr/>
        </p:nvSpPr>
        <p:spPr>
          <a:xfrm>
            <a:off x="414725" y="2325350"/>
            <a:ext cx="8595300" cy="2605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C1E21"/>
                </a:solidFill>
                <a:latin typeface="Montserrat"/>
                <a:ea typeface="Montserrat"/>
                <a:cs typeface="Montserrat"/>
                <a:sym typeface="Montserrat"/>
              </a:rPr>
              <a:t>Arrange: </a:t>
            </a:r>
            <a:r>
              <a:rPr lang="en-GB" sz="1600" b="0" i="0" u="none" strike="noStrike" cap="none">
                <a:solidFill>
                  <a:srgbClr val="1C1E21"/>
                </a:solidFill>
                <a:latin typeface="Montserrat"/>
                <a:ea typeface="Montserrat"/>
                <a:cs typeface="Montserrat"/>
                <a:sym typeface="Montserrat"/>
              </a:rPr>
              <a:t>Set up your testing environment (render the component). Create, mock.</a:t>
            </a:r>
            <a:endParaRPr sz="160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C1E21"/>
                </a:solidFill>
                <a:latin typeface="Montserrat"/>
                <a:ea typeface="Montserrat"/>
                <a:cs typeface="Montserrat"/>
                <a:sym typeface="Montserrat"/>
              </a:rPr>
              <a:t>Act: </a:t>
            </a:r>
            <a:r>
              <a:rPr lang="en-GB" sz="1600" b="0" i="0" u="none" strike="noStrike" cap="none">
                <a:solidFill>
                  <a:srgbClr val="1C1E21"/>
                </a:solidFill>
                <a:latin typeface="Montserrat"/>
                <a:ea typeface="Montserrat"/>
                <a:cs typeface="Montserrat"/>
                <a:sym typeface="Montserrat"/>
              </a:rPr>
              <a:t>Trigger changes, fire events.</a:t>
            </a:r>
            <a:endParaRPr sz="160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r>
              <a:rPr lang="en-GB" sz="1600" b="1" i="0" u="none" strike="noStrike" cap="none">
                <a:solidFill>
                  <a:srgbClr val="1C1E21"/>
                </a:solidFill>
                <a:latin typeface="Montserrat"/>
                <a:ea typeface="Montserrat"/>
                <a:cs typeface="Montserrat"/>
                <a:sym typeface="Montserrat"/>
              </a:rPr>
              <a:t>Assert</a:t>
            </a:r>
            <a:r>
              <a:rPr lang="en-GB" sz="1600" b="0" i="0" u="none" strike="noStrike" cap="none">
                <a:solidFill>
                  <a:srgbClr val="1C1E21"/>
                </a:solidFill>
                <a:latin typeface="Montserrat"/>
                <a:ea typeface="Montserrat"/>
                <a:cs typeface="Montserrat"/>
                <a:sym typeface="Montserrat"/>
              </a:rPr>
              <a:t>: Check whether the expectations were met.</a:t>
            </a:r>
            <a:endParaRPr sz="160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1C1E21"/>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1C1E21"/>
              </a:solidFill>
              <a:latin typeface="Montserrat"/>
              <a:ea typeface="Montserrat"/>
              <a:cs typeface="Montserrat"/>
              <a:sym typeface="Montserrat"/>
            </a:endParaRPr>
          </a:p>
          <a:p>
            <a:pPr marL="0" marR="0" lvl="0" indent="457200" algn="ctr" rtl="0">
              <a:lnSpc>
                <a:spcPct val="115000"/>
              </a:lnSpc>
              <a:spcBef>
                <a:spcPts val="0"/>
              </a:spcBef>
              <a:spcAft>
                <a:spcPts val="0"/>
              </a:spcAft>
              <a:buClr>
                <a:schemeClr val="dk1"/>
              </a:buClr>
              <a:buSzPts val="1100"/>
              <a:buFont typeface="Arial"/>
              <a:buNone/>
            </a:pPr>
            <a:r>
              <a:rPr lang="en-GB" sz="2800" b="1" i="1" u="none" strike="noStrike" cap="none">
                <a:solidFill>
                  <a:srgbClr val="1C1E21"/>
                </a:solidFill>
                <a:latin typeface="Montserrat"/>
                <a:ea typeface="Montserrat"/>
                <a:cs typeface="Montserrat"/>
                <a:sym typeface="Montserrat"/>
              </a:rPr>
              <a:t>render + </a:t>
            </a:r>
            <a:r>
              <a:rPr lang="en-GB" sz="2800" b="1" i="0" u="none" strike="noStrike" cap="none">
                <a:solidFill>
                  <a:srgbClr val="1C1E21"/>
                </a:solidFill>
                <a:latin typeface="Montserrat"/>
                <a:ea typeface="Montserrat"/>
                <a:cs typeface="Montserrat"/>
                <a:sym typeface="Montserrat"/>
              </a:rPr>
              <a:t>act </a:t>
            </a:r>
            <a:r>
              <a:rPr lang="en-GB" sz="2800" b="1" i="1" u="none" strike="noStrike" cap="none">
                <a:solidFill>
                  <a:srgbClr val="1C1E21"/>
                </a:solidFill>
                <a:latin typeface="Montserrat"/>
                <a:ea typeface="Montserrat"/>
                <a:cs typeface="Montserrat"/>
                <a:sym typeface="Montserrat"/>
              </a:rPr>
              <a:t>+ assert</a:t>
            </a:r>
            <a:endParaRPr sz="2500" b="0" i="1" u="none" strike="noStrike" cap="none">
              <a:solidFill>
                <a:srgbClr val="1C1E2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10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1000"/>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1000"/>
                                        <p:tgtEl>
                                          <p:spTgt spid="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Effect transition="in" filter="fade">
                                      <p:cBhvr>
                                        <p:cTn id="22" dur="1000"/>
                                        <p:tgtEl>
                                          <p:spTgt spid="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xEl>
                                              <p:pRg st="4" end="4"/>
                                            </p:txEl>
                                          </p:spTgt>
                                        </p:tgtEl>
                                        <p:attrNameLst>
                                          <p:attrName>style.visibility</p:attrName>
                                        </p:attrNameLst>
                                      </p:cBhvr>
                                      <p:to>
                                        <p:strVal val="visible"/>
                                      </p:to>
                                    </p:set>
                                    <p:animEffect transition="in" filter="fade">
                                      <p:cBhvr>
                                        <p:cTn id="27" dur="1000"/>
                                        <p:tgtEl>
                                          <p:spTgt spid="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xEl>
                                              <p:pRg st="5" end="5"/>
                                            </p:txEl>
                                          </p:spTgt>
                                        </p:tgtEl>
                                        <p:attrNameLst>
                                          <p:attrName>style.visibility</p:attrName>
                                        </p:attrNameLst>
                                      </p:cBhvr>
                                      <p:to>
                                        <p:strVal val="visible"/>
                                      </p:to>
                                    </p:set>
                                    <p:animEffect transition="in" filter="fade">
                                      <p:cBhvr>
                                        <p:cTn id="32" dur="1000"/>
                                        <p:tgtEl>
                                          <p:spTgt spid="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9"/>
          <p:cNvSpPr txBox="1"/>
          <p:nvPr/>
        </p:nvSpPr>
        <p:spPr>
          <a:xfrm>
            <a:off x="414725" y="238450"/>
            <a:ext cx="7614900" cy="591000"/>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GB" sz="3000" b="1" i="0" u="none" strike="noStrike" cap="none">
                <a:solidFill>
                  <a:srgbClr val="4278E8"/>
                </a:solidFill>
                <a:latin typeface="Montserrat"/>
                <a:ea typeface="Montserrat"/>
                <a:cs typeface="Montserrat"/>
                <a:sym typeface="Montserrat"/>
              </a:rPr>
              <a:t>React Testing Library</a:t>
            </a:r>
            <a:endParaRPr sz="2400" b="1" i="0" u="none" strike="noStrike" cap="none">
              <a:solidFill>
                <a:srgbClr val="FFFFFF"/>
              </a:solidFill>
              <a:latin typeface="Montserrat"/>
              <a:ea typeface="Montserrat"/>
              <a:cs typeface="Montserrat"/>
              <a:sym typeface="Montserrat"/>
            </a:endParaRPr>
          </a:p>
        </p:txBody>
      </p:sp>
      <p:cxnSp>
        <p:nvCxnSpPr>
          <p:cNvPr id="203" name="Google Shape;203;p9"/>
          <p:cNvCxnSpPr/>
          <p:nvPr/>
        </p:nvCxnSpPr>
        <p:spPr>
          <a:xfrm>
            <a:off x="414725" y="921675"/>
            <a:ext cx="1697100" cy="0"/>
          </a:xfrm>
          <a:prstGeom prst="straightConnector1">
            <a:avLst/>
          </a:prstGeom>
          <a:noFill/>
          <a:ln w="38100" cap="flat" cmpd="sng">
            <a:solidFill>
              <a:srgbClr val="4278E8"/>
            </a:solidFill>
            <a:prstDash val="solid"/>
            <a:round/>
            <a:headEnd type="none" w="sm" len="sm"/>
            <a:tailEnd type="none" w="sm" len="sm"/>
          </a:ln>
        </p:spPr>
      </p:cxnSp>
      <p:pic>
        <p:nvPicPr>
          <p:cNvPr id="204" name="Google Shape;204;p9"/>
          <p:cNvPicPr preferRelativeResize="0"/>
          <p:nvPr/>
        </p:nvPicPr>
        <p:blipFill rotWithShape="1">
          <a:blip r:embed="rId3">
            <a:alphaModFix/>
          </a:blip>
          <a:srcRect/>
          <a:stretch/>
        </p:blipFill>
        <p:spPr>
          <a:xfrm>
            <a:off x="8029575" y="4633775"/>
            <a:ext cx="1019175" cy="408450"/>
          </a:xfrm>
          <a:prstGeom prst="rect">
            <a:avLst/>
          </a:prstGeom>
          <a:noFill/>
          <a:ln>
            <a:noFill/>
          </a:ln>
        </p:spPr>
      </p:pic>
      <p:sp>
        <p:nvSpPr>
          <p:cNvPr id="205" name="Google Shape;205;p9"/>
          <p:cNvSpPr txBox="1"/>
          <p:nvPr/>
        </p:nvSpPr>
        <p:spPr>
          <a:xfrm>
            <a:off x="414725" y="921675"/>
            <a:ext cx="8305200" cy="4120500"/>
          </a:xfrm>
          <a:prstGeom prst="rect">
            <a:avLst/>
          </a:prstGeom>
          <a:noFill/>
          <a:ln>
            <a:noFill/>
          </a:ln>
        </p:spPr>
        <p:txBody>
          <a:bodyPr spcFirstLastPara="1" wrap="square" lIns="0" tIns="91425" rIns="91425" bIns="91425" anchor="t" anchorCtr="0">
            <a:noAutofit/>
          </a:bodyPr>
          <a:lstStyle/>
          <a:p>
            <a:pPr marL="457200" marR="0" lvl="0" indent="-314325" algn="l" rtl="0">
              <a:lnSpc>
                <a:spcPct val="115000"/>
              </a:lnSpc>
              <a:spcBef>
                <a:spcPts val="0"/>
              </a:spcBef>
              <a:spcAft>
                <a:spcPts val="0"/>
              </a:spcAft>
              <a:buClr>
                <a:srgbClr val="1C1E21"/>
              </a:buClr>
              <a:buSzPts val="1350"/>
              <a:buFont typeface="Montserrat"/>
              <a:buChar char="●"/>
            </a:pPr>
            <a:r>
              <a:rPr lang="en-GB" sz="1350" b="0" i="0" u="none" strike="noStrike" cap="none" dirty="0">
                <a:solidFill>
                  <a:srgbClr val="1C1E21"/>
                </a:solidFill>
                <a:latin typeface="Montserrat"/>
                <a:ea typeface="Montserrat"/>
                <a:cs typeface="Montserrat"/>
                <a:sym typeface="Montserrat"/>
              </a:rPr>
              <a:t>Built on top of </a:t>
            </a:r>
            <a:r>
              <a:rPr lang="en-GB" sz="1350" b="1" i="0" u="none" strike="noStrike" cap="none" dirty="0">
                <a:solidFill>
                  <a:srgbClr val="1C1E21"/>
                </a:solidFill>
                <a:latin typeface="Montserrat"/>
                <a:ea typeface="Montserrat"/>
                <a:cs typeface="Montserrat"/>
                <a:sym typeface="Montserrat"/>
              </a:rPr>
              <a:t>DOM testing library:</a:t>
            </a:r>
            <a:r>
              <a:rPr lang="en-GB" sz="1350" b="0" i="0" u="none" strike="noStrike" cap="none" dirty="0">
                <a:solidFill>
                  <a:srgbClr val="1C1E21"/>
                </a:solidFill>
                <a:latin typeface="Montserrat"/>
                <a:ea typeface="Montserrat"/>
                <a:cs typeface="Montserrat"/>
                <a:sym typeface="Montserrat"/>
              </a:rPr>
              <a:t> </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Tests DOM nodes</a:t>
            </a:r>
            <a:endParaRPr sz="1350" b="1"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Queries</a:t>
            </a:r>
            <a:r>
              <a:rPr lang="en-GB" sz="1350" b="0" i="0" u="none" strike="noStrike" cap="none" dirty="0">
                <a:solidFill>
                  <a:srgbClr val="1C1E21"/>
                </a:solidFill>
                <a:latin typeface="Montserrat"/>
                <a:ea typeface="Montserrat"/>
                <a:cs typeface="Montserrat"/>
                <a:sym typeface="Montserrat"/>
              </a:rPr>
              <a:t> the DOM for nodes (get an element which ID is &lt;</a:t>
            </a:r>
            <a:r>
              <a:rPr lang="en-GB" sz="1350" b="0" i="0" u="none" strike="noStrike" cap="none" dirty="0" err="1">
                <a:solidFill>
                  <a:srgbClr val="1C1E21"/>
                </a:solidFill>
                <a:latin typeface="Montserrat"/>
                <a:ea typeface="Montserrat"/>
                <a:cs typeface="Montserrat"/>
                <a:sym typeface="Montserrat"/>
              </a:rPr>
              <a:t>some_id</a:t>
            </a:r>
            <a:r>
              <a:rPr lang="en-GB" sz="1350" b="0" i="0" u="none" strike="noStrike" cap="none" dirty="0">
                <a:solidFill>
                  <a:srgbClr val="1C1E21"/>
                </a:solidFill>
                <a:latin typeface="Montserrat"/>
                <a:ea typeface="Montserrat"/>
                <a:cs typeface="Montserrat"/>
                <a:sym typeface="Montserrat"/>
              </a:rPr>
              <a:t>&gt;, get an element whose text is &lt;</a:t>
            </a:r>
            <a:r>
              <a:rPr lang="en-GB" sz="1350" b="0" i="0" u="none" strike="noStrike" cap="none" dirty="0" err="1">
                <a:solidFill>
                  <a:srgbClr val="1C1E21"/>
                </a:solidFill>
                <a:latin typeface="Montserrat"/>
                <a:ea typeface="Montserrat"/>
                <a:cs typeface="Montserrat"/>
                <a:sym typeface="Montserrat"/>
              </a:rPr>
              <a:t>some_text</a:t>
            </a:r>
            <a:r>
              <a:rPr lang="en-GB" sz="1350" b="0" i="0" u="none" strike="noStrike" cap="none" dirty="0">
                <a:solidFill>
                  <a:srgbClr val="1C1E21"/>
                </a:solidFill>
                <a:latin typeface="Montserrat"/>
                <a:ea typeface="Montserrat"/>
                <a:cs typeface="Montserrat"/>
                <a:sym typeface="Montserrat"/>
              </a:rPr>
              <a:t>&gt;)</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Allows to fire events</a:t>
            </a:r>
            <a:r>
              <a:rPr lang="en-GB" sz="1350" b="0" i="0" u="none" strike="noStrike" cap="none" dirty="0">
                <a:solidFill>
                  <a:srgbClr val="1C1E21"/>
                </a:solidFill>
                <a:latin typeface="Montserrat"/>
                <a:ea typeface="Montserrat"/>
                <a:cs typeface="Montserrat"/>
                <a:sym typeface="Montserrat"/>
              </a:rPr>
              <a:t>: click, </a:t>
            </a:r>
            <a:r>
              <a:rPr lang="en-GB" sz="1350" b="0" i="0" u="none" strike="noStrike" cap="none" dirty="0" err="1">
                <a:solidFill>
                  <a:srgbClr val="1C1E21"/>
                </a:solidFill>
                <a:latin typeface="Montserrat"/>
                <a:ea typeface="Montserrat"/>
                <a:cs typeface="Montserrat"/>
                <a:sym typeface="Montserrat"/>
              </a:rPr>
              <a:t>onsubmit</a:t>
            </a:r>
            <a:r>
              <a:rPr lang="en-GB" sz="1350" b="0" i="0" u="none" strike="noStrike" cap="none" dirty="0">
                <a:solidFill>
                  <a:srgbClr val="1C1E21"/>
                </a:solidFill>
                <a:latin typeface="Montserrat"/>
                <a:ea typeface="Montserrat"/>
                <a:cs typeface="Montserrat"/>
                <a:sym typeface="Montserrat"/>
              </a:rPr>
              <a:t>.</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Allows to await for async actions with a wrapper method </a:t>
            </a:r>
            <a:r>
              <a:rPr lang="en-GB" sz="1350" b="1" i="0" u="none" strike="noStrike" cap="none" dirty="0" err="1">
                <a:solidFill>
                  <a:srgbClr val="1C1E21"/>
                </a:solidFill>
                <a:latin typeface="Montserrat"/>
                <a:ea typeface="Montserrat"/>
                <a:cs typeface="Montserrat"/>
                <a:sym typeface="Montserrat"/>
              </a:rPr>
              <a:t>waitFor</a:t>
            </a:r>
            <a:r>
              <a:rPr lang="en-GB" sz="1350" b="1" i="0" u="none" strike="noStrike" cap="none" dirty="0">
                <a:solidFill>
                  <a:srgbClr val="1C1E21"/>
                </a:solidFill>
                <a:latin typeface="Montserrat"/>
                <a:ea typeface="Montserrat"/>
                <a:cs typeface="Montserrat"/>
                <a:sym typeface="Montserrat"/>
              </a:rPr>
              <a:t>()</a:t>
            </a:r>
            <a:endParaRPr sz="1350" b="1"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0" i="0" u="none" strike="noStrike" cap="none" dirty="0">
                <a:solidFill>
                  <a:srgbClr val="1C1E21"/>
                </a:solidFill>
                <a:latin typeface="Montserrat"/>
                <a:ea typeface="Montserrat"/>
                <a:cs typeface="Montserrat"/>
                <a:sym typeface="Montserrat"/>
              </a:rPr>
              <a:t>Provides a </a:t>
            </a:r>
            <a:r>
              <a:rPr lang="en-GB" sz="1350" b="1" i="0" u="none" strike="noStrike" cap="none" dirty="0">
                <a:solidFill>
                  <a:srgbClr val="1C1E21"/>
                </a:solidFill>
                <a:latin typeface="Montserrat"/>
                <a:ea typeface="Montserrat"/>
                <a:cs typeface="Montserrat"/>
                <a:sym typeface="Montserrat"/>
              </a:rPr>
              <a:t>screen</a:t>
            </a:r>
            <a:r>
              <a:rPr lang="en-GB" sz="1350" b="0" i="0" u="none" strike="noStrike" cap="none" dirty="0">
                <a:solidFill>
                  <a:srgbClr val="1C1E21"/>
                </a:solidFill>
                <a:latin typeface="Montserrat"/>
                <a:ea typeface="Montserrat"/>
                <a:cs typeface="Montserrat"/>
                <a:sym typeface="Montserrat"/>
              </a:rPr>
              <a:t> object which has all the queries pre-bound to </a:t>
            </a:r>
            <a:r>
              <a:rPr lang="en-GB" sz="1350" b="0" i="0" u="none" strike="noStrike" cap="none" dirty="0" err="1">
                <a:solidFill>
                  <a:srgbClr val="1C1E21"/>
                </a:solidFill>
                <a:latin typeface="Montserrat"/>
                <a:ea typeface="Montserrat"/>
                <a:cs typeface="Montserrat"/>
                <a:sym typeface="Montserrat"/>
              </a:rPr>
              <a:t>document.body</a:t>
            </a:r>
            <a:r>
              <a:rPr lang="en-GB" sz="1350" b="0" i="0" u="none" strike="noStrike" cap="none" dirty="0">
                <a:solidFill>
                  <a:srgbClr val="1C1E21"/>
                </a:solidFill>
                <a:latin typeface="Montserrat"/>
                <a:ea typeface="Montserrat"/>
                <a:cs typeface="Montserrat"/>
                <a:sym typeface="Montserrat"/>
              </a:rPr>
              <a:t> as the main container.</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0" i="0" u="none" strike="noStrike" cap="none" dirty="0">
                <a:solidFill>
                  <a:srgbClr val="1C1E21"/>
                </a:solidFill>
                <a:latin typeface="Montserrat"/>
                <a:ea typeface="Montserrat"/>
                <a:cs typeface="Montserrat"/>
                <a:sym typeface="Montserrat"/>
              </a:rPr>
              <a:t>Testing Library is not a test runner, so </a:t>
            </a:r>
            <a:r>
              <a:rPr lang="en-GB" sz="1350" b="1" i="0" u="none" strike="noStrike" cap="none" dirty="0">
                <a:solidFill>
                  <a:srgbClr val="1C1E21"/>
                </a:solidFill>
                <a:latin typeface="Montserrat"/>
                <a:ea typeface="Montserrat"/>
                <a:cs typeface="Montserrat"/>
                <a:sym typeface="Montserrat"/>
              </a:rPr>
              <a:t>you will need another tool to run the tests</a:t>
            </a:r>
            <a:r>
              <a:rPr lang="en-GB" sz="1350" b="0" i="0" u="none" strike="noStrike" cap="none" dirty="0">
                <a:solidFill>
                  <a:srgbClr val="1C1E21"/>
                </a:solidFill>
                <a:latin typeface="Montserrat"/>
                <a:ea typeface="Montserrat"/>
                <a:cs typeface="Montserrat"/>
                <a:sym typeface="Montserrat"/>
              </a:rPr>
              <a:t> (like Jest for example)</a:t>
            </a:r>
            <a:endParaRPr sz="1350" b="0" i="0" u="none" strike="noStrike" cap="none" dirty="0">
              <a:solidFill>
                <a:srgbClr val="1C1E21"/>
              </a:solidFill>
              <a:latin typeface="Montserrat"/>
              <a:ea typeface="Montserrat"/>
              <a:cs typeface="Montserrat"/>
              <a:sym typeface="Montserrat"/>
            </a:endParaRPr>
          </a:p>
          <a:p>
            <a:pPr marL="457200" marR="0" lvl="0" indent="0" algn="l" rtl="0">
              <a:lnSpc>
                <a:spcPct val="115000"/>
              </a:lnSpc>
              <a:spcBef>
                <a:spcPts val="0"/>
              </a:spcBef>
              <a:spcAft>
                <a:spcPts val="0"/>
              </a:spcAft>
              <a:buClr>
                <a:srgbClr val="000000"/>
              </a:buClr>
              <a:buSzPts val="1350"/>
              <a:buFont typeface="Arial"/>
              <a:buNone/>
            </a:pPr>
            <a:endParaRPr sz="1350" b="1" i="0" u="none" strike="noStrike" cap="none" dirty="0">
              <a:solidFill>
                <a:srgbClr val="1C1E21"/>
              </a:solidFill>
              <a:latin typeface="Montserrat"/>
              <a:ea typeface="Montserrat"/>
              <a:cs typeface="Montserrat"/>
              <a:sym typeface="Montserrat"/>
            </a:endParaRPr>
          </a:p>
          <a:p>
            <a:pPr marL="4572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Adds APIs for working with React components:</a:t>
            </a:r>
            <a:endParaRPr sz="1350" b="1"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Render </a:t>
            </a:r>
            <a:r>
              <a:rPr lang="en-GB" sz="1350" b="0" i="0" u="none" strike="noStrike" cap="none" dirty="0">
                <a:solidFill>
                  <a:srgbClr val="1C1E21"/>
                </a:solidFill>
                <a:latin typeface="Montserrat"/>
                <a:ea typeface="Montserrat"/>
                <a:cs typeface="Montserrat"/>
                <a:sym typeface="Montserrat"/>
              </a:rPr>
              <a:t>method, which returns an object with several properties (all the queries from DOM testing library, plus other methods like unmount and </a:t>
            </a:r>
            <a:r>
              <a:rPr lang="en-GB" sz="1350" b="0" i="0" u="none" strike="noStrike" cap="none" dirty="0" err="1">
                <a:solidFill>
                  <a:srgbClr val="1C1E21"/>
                </a:solidFill>
                <a:latin typeface="Montserrat"/>
                <a:ea typeface="Montserrat"/>
                <a:cs typeface="Montserrat"/>
                <a:sym typeface="Montserrat"/>
              </a:rPr>
              <a:t>rerender</a:t>
            </a:r>
            <a:r>
              <a:rPr lang="en-GB" sz="1350" b="0" i="0" u="none" strike="noStrike" cap="none" dirty="0">
                <a:solidFill>
                  <a:srgbClr val="1C1E21"/>
                </a:solidFill>
                <a:latin typeface="Montserrat"/>
                <a:ea typeface="Montserrat"/>
                <a:cs typeface="Montserrat"/>
                <a:sym typeface="Montserrat"/>
              </a:rPr>
              <a:t>)</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err="1">
                <a:solidFill>
                  <a:srgbClr val="1C1E21"/>
                </a:solidFill>
                <a:latin typeface="Montserrat"/>
                <a:ea typeface="Montserrat"/>
                <a:cs typeface="Montserrat"/>
                <a:sym typeface="Montserrat"/>
              </a:rPr>
              <a:t>Cleanup</a:t>
            </a:r>
            <a:r>
              <a:rPr lang="en-GB" sz="1350" b="1" i="0" u="none" strike="noStrike" cap="none" dirty="0">
                <a:solidFill>
                  <a:srgbClr val="1C1E21"/>
                </a:solidFill>
                <a:latin typeface="Montserrat"/>
                <a:ea typeface="Montserrat"/>
                <a:cs typeface="Montserrat"/>
                <a:sym typeface="Montserrat"/>
              </a:rPr>
              <a:t>,</a:t>
            </a:r>
            <a:r>
              <a:rPr lang="en-GB" sz="1350" b="0" i="0" u="none" strike="noStrike" cap="none" dirty="0">
                <a:solidFill>
                  <a:srgbClr val="1C1E21"/>
                </a:solidFill>
                <a:latin typeface="Montserrat"/>
                <a:ea typeface="Montserrat"/>
                <a:cs typeface="Montserrat"/>
                <a:sym typeface="Montserrat"/>
              </a:rPr>
              <a:t> which unmounts a React tree mounted with Render</a:t>
            </a:r>
            <a:endParaRPr sz="1350" b="0" i="0" u="none" strike="noStrike" cap="none" dirty="0">
              <a:solidFill>
                <a:srgbClr val="1C1E21"/>
              </a:solidFill>
              <a:latin typeface="Montserrat"/>
              <a:ea typeface="Montserrat"/>
              <a:cs typeface="Montserrat"/>
              <a:sym typeface="Montserrat"/>
            </a:endParaRPr>
          </a:p>
          <a:p>
            <a:pPr marL="914400" marR="0" lvl="0" indent="-314325" algn="l" rtl="0">
              <a:lnSpc>
                <a:spcPct val="115000"/>
              </a:lnSpc>
              <a:spcBef>
                <a:spcPts val="0"/>
              </a:spcBef>
              <a:spcAft>
                <a:spcPts val="0"/>
              </a:spcAft>
              <a:buClr>
                <a:srgbClr val="1C1E21"/>
              </a:buClr>
              <a:buSzPts val="1350"/>
              <a:buFont typeface="Montserrat"/>
              <a:buChar char="-"/>
            </a:pPr>
            <a:r>
              <a:rPr lang="en-GB" sz="1350" b="1" i="0" u="none" strike="noStrike" cap="none" dirty="0">
                <a:solidFill>
                  <a:srgbClr val="1C1E21"/>
                </a:solidFill>
                <a:latin typeface="Montserrat"/>
                <a:ea typeface="Montserrat"/>
                <a:cs typeface="Montserrat"/>
                <a:sym typeface="Montserrat"/>
              </a:rPr>
              <a:t>Act,</a:t>
            </a:r>
            <a:r>
              <a:rPr lang="en-GB" sz="1350" b="0" i="0" u="none" strike="noStrike" cap="none" dirty="0">
                <a:solidFill>
                  <a:srgbClr val="1C1E21"/>
                </a:solidFill>
                <a:latin typeface="Montserrat"/>
                <a:ea typeface="Montserrat"/>
                <a:cs typeface="Montserrat"/>
                <a:sym typeface="Montserrat"/>
              </a:rPr>
              <a:t> which actually wraps the act method from react-</a:t>
            </a:r>
            <a:r>
              <a:rPr lang="en-GB" sz="1350" b="0" i="0" u="none" strike="noStrike" cap="none" dirty="0" err="1">
                <a:solidFill>
                  <a:srgbClr val="1C1E21"/>
                </a:solidFill>
                <a:latin typeface="Montserrat"/>
                <a:ea typeface="Montserrat"/>
                <a:cs typeface="Montserrat"/>
                <a:sym typeface="Montserrat"/>
              </a:rPr>
              <a:t>dom</a:t>
            </a:r>
            <a:r>
              <a:rPr lang="en-GB" sz="1350" b="0" i="0" u="none" strike="noStrike" cap="none" dirty="0">
                <a:solidFill>
                  <a:srgbClr val="1C1E21"/>
                </a:solidFill>
                <a:latin typeface="Montserrat"/>
                <a:ea typeface="Montserrat"/>
                <a:cs typeface="Montserrat"/>
                <a:sym typeface="Montserrat"/>
              </a:rPr>
              <a:t>/react-utils. Prepares a component for assertions</a:t>
            </a:r>
            <a:endParaRPr sz="1350" b="0" i="0" u="none" strike="noStrike" cap="none" dirty="0">
              <a:solidFill>
                <a:srgbClr val="1C1E2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3263</Words>
  <Application>Microsoft Office PowerPoint</Application>
  <PresentationFormat>‫הצגה על המסך (16:9)</PresentationFormat>
  <Paragraphs>320</Paragraphs>
  <Slides>50</Slides>
  <Notes>50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50</vt:i4>
      </vt:variant>
    </vt:vector>
  </HeadingPairs>
  <TitlesOfParts>
    <vt:vector size="60" baseType="lpstr">
      <vt:lpstr>Montserrat</vt:lpstr>
      <vt:lpstr>Roboto Light</vt:lpstr>
      <vt:lpstr>Roboto</vt:lpstr>
      <vt:lpstr>Arial</vt:lpstr>
      <vt:lpstr>Verdana</vt:lpstr>
      <vt:lpstr>Roboto Medium</vt:lpstr>
      <vt:lpstr>Source Code Pro</vt:lpstr>
      <vt:lpstr>Calibri</vt:lpstr>
      <vt:lpstr>Roboto Mono</vt:lpstr>
      <vt:lpstr>Flutter</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cp:lastModifiedBy>עמוס צרפתי</cp:lastModifiedBy>
  <cp:revision>1</cp:revision>
  <dcterms:modified xsi:type="dcterms:W3CDTF">2021-11-21T15:59:39Z</dcterms:modified>
</cp:coreProperties>
</file>