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matic SC"/>
      <p:regular r:id="rId38"/>
      <p:bold r:id="rId39"/>
    </p:embeddedFont>
    <p:embeddedFont>
      <p:font typeface="Montserrat"/>
      <p:regular r:id="rId40"/>
      <p:bold r:id="rId41"/>
      <p:italic r:id="rId42"/>
      <p:boldItalic r:id="rId43"/>
    </p:embeddedFont>
    <p:embeddedFont>
      <p:font typeface="Source Code Pro"/>
      <p:regular r:id="rId44"/>
      <p:bold r:id="rId45"/>
      <p:italic r:id="rId46"/>
      <p:boldItalic r:id="rId47"/>
    </p:embeddedFont>
    <p:embeddedFont>
      <p:font typeface="Roboto 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SourceCodePro-regular.fntdata"/><Relationship Id="rId43" Type="http://schemas.openxmlformats.org/officeDocument/2006/relationships/font" Target="fonts/Montserrat-boldItalic.fntdata"/><Relationship Id="rId46" Type="http://schemas.openxmlformats.org/officeDocument/2006/relationships/font" Target="fonts/SourceCodePro-italic.fntdata"/><Relationship Id="rId45"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Light-regular.fntdata"/><Relationship Id="rId47" Type="http://schemas.openxmlformats.org/officeDocument/2006/relationships/font" Target="fonts/SourceCodePro-boldItalic.fntdata"/><Relationship Id="rId49"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AmaticSC-bold.fntdata"/><Relationship Id="rId38" Type="http://schemas.openxmlformats.org/officeDocument/2006/relationships/font" Target="fonts/AmaticSC-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Light-boldItalic.fntdata"/><Relationship Id="rId50" Type="http://schemas.openxmlformats.org/officeDocument/2006/relationships/font" Target="fonts/Roboto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ab525706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ab525706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000"/>
              </a:lnSpc>
              <a:spcBef>
                <a:spcPts val="800"/>
              </a:spcBef>
              <a:spcAft>
                <a:spcPts val="8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b525706d5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b525706d5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b525706d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b525706d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b525706d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b525706d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b525706d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b525706d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b525706d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b525706d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b525706d5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b525706d5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b525706d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b525706d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b525706d5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b525706d5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b525706d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b525706d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b525706d5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b525706d5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b525706d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b525706d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b525706d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b525706d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b525706d5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b525706d5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b525706d5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b525706d5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b525706d5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b525706d5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b525706d5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b525706d5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b525706d5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b525706d5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b525706d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b525706d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b525706d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b525706d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b525706d5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b525706d5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b525706d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b525706d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b525706d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b525706d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b525706d5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b525706d5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b525706d5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b525706d5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b525706d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b525706d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b525706d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b525706d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b525706d5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b525706d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b525706d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b525706d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b525706d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b525706d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b525706d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b525706d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b525706d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b525706d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ogo">
  <p:cSld name="BLANK_1">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1.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30.png"/><Relationship Id="rId6" Type="http://schemas.openxmlformats.org/officeDocument/2006/relationships/image" Target="../media/image16.png"/><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hyperlink" Target="https://pages.github.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git-scm.com/book/en/v2/Getting-Started-Installing-Git" TargetMode="External"/><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solidFill>
            <a:srgbClr val="0C0C0C">
              <a:alpha val="61570"/>
            </a:srgbClr>
          </a:solidFill>
          <a:ln>
            <a:noFill/>
          </a:ln>
        </p:spPr>
        <p:txBody>
          <a:bodyPr anchorCtr="0" anchor="ctr" bIns="45700" lIns="91425" spcFirstLastPara="1" rIns="91425" wrap="square" tIns="45700">
            <a:noAutofit/>
          </a:bodyPr>
          <a:lstStyle/>
          <a:p>
            <a:pPr indent="0" lvl="0" marL="457200" rtl="0" algn="ctr">
              <a:spcBef>
                <a:spcPts val="0"/>
              </a:spcBef>
              <a:spcAft>
                <a:spcPts val="200"/>
              </a:spcAft>
              <a:buNone/>
            </a:pPr>
            <a:r>
              <a:t/>
            </a:r>
            <a:endParaRPr sz="1800">
              <a:solidFill>
                <a:srgbClr val="FFFFFF"/>
              </a:solidFill>
              <a:latin typeface="Calibri"/>
              <a:ea typeface="Calibri"/>
              <a:cs typeface="Calibri"/>
              <a:sym typeface="Calibri"/>
            </a:endParaRPr>
          </a:p>
        </p:txBody>
      </p:sp>
      <p:sp>
        <p:nvSpPr>
          <p:cNvPr id="58" name="Google Shape;58;p14"/>
          <p:cNvSpPr txBox="1"/>
          <p:nvPr/>
        </p:nvSpPr>
        <p:spPr>
          <a:xfrm>
            <a:off x="666000" y="919625"/>
            <a:ext cx="7812000" cy="1471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4000">
                <a:solidFill>
                  <a:schemeClr val="lt1"/>
                </a:solidFill>
                <a:latin typeface="Montserrat"/>
                <a:ea typeface="Montserrat"/>
                <a:cs typeface="Montserrat"/>
                <a:sym typeface="Montserrat"/>
              </a:rPr>
              <a:t>Deploying to Github Pages</a:t>
            </a:r>
            <a:endParaRPr b="1" sz="4000">
              <a:solidFill>
                <a:schemeClr val="lt1"/>
              </a:solidFill>
              <a:latin typeface="Montserrat"/>
              <a:ea typeface="Montserrat"/>
              <a:cs typeface="Montserrat"/>
              <a:sym typeface="Montserrat"/>
            </a:endParaRPr>
          </a:p>
        </p:txBody>
      </p:sp>
      <p:pic>
        <p:nvPicPr>
          <p:cNvPr id="59" name="Google Shape;59;p14"/>
          <p:cNvPicPr preferRelativeResize="0"/>
          <p:nvPr/>
        </p:nvPicPr>
        <p:blipFill>
          <a:blip r:embed="rId4">
            <a:alphaModFix/>
          </a:blip>
          <a:stretch>
            <a:fillRect/>
          </a:stretch>
        </p:blipFill>
        <p:spPr>
          <a:xfrm>
            <a:off x="7562850" y="4502002"/>
            <a:ext cx="1466849" cy="58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cxnSp>
        <p:nvCxnSpPr>
          <p:cNvPr id="140" name="Google Shape;140;p2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41" name="Google Shape;141;p2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42" name="Google Shape;142;p23"/>
          <p:cNvSpPr txBox="1"/>
          <p:nvPr/>
        </p:nvSpPr>
        <p:spPr>
          <a:xfrm>
            <a:off x="414725" y="944075"/>
            <a:ext cx="8319600" cy="1463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Montserrat"/>
                <a:ea typeface="Montserrat"/>
                <a:cs typeface="Montserrat"/>
                <a:sym typeface="Montserrat"/>
              </a:rPr>
              <a:t>#2: Connecting to a remote.</a:t>
            </a:r>
            <a:endParaRPr b="1">
              <a:latin typeface="Montserrat"/>
              <a:ea typeface="Montserrat"/>
              <a:cs typeface="Montserrat"/>
              <a:sym typeface="Montserrat"/>
            </a:endParaRPr>
          </a:p>
          <a:p>
            <a:pPr indent="0" lvl="0" marL="0" rtl="0" algn="l">
              <a:lnSpc>
                <a:spcPct val="150000"/>
              </a:lnSpc>
              <a:spcBef>
                <a:spcPts val="0"/>
              </a:spcBef>
              <a:spcAft>
                <a:spcPts val="0"/>
              </a:spcAft>
              <a:buNone/>
            </a:pPr>
            <a:r>
              <a:rPr lang="en">
                <a:latin typeface="Montserrat"/>
                <a:ea typeface="Montserrat"/>
                <a:cs typeface="Montserrat"/>
                <a:sym typeface="Montserrat"/>
              </a:rPr>
              <a:t>Let’s check if there is a remote:</a:t>
            </a:r>
            <a:endParaRPr>
              <a:latin typeface="Montserrat"/>
              <a:ea typeface="Montserrat"/>
              <a:cs typeface="Montserrat"/>
              <a:sym typeface="Montserrat"/>
            </a:endParaRPr>
          </a:p>
          <a:p>
            <a:pPr indent="457200" lvl="0" marL="0" rtl="0" algn="l">
              <a:lnSpc>
                <a:spcPct val="150000"/>
              </a:lnSpc>
              <a:spcBef>
                <a:spcPts val="0"/>
              </a:spcBef>
              <a:spcAft>
                <a:spcPts val="0"/>
              </a:spcAft>
              <a:buNone/>
            </a:pPr>
            <a:r>
              <a:rPr lang="en">
                <a:solidFill>
                  <a:srgbClr val="CC0000"/>
                </a:solidFill>
                <a:latin typeface="Source Code Pro"/>
                <a:ea typeface="Source Code Pro"/>
                <a:cs typeface="Source Code Pro"/>
                <a:sym typeface="Source Code Pro"/>
              </a:rPr>
              <a:t>git remote show</a:t>
            </a:r>
            <a:endParaRPr>
              <a:solidFill>
                <a:srgbClr val="CC0000"/>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a:latin typeface="Montserrat"/>
                <a:ea typeface="Montserrat"/>
                <a:cs typeface="Montserrat"/>
                <a:sym typeface="Montserrat"/>
              </a:rPr>
              <a:t>Git remote show it is a command to show the connections to remote repositories.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p:txBody>
      </p:sp>
      <p:pic>
        <p:nvPicPr>
          <p:cNvPr id="143" name="Google Shape;143;p23"/>
          <p:cNvPicPr preferRelativeResize="0"/>
          <p:nvPr/>
        </p:nvPicPr>
        <p:blipFill rotWithShape="1">
          <a:blip r:embed="rId4">
            <a:alphaModFix/>
          </a:blip>
          <a:srcRect b="79822" l="0" r="0" t="0"/>
          <a:stretch/>
        </p:blipFill>
        <p:spPr>
          <a:xfrm>
            <a:off x="1794475" y="2293125"/>
            <a:ext cx="5085475" cy="617150"/>
          </a:xfrm>
          <a:prstGeom prst="rect">
            <a:avLst/>
          </a:prstGeom>
          <a:noFill/>
          <a:ln>
            <a:noFill/>
          </a:ln>
        </p:spPr>
      </p:pic>
      <p:sp>
        <p:nvSpPr>
          <p:cNvPr id="144" name="Google Shape;144;p23"/>
          <p:cNvSpPr txBox="1"/>
          <p:nvPr/>
        </p:nvSpPr>
        <p:spPr>
          <a:xfrm>
            <a:off x="385250" y="3004575"/>
            <a:ext cx="8349000" cy="206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a:ea typeface="Montserrat"/>
                <a:cs typeface="Montserrat"/>
                <a:sym typeface="Montserrat"/>
              </a:rPr>
              <a:t>The message that we have, is that there is </a:t>
            </a:r>
            <a:r>
              <a:rPr b="1" lang="en">
                <a:latin typeface="Montserrat"/>
                <a:ea typeface="Montserrat"/>
                <a:cs typeface="Montserrat"/>
                <a:sym typeface="Montserrat"/>
              </a:rPr>
              <a:t>no git repository</a:t>
            </a:r>
            <a:r>
              <a:rPr lang="en">
                <a:latin typeface="Montserrat"/>
                <a:ea typeface="Montserrat"/>
                <a:cs typeface="Montserrat"/>
                <a:sym typeface="Montserrat"/>
              </a:rPr>
              <a:t> (local). Without a local repository, is not even possible to link to a remote one. We will need to create it.</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As explained, we have to options:</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AutoNum type="alphaUcParenR"/>
            </a:pPr>
            <a:r>
              <a:rPr b="1" lang="en">
                <a:latin typeface="Montserrat"/>
                <a:ea typeface="Montserrat"/>
                <a:cs typeface="Montserrat"/>
                <a:sym typeface="Montserrat"/>
              </a:rPr>
              <a:t>If there is no code in a remote</a:t>
            </a:r>
            <a:r>
              <a:rPr lang="en">
                <a:latin typeface="Montserrat"/>
                <a:ea typeface="Montserrat"/>
                <a:cs typeface="Montserrat"/>
                <a:sym typeface="Montserrat"/>
              </a:rPr>
              <a:t>, it is advisable to initialize a git repository locally, and then push the work to the remote. </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AutoNum type="alphaUcParenR"/>
            </a:pPr>
            <a:r>
              <a:rPr b="1" lang="en">
                <a:latin typeface="Montserrat"/>
                <a:ea typeface="Montserrat"/>
                <a:cs typeface="Montserrat"/>
                <a:sym typeface="Montserrat"/>
              </a:rPr>
              <a:t>If the project has already started </a:t>
            </a:r>
            <a:r>
              <a:rPr lang="en">
                <a:latin typeface="Montserrat"/>
                <a:ea typeface="Montserrat"/>
                <a:cs typeface="Montserrat"/>
                <a:sym typeface="Montserrat"/>
              </a:rPr>
              <a:t>(there is code in the remote) and we need to keep on working, it is advisable to first clone the project in an empty folder.</a:t>
            </a:r>
            <a:endParaRPr>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We will go for the first one in this case.</a:t>
            </a:r>
            <a:endParaRPr b="1">
              <a:latin typeface="Montserrat"/>
              <a:ea typeface="Montserrat"/>
              <a:cs typeface="Montserrat"/>
              <a:sym typeface="Montserrat"/>
            </a:endParaRPr>
          </a:p>
        </p:txBody>
      </p:sp>
      <p:sp>
        <p:nvSpPr>
          <p:cNvPr id="145" name="Google Shape;145;p2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cxnSp>
        <p:nvCxnSpPr>
          <p:cNvPr id="150" name="Google Shape;150;p2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51" name="Google Shape;151;p2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52" name="Google Shape;152;p24"/>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#2 A: Case there is no remote repository: Create one.</a:t>
            </a:r>
            <a:endParaRPr b="1">
              <a:latin typeface="Montserrat"/>
              <a:ea typeface="Montserrat"/>
              <a:cs typeface="Montserrat"/>
              <a:sym typeface="Montserrat"/>
            </a:endParaRPr>
          </a:p>
          <a:p>
            <a:pPr indent="-317500" lvl="0"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Sign in GitHub with your username and passwor</a:t>
            </a:r>
            <a:r>
              <a:rPr lang="en">
                <a:latin typeface="Montserrat"/>
                <a:ea typeface="Montserrat"/>
                <a:cs typeface="Montserrat"/>
                <a:sym typeface="Montserrat"/>
              </a:rPr>
              <a:t>d</a:t>
            </a:r>
            <a:endParaRPr>
              <a:latin typeface="Montserrat"/>
              <a:ea typeface="Montserrat"/>
              <a:cs typeface="Montserrat"/>
              <a:sym typeface="Montserrat"/>
            </a:endParaRPr>
          </a:p>
          <a:p>
            <a:pPr indent="-317500" lvl="0"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Go to the repositories tab. Hit ‘new’ to create a new one</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p:txBody>
      </p:sp>
      <p:grpSp>
        <p:nvGrpSpPr>
          <p:cNvPr id="153" name="Google Shape;153;p24"/>
          <p:cNvGrpSpPr/>
          <p:nvPr/>
        </p:nvGrpSpPr>
        <p:grpSpPr>
          <a:xfrm>
            <a:off x="1068824" y="2089425"/>
            <a:ext cx="7006351" cy="2792375"/>
            <a:chOff x="2137650" y="2350975"/>
            <a:chExt cx="7006351" cy="2792375"/>
          </a:xfrm>
        </p:grpSpPr>
        <p:pic>
          <p:nvPicPr>
            <p:cNvPr id="154" name="Google Shape;154;p24"/>
            <p:cNvPicPr preferRelativeResize="0"/>
            <p:nvPr/>
          </p:nvPicPr>
          <p:blipFill rotWithShape="1">
            <a:blip r:embed="rId4">
              <a:alphaModFix/>
            </a:blip>
            <a:srcRect b="42938" l="23377" r="0" t="0"/>
            <a:stretch/>
          </p:blipFill>
          <p:spPr>
            <a:xfrm>
              <a:off x="2137650" y="2350975"/>
              <a:ext cx="7006351" cy="2792375"/>
            </a:xfrm>
            <a:prstGeom prst="rect">
              <a:avLst/>
            </a:prstGeom>
            <a:noFill/>
            <a:ln>
              <a:noFill/>
            </a:ln>
          </p:spPr>
        </p:pic>
        <p:sp>
          <p:nvSpPr>
            <p:cNvPr id="155" name="Google Shape;155;p24"/>
            <p:cNvSpPr/>
            <p:nvPr/>
          </p:nvSpPr>
          <p:spPr>
            <a:xfrm>
              <a:off x="2825625" y="2487900"/>
              <a:ext cx="979200" cy="3420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8063325" y="2906225"/>
              <a:ext cx="979200" cy="3420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cxnSp>
        <p:nvCxnSpPr>
          <p:cNvPr id="162" name="Google Shape;162;p2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63" name="Google Shape;163;p2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64" name="Google Shape;164;p25"/>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Montserrat"/>
                <a:ea typeface="Montserrat"/>
                <a:cs typeface="Montserrat"/>
                <a:sym typeface="Montserrat"/>
              </a:rPr>
              <a:t>#2 A: Case there is no remote repository:</a:t>
            </a:r>
            <a:endParaRPr b="1">
              <a:latin typeface="Montserrat"/>
              <a:ea typeface="Montserrat"/>
              <a:cs typeface="Montserrat"/>
              <a:sym typeface="Montserrat"/>
            </a:endParaRPr>
          </a:p>
          <a:p>
            <a:pPr indent="0" lvl="0" marL="457200" rtl="0" algn="l">
              <a:lnSpc>
                <a:spcPct val="150000"/>
              </a:lnSpc>
              <a:spcBef>
                <a:spcPts val="0"/>
              </a:spcBef>
              <a:spcAft>
                <a:spcPts val="0"/>
              </a:spcAft>
              <a:buNone/>
            </a:pPr>
            <a:r>
              <a:rPr lang="en">
                <a:latin typeface="Montserrat"/>
                <a:ea typeface="Montserrat"/>
                <a:cs typeface="Montserrat"/>
                <a:sym typeface="Montserrat"/>
              </a:rPr>
              <a:t>Give it a name. No spaces allowed.</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p:txBody>
      </p:sp>
      <p:pic>
        <p:nvPicPr>
          <p:cNvPr id="165" name="Google Shape;165;p25"/>
          <p:cNvPicPr preferRelativeResize="0"/>
          <p:nvPr/>
        </p:nvPicPr>
        <p:blipFill rotWithShape="1">
          <a:blip r:embed="rId4">
            <a:alphaModFix/>
          </a:blip>
          <a:srcRect b="45905" l="0" r="0" t="0"/>
          <a:stretch/>
        </p:blipFill>
        <p:spPr>
          <a:xfrm>
            <a:off x="2150700" y="1743950"/>
            <a:ext cx="5402225" cy="3180375"/>
          </a:xfrm>
          <a:prstGeom prst="rect">
            <a:avLst/>
          </a:prstGeom>
          <a:noFill/>
          <a:ln>
            <a:noFill/>
          </a:ln>
        </p:spPr>
      </p:pic>
      <p:sp>
        <p:nvSpPr>
          <p:cNvPr id="166" name="Google Shape;166;p2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cxnSp>
        <p:nvCxnSpPr>
          <p:cNvPr id="171" name="Google Shape;171;p2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72" name="Google Shape;172;p26"/>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173" name="Google Shape;173;p26"/>
          <p:cNvPicPr preferRelativeResize="0"/>
          <p:nvPr/>
        </p:nvPicPr>
        <p:blipFill rotWithShape="1">
          <a:blip r:embed="rId4">
            <a:alphaModFix/>
          </a:blip>
          <a:srcRect b="0" l="0" r="35794" t="54658"/>
          <a:stretch/>
        </p:blipFill>
        <p:spPr>
          <a:xfrm>
            <a:off x="414725" y="2273275"/>
            <a:ext cx="3034475" cy="2332075"/>
          </a:xfrm>
          <a:prstGeom prst="rect">
            <a:avLst/>
          </a:prstGeom>
          <a:noFill/>
          <a:ln>
            <a:noFill/>
          </a:ln>
        </p:spPr>
      </p:pic>
      <p:sp>
        <p:nvSpPr>
          <p:cNvPr id="174" name="Google Shape;174;p26"/>
          <p:cNvSpPr txBox="1"/>
          <p:nvPr/>
        </p:nvSpPr>
        <p:spPr>
          <a:xfrm>
            <a:off x="414725" y="944075"/>
            <a:ext cx="8544600" cy="1078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Montserrat"/>
                <a:ea typeface="Montserrat"/>
                <a:cs typeface="Montserrat"/>
                <a:sym typeface="Montserrat"/>
              </a:rPr>
              <a:t>#2 A: </a:t>
            </a:r>
            <a:r>
              <a:rPr b="1" lang="en">
                <a:latin typeface="Montserrat"/>
                <a:ea typeface="Montserrat"/>
                <a:cs typeface="Montserrat"/>
                <a:sym typeface="Montserrat"/>
              </a:rPr>
              <a:t>Case there is no remote repository</a:t>
            </a:r>
            <a:r>
              <a:rPr b="1" lang="en">
                <a:latin typeface="Montserrat"/>
                <a:ea typeface="Montserrat"/>
                <a:cs typeface="Montserrat"/>
                <a:sym typeface="Montserrat"/>
              </a:rPr>
              <a:t>:</a:t>
            </a:r>
            <a:endParaRPr b="1">
              <a:latin typeface="Montserrat"/>
              <a:ea typeface="Montserrat"/>
              <a:cs typeface="Montserrat"/>
              <a:sym typeface="Montserrat"/>
            </a:endParaRPr>
          </a:p>
          <a:p>
            <a:pPr indent="0" lvl="0" marL="457200" rtl="0" algn="l">
              <a:lnSpc>
                <a:spcPct val="150000"/>
              </a:lnSpc>
              <a:spcBef>
                <a:spcPts val="0"/>
              </a:spcBef>
              <a:spcAft>
                <a:spcPts val="0"/>
              </a:spcAft>
              <a:buNone/>
            </a:pPr>
            <a:r>
              <a:rPr lang="en">
                <a:latin typeface="Montserrat"/>
                <a:ea typeface="Montserrat"/>
                <a:cs typeface="Montserrat"/>
                <a:sym typeface="Montserrat"/>
              </a:rPr>
              <a:t>Create it public, so everybody can see your code.</a:t>
            </a:r>
            <a:endParaRPr>
              <a:latin typeface="Montserrat"/>
              <a:ea typeface="Montserrat"/>
              <a:cs typeface="Montserrat"/>
              <a:sym typeface="Montserrat"/>
            </a:endParaRPr>
          </a:p>
          <a:p>
            <a:pPr indent="0" lvl="0" marL="457200" rtl="0" algn="l">
              <a:lnSpc>
                <a:spcPct val="150000"/>
              </a:lnSpc>
              <a:spcBef>
                <a:spcPts val="0"/>
              </a:spcBef>
              <a:spcAft>
                <a:spcPts val="0"/>
              </a:spcAft>
              <a:buNone/>
            </a:pPr>
            <a:r>
              <a:rPr lang="en">
                <a:latin typeface="Montserrat"/>
                <a:ea typeface="Montserrat"/>
                <a:cs typeface="Montserrat"/>
                <a:sym typeface="Montserrat"/>
              </a:rPr>
              <a:t>Don’t create a readme neither gitignore or license for now.</a:t>
            </a:r>
            <a:endParaRPr>
              <a:latin typeface="Montserrat"/>
              <a:ea typeface="Montserrat"/>
              <a:cs typeface="Montserrat"/>
              <a:sym typeface="Montserrat"/>
            </a:endParaRPr>
          </a:p>
        </p:txBody>
      </p:sp>
      <p:sp>
        <p:nvSpPr>
          <p:cNvPr id="175" name="Google Shape;175;p26"/>
          <p:cNvSpPr txBox="1"/>
          <p:nvPr/>
        </p:nvSpPr>
        <p:spPr>
          <a:xfrm>
            <a:off x="3626050" y="2306875"/>
            <a:ext cx="5300100" cy="24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latin typeface="Montserrat"/>
                <a:ea typeface="Montserrat"/>
                <a:cs typeface="Montserrat"/>
                <a:sym typeface="Montserrat"/>
              </a:rPr>
              <a:t>If you create a Readme or with a .gitignore file, there is going to be a pre existent commit. That means, that when connecting to the remote, there is going to be needed to pull.</a:t>
            </a:r>
            <a:endParaRPr i="1"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i="1"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i="1" lang="en" sz="1200">
                <a:latin typeface="Montserrat"/>
                <a:ea typeface="Montserrat"/>
                <a:cs typeface="Montserrat"/>
                <a:sym typeface="Montserrat"/>
              </a:rPr>
              <a:t>You won’t be able to push (publish) if you didn’t pull first.</a:t>
            </a:r>
            <a:endParaRPr i="1"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i="1" lang="en" sz="1200">
                <a:latin typeface="Montserrat"/>
                <a:ea typeface="Montserrat"/>
                <a:cs typeface="Montserrat"/>
                <a:sym typeface="Montserrat"/>
              </a:rPr>
              <a:t>Pulling might involve solving conflicts</a:t>
            </a:r>
            <a:endParaRPr i="1"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i="1" sz="1200">
              <a:latin typeface="Montserrat"/>
              <a:ea typeface="Montserrat"/>
              <a:cs typeface="Montserrat"/>
              <a:sym typeface="Montserrat"/>
            </a:endParaRPr>
          </a:p>
          <a:p>
            <a:pPr indent="0" lvl="0" marL="0" rtl="0" algn="l">
              <a:lnSpc>
                <a:spcPct val="115000"/>
              </a:lnSpc>
              <a:spcBef>
                <a:spcPts val="0"/>
              </a:spcBef>
              <a:spcAft>
                <a:spcPts val="0"/>
              </a:spcAft>
              <a:buNone/>
            </a:pPr>
            <a:r>
              <a:rPr i="1" lang="en" sz="1200">
                <a:latin typeface="Montserrat"/>
                <a:ea typeface="Montserrat"/>
                <a:cs typeface="Montserrat"/>
                <a:sym typeface="Montserrat"/>
              </a:rPr>
              <a:t>Let’s avoid that for now.</a:t>
            </a:r>
            <a:endParaRPr i="1"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i="1"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i="1"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i="1" sz="1200">
              <a:latin typeface="Montserrat"/>
              <a:ea typeface="Montserrat"/>
              <a:cs typeface="Montserrat"/>
              <a:sym typeface="Montserrat"/>
            </a:endParaRPr>
          </a:p>
        </p:txBody>
      </p:sp>
      <p:sp>
        <p:nvSpPr>
          <p:cNvPr id="176" name="Google Shape;176;p2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2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82" name="Google Shape;182;p2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83" name="Google Shape;183;p27"/>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184" name="Google Shape;184;p27"/>
          <p:cNvPicPr preferRelativeResize="0"/>
          <p:nvPr/>
        </p:nvPicPr>
        <p:blipFill rotWithShape="1">
          <a:blip r:embed="rId4">
            <a:alphaModFix/>
          </a:blip>
          <a:srcRect b="7166" l="0" r="0" t="0"/>
          <a:stretch/>
        </p:blipFill>
        <p:spPr>
          <a:xfrm>
            <a:off x="361600" y="1821700"/>
            <a:ext cx="4674100" cy="3167675"/>
          </a:xfrm>
          <a:prstGeom prst="rect">
            <a:avLst/>
          </a:prstGeom>
          <a:noFill/>
          <a:ln>
            <a:noFill/>
          </a:ln>
        </p:spPr>
      </p:pic>
      <p:sp>
        <p:nvSpPr>
          <p:cNvPr id="185" name="Google Shape;185;p27"/>
          <p:cNvSpPr txBox="1"/>
          <p:nvPr/>
        </p:nvSpPr>
        <p:spPr>
          <a:xfrm>
            <a:off x="5091300" y="1821600"/>
            <a:ext cx="3868200" cy="3167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latin typeface="Montserrat"/>
                <a:ea typeface="Montserrat"/>
                <a:cs typeface="Montserrat"/>
                <a:sym typeface="Montserrat"/>
              </a:rPr>
              <a:t>After creating the repository, we need to grab the link. The link could be expressed as two different addresses:</a:t>
            </a:r>
            <a:endParaRPr sz="1300">
              <a:latin typeface="Montserrat"/>
              <a:ea typeface="Montserrat"/>
              <a:cs typeface="Montserrat"/>
              <a:sym typeface="Montserrat"/>
            </a:endParaRPr>
          </a:p>
          <a:p>
            <a:pPr indent="-311150" lvl="0" marL="457200" rtl="0" algn="just">
              <a:lnSpc>
                <a:spcPct val="115000"/>
              </a:lnSpc>
              <a:spcBef>
                <a:spcPts val="1000"/>
              </a:spcBef>
              <a:spcAft>
                <a:spcPts val="0"/>
              </a:spcAft>
              <a:buSzPts val="1300"/>
              <a:buFont typeface="Montserrat"/>
              <a:buChar char="●"/>
            </a:pPr>
            <a:r>
              <a:rPr lang="en" sz="1300">
                <a:latin typeface="Montserrat"/>
                <a:ea typeface="Montserrat"/>
                <a:cs typeface="Montserrat"/>
                <a:sym typeface="Montserrat"/>
              </a:rPr>
              <a:t>HTTPS</a:t>
            </a:r>
            <a:endParaRPr sz="1300">
              <a:latin typeface="Montserrat"/>
              <a:ea typeface="Montserrat"/>
              <a:cs typeface="Montserrat"/>
              <a:sym typeface="Montserrat"/>
            </a:endParaRPr>
          </a:p>
          <a:p>
            <a:pPr indent="-311150" lvl="0" marL="457200" rtl="0" algn="just">
              <a:lnSpc>
                <a:spcPct val="115000"/>
              </a:lnSpc>
              <a:spcBef>
                <a:spcPts val="1000"/>
              </a:spcBef>
              <a:spcAft>
                <a:spcPts val="0"/>
              </a:spcAft>
              <a:buSzPts val="1300"/>
              <a:buFont typeface="Montserrat"/>
              <a:buChar char="●"/>
            </a:pPr>
            <a:r>
              <a:rPr lang="en" sz="1300">
                <a:latin typeface="Montserrat"/>
                <a:ea typeface="Montserrat"/>
                <a:cs typeface="Montserrat"/>
                <a:sym typeface="Montserrat"/>
              </a:rPr>
              <a:t>SSH Keys.</a:t>
            </a:r>
            <a:endParaRPr sz="1300">
              <a:latin typeface="Montserrat"/>
              <a:ea typeface="Montserrat"/>
              <a:cs typeface="Montserrat"/>
              <a:sym typeface="Montserrat"/>
            </a:endParaRPr>
          </a:p>
          <a:p>
            <a:pPr indent="0" lvl="0" marL="0" rtl="0" algn="just">
              <a:lnSpc>
                <a:spcPct val="115000"/>
              </a:lnSpc>
              <a:spcBef>
                <a:spcPts val="1000"/>
              </a:spcBef>
              <a:spcAft>
                <a:spcPts val="0"/>
              </a:spcAft>
              <a:buNone/>
            </a:pPr>
            <a:r>
              <a:rPr lang="en" sz="1300">
                <a:latin typeface="Montserrat"/>
                <a:ea typeface="Montserrat"/>
                <a:cs typeface="Montserrat"/>
                <a:sym typeface="Montserrat"/>
              </a:rPr>
              <a:t>If you have created SSH Keys for your account you can go for that option, if not go for HTTPS.</a:t>
            </a:r>
            <a:endParaRPr b="1" sz="1300">
              <a:latin typeface="Montserrat"/>
              <a:ea typeface="Montserrat"/>
              <a:cs typeface="Montserrat"/>
              <a:sym typeface="Montserrat"/>
            </a:endParaRPr>
          </a:p>
        </p:txBody>
      </p:sp>
      <p:sp>
        <p:nvSpPr>
          <p:cNvPr id="186" name="Google Shape;186;p27"/>
          <p:cNvSpPr/>
          <p:nvPr/>
        </p:nvSpPr>
        <p:spPr>
          <a:xfrm>
            <a:off x="4607364" y="2042589"/>
            <a:ext cx="281700" cy="252900"/>
          </a:xfrm>
          <a:prstGeom prst="roundRect">
            <a:avLst>
              <a:gd fmla="val 16667" name="adj"/>
            </a:avLst>
          </a:prstGeom>
          <a:noFill/>
          <a:ln cap="flat" cmpd="sng" w="19050">
            <a:solidFill>
              <a:srgbClr val="427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1227498" y="2042600"/>
            <a:ext cx="281700" cy="268800"/>
          </a:xfrm>
          <a:prstGeom prst="roundRect">
            <a:avLst>
              <a:gd fmla="val 16667" name="adj"/>
            </a:avLst>
          </a:prstGeom>
          <a:noFill/>
          <a:ln cap="flat" cmpd="sng" w="19050">
            <a:solidFill>
              <a:srgbClr val="427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txBox="1"/>
          <p:nvPr/>
        </p:nvSpPr>
        <p:spPr>
          <a:xfrm>
            <a:off x="414725" y="944075"/>
            <a:ext cx="8544600" cy="1078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Montserrat"/>
                <a:ea typeface="Montserrat"/>
                <a:cs typeface="Montserrat"/>
                <a:sym typeface="Montserrat"/>
              </a:rPr>
              <a:t>#2 A: Case there is no remote repository:</a:t>
            </a:r>
            <a:endParaRPr b="1">
              <a:latin typeface="Montserrat"/>
              <a:ea typeface="Montserrat"/>
              <a:cs typeface="Montserrat"/>
              <a:sym typeface="Montserrat"/>
            </a:endParaRPr>
          </a:p>
          <a:p>
            <a:pPr indent="0" lvl="0" marL="457200" rtl="0" algn="l">
              <a:lnSpc>
                <a:spcPct val="150000"/>
              </a:lnSpc>
              <a:spcBef>
                <a:spcPts val="0"/>
              </a:spcBef>
              <a:spcAft>
                <a:spcPts val="0"/>
              </a:spcAft>
              <a:buNone/>
            </a:pPr>
            <a:r>
              <a:rPr lang="en">
                <a:latin typeface="Montserrat"/>
                <a:ea typeface="Montserrat"/>
                <a:cs typeface="Montserrat"/>
                <a:sym typeface="Montserrat"/>
              </a:rPr>
              <a:t>Copy the remote repository address. Pay attention to which option you need to use.</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28"/>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94" name="Google Shape;194;p2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95" name="Google Shape;195;p2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96" name="Google Shape;196;p28"/>
          <p:cNvSpPr txBox="1"/>
          <p:nvPr/>
        </p:nvSpPr>
        <p:spPr>
          <a:xfrm>
            <a:off x="414725" y="944075"/>
            <a:ext cx="8544600" cy="386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#2 A: Case there is no remote repository: Back to the terminal to publish our work.</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p:txBody>
      </p:sp>
      <p:pic>
        <p:nvPicPr>
          <p:cNvPr id="197" name="Google Shape;197;p28"/>
          <p:cNvPicPr preferRelativeResize="0"/>
          <p:nvPr/>
        </p:nvPicPr>
        <p:blipFill rotWithShape="1">
          <a:blip r:embed="rId4">
            <a:alphaModFix/>
          </a:blip>
          <a:srcRect b="0" l="1195" r="0" t="0"/>
          <a:stretch/>
        </p:blipFill>
        <p:spPr>
          <a:xfrm>
            <a:off x="414725" y="1671663"/>
            <a:ext cx="5470000" cy="568725"/>
          </a:xfrm>
          <a:prstGeom prst="rect">
            <a:avLst/>
          </a:prstGeom>
          <a:noFill/>
          <a:ln>
            <a:noFill/>
          </a:ln>
        </p:spPr>
      </p:pic>
      <p:pic>
        <p:nvPicPr>
          <p:cNvPr id="198" name="Google Shape;198;p28"/>
          <p:cNvPicPr preferRelativeResize="0"/>
          <p:nvPr/>
        </p:nvPicPr>
        <p:blipFill>
          <a:blip r:embed="rId5">
            <a:alphaModFix/>
          </a:blip>
          <a:stretch>
            <a:fillRect/>
          </a:stretch>
        </p:blipFill>
        <p:spPr>
          <a:xfrm>
            <a:off x="414725" y="2694225"/>
            <a:ext cx="5334000" cy="428625"/>
          </a:xfrm>
          <a:prstGeom prst="rect">
            <a:avLst/>
          </a:prstGeom>
          <a:noFill/>
          <a:ln>
            <a:noFill/>
          </a:ln>
        </p:spPr>
      </p:pic>
      <p:pic>
        <p:nvPicPr>
          <p:cNvPr id="199" name="Google Shape;199;p28"/>
          <p:cNvPicPr preferRelativeResize="0"/>
          <p:nvPr/>
        </p:nvPicPr>
        <p:blipFill>
          <a:blip r:embed="rId6">
            <a:alphaModFix/>
          </a:blip>
          <a:stretch>
            <a:fillRect/>
          </a:stretch>
        </p:blipFill>
        <p:spPr>
          <a:xfrm>
            <a:off x="414725" y="3603800"/>
            <a:ext cx="4191000" cy="390525"/>
          </a:xfrm>
          <a:prstGeom prst="rect">
            <a:avLst/>
          </a:prstGeom>
          <a:noFill/>
          <a:ln>
            <a:noFill/>
          </a:ln>
        </p:spPr>
      </p:pic>
      <p:sp>
        <p:nvSpPr>
          <p:cNvPr id="200" name="Google Shape;200;p28"/>
          <p:cNvSpPr txBox="1"/>
          <p:nvPr>
            <p:ph idx="4294967295" type="body"/>
          </p:nvPr>
        </p:nvSpPr>
        <p:spPr>
          <a:xfrm>
            <a:off x="414725" y="1302675"/>
            <a:ext cx="6399600" cy="3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ontserrat"/>
                <a:ea typeface="Montserrat"/>
                <a:cs typeface="Montserrat"/>
                <a:sym typeface="Montserrat"/>
              </a:rPr>
              <a:t>Type in </a:t>
            </a:r>
            <a:r>
              <a:rPr b="1" lang="en" sz="1400">
                <a:solidFill>
                  <a:srgbClr val="000000"/>
                </a:solidFill>
                <a:latin typeface="Montserrat"/>
                <a:ea typeface="Montserrat"/>
                <a:cs typeface="Montserrat"/>
                <a:sym typeface="Montserrat"/>
              </a:rPr>
              <a:t>git init</a:t>
            </a:r>
            <a:r>
              <a:rPr lang="en" sz="1400">
                <a:solidFill>
                  <a:srgbClr val="000000"/>
                </a:solidFill>
                <a:latin typeface="Montserrat"/>
                <a:ea typeface="Montserrat"/>
                <a:cs typeface="Montserrat"/>
                <a:sym typeface="Montserrat"/>
              </a:rPr>
              <a:t> and hit enter.</a:t>
            </a:r>
            <a:endParaRPr sz="1400">
              <a:solidFill>
                <a:srgbClr val="000000"/>
              </a:solidFill>
              <a:latin typeface="Montserrat"/>
              <a:ea typeface="Montserrat"/>
              <a:cs typeface="Montserrat"/>
              <a:sym typeface="Montserrat"/>
            </a:endParaRPr>
          </a:p>
          <a:p>
            <a:pPr indent="0" lvl="0" marL="0" rtl="0" algn="l">
              <a:spcBef>
                <a:spcPts val="1600"/>
              </a:spcBef>
              <a:spcAft>
                <a:spcPts val="1600"/>
              </a:spcAft>
              <a:buNone/>
            </a:pPr>
            <a:r>
              <a:t/>
            </a:r>
            <a:endParaRPr sz="1400">
              <a:solidFill>
                <a:srgbClr val="000000"/>
              </a:solidFill>
              <a:latin typeface="Montserrat"/>
              <a:ea typeface="Montserrat"/>
              <a:cs typeface="Montserrat"/>
              <a:sym typeface="Montserrat"/>
            </a:endParaRPr>
          </a:p>
        </p:txBody>
      </p:sp>
      <p:sp>
        <p:nvSpPr>
          <p:cNvPr id="201" name="Google Shape;201;p28"/>
          <p:cNvSpPr txBox="1"/>
          <p:nvPr>
            <p:ph idx="4294967295" type="body"/>
          </p:nvPr>
        </p:nvSpPr>
        <p:spPr>
          <a:xfrm>
            <a:off x="414725" y="2304500"/>
            <a:ext cx="6500400" cy="4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Montserrat"/>
                <a:ea typeface="Montserrat"/>
                <a:cs typeface="Montserrat"/>
                <a:sym typeface="Montserrat"/>
              </a:rPr>
              <a:t>Type in </a:t>
            </a:r>
            <a:r>
              <a:rPr b="1" lang="en" sz="1400">
                <a:solidFill>
                  <a:srgbClr val="000000"/>
                </a:solidFill>
                <a:latin typeface="Montserrat"/>
                <a:ea typeface="Montserrat"/>
                <a:cs typeface="Montserrat"/>
                <a:sym typeface="Montserrat"/>
              </a:rPr>
              <a:t>git remote add origin</a:t>
            </a:r>
            <a:r>
              <a:rPr lang="en" sz="1400">
                <a:solidFill>
                  <a:srgbClr val="000000"/>
                </a:solidFill>
                <a:latin typeface="Montserrat"/>
                <a:ea typeface="Montserrat"/>
                <a:cs typeface="Montserrat"/>
                <a:sym typeface="Montserrat"/>
              </a:rPr>
              <a:t> + your link</a:t>
            </a:r>
            <a:endParaRPr sz="1400">
              <a:solidFill>
                <a:srgbClr val="000000"/>
              </a:solidFill>
              <a:latin typeface="Montserrat"/>
              <a:ea typeface="Montserrat"/>
              <a:cs typeface="Montserrat"/>
              <a:sym typeface="Montserrat"/>
            </a:endParaRPr>
          </a:p>
        </p:txBody>
      </p:sp>
      <p:sp>
        <p:nvSpPr>
          <p:cNvPr id="202" name="Google Shape;202;p28"/>
          <p:cNvSpPr txBox="1"/>
          <p:nvPr>
            <p:ph idx="4294967295" type="body"/>
          </p:nvPr>
        </p:nvSpPr>
        <p:spPr>
          <a:xfrm>
            <a:off x="414725" y="3225775"/>
            <a:ext cx="4560300" cy="65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Montserrat"/>
                <a:ea typeface="Montserrat"/>
                <a:cs typeface="Montserrat"/>
                <a:sym typeface="Montserrat"/>
              </a:rPr>
              <a:t>Type in </a:t>
            </a:r>
            <a:r>
              <a:rPr b="1" lang="en" sz="1400">
                <a:solidFill>
                  <a:srgbClr val="000000"/>
                </a:solidFill>
                <a:latin typeface="Montserrat"/>
                <a:ea typeface="Montserrat"/>
                <a:cs typeface="Montserrat"/>
                <a:sym typeface="Montserrat"/>
              </a:rPr>
              <a:t>git add</a:t>
            </a:r>
            <a:r>
              <a:rPr lang="en" sz="1400">
                <a:solidFill>
                  <a:srgbClr val="000000"/>
                </a:solidFill>
                <a:latin typeface="Montserrat"/>
                <a:ea typeface="Montserrat"/>
                <a:cs typeface="Montserrat"/>
                <a:sym typeface="Montserrat"/>
              </a:rPr>
              <a:t> . + enter</a:t>
            </a:r>
            <a:endParaRPr sz="1400">
              <a:solidFill>
                <a:srgbClr val="000000"/>
              </a:solidFill>
              <a:latin typeface="Montserrat"/>
              <a:ea typeface="Montserrat"/>
              <a:cs typeface="Montserrat"/>
              <a:sym typeface="Montserrat"/>
            </a:endParaRPr>
          </a:p>
        </p:txBody>
      </p:sp>
      <p:sp>
        <p:nvSpPr>
          <p:cNvPr id="203" name="Google Shape;203;p28"/>
          <p:cNvSpPr txBox="1"/>
          <p:nvPr>
            <p:ph idx="4294967295" type="body"/>
          </p:nvPr>
        </p:nvSpPr>
        <p:spPr>
          <a:xfrm>
            <a:off x="414600" y="4084025"/>
            <a:ext cx="8112300" cy="34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Montserrat"/>
                <a:ea typeface="Montserrat"/>
                <a:cs typeface="Montserrat"/>
                <a:sym typeface="Montserrat"/>
              </a:rPr>
              <a:t>Type in </a:t>
            </a:r>
            <a:r>
              <a:rPr b="1" lang="en" sz="1400">
                <a:solidFill>
                  <a:srgbClr val="000000"/>
                </a:solidFill>
                <a:latin typeface="Montserrat"/>
                <a:ea typeface="Montserrat"/>
                <a:cs typeface="Montserrat"/>
                <a:sym typeface="Montserrat"/>
              </a:rPr>
              <a:t>git commit</a:t>
            </a:r>
            <a:r>
              <a:rPr lang="en" sz="1400">
                <a:solidFill>
                  <a:srgbClr val="000000"/>
                </a:solidFill>
                <a:latin typeface="Montserrat"/>
                <a:ea typeface="Montserrat"/>
                <a:cs typeface="Montserrat"/>
                <a:sym typeface="Montserrat"/>
              </a:rPr>
              <a:t> -m “some message” + enter</a:t>
            </a:r>
            <a:endParaRPr sz="1400">
              <a:solidFill>
                <a:srgbClr val="000000"/>
              </a:solidFill>
              <a:latin typeface="Montserrat"/>
              <a:ea typeface="Montserrat"/>
              <a:cs typeface="Montserrat"/>
              <a:sym typeface="Montserrat"/>
            </a:endParaRPr>
          </a:p>
        </p:txBody>
      </p:sp>
      <p:pic>
        <p:nvPicPr>
          <p:cNvPr id="204" name="Google Shape;204;p28"/>
          <p:cNvPicPr preferRelativeResize="0"/>
          <p:nvPr/>
        </p:nvPicPr>
        <p:blipFill rotWithShape="1">
          <a:blip r:embed="rId7">
            <a:alphaModFix/>
          </a:blip>
          <a:srcRect b="84999" l="0" r="0" t="0"/>
          <a:stretch/>
        </p:blipFill>
        <p:spPr>
          <a:xfrm>
            <a:off x="414725" y="4438200"/>
            <a:ext cx="4429125" cy="312900"/>
          </a:xfrm>
          <a:prstGeom prst="rect">
            <a:avLst/>
          </a:prstGeom>
          <a:noFill/>
          <a:ln>
            <a:noFill/>
          </a:ln>
        </p:spPr>
      </p:pic>
      <p:sp>
        <p:nvSpPr>
          <p:cNvPr id="205" name="Google Shape;205;p28"/>
          <p:cNvSpPr txBox="1"/>
          <p:nvPr/>
        </p:nvSpPr>
        <p:spPr>
          <a:xfrm>
            <a:off x="5884725" y="1671675"/>
            <a:ext cx="2996100" cy="5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latin typeface="Montserrat"/>
                <a:ea typeface="Montserrat"/>
                <a:cs typeface="Montserrat"/>
                <a:sym typeface="Montserrat"/>
              </a:rPr>
              <a:t>Initializes a git repository</a:t>
            </a:r>
            <a:endParaRPr i="1" sz="1200">
              <a:latin typeface="Montserrat"/>
              <a:ea typeface="Montserrat"/>
              <a:cs typeface="Montserrat"/>
              <a:sym typeface="Montserrat"/>
            </a:endParaRPr>
          </a:p>
        </p:txBody>
      </p:sp>
      <p:sp>
        <p:nvSpPr>
          <p:cNvPr id="206" name="Google Shape;206;p28"/>
          <p:cNvSpPr txBox="1"/>
          <p:nvPr/>
        </p:nvSpPr>
        <p:spPr>
          <a:xfrm>
            <a:off x="5748725" y="2697725"/>
            <a:ext cx="2996100" cy="5688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None/>
            </a:pPr>
            <a:r>
              <a:rPr i="1" lang="en" sz="1200">
                <a:latin typeface="Montserrat"/>
                <a:ea typeface="Montserrat"/>
                <a:cs typeface="Montserrat"/>
                <a:sym typeface="Montserrat"/>
              </a:rPr>
              <a:t>Links the local repository to a remote one </a:t>
            </a:r>
            <a:endParaRPr i="1" sz="1200">
              <a:latin typeface="Montserrat"/>
              <a:ea typeface="Montserrat"/>
              <a:cs typeface="Montserrat"/>
              <a:sym typeface="Montserrat"/>
            </a:endParaRPr>
          </a:p>
        </p:txBody>
      </p:sp>
      <p:sp>
        <p:nvSpPr>
          <p:cNvPr id="207" name="Google Shape;207;p28"/>
          <p:cNvSpPr txBox="1"/>
          <p:nvPr/>
        </p:nvSpPr>
        <p:spPr>
          <a:xfrm>
            <a:off x="4605725" y="3603800"/>
            <a:ext cx="3663600" cy="38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latin typeface="Montserrat"/>
                <a:ea typeface="Montserrat"/>
                <a:cs typeface="Montserrat"/>
                <a:sym typeface="Montserrat"/>
              </a:rPr>
              <a:t>Stages all the changes</a:t>
            </a:r>
            <a:endParaRPr i="1" sz="1200">
              <a:latin typeface="Montserrat"/>
              <a:ea typeface="Montserrat"/>
              <a:cs typeface="Montserrat"/>
              <a:sym typeface="Montserrat"/>
            </a:endParaRPr>
          </a:p>
        </p:txBody>
      </p:sp>
      <p:sp>
        <p:nvSpPr>
          <p:cNvPr id="208" name="Google Shape;208;p28"/>
          <p:cNvSpPr txBox="1"/>
          <p:nvPr/>
        </p:nvSpPr>
        <p:spPr>
          <a:xfrm>
            <a:off x="4843850" y="4438200"/>
            <a:ext cx="3663600" cy="3864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None/>
            </a:pPr>
            <a:r>
              <a:rPr i="1" lang="en" sz="1200">
                <a:latin typeface="Montserrat"/>
                <a:ea typeface="Montserrat"/>
                <a:cs typeface="Montserrat"/>
                <a:sym typeface="Montserrat"/>
              </a:rPr>
              <a:t>Commiting the changes</a:t>
            </a:r>
            <a:endParaRPr i="1" sz="12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29"/>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lnSpc>
                <a:spcPct val="90000"/>
              </a:lnSpc>
              <a:spcBef>
                <a:spcPts val="0"/>
              </a:spcBef>
              <a:spcAft>
                <a:spcPts val="0"/>
              </a:spcAft>
              <a:buNone/>
            </a:pPr>
            <a:r>
              <a:t/>
            </a:r>
            <a:endParaRPr b="1" sz="24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14" name="Google Shape;214;p2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15" name="Google Shape;215;p29"/>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216" name="Google Shape;216;p29"/>
          <p:cNvPicPr preferRelativeResize="0"/>
          <p:nvPr/>
        </p:nvPicPr>
        <p:blipFill rotWithShape="1">
          <a:blip r:embed="rId4">
            <a:alphaModFix/>
          </a:blip>
          <a:srcRect b="41221" l="0" r="0" t="0"/>
          <a:stretch/>
        </p:blipFill>
        <p:spPr>
          <a:xfrm>
            <a:off x="421000" y="1775900"/>
            <a:ext cx="4429125" cy="1226075"/>
          </a:xfrm>
          <a:prstGeom prst="rect">
            <a:avLst/>
          </a:prstGeom>
          <a:noFill/>
          <a:ln>
            <a:noFill/>
          </a:ln>
        </p:spPr>
      </p:pic>
      <p:sp>
        <p:nvSpPr>
          <p:cNvPr id="217" name="Google Shape;217;p29"/>
          <p:cNvSpPr txBox="1"/>
          <p:nvPr>
            <p:ph idx="4294967295" type="body"/>
          </p:nvPr>
        </p:nvSpPr>
        <p:spPr>
          <a:xfrm>
            <a:off x="414725" y="3033225"/>
            <a:ext cx="8889300" cy="55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rgbClr val="000000"/>
                </a:solidFill>
                <a:latin typeface="Montserrat"/>
                <a:ea typeface="Montserrat"/>
                <a:cs typeface="Montserrat"/>
                <a:sym typeface="Montserrat"/>
              </a:rPr>
              <a:t>Type in</a:t>
            </a:r>
            <a:r>
              <a:rPr b="1" lang="en" sz="1300">
                <a:solidFill>
                  <a:srgbClr val="000000"/>
                </a:solidFill>
                <a:latin typeface="Montserrat"/>
                <a:ea typeface="Montserrat"/>
                <a:cs typeface="Montserrat"/>
                <a:sym typeface="Montserrat"/>
              </a:rPr>
              <a:t> git push</a:t>
            </a:r>
            <a:r>
              <a:rPr lang="en" sz="1300">
                <a:solidFill>
                  <a:srgbClr val="000000"/>
                </a:solidFill>
                <a:latin typeface="Montserrat"/>
                <a:ea typeface="Montserrat"/>
                <a:cs typeface="Montserrat"/>
                <a:sym typeface="Montserrat"/>
              </a:rPr>
              <a:t> -u origin master + enter</a:t>
            </a:r>
            <a:endParaRPr sz="1300">
              <a:solidFill>
                <a:srgbClr val="000000"/>
              </a:solidFill>
              <a:latin typeface="Montserrat"/>
              <a:ea typeface="Montserrat"/>
              <a:cs typeface="Montserrat"/>
              <a:sym typeface="Montserrat"/>
            </a:endParaRPr>
          </a:p>
        </p:txBody>
      </p:sp>
      <p:pic>
        <p:nvPicPr>
          <p:cNvPr id="218" name="Google Shape;218;p29"/>
          <p:cNvPicPr preferRelativeResize="0"/>
          <p:nvPr/>
        </p:nvPicPr>
        <p:blipFill rotWithShape="1">
          <a:blip r:embed="rId5">
            <a:alphaModFix/>
          </a:blip>
          <a:srcRect b="5294" l="0" r="0" t="0"/>
          <a:stretch/>
        </p:blipFill>
        <p:spPr>
          <a:xfrm>
            <a:off x="414725" y="3371775"/>
            <a:ext cx="4965575" cy="1561200"/>
          </a:xfrm>
          <a:prstGeom prst="rect">
            <a:avLst/>
          </a:prstGeom>
          <a:noFill/>
          <a:ln>
            <a:noFill/>
          </a:ln>
        </p:spPr>
      </p:pic>
      <p:sp>
        <p:nvSpPr>
          <p:cNvPr id="219" name="Google Shape;219;p29"/>
          <p:cNvSpPr txBox="1"/>
          <p:nvPr/>
        </p:nvSpPr>
        <p:spPr>
          <a:xfrm>
            <a:off x="4893725" y="1775900"/>
            <a:ext cx="3663600" cy="38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latin typeface="Montserrat"/>
                <a:ea typeface="Montserrat"/>
                <a:cs typeface="Montserrat"/>
                <a:sym typeface="Montserrat"/>
              </a:rPr>
              <a:t>Once created the commit, we will see the log of the changes</a:t>
            </a:r>
            <a:endParaRPr i="1" sz="1200">
              <a:latin typeface="Montserrat"/>
              <a:ea typeface="Montserrat"/>
              <a:cs typeface="Montserrat"/>
              <a:sym typeface="Montserrat"/>
            </a:endParaRPr>
          </a:p>
        </p:txBody>
      </p:sp>
      <p:sp>
        <p:nvSpPr>
          <p:cNvPr id="220" name="Google Shape;220;p29"/>
          <p:cNvSpPr txBox="1"/>
          <p:nvPr/>
        </p:nvSpPr>
        <p:spPr>
          <a:xfrm>
            <a:off x="5425050" y="3371775"/>
            <a:ext cx="3663600" cy="3864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None/>
            </a:pPr>
            <a:r>
              <a:rPr i="1" lang="en" sz="1200">
                <a:latin typeface="Montserrat"/>
                <a:ea typeface="Montserrat"/>
                <a:cs typeface="Montserrat"/>
                <a:sym typeface="Montserrat"/>
              </a:rPr>
              <a:t>Publishes the changes to the master branch in the remote named origin. The -u means set upstream. That means, that from now on, every time that on that branch the command git pull / git push is run, it will automatically do git pull origin master or git push origin master. </a:t>
            </a:r>
            <a:endParaRPr i="1" sz="1200">
              <a:latin typeface="Montserrat"/>
              <a:ea typeface="Montserrat"/>
              <a:cs typeface="Montserrat"/>
              <a:sym typeface="Montserrat"/>
            </a:endParaRPr>
          </a:p>
        </p:txBody>
      </p:sp>
      <p:sp>
        <p:nvSpPr>
          <p:cNvPr id="221" name="Google Shape;221;p29"/>
          <p:cNvSpPr txBox="1"/>
          <p:nvPr/>
        </p:nvSpPr>
        <p:spPr>
          <a:xfrm>
            <a:off x="414725" y="944075"/>
            <a:ext cx="8544600" cy="800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#2 A: Case there is no remote repository: Back to the terminal to publish our work.</a:t>
            </a:r>
            <a:endParaRPr b="1">
              <a:latin typeface="Montserrat"/>
              <a:ea typeface="Montserrat"/>
              <a:cs typeface="Montserrat"/>
              <a:sym typeface="Montserrat"/>
            </a:endParaRPr>
          </a:p>
          <a:p>
            <a:pPr indent="0" lvl="0" marL="0" rtl="0" algn="l">
              <a:lnSpc>
                <a:spcPct val="200000"/>
              </a:lnSpc>
              <a:spcBef>
                <a:spcPts val="0"/>
              </a:spcBef>
              <a:spcAft>
                <a:spcPts val="0"/>
              </a:spcAft>
              <a:buNone/>
            </a:pPr>
            <a:r>
              <a:rPr lang="en">
                <a:latin typeface="Montserrat"/>
                <a:ea typeface="Montserrat"/>
                <a:cs typeface="Montserrat"/>
                <a:sym typeface="Montserrat"/>
              </a:rPr>
              <a:t>After commiting:</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5" name="Shape 225"/>
        <p:cNvGrpSpPr/>
        <p:nvPr/>
      </p:nvGrpSpPr>
      <p:grpSpPr>
        <a:xfrm>
          <a:off x="0" y="0"/>
          <a:ext cx="0" cy="0"/>
          <a:chOff x="0" y="0"/>
          <a:chExt cx="0" cy="0"/>
        </a:xfrm>
      </p:grpSpPr>
      <p:sp>
        <p:nvSpPr>
          <p:cNvPr id="226" name="Google Shape;226;p30"/>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27" name="Google Shape;227;p3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28" name="Google Shape;228;p3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29" name="Google Shape;229;p30"/>
          <p:cNvSpPr txBox="1"/>
          <p:nvPr/>
        </p:nvSpPr>
        <p:spPr>
          <a:xfrm>
            <a:off x="414725" y="921675"/>
            <a:ext cx="8541900" cy="1287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#2 B: Case there is already a remote repository</a:t>
            </a:r>
            <a:endParaRPr b="1">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Let’s say that there is already a remote repository for our project and it contains commits that we don’t. This could be the case of an already initialized project, or a project that contains a .gitignore file or a readme (and thus, a commit)</a:t>
            </a:r>
            <a:endParaRPr>
              <a:latin typeface="Montserrat"/>
              <a:ea typeface="Montserrat"/>
              <a:cs typeface="Montserrat"/>
              <a:sym typeface="Montserrat"/>
            </a:endParaRPr>
          </a:p>
        </p:txBody>
      </p:sp>
      <p:pic>
        <p:nvPicPr>
          <p:cNvPr id="230" name="Google Shape;230;p30"/>
          <p:cNvPicPr preferRelativeResize="0"/>
          <p:nvPr/>
        </p:nvPicPr>
        <p:blipFill>
          <a:blip r:embed="rId4">
            <a:alphaModFix/>
          </a:blip>
          <a:stretch>
            <a:fillRect/>
          </a:stretch>
        </p:blipFill>
        <p:spPr>
          <a:xfrm>
            <a:off x="329250" y="2301800"/>
            <a:ext cx="6005250" cy="2610975"/>
          </a:xfrm>
          <a:prstGeom prst="rect">
            <a:avLst/>
          </a:prstGeom>
          <a:noFill/>
          <a:ln>
            <a:noFill/>
          </a:ln>
        </p:spPr>
      </p:pic>
      <p:pic>
        <p:nvPicPr>
          <p:cNvPr id="231" name="Google Shape;231;p30"/>
          <p:cNvPicPr preferRelativeResize="0"/>
          <p:nvPr/>
        </p:nvPicPr>
        <p:blipFill>
          <a:blip r:embed="rId5">
            <a:alphaModFix/>
          </a:blip>
          <a:stretch>
            <a:fillRect/>
          </a:stretch>
        </p:blipFill>
        <p:spPr>
          <a:xfrm>
            <a:off x="6451925" y="2442800"/>
            <a:ext cx="2504699" cy="20914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5" name="Shape 235"/>
        <p:cNvGrpSpPr/>
        <p:nvPr/>
      </p:nvGrpSpPr>
      <p:grpSpPr>
        <a:xfrm>
          <a:off x="0" y="0"/>
          <a:ext cx="0" cy="0"/>
          <a:chOff x="0" y="0"/>
          <a:chExt cx="0" cy="0"/>
        </a:xfrm>
      </p:grpSpPr>
      <p:sp>
        <p:nvSpPr>
          <p:cNvPr id="236" name="Google Shape;236;p31"/>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37" name="Google Shape;237;p3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38" name="Google Shape;238;p3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39" name="Google Shape;239;p31"/>
          <p:cNvSpPr txBox="1"/>
          <p:nvPr/>
        </p:nvSpPr>
        <p:spPr>
          <a:xfrm>
            <a:off x="414725" y="921675"/>
            <a:ext cx="8541900" cy="1287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#2 B: Case there is already a remote repository</a:t>
            </a:r>
            <a:endParaRPr b="1">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Let’s grab the link.</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In the project folder, open a terminal window.</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p:txBody>
      </p:sp>
      <p:pic>
        <p:nvPicPr>
          <p:cNvPr id="240" name="Google Shape;240;p31"/>
          <p:cNvPicPr preferRelativeResize="0"/>
          <p:nvPr/>
        </p:nvPicPr>
        <p:blipFill>
          <a:blip r:embed="rId4">
            <a:alphaModFix/>
          </a:blip>
          <a:stretch>
            <a:fillRect/>
          </a:stretch>
        </p:blipFill>
        <p:spPr>
          <a:xfrm>
            <a:off x="414725" y="2675200"/>
            <a:ext cx="2504699" cy="2091488"/>
          </a:xfrm>
          <a:prstGeom prst="rect">
            <a:avLst/>
          </a:prstGeom>
          <a:noFill/>
          <a:ln>
            <a:noFill/>
          </a:ln>
        </p:spPr>
      </p:pic>
      <p:grpSp>
        <p:nvGrpSpPr>
          <p:cNvPr id="241" name="Google Shape;241;p31"/>
          <p:cNvGrpSpPr/>
          <p:nvPr/>
        </p:nvGrpSpPr>
        <p:grpSpPr>
          <a:xfrm>
            <a:off x="2946054" y="2155649"/>
            <a:ext cx="2534276" cy="2611050"/>
            <a:chOff x="-110896" y="2212182"/>
            <a:chExt cx="2747778" cy="2775941"/>
          </a:xfrm>
        </p:grpSpPr>
        <p:pic>
          <p:nvPicPr>
            <p:cNvPr id="242" name="Google Shape;242;p31"/>
            <p:cNvPicPr preferRelativeResize="0"/>
            <p:nvPr/>
          </p:nvPicPr>
          <p:blipFill rotWithShape="1">
            <a:blip r:embed="rId5">
              <a:alphaModFix/>
            </a:blip>
            <a:srcRect b="22065" l="33199" r="0" t="14142"/>
            <a:stretch/>
          </p:blipFill>
          <p:spPr>
            <a:xfrm>
              <a:off x="-110896" y="2212182"/>
              <a:ext cx="2747778" cy="2775941"/>
            </a:xfrm>
            <a:prstGeom prst="rect">
              <a:avLst/>
            </a:prstGeom>
            <a:noFill/>
            <a:ln>
              <a:noFill/>
            </a:ln>
          </p:spPr>
        </p:pic>
        <p:sp>
          <p:nvSpPr>
            <p:cNvPr id="243" name="Google Shape;243;p31"/>
            <p:cNvSpPr/>
            <p:nvPr/>
          </p:nvSpPr>
          <p:spPr>
            <a:xfrm>
              <a:off x="726177" y="4365167"/>
              <a:ext cx="1637700" cy="117000"/>
            </a:xfrm>
            <a:prstGeom prst="roundRect">
              <a:avLst>
                <a:gd fmla="val 16667" name="adj"/>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pic>
        <p:nvPicPr>
          <p:cNvPr id="248" name="Google Shape;248;p32"/>
          <p:cNvPicPr preferRelativeResize="0"/>
          <p:nvPr/>
        </p:nvPicPr>
        <p:blipFill>
          <a:blip r:embed="rId3">
            <a:alphaModFix/>
          </a:blip>
          <a:stretch>
            <a:fillRect/>
          </a:stretch>
        </p:blipFill>
        <p:spPr>
          <a:xfrm>
            <a:off x="709613" y="2044500"/>
            <a:ext cx="7724775" cy="2522185"/>
          </a:xfrm>
          <a:prstGeom prst="rect">
            <a:avLst/>
          </a:prstGeom>
          <a:noFill/>
          <a:ln>
            <a:noFill/>
          </a:ln>
        </p:spPr>
      </p:pic>
      <p:sp>
        <p:nvSpPr>
          <p:cNvPr id="249" name="Google Shape;249;p3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50" name="Google Shape;250;p3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51" name="Google Shape;251;p32"/>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252" name="Google Shape;252;p32"/>
          <p:cNvSpPr txBox="1"/>
          <p:nvPr/>
        </p:nvSpPr>
        <p:spPr>
          <a:xfrm>
            <a:off x="382300" y="921675"/>
            <a:ext cx="8574300" cy="1287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#2 B: Case there is already a remote repository</a:t>
            </a:r>
            <a:endParaRPr b="1">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b="1" lang="en">
                <a:latin typeface="Montserrat"/>
                <a:ea typeface="Montserrat"/>
                <a:cs typeface="Montserrat"/>
                <a:sym typeface="Montserrat"/>
              </a:rPr>
              <a:t>Don’t clone it here</a:t>
            </a:r>
            <a:r>
              <a:rPr lang="en">
                <a:latin typeface="Montserrat"/>
                <a:ea typeface="Montserrat"/>
                <a:cs typeface="Montserrat"/>
                <a:sym typeface="Montserrat"/>
              </a:rPr>
              <a:t>: cloning it will create a new folder, and inside of that folder the project. If we hadn’t created any work yet, this option for sure would be the shortest.</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p:txBody>
      </p:sp>
      <p:sp>
        <p:nvSpPr>
          <p:cNvPr id="253" name="Google Shape;253;p32"/>
          <p:cNvSpPr/>
          <p:nvPr/>
        </p:nvSpPr>
        <p:spPr>
          <a:xfrm>
            <a:off x="762326" y="2569803"/>
            <a:ext cx="1438800" cy="206400"/>
          </a:xfrm>
          <a:prstGeom prst="roundRect">
            <a:avLst>
              <a:gd fmla="val 16667" name="adj"/>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1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Agenda</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65" name="Google Shape;65;p1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66" name="Google Shape;66;p1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67" name="Google Shape;67;p15"/>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What is </a:t>
            </a:r>
            <a:r>
              <a:rPr b="1" lang="en">
                <a:latin typeface="Montserrat"/>
                <a:ea typeface="Montserrat"/>
                <a:cs typeface="Montserrat"/>
                <a:sym typeface="Montserrat"/>
              </a:rPr>
              <a:t>deployment </a:t>
            </a:r>
            <a:r>
              <a:rPr lang="en">
                <a:latin typeface="Montserrat"/>
                <a:ea typeface="Montserrat"/>
                <a:cs typeface="Montserrat"/>
                <a:sym typeface="Montserrat"/>
              </a:rPr>
              <a:t>and some deployment </a:t>
            </a:r>
            <a:r>
              <a:rPr b="1" lang="en">
                <a:latin typeface="Montserrat"/>
                <a:ea typeface="Montserrat"/>
                <a:cs typeface="Montserrat"/>
                <a:sym typeface="Montserrat"/>
              </a:rPr>
              <a:t>platforms.</a:t>
            </a:r>
            <a:endParaRPr b="1">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b="1" lang="en">
                <a:latin typeface="Montserrat"/>
                <a:ea typeface="Montserrat"/>
                <a:cs typeface="Montserrat"/>
                <a:sym typeface="Montserrat"/>
              </a:rPr>
              <a:t>Linking a remote repository to a local one.</a:t>
            </a:r>
            <a:r>
              <a:rPr lang="en">
                <a:latin typeface="Montserrat"/>
                <a:ea typeface="Montserrat"/>
                <a:cs typeface="Montserrat"/>
                <a:sym typeface="Montserrat"/>
              </a:rPr>
              <a:t> Two scenarios:</a:t>
            </a:r>
            <a:endParaRPr>
              <a:latin typeface="Montserrat"/>
              <a:ea typeface="Montserrat"/>
              <a:cs typeface="Montserrat"/>
              <a:sym typeface="Montserrat"/>
            </a:endParaRPr>
          </a:p>
          <a:p>
            <a:pPr indent="-317500" lvl="0" marL="914400" rtl="0" algn="l">
              <a:lnSpc>
                <a:spcPct val="115000"/>
              </a:lnSpc>
              <a:spcBef>
                <a:spcPts val="1000"/>
              </a:spcBef>
              <a:spcAft>
                <a:spcPts val="0"/>
              </a:spcAft>
              <a:buSzPts val="1400"/>
              <a:buFont typeface="Montserrat"/>
              <a:buAutoNum type="alphaLcParenR"/>
            </a:pPr>
            <a:r>
              <a:rPr lang="en">
                <a:latin typeface="Montserrat"/>
                <a:ea typeface="Montserrat"/>
                <a:cs typeface="Montserrat"/>
                <a:sym typeface="Montserrat"/>
              </a:rPr>
              <a:t>You already started to work locally, without a remote linked to it. (Local repository ahead from remote). Preferable to </a:t>
            </a:r>
            <a:r>
              <a:rPr b="1" lang="en">
                <a:latin typeface="Montserrat"/>
                <a:ea typeface="Montserrat"/>
                <a:cs typeface="Montserrat"/>
                <a:sym typeface="Montserrat"/>
              </a:rPr>
              <a:t>start with an empty remote </a:t>
            </a:r>
            <a:r>
              <a:rPr lang="en">
                <a:latin typeface="Montserrat"/>
                <a:ea typeface="Montserrat"/>
                <a:cs typeface="Montserrat"/>
                <a:sym typeface="Montserrat"/>
              </a:rPr>
              <a:t>repository, so we can</a:t>
            </a:r>
            <a:r>
              <a:rPr b="1" lang="en">
                <a:latin typeface="Montserrat"/>
                <a:ea typeface="Montserrat"/>
                <a:cs typeface="Montserrat"/>
                <a:sym typeface="Montserrat"/>
              </a:rPr>
              <a:t> </a:t>
            </a:r>
            <a:r>
              <a:rPr b="1" i="1" lang="en">
                <a:latin typeface="Montserrat"/>
                <a:ea typeface="Montserrat"/>
                <a:cs typeface="Montserrat"/>
                <a:sym typeface="Montserrat"/>
              </a:rPr>
              <a:t>push</a:t>
            </a:r>
            <a:r>
              <a:rPr lang="en">
                <a:latin typeface="Montserrat"/>
                <a:ea typeface="Montserrat"/>
                <a:cs typeface="Montserrat"/>
                <a:sym typeface="Montserrat"/>
              </a:rPr>
              <a:t> our local changes. </a:t>
            </a:r>
            <a:endParaRPr>
              <a:latin typeface="Montserrat"/>
              <a:ea typeface="Montserrat"/>
              <a:cs typeface="Montserrat"/>
              <a:sym typeface="Montserrat"/>
            </a:endParaRPr>
          </a:p>
          <a:p>
            <a:pPr indent="-317500" lvl="0" marL="914400" rtl="0" algn="l">
              <a:lnSpc>
                <a:spcPct val="115000"/>
              </a:lnSpc>
              <a:spcBef>
                <a:spcPts val="1000"/>
              </a:spcBef>
              <a:spcAft>
                <a:spcPts val="0"/>
              </a:spcAft>
              <a:buSzPts val="1400"/>
              <a:buFont typeface="Montserrat"/>
              <a:buAutoNum type="alphaLcParenR"/>
            </a:pPr>
            <a:r>
              <a:rPr lang="en">
                <a:latin typeface="Montserrat"/>
                <a:ea typeface="Montserrat"/>
                <a:cs typeface="Montserrat"/>
                <a:sym typeface="Montserrat"/>
              </a:rPr>
              <a:t>The work is in the remote, and you need to keep on working. (Remote repository is ahead from local). </a:t>
            </a:r>
            <a:r>
              <a:rPr lang="en">
                <a:latin typeface="Montserrat"/>
                <a:ea typeface="Montserrat"/>
                <a:cs typeface="Montserrat"/>
                <a:sym typeface="Montserrat"/>
              </a:rPr>
              <a:t>Preferable to </a:t>
            </a:r>
            <a:r>
              <a:rPr lang="en">
                <a:latin typeface="Montserrat"/>
                <a:ea typeface="Montserrat"/>
                <a:cs typeface="Montserrat"/>
                <a:sym typeface="Montserrat"/>
              </a:rPr>
              <a:t>use </a:t>
            </a:r>
            <a:r>
              <a:rPr b="1" lang="en">
                <a:latin typeface="Montserrat"/>
                <a:ea typeface="Montserrat"/>
                <a:cs typeface="Montserrat"/>
                <a:sym typeface="Montserrat"/>
              </a:rPr>
              <a:t>git clone</a:t>
            </a:r>
            <a:r>
              <a:rPr lang="en">
                <a:latin typeface="Montserrat"/>
                <a:ea typeface="Montserrat"/>
                <a:cs typeface="Montserrat"/>
                <a:sym typeface="Montserrat"/>
              </a:rPr>
              <a:t> to bring the latest changes and keep on working.</a:t>
            </a:r>
            <a:endParaRPr>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What is </a:t>
            </a:r>
            <a:r>
              <a:rPr b="1" lang="en">
                <a:latin typeface="Montserrat"/>
                <a:ea typeface="Montserrat"/>
                <a:cs typeface="Montserrat"/>
                <a:sym typeface="Montserrat"/>
              </a:rPr>
              <a:t>Github Pages</a:t>
            </a:r>
            <a:r>
              <a:rPr lang="en">
                <a:latin typeface="Montserrat"/>
                <a:ea typeface="Montserrat"/>
                <a:cs typeface="Montserrat"/>
                <a:sym typeface="Montserrat"/>
              </a:rPr>
              <a:t>, and how to deploy a simple project to it.</a:t>
            </a:r>
            <a:endParaRPr>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In case that you are not the owner of the repository, </a:t>
            </a:r>
            <a:r>
              <a:rPr b="1" lang="en">
                <a:latin typeface="Montserrat"/>
                <a:ea typeface="Montserrat"/>
                <a:cs typeface="Montserrat"/>
                <a:sym typeface="Montserrat"/>
              </a:rPr>
              <a:t>how to link your local work to two repositories</a:t>
            </a:r>
            <a:r>
              <a:rPr lang="en">
                <a:latin typeface="Montserrat"/>
                <a:ea typeface="Montserrat"/>
                <a:cs typeface="Montserrat"/>
                <a:sym typeface="Montserrat"/>
              </a:rPr>
              <a:t>, and use one of them for deploying.</a:t>
            </a:r>
            <a:endParaRPr>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7" name="Shape 257"/>
        <p:cNvGrpSpPr/>
        <p:nvPr/>
      </p:nvGrpSpPr>
      <p:grpSpPr>
        <a:xfrm>
          <a:off x="0" y="0"/>
          <a:ext cx="0" cy="0"/>
          <a:chOff x="0" y="0"/>
          <a:chExt cx="0" cy="0"/>
        </a:xfrm>
      </p:grpSpPr>
      <p:sp>
        <p:nvSpPr>
          <p:cNvPr id="258" name="Google Shape;258;p3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59" name="Google Shape;259;p3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60" name="Google Shape;260;p3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61" name="Google Shape;261;p33"/>
          <p:cNvSpPr txBox="1"/>
          <p:nvPr/>
        </p:nvSpPr>
        <p:spPr>
          <a:xfrm>
            <a:off x="382300" y="921675"/>
            <a:ext cx="3602400" cy="392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#2 B: Case there is already a remote repository</a:t>
            </a:r>
            <a:endParaRPr b="1">
              <a:latin typeface="Montserrat"/>
              <a:ea typeface="Montserrat"/>
              <a:cs typeface="Montserrat"/>
              <a:sym typeface="Montserrat"/>
            </a:endParaRPr>
          </a:p>
          <a:p>
            <a:pPr indent="0" lvl="0" marL="0" rtl="0" algn="l">
              <a:lnSpc>
                <a:spcPct val="100000"/>
              </a:lnSpc>
              <a:spcBef>
                <a:spcPts val="0"/>
              </a:spcBef>
              <a:spcAft>
                <a:spcPts val="0"/>
              </a:spcAft>
              <a:buNone/>
            </a:pPr>
            <a:r>
              <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a:t>
            </a:r>
            <a:r>
              <a:rPr b="1" lang="en">
                <a:latin typeface="Montserrat"/>
                <a:ea typeface="Montserrat"/>
                <a:cs typeface="Montserrat"/>
                <a:sym typeface="Montserrat"/>
              </a:rPr>
              <a:t>it remote show: </a:t>
            </a:r>
            <a:r>
              <a:rPr lang="en">
                <a:latin typeface="Montserrat"/>
                <a:ea typeface="Montserrat"/>
                <a:cs typeface="Montserrat"/>
                <a:sym typeface="Montserrat"/>
              </a:rPr>
              <a:t>shows if there is a remote.</a:t>
            </a:r>
            <a:endParaRPr>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init: </a:t>
            </a:r>
            <a:r>
              <a:rPr lang="en">
                <a:latin typeface="Montserrat"/>
                <a:ea typeface="Montserrat"/>
                <a:cs typeface="Montserrat"/>
                <a:sym typeface="Montserrat"/>
              </a:rPr>
              <a:t>Since there wasn’t, we create one. Pay attention that afterwards running this command a .git hidden folder is created.</a:t>
            </a:r>
            <a:endParaRPr>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remote add origin </a:t>
            </a:r>
            <a:r>
              <a:rPr b="1" i="1" lang="en">
                <a:latin typeface="Montserrat"/>
                <a:ea typeface="Montserrat"/>
                <a:cs typeface="Montserrat"/>
                <a:sym typeface="Montserrat"/>
              </a:rPr>
              <a:t>&lt;url&gt;</a:t>
            </a:r>
            <a:r>
              <a:rPr lang="en">
                <a:latin typeface="Montserrat"/>
                <a:ea typeface="Montserrat"/>
                <a:cs typeface="Montserrat"/>
                <a:sym typeface="Montserrat"/>
              </a:rPr>
              <a:t>: links this repository to the one of the address.</a:t>
            </a:r>
            <a:endParaRPr>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remote show origin</a:t>
            </a:r>
            <a:r>
              <a:rPr lang="en">
                <a:latin typeface="Montserrat"/>
                <a:ea typeface="Montserrat"/>
                <a:cs typeface="Montserrat"/>
                <a:sym typeface="Montserrat"/>
              </a:rPr>
              <a:t>:</a:t>
            </a:r>
            <a:r>
              <a:rPr b="1" lang="en">
                <a:latin typeface="Montserrat"/>
                <a:ea typeface="Montserrat"/>
                <a:cs typeface="Montserrat"/>
                <a:sym typeface="Montserrat"/>
              </a:rPr>
              <a:t> </a:t>
            </a:r>
            <a:r>
              <a:rPr lang="en">
                <a:latin typeface="Montserrat"/>
                <a:ea typeface="Montserrat"/>
                <a:cs typeface="Montserrat"/>
                <a:sym typeface="Montserrat"/>
              </a:rPr>
              <a:t>Shows details about </a:t>
            </a:r>
            <a:r>
              <a:rPr i="1" lang="en">
                <a:latin typeface="Montserrat"/>
                <a:ea typeface="Montserrat"/>
                <a:cs typeface="Montserrat"/>
                <a:sym typeface="Montserrat"/>
              </a:rPr>
              <a:t>origin. </a:t>
            </a:r>
            <a:r>
              <a:rPr lang="en">
                <a:latin typeface="Montserrat"/>
                <a:ea typeface="Montserrat"/>
                <a:cs typeface="Montserrat"/>
                <a:sym typeface="Montserrat"/>
              </a:rPr>
              <a:t>What interests us, is the name of the remote branch (HEAD branch). In this case, is </a:t>
            </a:r>
            <a:r>
              <a:rPr b="1" i="1" lang="en">
                <a:latin typeface="Montserrat"/>
                <a:ea typeface="Montserrat"/>
                <a:cs typeface="Montserrat"/>
                <a:sym typeface="Montserrat"/>
              </a:rPr>
              <a:t>main</a:t>
            </a:r>
            <a:r>
              <a:rPr lang="en">
                <a:latin typeface="Montserrat"/>
                <a:ea typeface="Montserrat"/>
                <a:cs typeface="Montserrat"/>
                <a:sym typeface="Montserrat"/>
              </a:rPr>
              <a:t>.</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p:txBody>
      </p:sp>
      <p:pic>
        <p:nvPicPr>
          <p:cNvPr id="262" name="Google Shape;262;p33"/>
          <p:cNvPicPr preferRelativeResize="0"/>
          <p:nvPr/>
        </p:nvPicPr>
        <p:blipFill>
          <a:blip r:embed="rId4">
            <a:alphaModFix/>
          </a:blip>
          <a:stretch>
            <a:fillRect/>
          </a:stretch>
        </p:blipFill>
        <p:spPr>
          <a:xfrm>
            <a:off x="3984774" y="1098825"/>
            <a:ext cx="4772599" cy="2051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6" name="Shape 266"/>
        <p:cNvGrpSpPr/>
        <p:nvPr/>
      </p:nvGrpSpPr>
      <p:grpSpPr>
        <a:xfrm>
          <a:off x="0" y="0"/>
          <a:ext cx="0" cy="0"/>
          <a:chOff x="0" y="0"/>
          <a:chExt cx="0" cy="0"/>
        </a:xfrm>
      </p:grpSpPr>
      <p:sp>
        <p:nvSpPr>
          <p:cNvPr id="267" name="Google Shape;267;p3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68" name="Google Shape;268;p3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69" name="Google Shape;269;p3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70" name="Google Shape;270;p34"/>
          <p:cNvSpPr txBox="1"/>
          <p:nvPr/>
        </p:nvSpPr>
        <p:spPr>
          <a:xfrm>
            <a:off x="382300" y="921675"/>
            <a:ext cx="3602400" cy="392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#2 B: Case there is already a remote repository</a:t>
            </a:r>
            <a:endParaRPr b="1">
              <a:latin typeface="Montserrat"/>
              <a:ea typeface="Montserrat"/>
              <a:cs typeface="Montserrat"/>
              <a:sym typeface="Montserrat"/>
            </a:endParaRPr>
          </a:p>
          <a:p>
            <a:pPr indent="0" lvl="0" marL="0" rtl="0" algn="l">
              <a:lnSpc>
                <a:spcPct val="100000"/>
              </a:lnSpc>
              <a:spcBef>
                <a:spcPts val="0"/>
              </a:spcBef>
              <a:spcAft>
                <a:spcPts val="0"/>
              </a:spcAft>
              <a:buNone/>
            </a:pPr>
            <a:r>
              <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pull origin main: </a:t>
            </a:r>
            <a:r>
              <a:rPr lang="en">
                <a:latin typeface="Montserrat"/>
                <a:ea typeface="Montserrat"/>
                <a:cs typeface="Montserrat"/>
                <a:sym typeface="Montserrat"/>
              </a:rPr>
              <a:t>bring the commits from the remote named origin at the branch named main.</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Pay attention that we have the remotes files too.</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If you have commits, you might need to solve conflicts or use the additional flag --allow-unrelated-histories.</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p:txBody>
      </p:sp>
      <p:pic>
        <p:nvPicPr>
          <p:cNvPr id="271" name="Google Shape;271;p34"/>
          <p:cNvPicPr preferRelativeResize="0"/>
          <p:nvPr/>
        </p:nvPicPr>
        <p:blipFill>
          <a:blip r:embed="rId4">
            <a:alphaModFix/>
          </a:blip>
          <a:stretch>
            <a:fillRect/>
          </a:stretch>
        </p:blipFill>
        <p:spPr>
          <a:xfrm>
            <a:off x="4137100" y="981850"/>
            <a:ext cx="4854501" cy="327311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sp>
        <p:nvSpPr>
          <p:cNvPr id="276" name="Google Shape;276;p3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77" name="Google Shape;277;p3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78" name="Google Shape;278;p3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79" name="Google Shape;279;p35"/>
          <p:cNvSpPr txBox="1"/>
          <p:nvPr/>
        </p:nvSpPr>
        <p:spPr>
          <a:xfrm>
            <a:off x="382300" y="921675"/>
            <a:ext cx="3602400" cy="392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#2 B: Case there is already a remote repository</a:t>
            </a:r>
            <a:endParaRPr b="1">
              <a:latin typeface="Montserrat"/>
              <a:ea typeface="Montserrat"/>
              <a:cs typeface="Montserrat"/>
              <a:sym typeface="Montserrat"/>
            </a:endParaRPr>
          </a:p>
          <a:p>
            <a:pPr indent="0" lvl="0" marL="0" rtl="0" algn="l">
              <a:lnSpc>
                <a:spcPct val="100000"/>
              </a:lnSpc>
              <a:spcBef>
                <a:spcPts val="0"/>
              </a:spcBef>
              <a:spcAft>
                <a:spcPts val="0"/>
              </a:spcAft>
              <a:buNone/>
            </a:pPr>
            <a:r>
              <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branch -a: </a:t>
            </a:r>
            <a:r>
              <a:rPr lang="en">
                <a:latin typeface="Montserrat"/>
                <a:ea typeface="Montserrat"/>
                <a:cs typeface="Montserrat"/>
                <a:sym typeface="Montserrat"/>
              </a:rPr>
              <a:t>check our local branches. We need to make sure that our local branch gets the same name as the remote’s. In the remote is named </a:t>
            </a:r>
            <a:r>
              <a:rPr b="1" lang="en">
                <a:latin typeface="Montserrat"/>
                <a:ea typeface="Montserrat"/>
                <a:cs typeface="Montserrat"/>
                <a:sym typeface="Montserrat"/>
              </a:rPr>
              <a:t>main</a:t>
            </a:r>
            <a:r>
              <a:rPr lang="en">
                <a:latin typeface="Montserrat"/>
                <a:ea typeface="Montserrat"/>
                <a:cs typeface="Montserrat"/>
                <a:sym typeface="Montserrat"/>
              </a:rPr>
              <a:t>, but locally </a:t>
            </a:r>
            <a:r>
              <a:rPr b="1" lang="en">
                <a:latin typeface="Montserrat"/>
                <a:ea typeface="Montserrat"/>
                <a:cs typeface="Montserrat"/>
                <a:sym typeface="Montserrat"/>
              </a:rPr>
              <a:t>master</a:t>
            </a:r>
            <a:r>
              <a:rPr lang="en">
                <a:latin typeface="Montserrat"/>
                <a:ea typeface="Montserrat"/>
                <a:cs typeface="Montserrat"/>
                <a:sym typeface="Montserrat"/>
              </a:rPr>
              <a:t>. Let’s fix that. If their names match, no need to rename any of them.</a:t>
            </a:r>
            <a:endParaRPr>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branch -m main:</a:t>
            </a:r>
            <a:r>
              <a:rPr lang="en">
                <a:latin typeface="Montserrat"/>
                <a:ea typeface="Montserrat"/>
                <a:cs typeface="Montserrat"/>
                <a:sym typeface="Montserrat"/>
              </a:rPr>
              <a:t> rename the local branch to main.</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Now we are set, let’s commit the local files.</a:t>
            </a:r>
            <a:endParaRPr>
              <a:latin typeface="Montserrat"/>
              <a:ea typeface="Montserrat"/>
              <a:cs typeface="Montserrat"/>
              <a:sym typeface="Montserrat"/>
            </a:endParaRPr>
          </a:p>
        </p:txBody>
      </p:sp>
      <p:pic>
        <p:nvPicPr>
          <p:cNvPr id="280" name="Google Shape;280;p35"/>
          <p:cNvPicPr preferRelativeResize="0"/>
          <p:nvPr/>
        </p:nvPicPr>
        <p:blipFill>
          <a:blip r:embed="rId4">
            <a:alphaModFix/>
          </a:blip>
          <a:stretch>
            <a:fillRect/>
          </a:stretch>
        </p:blipFill>
        <p:spPr>
          <a:xfrm>
            <a:off x="4137100" y="981850"/>
            <a:ext cx="4854500" cy="340502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4" name="Shape 284"/>
        <p:cNvGrpSpPr/>
        <p:nvPr/>
      </p:nvGrpSpPr>
      <p:grpSpPr>
        <a:xfrm>
          <a:off x="0" y="0"/>
          <a:ext cx="0" cy="0"/>
          <a:chOff x="0" y="0"/>
          <a:chExt cx="0" cy="0"/>
        </a:xfrm>
      </p:grpSpPr>
      <p:sp>
        <p:nvSpPr>
          <p:cNvPr id="285" name="Google Shape;285;p3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86" name="Google Shape;286;p3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87" name="Google Shape;287;p3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88" name="Google Shape;288;p36"/>
          <p:cNvSpPr txBox="1"/>
          <p:nvPr/>
        </p:nvSpPr>
        <p:spPr>
          <a:xfrm>
            <a:off x="382300" y="921675"/>
            <a:ext cx="3602400" cy="392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#2 B: Case there is already a remote repository</a:t>
            </a:r>
            <a:endParaRPr b="1">
              <a:latin typeface="Montserrat"/>
              <a:ea typeface="Montserrat"/>
              <a:cs typeface="Montserrat"/>
              <a:sym typeface="Montserrat"/>
            </a:endParaRPr>
          </a:p>
          <a:p>
            <a:pPr indent="0" lvl="0" marL="0" rtl="0" algn="l">
              <a:lnSpc>
                <a:spcPct val="100000"/>
              </a:lnSpc>
              <a:spcBef>
                <a:spcPts val="0"/>
              </a:spcBef>
              <a:spcAft>
                <a:spcPts val="0"/>
              </a:spcAft>
              <a:buNone/>
            </a:pPr>
            <a:r>
              <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status: </a:t>
            </a:r>
            <a:r>
              <a:rPr lang="en">
                <a:latin typeface="Montserrat"/>
                <a:ea typeface="Montserrat"/>
                <a:cs typeface="Montserrat"/>
                <a:sym typeface="Montserrat"/>
              </a:rPr>
              <a:t>Shows information about the changes since the last commit. On our case, the latest commit is the one pulled from the remote. The changes are that there are new files (about.html, etc).</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Let’s commit them too.</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b="1">
              <a:latin typeface="Montserrat"/>
              <a:ea typeface="Montserrat"/>
              <a:cs typeface="Montserrat"/>
              <a:sym typeface="Montserrat"/>
            </a:endParaRPr>
          </a:p>
        </p:txBody>
      </p:sp>
      <p:pic>
        <p:nvPicPr>
          <p:cNvPr id="289" name="Google Shape;289;p36"/>
          <p:cNvPicPr preferRelativeResize="0"/>
          <p:nvPr/>
        </p:nvPicPr>
        <p:blipFill>
          <a:blip r:embed="rId4">
            <a:alphaModFix/>
          </a:blip>
          <a:stretch>
            <a:fillRect/>
          </a:stretch>
        </p:blipFill>
        <p:spPr>
          <a:xfrm>
            <a:off x="4137100" y="981850"/>
            <a:ext cx="4854499" cy="334558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3" name="Shape 293"/>
        <p:cNvGrpSpPr/>
        <p:nvPr/>
      </p:nvGrpSpPr>
      <p:grpSpPr>
        <a:xfrm>
          <a:off x="0" y="0"/>
          <a:ext cx="0" cy="0"/>
          <a:chOff x="0" y="0"/>
          <a:chExt cx="0" cy="0"/>
        </a:xfrm>
      </p:grpSpPr>
      <p:sp>
        <p:nvSpPr>
          <p:cNvPr id="294" name="Google Shape;294;p3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295" name="Google Shape;295;p3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96" name="Google Shape;296;p3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97" name="Google Shape;297;p37"/>
          <p:cNvSpPr txBox="1"/>
          <p:nvPr/>
        </p:nvSpPr>
        <p:spPr>
          <a:xfrm>
            <a:off x="382300" y="921675"/>
            <a:ext cx="3602400" cy="392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#2 B: Case there is already a remote repository</a:t>
            </a:r>
            <a:endParaRPr b="1">
              <a:latin typeface="Montserrat"/>
              <a:ea typeface="Montserrat"/>
              <a:cs typeface="Montserrat"/>
              <a:sym typeface="Montserrat"/>
            </a:endParaRPr>
          </a:p>
          <a:p>
            <a:pPr indent="0" lvl="0" marL="0" rtl="0" algn="l">
              <a:lnSpc>
                <a:spcPct val="100000"/>
              </a:lnSpc>
              <a:spcBef>
                <a:spcPts val="0"/>
              </a:spcBef>
              <a:spcAft>
                <a:spcPts val="0"/>
              </a:spcAft>
              <a:buNone/>
            </a:pPr>
            <a:r>
              <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add</a:t>
            </a:r>
            <a:r>
              <a:rPr lang="en">
                <a:latin typeface="Montserrat"/>
                <a:ea typeface="Montserrat"/>
                <a:cs typeface="Montserrat"/>
                <a:sym typeface="Montserrat"/>
              </a:rPr>
              <a:t>: specifies which files to add to the commit. A -a or a dot ‘.’ will indicate add all files.</a:t>
            </a:r>
            <a:endParaRPr>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commit -m: </a:t>
            </a:r>
            <a:r>
              <a:rPr lang="en">
                <a:latin typeface="Montserrat"/>
                <a:ea typeface="Montserrat"/>
                <a:cs typeface="Montserrat"/>
                <a:sym typeface="Montserrat"/>
              </a:rPr>
              <a:t>commits locally.</a:t>
            </a:r>
            <a:endParaRPr>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git push -u origin main:</a:t>
            </a:r>
            <a:r>
              <a:rPr lang="en">
                <a:latin typeface="Montserrat"/>
                <a:ea typeface="Montserrat"/>
                <a:cs typeface="Montserrat"/>
                <a:sym typeface="Montserrat"/>
              </a:rPr>
              <a:t> pushes to the main</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From now on, we can continue with the deployment on Github pages, or creating new commits.</a:t>
            </a:r>
            <a:endParaRPr>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p:txBody>
      </p:sp>
      <p:pic>
        <p:nvPicPr>
          <p:cNvPr id="298" name="Google Shape;298;p37"/>
          <p:cNvPicPr preferRelativeResize="0"/>
          <p:nvPr/>
        </p:nvPicPr>
        <p:blipFill>
          <a:blip r:embed="rId4">
            <a:alphaModFix/>
          </a:blip>
          <a:stretch>
            <a:fillRect/>
          </a:stretch>
        </p:blipFill>
        <p:spPr>
          <a:xfrm>
            <a:off x="4137100" y="981850"/>
            <a:ext cx="4854500" cy="3398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2" name="Shape 302"/>
        <p:cNvGrpSpPr/>
        <p:nvPr/>
      </p:nvGrpSpPr>
      <p:grpSpPr>
        <a:xfrm>
          <a:off x="0" y="0"/>
          <a:ext cx="0" cy="0"/>
          <a:chOff x="0" y="0"/>
          <a:chExt cx="0" cy="0"/>
        </a:xfrm>
      </p:grpSpPr>
      <p:sp>
        <p:nvSpPr>
          <p:cNvPr id="303" name="Google Shape;303;p38"/>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04" name="Google Shape;304;p3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05" name="Google Shape;305;p38"/>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06" name="Google Shape;306;p38"/>
          <p:cNvPicPr preferRelativeResize="0"/>
          <p:nvPr/>
        </p:nvPicPr>
        <p:blipFill>
          <a:blip r:embed="rId4">
            <a:alphaModFix/>
          </a:blip>
          <a:stretch>
            <a:fillRect/>
          </a:stretch>
        </p:blipFill>
        <p:spPr>
          <a:xfrm>
            <a:off x="1322200" y="1988150"/>
            <a:ext cx="4680701" cy="3095525"/>
          </a:xfrm>
          <a:prstGeom prst="rect">
            <a:avLst/>
          </a:prstGeom>
          <a:noFill/>
          <a:ln>
            <a:noFill/>
          </a:ln>
        </p:spPr>
      </p:pic>
      <p:sp>
        <p:nvSpPr>
          <p:cNvPr id="307" name="Google Shape;307;p38"/>
          <p:cNvSpPr txBox="1"/>
          <p:nvPr/>
        </p:nvSpPr>
        <p:spPr>
          <a:xfrm>
            <a:off x="414725" y="921675"/>
            <a:ext cx="8541900" cy="300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#3: Publish your work</a:t>
            </a:r>
            <a:endParaRPr b="1">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When you pushed, you published your work. After all this steps, you should see the same files in the GitHub repository.</a:t>
            </a:r>
            <a:endParaRPr/>
          </a:p>
        </p:txBody>
      </p:sp>
      <p:sp>
        <p:nvSpPr>
          <p:cNvPr id="308" name="Google Shape;308;p38"/>
          <p:cNvSpPr txBox="1"/>
          <p:nvPr/>
        </p:nvSpPr>
        <p:spPr>
          <a:xfrm>
            <a:off x="6048750" y="1835750"/>
            <a:ext cx="3000000" cy="300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lt1"/>
              </a:buClr>
              <a:buSzPts val="1400"/>
              <a:buFont typeface="Montserrat"/>
              <a:buChar char="-"/>
            </a:pPr>
            <a:r>
              <a:rPr b="1" lang="en">
                <a:solidFill>
                  <a:schemeClr val="lt1"/>
                </a:solidFill>
                <a:highlight>
                  <a:srgbClr val="0091EA"/>
                </a:highlight>
                <a:latin typeface="Montserrat"/>
                <a:ea typeface="Montserrat"/>
                <a:cs typeface="Montserrat"/>
                <a:sym typeface="Montserrat"/>
              </a:rPr>
              <a:t>Now we are ready to deploy to Github Pages</a:t>
            </a:r>
            <a:endParaRPr b="1">
              <a:solidFill>
                <a:schemeClr val="lt1"/>
              </a:solidFill>
              <a:highlight>
                <a:srgbClr val="0091EA"/>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2" name="Shape 312"/>
        <p:cNvGrpSpPr/>
        <p:nvPr/>
      </p:nvGrpSpPr>
      <p:grpSpPr>
        <a:xfrm>
          <a:off x="0" y="0"/>
          <a:ext cx="0" cy="0"/>
          <a:chOff x="0" y="0"/>
          <a:chExt cx="0" cy="0"/>
        </a:xfrm>
      </p:grpSpPr>
      <p:sp>
        <p:nvSpPr>
          <p:cNvPr id="313" name="Google Shape;313;p39"/>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14" name="Google Shape;314;p3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15" name="Google Shape;315;p3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16" name="Google Shape;316;p39"/>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#3: Publish your work.</a:t>
            </a:r>
            <a:endParaRPr b="1">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Keeping your work updated by repeating the </a:t>
            </a:r>
            <a:r>
              <a:rPr b="1" lang="en">
                <a:latin typeface="Montserrat"/>
                <a:ea typeface="Montserrat"/>
                <a:cs typeface="Montserrat"/>
                <a:sym typeface="Montserrat"/>
              </a:rPr>
              <a:t>git add + git commit + git push.</a:t>
            </a:r>
            <a:endParaRPr b="1">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Every time that you keep on working and you finish some part of your project, repeat the steps:</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Git add .</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Git commit -m “message”</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Git pull origin &lt;main_or_master&gt; + solve conflicts (you shouldn’t have because you are the only one creating commits in the remote, but it is a good practice)</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Git push (use the -u origin master only the first time)</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0" name="Shape 320"/>
        <p:cNvGrpSpPr/>
        <p:nvPr/>
      </p:nvGrpSpPr>
      <p:grpSpPr>
        <a:xfrm>
          <a:off x="0" y="0"/>
          <a:ext cx="0" cy="0"/>
          <a:chOff x="0" y="0"/>
          <a:chExt cx="0" cy="0"/>
        </a:xfrm>
      </p:grpSpPr>
      <p:sp>
        <p:nvSpPr>
          <p:cNvPr id="321" name="Google Shape;321;p40"/>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22" name="Google Shape;322;p4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23" name="Google Shape;323;p4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24" name="Google Shape;324;p40"/>
          <p:cNvSpPr/>
          <p:nvPr/>
        </p:nvSpPr>
        <p:spPr>
          <a:xfrm>
            <a:off x="3803600" y="2978200"/>
            <a:ext cx="625500" cy="3420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40"/>
          <p:cNvPicPr preferRelativeResize="0"/>
          <p:nvPr/>
        </p:nvPicPr>
        <p:blipFill rotWithShape="1">
          <a:blip r:embed="rId4">
            <a:alphaModFix/>
          </a:blip>
          <a:srcRect b="32295" l="0" r="0" t="0"/>
          <a:stretch/>
        </p:blipFill>
        <p:spPr>
          <a:xfrm>
            <a:off x="596600" y="1965037"/>
            <a:ext cx="5960274" cy="2668726"/>
          </a:xfrm>
          <a:prstGeom prst="rect">
            <a:avLst/>
          </a:prstGeom>
          <a:noFill/>
          <a:ln>
            <a:noFill/>
          </a:ln>
        </p:spPr>
      </p:pic>
      <p:sp>
        <p:nvSpPr>
          <p:cNvPr id="326" name="Google Shape;326;p40"/>
          <p:cNvSpPr txBox="1"/>
          <p:nvPr/>
        </p:nvSpPr>
        <p:spPr>
          <a:xfrm>
            <a:off x="414725" y="921675"/>
            <a:ext cx="7814100" cy="772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#4: deploying to Github Pages.</a:t>
            </a:r>
            <a:endParaRPr b="1">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Go to the repository settings and activate the option</a:t>
            </a:r>
            <a:endParaRPr/>
          </a:p>
        </p:txBody>
      </p:sp>
      <p:sp>
        <p:nvSpPr>
          <p:cNvPr id="327" name="Google Shape;327;p40"/>
          <p:cNvSpPr/>
          <p:nvPr/>
        </p:nvSpPr>
        <p:spPr>
          <a:xfrm>
            <a:off x="5490450" y="2292700"/>
            <a:ext cx="525600" cy="282900"/>
          </a:xfrm>
          <a:prstGeom prst="rect">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1" name="Shape 331"/>
        <p:cNvGrpSpPr/>
        <p:nvPr/>
      </p:nvGrpSpPr>
      <p:grpSpPr>
        <a:xfrm>
          <a:off x="0" y="0"/>
          <a:ext cx="0" cy="0"/>
          <a:chOff x="0" y="0"/>
          <a:chExt cx="0" cy="0"/>
        </a:xfrm>
      </p:grpSpPr>
      <p:sp>
        <p:nvSpPr>
          <p:cNvPr id="332" name="Google Shape;332;p41"/>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33" name="Google Shape;333;p4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34" name="Google Shape;334;p41"/>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35" name="Google Shape;335;p41"/>
          <p:cNvPicPr preferRelativeResize="0"/>
          <p:nvPr/>
        </p:nvPicPr>
        <p:blipFill>
          <a:blip r:embed="rId4">
            <a:alphaModFix/>
          </a:blip>
          <a:stretch>
            <a:fillRect/>
          </a:stretch>
        </p:blipFill>
        <p:spPr>
          <a:xfrm>
            <a:off x="2083800" y="2003313"/>
            <a:ext cx="4724400" cy="2255520"/>
          </a:xfrm>
          <a:prstGeom prst="rect">
            <a:avLst/>
          </a:prstGeom>
          <a:noFill/>
          <a:ln>
            <a:noFill/>
          </a:ln>
        </p:spPr>
      </p:pic>
      <p:sp>
        <p:nvSpPr>
          <p:cNvPr id="336" name="Google Shape;336;p41"/>
          <p:cNvSpPr txBox="1"/>
          <p:nvPr/>
        </p:nvSpPr>
        <p:spPr>
          <a:xfrm>
            <a:off x="414725" y="921675"/>
            <a:ext cx="7809300" cy="737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#4: deploying to Github Pages.</a:t>
            </a:r>
            <a:endParaRPr b="1">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Under GitHub Pages in the settings, select the branch that you would like to deploy. Probably the default branch (main or master)</a:t>
            </a:r>
            <a:endParaRPr/>
          </a:p>
        </p:txBody>
      </p:sp>
      <p:sp>
        <p:nvSpPr>
          <p:cNvPr id="337" name="Google Shape;337;p41"/>
          <p:cNvSpPr/>
          <p:nvPr/>
        </p:nvSpPr>
        <p:spPr>
          <a:xfrm>
            <a:off x="5490450" y="2292700"/>
            <a:ext cx="525600" cy="282900"/>
          </a:xfrm>
          <a:prstGeom prst="rect">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338" name="Google Shape;338;p41"/>
          <p:cNvSpPr/>
          <p:nvPr/>
        </p:nvSpPr>
        <p:spPr>
          <a:xfrm>
            <a:off x="2231550" y="3146600"/>
            <a:ext cx="525600" cy="282900"/>
          </a:xfrm>
          <a:prstGeom prst="rect">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2" name="Shape 342"/>
        <p:cNvGrpSpPr/>
        <p:nvPr/>
      </p:nvGrpSpPr>
      <p:grpSpPr>
        <a:xfrm>
          <a:off x="0" y="0"/>
          <a:ext cx="0" cy="0"/>
          <a:chOff x="0" y="0"/>
          <a:chExt cx="0" cy="0"/>
        </a:xfrm>
      </p:grpSpPr>
      <p:sp>
        <p:nvSpPr>
          <p:cNvPr id="343" name="Google Shape;343;p42"/>
          <p:cNvSpPr txBox="1"/>
          <p:nvPr/>
        </p:nvSpPr>
        <p:spPr>
          <a:xfrm>
            <a:off x="414725" y="921675"/>
            <a:ext cx="7809300" cy="408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#4: deploying to Github Pages.</a:t>
            </a:r>
            <a:endParaRPr b="1">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Once finished (may take several minutes), you will have it available under that link.</a:t>
            </a:r>
            <a:endParaRPr/>
          </a:p>
        </p:txBody>
      </p:sp>
      <p:sp>
        <p:nvSpPr>
          <p:cNvPr id="344" name="Google Shape;344;p4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45" name="Google Shape;345;p4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46" name="Google Shape;346;p42"/>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47" name="Google Shape;347;p42"/>
          <p:cNvPicPr preferRelativeResize="0"/>
          <p:nvPr/>
        </p:nvPicPr>
        <p:blipFill rotWithShape="1">
          <a:blip r:embed="rId4">
            <a:alphaModFix/>
          </a:blip>
          <a:srcRect b="45899" l="0" r="0" t="0"/>
          <a:stretch/>
        </p:blipFill>
        <p:spPr>
          <a:xfrm>
            <a:off x="2111825" y="2227925"/>
            <a:ext cx="4186349" cy="2086950"/>
          </a:xfrm>
          <a:prstGeom prst="rect">
            <a:avLst/>
          </a:prstGeom>
          <a:noFill/>
          <a:ln>
            <a:noFill/>
          </a:ln>
        </p:spPr>
      </p:pic>
      <p:sp>
        <p:nvSpPr>
          <p:cNvPr id="348" name="Google Shape;348;p42"/>
          <p:cNvSpPr/>
          <p:nvPr/>
        </p:nvSpPr>
        <p:spPr>
          <a:xfrm>
            <a:off x="3442577" y="2702867"/>
            <a:ext cx="1974900" cy="384000"/>
          </a:xfrm>
          <a:prstGeom prst="roundRect">
            <a:avLst>
              <a:gd fmla="val 16667" name="adj"/>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Deployment</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73" name="Google Shape;73;p1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74" name="Google Shape;74;p1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75" name="Google Shape;75;p16"/>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Deployment:</a:t>
            </a:r>
            <a:endParaRPr b="1">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Making software available for use.</a:t>
            </a:r>
            <a:endParaRPr>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In this presentation, we will connect our local repository to </a:t>
            </a:r>
            <a:r>
              <a:rPr b="1" lang="en">
                <a:latin typeface="Montserrat"/>
                <a:ea typeface="Montserrat"/>
                <a:cs typeface="Montserrat"/>
                <a:sym typeface="Montserrat"/>
              </a:rPr>
              <a:t>a remote</a:t>
            </a:r>
            <a:r>
              <a:rPr lang="en">
                <a:latin typeface="Montserrat"/>
                <a:ea typeface="Montserrat"/>
                <a:cs typeface="Montserrat"/>
                <a:sym typeface="Montserrat"/>
              </a:rPr>
              <a:t> to deploy.</a:t>
            </a:r>
            <a:endParaRPr>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In this presentation, we will deploy the </a:t>
            </a:r>
            <a:r>
              <a:rPr b="1" lang="en">
                <a:latin typeface="Montserrat"/>
                <a:ea typeface="Montserrat"/>
                <a:cs typeface="Montserrat"/>
                <a:sym typeface="Montserrat"/>
              </a:rPr>
              <a:t>portfolio </a:t>
            </a:r>
            <a:r>
              <a:rPr lang="en">
                <a:latin typeface="Montserrat"/>
                <a:ea typeface="Montserrat"/>
                <a:cs typeface="Montserrat"/>
                <a:sym typeface="Montserrat"/>
              </a:rPr>
              <a:t>that you have created so that you can make it available for others to see.</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Notes:</a:t>
            </a:r>
            <a:endParaRPr b="1">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To deploy, you will need to have your project connected to a </a:t>
            </a:r>
            <a:r>
              <a:rPr b="1" lang="en">
                <a:latin typeface="Montserrat"/>
                <a:ea typeface="Montserrat"/>
                <a:cs typeface="Montserrat"/>
                <a:sym typeface="Montserrat"/>
              </a:rPr>
              <a:t>remote repository</a:t>
            </a:r>
            <a:r>
              <a:rPr lang="en">
                <a:latin typeface="Montserrat"/>
                <a:ea typeface="Montserrat"/>
                <a:cs typeface="Montserrat"/>
                <a:sym typeface="Montserrat"/>
              </a:rPr>
              <a:t>. This guide includes a step by step how to do it.</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b="1">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2" name="Shape 352"/>
        <p:cNvGrpSpPr/>
        <p:nvPr/>
      </p:nvGrpSpPr>
      <p:grpSpPr>
        <a:xfrm>
          <a:off x="0" y="0"/>
          <a:ext cx="0" cy="0"/>
          <a:chOff x="0" y="0"/>
          <a:chExt cx="0" cy="0"/>
        </a:xfrm>
      </p:grpSpPr>
      <p:sp>
        <p:nvSpPr>
          <p:cNvPr id="353" name="Google Shape;353;p4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Connecting to two repositories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54" name="Google Shape;354;p4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55" name="Google Shape;355;p4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56" name="Google Shape;356;p43"/>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a:ea typeface="Montserrat"/>
                <a:cs typeface="Montserrat"/>
                <a:sym typeface="Montserrat"/>
              </a:rPr>
              <a:t>If for any reason, you don’t have access to the settings of the repository, you can create a new one and link your local repository to two (or more) remotes.</a:t>
            </a:r>
            <a:endParaRPr>
              <a:latin typeface="Montserrat"/>
              <a:ea typeface="Montserrat"/>
              <a:cs typeface="Montserrat"/>
              <a:sym typeface="Montserrat"/>
            </a:endParaRPr>
          </a:p>
          <a:p>
            <a:pPr indent="0" lvl="0" marL="0" rtl="0" algn="ctr">
              <a:lnSpc>
                <a:spcPct val="115000"/>
              </a:lnSpc>
              <a:spcBef>
                <a:spcPts val="1000"/>
              </a:spcBef>
              <a:spcAft>
                <a:spcPts val="0"/>
              </a:spcAft>
              <a:buNone/>
            </a:pPr>
            <a:r>
              <a:rPr lang="en" sz="6000">
                <a:latin typeface="Montserrat"/>
                <a:ea typeface="Montserrat"/>
                <a:cs typeface="Montserrat"/>
                <a:sym typeface="Montserrat"/>
              </a:rPr>
              <a:t>🤯</a:t>
            </a:r>
            <a:endParaRPr sz="6000">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That means, that we can keep a remote always updated with </a:t>
            </a:r>
            <a:r>
              <a:rPr b="1" lang="en">
                <a:latin typeface="Montserrat"/>
                <a:ea typeface="Montserrat"/>
                <a:cs typeface="Montserrat"/>
                <a:sym typeface="Montserrat"/>
              </a:rPr>
              <a:t>2 remotes or more</a:t>
            </a:r>
            <a:r>
              <a:rPr lang="en">
                <a:latin typeface="Montserrat"/>
                <a:ea typeface="Montserrat"/>
                <a:cs typeface="Montserrat"/>
                <a:sym typeface="Montserrat"/>
              </a:rPr>
              <a:t>. The advantages:</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One could be use for development, experimenting, creating new features</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While the second remote may only contain the production branch.</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That way, production remains separated from development.</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t/>
            </a:r>
            <a:endParaRPr b="1">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0" name="Shape 360"/>
        <p:cNvGrpSpPr/>
        <p:nvPr/>
      </p:nvGrpSpPr>
      <p:grpSpPr>
        <a:xfrm>
          <a:off x="0" y="0"/>
          <a:ext cx="0" cy="0"/>
          <a:chOff x="0" y="0"/>
          <a:chExt cx="0" cy="0"/>
        </a:xfrm>
      </p:grpSpPr>
      <p:sp>
        <p:nvSpPr>
          <p:cNvPr id="361" name="Google Shape;361;p4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3000">
                <a:solidFill>
                  <a:srgbClr val="4278E8"/>
                </a:solidFill>
                <a:latin typeface="Montserrat"/>
                <a:ea typeface="Montserrat"/>
                <a:cs typeface="Montserrat"/>
                <a:sym typeface="Montserrat"/>
              </a:rPr>
              <a:t>Deploying to another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62" name="Google Shape;362;p4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63" name="Google Shape;363;p4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64" name="Google Shape;364;p44"/>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Montserrat"/>
                <a:ea typeface="Montserrat"/>
                <a:cs typeface="Montserrat"/>
                <a:sym typeface="Montserrat"/>
              </a:rPr>
              <a:t>To link a local repository to more than one remote: </a:t>
            </a:r>
            <a:endParaRPr b="1">
              <a:latin typeface="Montserrat"/>
              <a:ea typeface="Montserrat"/>
              <a:cs typeface="Montserrat"/>
              <a:sym typeface="Montserrat"/>
            </a:endParaRPr>
          </a:p>
          <a:p>
            <a:pPr indent="-317500" lvl="0" marL="457200" marR="0" rtl="0" algn="l">
              <a:lnSpc>
                <a:spcPct val="100000"/>
              </a:lnSpc>
              <a:spcBef>
                <a:spcPts val="1000"/>
              </a:spcBef>
              <a:spcAft>
                <a:spcPts val="0"/>
              </a:spcAft>
              <a:buSzPts val="1400"/>
              <a:buFont typeface="Montserrat"/>
              <a:buChar char="●"/>
            </a:pPr>
            <a:r>
              <a:rPr lang="en">
                <a:latin typeface="Montserrat"/>
                <a:ea typeface="Montserrat"/>
                <a:cs typeface="Montserrat"/>
                <a:sym typeface="Montserrat"/>
              </a:rPr>
              <a:t>Create a new repository.</a:t>
            </a:r>
            <a:endParaRPr>
              <a:latin typeface="Montserrat"/>
              <a:ea typeface="Montserrat"/>
              <a:cs typeface="Montserrat"/>
              <a:sym typeface="Montserrat"/>
            </a:endParaRPr>
          </a:p>
          <a:p>
            <a:pPr indent="-317500" lvl="0" marL="457200" marR="0" rtl="0" algn="l">
              <a:lnSpc>
                <a:spcPct val="100000"/>
              </a:lnSpc>
              <a:spcBef>
                <a:spcPts val="0"/>
              </a:spcBef>
              <a:spcAft>
                <a:spcPts val="0"/>
              </a:spcAft>
              <a:buSzPts val="1400"/>
              <a:buFont typeface="Montserrat"/>
              <a:buChar char="●"/>
            </a:pPr>
            <a:r>
              <a:rPr lang="en">
                <a:latin typeface="Montserrat"/>
                <a:ea typeface="Montserrat"/>
                <a:cs typeface="Montserrat"/>
                <a:sym typeface="Montserrat"/>
              </a:rPr>
              <a:t>Copy the repository address.</a:t>
            </a:r>
            <a:endParaRPr>
              <a:latin typeface="Montserrat"/>
              <a:ea typeface="Montserrat"/>
              <a:cs typeface="Montserrat"/>
              <a:sym typeface="Montserrat"/>
            </a:endParaRPr>
          </a:p>
          <a:p>
            <a:pPr indent="-317500" lvl="0" marL="457200" marR="0" rtl="0" algn="l">
              <a:lnSpc>
                <a:spcPct val="100000"/>
              </a:lnSpc>
              <a:spcBef>
                <a:spcPts val="0"/>
              </a:spcBef>
              <a:spcAft>
                <a:spcPts val="0"/>
              </a:spcAft>
              <a:buSzPts val="1400"/>
              <a:buFont typeface="Montserrat"/>
              <a:buChar char="●"/>
            </a:pPr>
            <a:r>
              <a:rPr lang="en">
                <a:latin typeface="Montserrat"/>
                <a:ea typeface="Montserrat"/>
                <a:cs typeface="Montserrat"/>
                <a:sym typeface="Montserrat"/>
              </a:rPr>
              <a:t>In your local project, add it as a new remote. We will call it </a:t>
            </a:r>
            <a:r>
              <a:rPr b="1" lang="en">
                <a:latin typeface="Montserrat"/>
                <a:ea typeface="Montserrat"/>
                <a:cs typeface="Montserrat"/>
                <a:sym typeface="Montserrat"/>
              </a:rPr>
              <a:t>deployment</a:t>
            </a:r>
            <a:r>
              <a:rPr lang="en">
                <a:latin typeface="Montserrat"/>
                <a:ea typeface="Montserrat"/>
                <a:cs typeface="Montserrat"/>
                <a:sym typeface="Montserrat"/>
              </a:rPr>
              <a:t>:</a:t>
            </a:r>
            <a:endParaRPr>
              <a:latin typeface="Montserrat"/>
              <a:ea typeface="Montserrat"/>
              <a:cs typeface="Montserrat"/>
              <a:sym typeface="Montserrat"/>
            </a:endParaRPr>
          </a:p>
          <a:p>
            <a:pPr indent="0" lvl="0" marL="457200" marR="0" rtl="0" algn="l">
              <a:lnSpc>
                <a:spcPct val="100000"/>
              </a:lnSpc>
              <a:spcBef>
                <a:spcPts val="1000"/>
              </a:spcBef>
              <a:spcAft>
                <a:spcPts val="0"/>
              </a:spcAft>
              <a:buNone/>
            </a:pPr>
            <a:r>
              <a:rPr lang="en" sz="1600">
                <a:solidFill>
                  <a:srgbClr val="CC0000"/>
                </a:solidFill>
                <a:latin typeface="Source Code Pro"/>
                <a:ea typeface="Source Code Pro"/>
                <a:cs typeface="Source Code Pro"/>
                <a:sym typeface="Source Code Pro"/>
              </a:rPr>
              <a:t>git remote add </a:t>
            </a:r>
            <a:r>
              <a:rPr b="1" lang="en" sz="1600">
                <a:solidFill>
                  <a:srgbClr val="CC0000"/>
                </a:solidFill>
                <a:latin typeface="Source Code Pro"/>
                <a:ea typeface="Source Code Pro"/>
                <a:cs typeface="Source Code Pro"/>
                <a:sym typeface="Source Code Pro"/>
              </a:rPr>
              <a:t>deployment</a:t>
            </a:r>
            <a:r>
              <a:rPr lang="en" sz="1600">
                <a:solidFill>
                  <a:srgbClr val="CC0000"/>
                </a:solidFill>
                <a:latin typeface="Source Code Pro"/>
                <a:ea typeface="Source Code Pro"/>
                <a:cs typeface="Source Code Pro"/>
                <a:sym typeface="Source Code Pro"/>
              </a:rPr>
              <a:t> </a:t>
            </a:r>
            <a:r>
              <a:rPr i="1" lang="en" sz="1600">
                <a:solidFill>
                  <a:srgbClr val="CC0000"/>
                </a:solidFill>
                <a:latin typeface="Source Code Pro"/>
                <a:ea typeface="Source Code Pro"/>
                <a:cs typeface="Source Code Pro"/>
                <a:sym typeface="Source Code Pro"/>
              </a:rPr>
              <a:t>&lt;url_of_your_repository&gt;</a:t>
            </a:r>
            <a:endParaRPr i="1">
              <a:latin typeface="Montserrat"/>
              <a:ea typeface="Montserrat"/>
              <a:cs typeface="Montserrat"/>
              <a:sym typeface="Montserrat"/>
            </a:endParaRPr>
          </a:p>
          <a:p>
            <a:pPr indent="-317500" lvl="0" marL="457200" marR="0" rtl="0" algn="l">
              <a:lnSpc>
                <a:spcPct val="100000"/>
              </a:lnSpc>
              <a:spcBef>
                <a:spcPts val="1000"/>
              </a:spcBef>
              <a:spcAft>
                <a:spcPts val="0"/>
              </a:spcAft>
              <a:buSzPts val="1400"/>
              <a:buFont typeface="Montserrat"/>
              <a:buChar char="●"/>
            </a:pPr>
            <a:r>
              <a:rPr lang="en">
                <a:latin typeface="Montserrat"/>
                <a:ea typeface="Montserrat"/>
                <a:cs typeface="Montserrat"/>
                <a:sym typeface="Montserrat"/>
              </a:rPr>
              <a:t>Then, in the main branch (or the one that you want to deploy to that repository) do:</a:t>
            </a:r>
            <a:endParaRPr>
              <a:latin typeface="Montserrat"/>
              <a:ea typeface="Montserrat"/>
              <a:cs typeface="Montserrat"/>
              <a:sym typeface="Montserrat"/>
            </a:endParaRPr>
          </a:p>
          <a:p>
            <a:pPr indent="0" lvl="0" marL="457200" marR="0" rtl="0" algn="l">
              <a:lnSpc>
                <a:spcPct val="100000"/>
              </a:lnSpc>
              <a:spcBef>
                <a:spcPts val="1000"/>
              </a:spcBef>
              <a:spcAft>
                <a:spcPts val="0"/>
              </a:spcAft>
              <a:buNone/>
            </a:pPr>
            <a:r>
              <a:rPr lang="en" sz="1600">
                <a:solidFill>
                  <a:srgbClr val="CC0000"/>
                </a:solidFill>
                <a:latin typeface="Source Code Pro"/>
                <a:ea typeface="Source Code Pro"/>
                <a:cs typeface="Source Code Pro"/>
                <a:sym typeface="Source Code Pro"/>
              </a:rPr>
              <a:t>git push </a:t>
            </a:r>
            <a:r>
              <a:rPr b="1" lang="en" sz="1600">
                <a:solidFill>
                  <a:srgbClr val="CC0000"/>
                </a:solidFill>
                <a:latin typeface="Source Code Pro"/>
                <a:ea typeface="Source Code Pro"/>
                <a:cs typeface="Source Code Pro"/>
                <a:sym typeface="Source Code Pro"/>
              </a:rPr>
              <a:t>deployment main</a:t>
            </a:r>
            <a:endParaRPr b="1">
              <a:latin typeface="Montserrat"/>
              <a:ea typeface="Montserrat"/>
              <a:cs typeface="Montserrat"/>
              <a:sym typeface="Montserrat"/>
            </a:endParaRPr>
          </a:p>
          <a:p>
            <a:pPr indent="0" lvl="0" marL="457200" marR="0" rtl="0" algn="l">
              <a:lnSpc>
                <a:spcPct val="100000"/>
              </a:lnSpc>
              <a:spcBef>
                <a:spcPts val="1000"/>
              </a:spcBef>
              <a:spcAft>
                <a:spcPts val="0"/>
              </a:spcAft>
              <a:buNone/>
            </a:pPr>
            <a:r>
              <a:rPr lang="en">
                <a:latin typeface="Montserrat"/>
                <a:ea typeface="Montserrat"/>
                <a:cs typeface="Montserrat"/>
                <a:sym typeface="Montserrat"/>
              </a:rPr>
              <a:t>This will push the code to the </a:t>
            </a:r>
            <a:r>
              <a:rPr b="1" lang="en">
                <a:latin typeface="Montserrat"/>
                <a:ea typeface="Montserrat"/>
                <a:cs typeface="Montserrat"/>
                <a:sym typeface="Montserrat"/>
              </a:rPr>
              <a:t>remote deployment</a:t>
            </a:r>
            <a:r>
              <a:rPr lang="en">
                <a:latin typeface="Montserrat"/>
                <a:ea typeface="Montserrat"/>
                <a:cs typeface="Montserrat"/>
                <a:sym typeface="Montserrat"/>
              </a:rPr>
              <a:t>. When pushing, pay attention to which remote you are  to track to which remote you are pushing to. Remember that you can always change the upstream branch using:</a:t>
            </a:r>
            <a:endParaRPr>
              <a:latin typeface="Montserrat"/>
              <a:ea typeface="Montserrat"/>
              <a:cs typeface="Montserrat"/>
              <a:sym typeface="Montserrat"/>
            </a:endParaRPr>
          </a:p>
          <a:p>
            <a:pPr indent="0" lvl="0" marL="457200" rtl="0" algn="l">
              <a:lnSpc>
                <a:spcPct val="100000"/>
              </a:lnSpc>
              <a:spcBef>
                <a:spcPts val="1000"/>
              </a:spcBef>
              <a:spcAft>
                <a:spcPts val="0"/>
              </a:spcAft>
              <a:buNone/>
            </a:pPr>
            <a:r>
              <a:rPr lang="en" sz="1600">
                <a:solidFill>
                  <a:srgbClr val="CC0000"/>
                </a:solidFill>
                <a:latin typeface="Source Code Pro"/>
                <a:ea typeface="Source Code Pro"/>
                <a:cs typeface="Source Code Pro"/>
                <a:sym typeface="Source Code Pro"/>
              </a:rPr>
              <a:t>git branch </a:t>
            </a:r>
            <a:r>
              <a:rPr b="1" lang="en" sz="1600">
                <a:solidFill>
                  <a:srgbClr val="CC0000"/>
                </a:solidFill>
                <a:latin typeface="Source Code Pro"/>
                <a:ea typeface="Source Code Pro"/>
                <a:cs typeface="Source Code Pro"/>
                <a:sym typeface="Source Code Pro"/>
              </a:rPr>
              <a:t>-u</a:t>
            </a:r>
            <a:r>
              <a:rPr lang="en" sz="1600">
                <a:solidFill>
                  <a:srgbClr val="CC0000"/>
                </a:solidFill>
                <a:latin typeface="Source Code Pro"/>
                <a:ea typeface="Source Code Pro"/>
                <a:cs typeface="Source Code Pro"/>
                <a:sym typeface="Source Code Pro"/>
              </a:rPr>
              <a:t> </a:t>
            </a:r>
            <a:r>
              <a:rPr i="1" lang="en" sz="1600">
                <a:solidFill>
                  <a:srgbClr val="CC0000"/>
                </a:solidFill>
                <a:latin typeface="Source Code Pro"/>
                <a:ea typeface="Source Code Pro"/>
                <a:cs typeface="Source Code Pro"/>
                <a:sym typeface="Source Code Pro"/>
              </a:rPr>
              <a:t>&lt;remote_name&gt;/&lt;remote_branch&gt;</a:t>
            </a:r>
            <a:endParaRPr i="1" sz="1600">
              <a:solidFill>
                <a:srgbClr val="CC0000"/>
              </a:solidFill>
              <a:latin typeface="Source Code Pro"/>
              <a:ea typeface="Source Code Pro"/>
              <a:cs typeface="Source Code Pro"/>
              <a:sym typeface="Source Code Pro"/>
            </a:endParaRPr>
          </a:p>
          <a:p>
            <a:pPr indent="-317500" lvl="0" marL="457200" rtl="0" algn="l">
              <a:lnSpc>
                <a:spcPct val="100000"/>
              </a:lnSpc>
              <a:spcBef>
                <a:spcPts val="1000"/>
              </a:spcBef>
              <a:spcAft>
                <a:spcPts val="0"/>
              </a:spcAft>
              <a:buSzPts val="1400"/>
              <a:buFont typeface="Montserrat"/>
              <a:buChar char="●"/>
            </a:pPr>
            <a:r>
              <a:rPr lang="en">
                <a:latin typeface="Montserrat"/>
                <a:ea typeface="Montserrat"/>
                <a:cs typeface="Montserrat"/>
                <a:sym typeface="Montserrat"/>
              </a:rPr>
              <a:t>From this point, you can </a:t>
            </a:r>
            <a:r>
              <a:rPr b="1" lang="en">
                <a:latin typeface="Montserrat"/>
                <a:ea typeface="Montserrat"/>
                <a:cs typeface="Montserrat"/>
                <a:sym typeface="Montserrat"/>
              </a:rPr>
              <a:t>deploy to Github pages</a:t>
            </a:r>
            <a:r>
              <a:rPr lang="en">
                <a:latin typeface="Montserrat"/>
                <a:ea typeface="Montserrat"/>
                <a:cs typeface="Montserrat"/>
                <a:sym typeface="Montserrat"/>
              </a:rPr>
              <a:t> on the new repository.</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8" name="Shape 368"/>
        <p:cNvGrpSpPr/>
        <p:nvPr/>
      </p:nvGrpSpPr>
      <p:grpSpPr>
        <a:xfrm>
          <a:off x="0" y="0"/>
          <a:ext cx="0" cy="0"/>
          <a:chOff x="0" y="0"/>
          <a:chExt cx="0" cy="0"/>
        </a:xfrm>
      </p:grpSpPr>
      <p:sp>
        <p:nvSpPr>
          <p:cNvPr id="369" name="Google Shape;369;p4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3000">
                <a:solidFill>
                  <a:srgbClr val="4278E8"/>
                </a:solidFill>
                <a:latin typeface="Montserrat"/>
                <a:ea typeface="Montserrat"/>
                <a:cs typeface="Montserrat"/>
                <a:sym typeface="Montserrat"/>
              </a:rPr>
              <a:t>Summary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370" name="Google Shape;370;p4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71" name="Google Shape;371;p4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72" name="Google Shape;372;p45"/>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We installed git / checked we had it installed</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We created a repository on GitHub</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We linked our project folder in our computer to the online repository</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We commited files and pushed them to the repository</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We deployed the project using GitHub pages</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Other deployment Platforms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81" name="Google Shape;81;p1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82" name="Google Shape;82;p1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83" name="Google Shape;83;p17"/>
          <p:cNvSpPr txBox="1"/>
          <p:nvPr/>
        </p:nvSpPr>
        <p:spPr>
          <a:xfrm>
            <a:off x="3747300" y="944075"/>
            <a:ext cx="5211900" cy="37809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Heroku</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Amazon Web Services (AWS)</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Firebase Hosting (Google Cloud)</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Microsoft Azure</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
                <a:latin typeface="Montserrat"/>
                <a:ea typeface="Montserrat"/>
                <a:cs typeface="Montserrat"/>
                <a:sym typeface="Montserrat"/>
              </a:rPr>
              <a:t>Netlify</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p:txBody>
      </p:sp>
      <p:pic>
        <p:nvPicPr>
          <p:cNvPr id="84" name="Google Shape;84;p17"/>
          <p:cNvPicPr preferRelativeResize="0"/>
          <p:nvPr/>
        </p:nvPicPr>
        <p:blipFill>
          <a:blip r:embed="rId4">
            <a:alphaModFix/>
          </a:blip>
          <a:stretch>
            <a:fillRect/>
          </a:stretch>
        </p:blipFill>
        <p:spPr>
          <a:xfrm>
            <a:off x="4026726" y="3642605"/>
            <a:ext cx="1697100" cy="1018268"/>
          </a:xfrm>
          <a:prstGeom prst="rect">
            <a:avLst/>
          </a:prstGeom>
          <a:noFill/>
          <a:ln>
            <a:noFill/>
          </a:ln>
        </p:spPr>
      </p:pic>
      <p:pic>
        <p:nvPicPr>
          <p:cNvPr id="85" name="Google Shape;85;p17"/>
          <p:cNvPicPr preferRelativeResize="0"/>
          <p:nvPr/>
        </p:nvPicPr>
        <p:blipFill rotWithShape="1">
          <a:blip r:embed="rId5">
            <a:alphaModFix/>
          </a:blip>
          <a:srcRect b="22336" l="0" r="0" t="21414"/>
          <a:stretch/>
        </p:blipFill>
        <p:spPr>
          <a:xfrm>
            <a:off x="79610" y="991975"/>
            <a:ext cx="3406800" cy="808426"/>
          </a:xfrm>
          <a:prstGeom prst="rect">
            <a:avLst/>
          </a:prstGeom>
          <a:noFill/>
          <a:ln>
            <a:noFill/>
          </a:ln>
        </p:spPr>
      </p:pic>
      <p:pic>
        <p:nvPicPr>
          <p:cNvPr id="86" name="Google Shape;86;p17"/>
          <p:cNvPicPr preferRelativeResize="0"/>
          <p:nvPr/>
        </p:nvPicPr>
        <p:blipFill rotWithShape="1">
          <a:blip r:embed="rId6">
            <a:alphaModFix/>
          </a:blip>
          <a:srcRect b="19821" l="14278" r="13278" t="25542"/>
          <a:stretch/>
        </p:blipFill>
        <p:spPr>
          <a:xfrm>
            <a:off x="432330" y="1901000"/>
            <a:ext cx="2798172" cy="958350"/>
          </a:xfrm>
          <a:prstGeom prst="rect">
            <a:avLst/>
          </a:prstGeom>
          <a:noFill/>
          <a:ln>
            <a:noFill/>
          </a:ln>
        </p:spPr>
      </p:pic>
      <p:pic>
        <p:nvPicPr>
          <p:cNvPr id="87" name="Google Shape;87;p17"/>
          <p:cNvPicPr preferRelativeResize="0"/>
          <p:nvPr/>
        </p:nvPicPr>
        <p:blipFill>
          <a:blip r:embed="rId7">
            <a:alphaModFix/>
          </a:blip>
          <a:stretch>
            <a:fillRect/>
          </a:stretch>
        </p:blipFill>
        <p:spPr>
          <a:xfrm>
            <a:off x="432337" y="3742863"/>
            <a:ext cx="2906474" cy="1037725"/>
          </a:xfrm>
          <a:prstGeom prst="rect">
            <a:avLst/>
          </a:prstGeom>
          <a:noFill/>
          <a:ln>
            <a:noFill/>
          </a:ln>
        </p:spPr>
      </p:pic>
      <p:pic>
        <p:nvPicPr>
          <p:cNvPr id="88" name="Google Shape;88;p17"/>
          <p:cNvPicPr preferRelativeResize="0"/>
          <p:nvPr/>
        </p:nvPicPr>
        <p:blipFill rotWithShape="1">
          <a:blip r:embed="rId8">
            <a:alphaModFix/>
          </a:blip>
          <a:srcRect b="33443" l="0" r="0" t="34083"/>
          <a:stretch/>
        </p:blipFill>
        <p:spPr>
          <a:xfrm>
            <a:off x="191178" y="2959955"/>
            <a:ext cx="3406800" cy="622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923688" y="1323225"/>
            <a:ext cx="7296625" cy="3436176"/>
          </a:xfrm>
          <a:prstGeom prst="rect">
            <a:avLst/>
          </a:prstGeom>
          <a:noFill/>
          <a:ln>
            <a:noFill/>
          </a:ln>
        </p:spPr>
      </p:pic>
      <p:sp>
        <p:nvSpPr>
          <p:cNvPr id="94" name="Google Shape;94;p18"/>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3000">
                <a:solidFill>
                  <a:srgbClr val="4278E8"/>
                </a:solidFill>
                <a:latin typeface="Montserrat"/>
                <a:ea typeface="Montserrat"/>
                <a:cs typeface="Montserrat"/>
                <a:sym typeface="Montserrat"/>
              </a:rPr>
              <a:t>Deployment</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95" name="Google Shape;95;p1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96" name="Google Shape;96;p18"/>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97" name="Google Shape;97;p18"/>
          <p:cNvSpPr txBox="1"/>
          <p:nvPr/>
        </p:nvSpPr>
        <p:spPr>
          <a:xfrm>
            <a:off x="414725" y="944075"/>
            <a:ext cx="8544600" cy="42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Deploying with Github Pages: </a:t>
            </a:r>
            <a:r>
              <a:rPr b="1" lang="en" u="sng">
                <a:solidFill>
                  <a:schemeClr val="hlink"/>
                </a:solidFill>
                <a:latin typeface="Montserrat"/>
                <a:ea typeface="Montserrat"/>
                <a:cs typeface="Montserrat"/>
                <a:sym typeface="Montserrat"/>
                <a:hlinkClick r:id="rId5"/>
              </a:rPr>
              <a:t>https://pages.github.com/</a:t>
            </a:r>
            <a:endParaRPr b="1">
              <a:latin typeface="Montserrat"/>
              <a:ea typeface="Montserrat"/>
              <a:cs typeface="Montserrat"/>
              <a:sym typeface="Montserrat"/>
            </a:endParaRPr>
          </a:p>
          <a:p>
            <a:pPr indent="0" lvl="0" marL="0" rtl="0" algn="l">
              <a:lnSpc>
                <a:spcPct val="200000"/>
              </a:lnSpc>
              <a:spcBef>
                <a:spcPts val="0"/>
              </a:spcBef>
              <a:spcAft>
                <a:spcPts val="0"/>
              </a:spcAft>
              <a:buNone/>
            </a:pPr>
            <a:r>
              <a:t/>
            </a:r>
            <a:endParaRPr b="1">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19"/>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3000">
                <a:solidFill>
                  <a:srgbClr val="4278E8"/>
                </a:solidFill>
                <a:latin typeface="Montserrat"/>
                <a:ea typeface="Montserrat"/>
                <a:cs typeface="Montserrat"/>
                <a:sym typeface="Montserrat"/>
              </a:rPr>
              <a:t>Why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03" name="Google Shape;103;p1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04" name="Google Shape;104;p1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05" name="Google Shape;105;p19"/>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a:latin typeface="Montserrat"/>
                <a:ea typeface="Montserrat"/>
                <a:cs typeface="Montserrat"/>
                <a:sym typeface="Montserrat"/>
              </a:rPr>
              <a:t>Deploying with Github Pages: </a:t>
            </a:r>
            <a:r>
              <a:rPr lang="en">
                <a:latin typeface="Montserrat"/>
                <a:ea typeface="Montserrat"/>
                <a:cs typeface="Montserrat"/>
                <a:sym typeface="Montserrat"/>
              </a:rPr>
              <a:t>Github has its own deployment tool. It is very simple: doesn’t allow the configuration of environment variables.</a:t>
            </a:r>
            <a:endParaRPr>
              <a:latin typeface="Montserrat"/>
              <a:ea typeface="Montserrat"/>
              <a:cs typeface="Montserrat"/>
              <a:sym typeface="Montserrat"/>
            </a:endParaRPr>
          </a:p>
          <a:p>
            <a:pPr indent="0" lvl="0" marL="0" rtl="0" algn="l">
              <a:lnSpc>
                <a:spcPct val="115000"/>
              </a:lnSpc>
              <a:spcBef>
                <a:spcPts val="1000"/>
              </a:spcBef>
              <a:spcAft>
                <a:spcPts val="0"/>
              </a:spcAft>
              <a:buNone/>
            </a:pPr>
            <a:r>
              <a:rPr b="1" lang="en">
                <a:latin typeface="Montserrat"/>
                <a:ea typeface="Montserrat"/>
                <a:cs typeface="Montserrat"/>
                <a:sym typeface="Montserrat"/>
              </a:rPr>
              <a:t>What is it good for?</a:t>
            </a:r>
            <a:endParaRPr b="1">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Simple HTML pages.</a:t>
            </a:r>
            <a:endParaRPr>
              <a:latin typeface="Montserrat"/>
              <a:ea typeface="Montserrat"/>
              <a:cs typeface="Montserrat"/>
              <a:sym typeface="Montserrat"/>
            </a:endParaRPr>
          </a:p>
          <a:p>
            <a:pPr indent="0" lvl="0" marL="0" rtl="0" algn="l">
              <a:lnSpc>
                <a:spcPct val="115000"/>
              </a:lnSpc>
              <a:spcBef>
                <a:spcPts val="1000"/>
              </a:spcBef>
              <a:spcAft>
                <a:spcPts val="0"/>
              </a:spcAft>
              <a:buNone/>
            </a:pPr>
            <a:r>
              <a:rPr b="1" lang="en">
                <a:latin typeface="Montserrat"/>
                <a:ea typeface="Montserrat"/>
                <a:cs typeface="Montserrat"/>
                <a:sym typeface="Montserrat"/>
              </a:rPr>
              <a:t>What are the downsides:</a:t>
            </a:r>
            <a:endParaRPr b="1">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No servers or databases to configure</a:t>
            </a:r>
            <a:endParaRPr>
              <a:latin typeface="Montserrat"/>
              <a:ea typeface="Montserrat"/>
              <a:cs typeface="Montserrat"/>
              <a:sym typeface="Montserrat"/>
            </a:endParaRPr>
          </a:p>
          <a:p>
            <a:pPr indent="-317500" lvl="0" marL="457200" rtl="0" algn="l">
              <a:lnSpc>
                <a:spcPct val="115000"/>
              </a:lnSpc>
              <a:spcBef>
                <a:spcPts val="1000"/>
              </a:spcBef>
              <a:spcAft>
                <a:spcPts val="0"/>
              </a:spcAft>
              <a:buSzPts val="1400"/>
              <a:buFont typeface="Montserrat"/>
              <a:buChar char="-"/>
            </a:pPr>
            <a:r>
              <a:rPr lang="en">
                <a:latin typeface="Montserrat"/>
                <a:ea typeface="Montserrat"/>
                <a:cs typeface="Montserrat"/>
                <a:sym typeface="Montserrat"/>
              </a:rPr>
              <a:t>No possibility to set environments variables.</a:t>
            </a:r>
            <a:endParaRPr>
              <a:latin typeface="Montserrat"/>
              <a:ea typeface="Montserrat"/>
              <a:cs typeface="Montserrat"/>
              <a:sym typeface="Montserrat"/>
            </a:endParaRPr>
          </a:p>
          <a:p>
            <a:pPr indent="-317500" lvl="0" marL="457200" rtl="0" algn="l">
              <a:lnSpc>
                <a:spcPct val="115000"/>
              </a:lnSpc>
              <a:spcBef>
                <a:spcPts val="1000"/>
              </a:spcBef>
              <a:spcAft>
                <a:spcPts val="0"/>
              </a:spcAft>
              <a:buClr>
                <a:schemeClr val="lt1"/>
              </a:buClr>
              <a:buSzPts val="1400"/>
              <a:buFont typeface="Montserrat"/>
              <a:buChar char="-"/>
            </a:pPr>
            <a:r>
              <a:rPr lang="en">
                <a:latin typeface="Montserrat"/>
                <a:ea typeface="Montserrat"/>
                <a:cs typeface="Montserrat"/>
                <a:sym typeface="Montserrat"/>
              </a:rPr>
              <a:t>You need to have access to the settings of the repository. If you are not the owner you won’t be able to.</a:t>
            </a:r>
            <a:r>
              <a:rPr b="1" lang="en">
                <a:solidFill>
                  <a:schemeClr val="lt1"/>
                </a:solidFill>
                <a:highlight>
                  <a:srgbClr val="0091EA"/>
                </a:highlight>
                <a:latin typeface="Montserrat"/>
                <a:ea typeface="Montserrat"/>
                <a:cs typeface="Montserrat"/>
                <a:sym typeface="Montserrat"/>
              </a:rPr>
              <a:t> But there is a workaround: create a new repo, and publish your work to that one. </a:t>
            </a:r>
            <a:endParaRPr b="1">
              <a:solidFill>
                <a:schemeClr val="lt1"/>
              </a:solidFill>
              <a:highlight>
                <a:srgbClr val="0091EA"/>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0"/>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11" name="Google Shape;111;p2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12" name="Google Shape;112;p2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13" name="Google Shape;113;p20"/>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Some considerations</a:t>
            </a:r>
            <a:r>
              <a:rPr b="1" lang="en">
                <a:latin typeface="Montserrat"/>
                <a:ea typeface="Montserrat"/>
                <a:cs typeface="Montserrat"/>
                <a:sym typeface="Montserrat"/>
              </a:rPr>
              <a:t>:</a:t>
            </a:r>
            <a:endParaRPr b="1">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You need to have </a:t>
            </a:r>
            <a:r>
              <a:rPr b="1" lang="en">
                <a:latin typeface="Montserrat"/>
                <a:ea typeface="Montserrat"/>
                <a:cs typeface="Montserrat"/>
                <a:sym typeface="Montserrat"/>
              </a:rPr>
              <a:t>administrative rights</a:t>
            </a:r>
            <a:r>
              <a:rPr lang="en">
                <a:latin typeface="Montserrat"/>
                <a:ea typeface="Montserrat"/>
                <a:cs typeface="Montserrat"/>
                <a:sym typeface="Montserrat"/>
              </a:rPr>
              <a:t> in the remote repository to deploy to Github Pages. If you don’t, you will need to create another repository, link it to it, and deploy on the new one.</a:t>
            </a:r>
            <a:endParaRPr>
              <a:latin typeface="Montserrat"/>
              <a:ea typeface="Montserrat"/>
              <a:cs typeface="Montserrat"/>
              <a:sym typeface="Montserrat"/>
            </a:endParaRPr>
          </a:p>
          <a:p>
            <a:pPr indent="0" lvl="0" marL="0" rtl="0" algn="l">
              <a:lnSpc>
                <a:spcPct val="150000"/>
              </a:lnSpc>
              <a:spcBef>
                <a:spcPts val="0"/>
              </a:spcBef>
              <a:spcAft>
                <a:spcPts val="0"/>
              </a:spcAft>
              <a:buNone/>
            </a:pPr>
            <a:r>
              <a:rPr b="1" lang="en">
                <a:latin typeface="Montserrat"/>
                <a:ea typeface="Montserrat"/>
                <a:cs typeface="Montserrat"/>
                <a:sym typeface="Montserrat"/>
              </a:rPr>
              <a:t>Steps</a:t>
            </a:r>
            <a:r>
              <a:rPr lang="en">
                <a:latin typeface="Montserrat"/>
                <a:ea typeface="Montserrat"/>
                <a:cs typeface="Montserrat"/>
                <a:sym typeface="Montserrat"/>
              </a:rPr>
              <a:t>: </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#1: </a:t>
            </a:r>
            <a:r>
              <a:rPr b="1" lang="en">
                <a:latin typeface="Montserrat"/>
                <a:ea typeface="Montserrat"/>
                <a:cs typeface="Montserrat"/>
                <a:sym typeface="Montserrat"/>
              </a:rPr>
              <a:t>install git</a:t>
            </a:r>
            <a:r>
              <a:rPr lang="en">
                <a:latin typeface="Montserrat"/>
                <a:ea typeface="Montserrat"/>
                <a:cs typeface="Montserrat"/>
                <a:sym typeface="Montserrat"/>
              </a:rPr>
              <a:t> on your computer (you have slides on the classroom on how to do it)</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#2: </a:t>
            </a:r>
            <a:r>
              <a:rPr b="1" lang="en">
                <a:latin typeface="Montserrat"/>
                <a:ea typeface="Montserrat"/>
                <a:cs typeface="Montserrat"/>
                <a:sym typeface="Montserrat"/>
              </a:rPr>
              <a:t>Connect to a remote repository</a:t>
            </a:r>
            <a:r>
              <a:rPr lang="en">
                <a:latin typeface="Montserrat"/>
                <a:ea typeface="Montserrat"/>
                <a:cs typeface="Montserrat"/>
                <a:sym typeface="Montserrat"/>
              </a:rPr>
              <a:t> (create / link to an existing one). There are several git remote providers (Github, GitLab, Bitbucket, etc). We are using </a:t>
            </a:r>
            <a:r>
              <a:rPr b="1" lang="en">
                <a:latin typeface="Montserrat"/>
                <a:ea typeface="Montserrat"/>
                <a:cs typeface="Montserrat"/>
                <a:sym typeface="Montserrat"/>
              </a:rPr>
              <a:t>GitHub </a:t>
            </a:r>
            <a:r>
              <a:rPr lang="en">
                <a:latin typeface="Montserrat"/>
                <a:ea typeface="Montserrat"/>
                <a:cs typeface="Montserrat"/>
                <a:sym typeface="Montserrat"/>
              </a:rPr>
              <a:t>for this one</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#3: </a:t>
            </a:r>
            <a:r>
              <a:rPr b="1" lang="en">
                <a:latin typeface="Montserrat"/>
                <a:ea typeface="Montserrat"/>
                <a:cs typeface="Montserrat"/>
                <a:sym typeface="Montserrat"/>
              </a:rPr>
              <a:t>Publish your work:</a:t>
            </a:r>
            <a:r>
              <a:rPr lang="en">
                <a:latin typeface="Montserrat"/>
                <a:ea typeface="Montserrat"/>
                <a:cs typeface="Montserrat"/>
                <a:sym typeface="Montserrat"/>
              </a:rPr>
              <a:t> commit it and push it to the remote repository</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#4: </a:t>
            </a:r>
            <a:r>
              <a:rPr b="1" lang="en">
                <a:latin typeface="Montserrat"/>
                <a:ea typeface="Montserrat"/>
                <a:cs typeface="Montserrat"/>
                <a:sym typeface="Montserrat"/>
              </a:rPr>
              <a:t>Deploy to GitHub pages</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cxnSp>
        <p:nvCxnSpPr>
          <p:cNvPr id="118" name="Google Shape;118;p2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19" name="Google Shape;119;p2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20" name="Google Shape;120;p21"/>
          <p:cNvSpPr txBox="1"/>
          <p:nvPr/>
        </p:nvSpPr>
        <p:spPr>
          <a:xfrm>
            <a:off x="414725" y="944075"/>
            <a:ext cx="8544600" cy="3780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#1. Installing Git: </a:t>
            </a:r>
            <a:r>
              <a:rPr lang="en">
                <a:latin typeface="Montserrat"/>
                <a:ea typeface="Montserrat"/>
                <a:cs typeface="Montserrat"/>
                <a:sym typeface="Montserrat"/>
              </a:rPr>
              <a:t>In the first place, we will need to have Git installed.</a:t>
            </a:r>
            <a:endParaRPr>
              <a:latin typeface="Montserrat"/>
              <a:ea typeface="Montserrat"/>
              <a:cs typeface="Montserrat"/>
              <a:sym typeface="Montserrat"/>
            </a:endParaRPr>
          </a:p>
          <a:p>
            <a:pPr indent="0" lvl="0" marL="0" rtl="0" algn="l">
              <a:lnSpc>
                <a:spcPct val="200000"/>
              </a:lnSpc>
              <a:spcBef>
                <a:spcPts val="0"/>
              </a:spcBef>
              <a:spcAft>
                <a:spcPts val="0"/>
              </a:spcAft>
              <a:buNone/>
            </a:pPr>
            <a:r>
              <a:rPr lang="en">
                <a:latin typeface="Montserrat"/>
                <a:ea typeface="Montserrat"/>
                <a:cs typeface="Montserrat"/>
                <a:sym typeface="Montserrat"/>
              </a:rPr>
              <a:t>Open a terminal/cmd/git bash window and type:</a:t>
            </a:r>
            <a:endParaRPr>
              <a:latin typeface="Montserrat"/>
              <a:ea typeface="Montserrat"/>
              <a:cs typeface="Montserrat"/>
              <a:sym typeface="Montserrat"/>
            </a:endParaRPr>
          </a:p>
          <a:p>
            <a:pPr indent="457200" lvl="0" marL="0" rtl="0" algn="l">
              <a:lnSpc>
                <a:spcPct val="200000"/>
              </a:lnSpc>
              <a:spcBef>
                <a:spcPts val="0"/>
              </a:spcBef>
              <a:spcAft>
                <a:spcPts val="0"/>
              </a:spcAft>
              <a:buNone/>
            </a:pPr>
            <a:r>
              <a:rPr lang="en">
                <a:solidFill>
                  <a:srgbClr val="CC0000"/>
                </a:solidFill>
                <a:latin typeface="Source Code Pro"/>
                <a:ea typeface="Source Code Pro"/>
                <a:cs typeface="Source Code Pro"/>
                <a:sym typeface="Source Code Pro"/>
              </a:rPr>
              <a:t>git --version</a:t>
            </a:r>
            <a:endParaRPr>
              <a:solidFill>
                <a:srgbClr val="CC0000"/>
              </a:solidFill>
              <a:latin typeface="Source Code Pro"/>
              <a:ea typeface="Source Code Pro"/>
              <a:cs typeface="Source Code Pro"/>
              <a:sym typeface="Source Code Pro"/>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rPr lang="en">
                <a:latin typeface="Montserrat"/>
                <a:ea typeface="Montserrat"/>
                <a:cs typeface="Montserrat"/>
                <a:sym typeface="Montserrat"/>
              </a:rPr>
              <a:t>If you don’t have it installed go to: </a:t>
            </a:r>
            <a:endParaRPr>
              <a:latin typeface="Montserrat"/>
              <a:ea typeface="Montserrat"/>
              <a:cs typeface="Montserrat"/>
              <a:sym typeface="Montserrat"/>
            </a:endParaRPr>
          </a:p>
          <a:p>
            <a:pPr indent="457200" lvl="0" marL="0" rtl="0" algn="l">
              <a:lnSpc>
                <a:spcPct val="200000"/>
              </a:lnSpc>
              <a:spcBef>
                <a:spcPts val="0"/>
              </a:spcBef>
              <a:spcAft>
                <a:spcPts val="0"/>
              </a:spcAft>
              <a:buNone/>
            </a:pPr>
            <a:r>
              <a:rPr b="1" lang="en" u="sng">
                <a:solidFill>
                  <a:schemeClr val="hlink"/>
                </a:solidFill>
                <a:latin typeface="Montserrat"/>
                <a:ea typeface="Montserrat"/>
                <a:cs typeface="Montserrat"/>
                <a:sym typeface="Montserrat"/>
                <a:hlinkClick r:id="rId4"/>
              </a:rPr>
              <a:t>https://git-scm.com/book/en/v2/Getting-Started-Installing-Git</a:t>
            </a:r>
            <a:endParaRPr b="1">
              <a:latin typeface="Montserrat"/>
              <a:ea typeface="Montserrat"/>
              <a:cs typeface="Montserrat"/>
              <a:sym typeface="Montserrat"/>
            </a:endParaRPr>
          </a:p>
          <a:p>
            <a:pPr indent="0" lvl="0" marL="0" rtl="0" algn="l">
              <a:lnSpc>
                <a:spcPct val="200000"/>
              </a:lnSpc>
              <a:spcBef>
                <a:spcPts val="0"/>
              </a:spcBef>
              <a:spcAft>
                <a:spcPts val="0"/>
              </a:spcAft>
              <a:buNone/>
            </a:pPr>
            <a:r>
              <a:rPr lang="en">
                <a:latin typeface="Montserrat"/>
                <a:ea typeface="Montserrat"/>
                <a:cs typeface="Montserrat"/>
                <a:sym typeface="Montserrat"/>
              </a:rPr>
              <a:t>And follow the steps for your O.S. We have guides on how to do the step by step for all OS.</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p:txBody>
      </p:sp>
      <p:pic>
        <p:nvPicPr>
          <p:cNvPr id="121" name="Google Shape;121;p21"/>
          <p:cNvPicPr preferRelativeResize="0"/>
          <p:nvPr/>
        </p:nvPicPr>
        <p:blipFill rotWithShape="1">
          <a:blip r:embed="rId5">
            <a:alphaModFix/>
          </a:blip>
          <a:srcRect b="46426" l="0" r="0" t="0"/>
          <a:stretch/>
        </p:blipFill>
        <p:spPr>
          <a:xfrm>
            <a:off x="919975" y="2269855"/>
            <a:ext cx="4018975" cy="677475"/>
          </a:xfrm>
          <a:prstGeom prst="rect">
            <a:avLst/>
          </a:prstGeom>
          <a:noFill/>
          <a:ln>
            <a:noFill/>
          </a:ln>
        </p:spPr>
      </p:pic>
      <p:sp>
        <p:nvSpPr>
          <p:cNvPr id="122" name="Google Shape;122;p21"/>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grpSp>
        <p:nvGrpSpPr>
          <p:cNvPr id="127" name="Google Shape;127;p22"/>
          <p:cNvGrpSpPr/>
          <p:nvPr/>
        </p:nvGrpSpPr>
        <p:grpSpPr>
          <a:xfrm>
            <a:off x="4962037" y="857262"/>
            <a:ext cx="3850049" cy="4055585"/>
            <a:chOff x="2074925" y="831800"/>
            <a:chExt cx="4174400" cy="4311700"/>
          </a:xfrm>
        </p:grpSpPr>
        <p:pic>
          <p:nvPicPr>
            <p:cNvPr id="128" name="Google Shape;128;p22"/>
            <p:cNvPicPr preferRelativeResize="0"/>
            <p:nvPr/>
          </p:nvPicPr>
          <p:blipFill rotWithShape="1">
            <a:blip r:embed="rId3">
              <a:alphaModFix/>
            </a:blip>
            <a:srcRect b="22065" l="33199" r="0" t="14142"/>
            <a:stretch/>
          </p:blipFill>
          <p:spPr>
            <a:xfrm>
              <a:off x="2074925" y="831800"/>
              <a:ext cx="4174400" cy="4311700"/>
            </a:xfrm>
            <a:prstGeom prst="rect">
              <a:avLst/>
            </a:prstGeom>
            <a:noFill/>
            <a:ln>
              <a:noFill/>
            </a:ln>
          </p:spPr>
        </p:pic>
        <p:sp>
          <p:nvSpPr>
            <p:cNvPr id="129" name="Google Shape;129;p22"/>
            <p:cNvSpPr/>
            <p:nvPr/>
          </p:nvSpPr>
          <p:spPr>
            <a:xfrm>
              <a:off x="3346600" y="4175900"/>
              <a:ext cx="2487900" cy="1818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 name="Google Shape;130;p2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31" name="Google Shape;131;p22"/>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132" name="Google Shape;132;p22"/>
          <p:cNvSpPr txBox="1"/>
          <p:nvPr/>
        </p:nvSpPr>
        <p:spPr>
          <a:xfrm>
            <a:off x="414725" y="944075"/>
            <a:ext cx="4423800" cy="1760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latin typeface="Montserrat"/>
                <a:ea typeface="Montserrat"/>
                <a:cs typeface="Montserrat"/>
                <a:sym typeface="Montserrat"/>
              </a:rPr>
              <a:t>#2: Connecting to a remote.</a:t>
            </a:r>
            <a:endParaRPr b="1">
              <a:latin typeface="Montserrat"/>
              <a:ea typeface="Montserrat"/>
              <a:cs typeface="Montserrat"/>
              <a:sym typeface="Montserrat"/>
            </a:endParaRPr>
          </a:p>
          <a:p>
            <a:pPr indent="0" lvl="0" marL="0" rtl="0" algn="l">
              <a:lnSpc>
                <a:spcPct val="150000"/>
              </a:lnSpc>
              <a:spcBef>
                <a:spcPts val="0"/>
              </a:spcBef>
              <a:spcAft>
                <a:spcPts val="0"/>
              </a:spcAft>
              <a:buNone/>
            </a:pPr>
            <a:r>
              <a:rPr lang="en">
                <a:latin typeface="Montserrat"/>
                <a:ea typeface="Montserrat"/>
                <a:cs typeface="Montserrat"/>
                <a:sym typeface="Montserrat"/>
              </a:rPr>
              <a:t>Open a terminal at the location of your project. You can do it by navigating in your explorer (Windows Explorer, Finder, Gnome) and right clicking on the proper option to open a terminal at that location. </a:t>
            </a:r>
            <a:r>
              <a:rPr lang="en">
                <a:latin typeface="Montserrat"/>
                <a:ea typeface="Montserrat"/>
                <a:cs typeface="Montserrat"/>
                <a:sym typeface="Montserrat"/>
              </a:rPr>
              <a:t>We will check if there is a remote connected to it.</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p:txBody>
      </p:sp>
      <p:pic>
        <p:nvPicPr>
          <p:cNvPr id="133" name="Google Shape;133;p22"/>
          <p:cNvPicPr preferRelativeResize="0"/>
          <p:nvPr/>
        </p:nvPicPr>
        <p:blipFill rotWithShape="1">
          <a:blip r:embed="rId5">
            <a:alphaModFix/>
          </a:blip>
          <a:srcRect b="62349" l="17261" r="29331" t="7445"/>
          <a:stretch/>
        </p:blipFill>
        <p:spPr>
          <a:xfrm>
            <a:off x="389450" y="3313975"/>
            <a:ext cx="4444152" cy="1151975"/>
          </a:xfrm>
          <a:prstGeom prst="rect">
            <a:avLst/>
          </a:prstGeom>
          <a:noFill/>
          <a:ln>
            <a:noFill/>
          </a:ln>
        </p:spPr>
      </p:pic>
      <p:sp>
        <p:nvSpPr>
          <p:cNvPr id="134" name="Google Shape;134;p22"/>
          <p:cNvSpPr txBox="1"/>
          <p:nvPr/>
        </p:nvSpPr>
        <p:spPr>
          <a:xfrm>
            <a:off x="497300" y="4331025"/>
            <a:ext cx="46446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highlight>
                  <a:srgbClr val="0091EA"/>
                </a:highlight>
                <a:latin typeface="Montserrat"/>
                <a:ea typeface="Montserrat"/>
                <a:cs typeface="Montserrat"/>
                <a:sym typeface="Montserrat"/>
              </a:rPr>
              <a:t>👆Right click and “New terminal  at Folder”</a:t>
            </a:r>
            <a:endParaRPr sz="1300">
              <a:solidFill>
                <a:srgbClr val="FFFFFF"/>
              </a:solidFill>
              <a:highlight>
                <a:srgbClr val="0091EA"/>
              </a:highlight>
              <a:latin typeface="Roboto Light"/>
              <a:ea typeface="Roboto Light"/>
              <a:cs typeface="Roboto Light"/>
              <a:sym typeface="Roboto Light"/>
            </a:endParaRPr>
          </a:p>
        </p:txBody>
      </p:sp>
      <p:sp>
        <p:nvSpPr>
          <p:cNvPr id="135" name="Google Shape;135;p22"/>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 sz="3000">
                <a:solidFill>
                  <a:srgbClr val="4278E8"/>
                </a:solidFill>
                <a:latin typeface="Montserrat"/>
                <a:ea typeface="Montserrat"/>
                <a:cs typeface="Montserrat"/>
                <a:sym typeface="Montserrat"/>
              </a:rPr>
              <a:t>Deploying to Github Pages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