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Source Code Pro"/>
      <p:regular r:id="rId38"/>
      <p:bold r:id="rId39"/>
      <p:italic r:id="rId40"/>
      <p:boldItalic r:id="rId41"/>
    </p:embeddedFont>
    <p:embeddedFont>
      <p:font typeface="Roboto Light"/>
      <p:regular r:id="rId42"/>
      <p:bold r:id="rId43"/>
      <p:italic r:id="rId44"/>
      <p:boldItalic r:id="rId45"/>
    </p:embeddedFont>
    <p:embeddedFont>
      <p:font typeface="Roboto Mono Regular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italic.fntdata"/><Relationship Id="rId42" Type="http://schemas.openxmlformats.org/officeDocument/2006/relationships/font" Target="fonts/RobotoLight-regular.fntdata"/><Relationship Id="rId41" Type="http://schemas.openxmlformats.org/officeDocument/2006/relationships/font" Target="fonts/SourceCodePro-boldItalic.fntdata"/><Relationship Id="rId44" Type="http://schemas.openxmlformats.org/officeDocument/2006/relationships/font" Target="fonts/RobotoLight-italic.fntdata"/><Relationship Id="rId43" Type="http://schemas.openxmlformats.org/officeDocument/2006/relationships/font" Target="fonts/RobotoLight-bold.fntdata"/><Relationship Id="rId46" Type="http://schemas.openxmlformats.org/officeDocument/2006/relationships/font" Target="fonts/RobotoMonoRegular-regular.fntdata"/><Relationship Id="rId45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MonoRegular-italic.fntdata"/><Relationship Id="rId47" Type="http://schemas.openxmlformats.org/officeDocument/2006/relationships/font" Target="fonts/RobotoMonoRegular-bold.fntdata"/><Relationship Id="rId49" Type="http://schemas.openxmlformats.org/officeDocument/2006/relationships/font" Target="fonts/RobotoMonoRegula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33" Type="http://schemas.openxmlformats.org/officeDocument/2006/relationships/font" Target="fonts/RobotoMedium-boldItalic.fntdata"/><Relationship Id="rId32" Type="http://schemas.openxmlformats.org/officeDocument/2006/relationships/font" Target="fonts/RobotoMedium-italic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SourceCodePro-bold.fntdata"/><Relationship Id="rId38" Type="http://schemas.openxmlformats.org/officeDocument/2006/relationships/font" Target="fonts/SourceCodePro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font" Target="fonts/Robot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4d200d93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4d200d93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54454334e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54454334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54454334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a54454334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54454334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54454334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54454334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54454334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5445433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5445433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4b95be57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4b95be57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4b95be5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4b95be5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4b95be57e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4b95be57e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4b95be57e_2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4b95be57e_2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4b95be57e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4b95be57e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4d200d93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4d200d93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4b95be57e_2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4b95be57e_2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a4b95be57e_2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a4b95be57e_2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4f04d6f1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4f04d6f1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5445433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5445433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4454334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54454334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54454334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54454334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4454334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4454334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5445433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5445433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54454334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54454334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2400"/>
              <a:buNone/>
              <a:defRPr sz="2400">
                <a:solidFill>
                  <a:srgbClr val="9E9E9E"/>
                </a:solidFill>
              </a:defRPr>
            </a:lvl1pPr>
            <a:lvl2pPr lvl="1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3000"/>
              <a:buFont typeface="Roboto"/>
              <a:buNone/>
              <a:defRPr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407875" y="599125"/>
            <a:ext cx="8340000" cy="22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 - Blue/White">
  <p:cSld name="CUSTOM_18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269375" y="446175"/>
            <a:ext cx="23571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8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269375" y="1271150"/>
            <a:ext cx="19950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Confidential + Proprietary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play - White/Gray">
  <p:cSld name="CUSTOM_19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3438750" y="-3125"/>
            <a:ext cx="5705400" cy="5143500"/>
          </a:xfrm>
          <a:prstGeom prst="rect">
            <a:avLst/>
          </a:prstGeom>
          <a:solidFill>
            <a:srgbClr val="ECEF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311475" y="1649100"/>
            <a:ext cx="2870700" cy="1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subTitle"/>
          </p:nvPr>
        </p:nvSpPr>
        <p:spPr>
          <a:xfrm>
            <a:off x="311475" y="2870125"/>
            <a:ext cx="27444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tally Blank">
  <p:cSld name="CUSTOM_9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62725" y="3742198"/>
            <a:ext cx="73320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Full frame is great, use a scrim for text.</a:t>
            </a:r>
            <a:endParaRPr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ogo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 - Dark Gray">
  <p:cSld name="CUSTOM_16">
    <p:bg>
      <p:bgPr>
        <a:solidFill>
          <a:srgbClr val="42424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 - Blue">
  <p:cSld name="CUSTOM_17">
    <p:bg>
      <p:bgPr>
        <a:solidFill>
          <a:srgbClr val="1E88E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887225" y="1680143"/>
            <a:ext cx="42912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555575" y="1742550"/>
            <a:ext cx="70461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3 - Light Gray">
  <p:cSld name="CUSTOM_16_1_1">
    <p:bg>
      <p:bgPr>
        <a:solidFill>
          <a:srgbClr val="EEEEEE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/>
        </p:nvSpPr>
        <p:spPr>
          <a:xfrm>
            <a:off x="609600" y="1659900"/>
            <a:ext cx="83307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552025" y="1738250"/>
            <a:ext cx="7494900" cy="15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630950" y="2491775"/>
            <a:ext cx="39903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595959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">
  <p:cSld name="CUSTOM_11">
    <p:bg>
      <p:bgPr>
        <a:solidFill>
          <a:srgbClr val="1E88E5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176350" y="248700"/>
            <a:ext cx="4182600" cy="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">
  <p:cSld name="CUSTOM_12">
    <p:bg>
      <p:bgPr>
        <a:solidFill>
          <a:srgbClr val="1E88E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>
            <a:off x="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6102000" y="0"/>
            <a:ext cx="3042000" cy="514350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176350" y="248700"/>
            <a:ext cx="2702700" cy="9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subTitle"/>
          </p:nvPr>
        </p:nvSpPr>
        <p:spPr>
          <a:xfrm>
            <a:off x="244150" y="1300600"/>
            <a:ext cx="2315100" cy="26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2" type="subTitle"/>
          </p:nvPr>
        </p:nvSpPr>
        <p:spPr>
          <a:xfrm>
            <a:off x="3332975" y="316550"/>
            <a:ext cx="23151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3" type="subTitle"/>
          </p:nvPr>
        </p:nvSpPr>
        <p:spPr>
          <a:xfrm>
            <a:off x="6465450" y="342250"/>
            <a:ext cx="2315100" cy="4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White">
  <p:cSld name="BIG_NUMBER_1_1_1_1_1_1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1590150" y="1755443"/>
            <a:ext cx="5963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you!</a:t>
            </a:r>
            <a:endParaRPr sz="3600">
              <a:solidFill>
                <a:srgbClr val="42424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89" name="Google Shape;89;p20"/>
          <p:cNvCxnSpPr/>
          <p:nvPr/>
        </p:nvCxnSpPr>
        <p:spPr>
          <a:xfrm rot="10800000">
            <a:off x="2178600" y="1109800"/>
            <a:ext cx="20628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0" name="Google Shape;90;p20"/>
          <p:cNvCxnSpPr/>
          <p:nvPr/>
        </p:nvCxnSpPr>
        <p:spPr>
          <a:xfrm rot="10800000">
            <a:off x="4902600" y="1116500"/>
            <a:ext cx="20628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1" name="Google Shape;91;p20"/>
          <p:cNvCxnSpPr/>
          <p:nvPr/>
        </p:nvCxnSpPr>
        <p:spPr>
          <a:xfrm rot="10800000">
            <a:off x="2178525" y="3047475"/>
            <a:ext cx="4806600" cy="0"/>
          </a:xfrm>
          <a:prstGeom prst="straightConnector1">
            <a:avLst/>
          </a:prstGeom>
          <a:noFill/>
          <a:ln cap="flat" cmpd="sng" w="9525">
            <a:solidFill>
              <a:srgbClr val="1E88E5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Logo">
  <p:cSld name="TITLE_1_1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431225" y="2350500"/>
            <a:ext cx="5853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>
                <a:solidFill>
                  <a:srgbClr val="9E9E9E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Confidential + Proprietary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1075" y="978006"/>
            <a:ext cx="2655700" cy="2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3379325" y="365100"/>
            <a:ext cx="5957400" cy="19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3C78D8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TITLE_AND_BODY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TC presentation templates">
  <p:cSld name="TITLE_3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472458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900"/>
              <a:buFont typeface="Verdana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/>
        </p:txBody>
      </p:sp>
      <p:sp>
        <p:nvSpPr>
          <p:cNvPr id="123" name="Google Shape;123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None/>
              <a:defRPr sz="28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20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53575" y="29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53575" y="1060700"/>
            <a:ext cx="84435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Blue/White">
  <p:cSld name="CUSTOM_15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-22400"/>
            <a:ext cx="9144000" cy="9615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37600" y="189050"/>
            <a:ext cx="71823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37600" y="1079350"/>
            <a:ext cx="82635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  <a:defRPr sz="1800"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White/Blue">
  <p:cSld name="TITLE_1_2">
    <p:bg>
      <p:bgPr>
        <a:solidFill>
          <a:srgbClr val="1E88E5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-30575" y="-20400"/>
            <a:ext cx="9174600" cy="97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-15825" y="949575"/>
            <a:ext cx="9174600" cy="4194000"/>
          </a:xfrm>
          <a:prstGeom prst="rect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437600" y="178375"/>
            <a:ext cx="75852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7600" y="1231750"/>
            <a:ext cx="82635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Blue Background" type="tx">
  <p:cSld name="TITLE_AND_BODY">
    <p:bg>
      <p:bgPr>
        <a:solidFill>
          <a:srgbClr val="1E88E5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424242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70275" y="203475"/>
            <a:ext cx="82164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Screenshot" showMasterSp="0">
  <p:cSld name="Sample Light Slide_1_1_2_1">
    <p:bg>
      <p:bgPr>
        <a:solidFill>
          <a:srgbClr val="F6F9F8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4561022" y="-8475"/>
            <a:ext cx="4620300" cy="5151900"/>
          </a:xfrm>
          <a:prstGeom prst="rect">
            <a:avLst/>
          </a:prstGeom>
          <a:solidFill>
            <a:srgbClr val="1E88E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Displaying laptop.png"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35843" t="0"/>
          <a:stretch/>
        </p:blipFill>
        <p:spPr>
          <a:xfrm>
            <a:off x="4688184" y="674944"/>
            <a:ext cx="4493213" cy="37936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 flipH="1">
            <a:off x="28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272100"/>
            <a:ext cx="43014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rgbClr val="1976D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976D2"/>
                </a:solidFill>
              </a:defRPr>
            </a:lvl9pPr>
          </a:lstStyle>
          <a:p/>
        </p:txBody>
      </p:sp>
      <p:sp>
        <p:nvSpPr>
          <p:cNvPr id="47" name="Google Shape;47;p10"/>
          <p:cNvSpPr/>
          <p:nvPr/>
        </p:nvSpPr>
        <p:spPr>
          <a:xfrm>
            <a:off x="5578350" y="864731"/>
            <a:ext cx="3603000" cy="311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83125" y="1220596"/>
            <a:ext cx="47814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●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1976D2"/>
              </a:buClr>
              <a:buSzPts val="1500"/>
              <a:buFont typeface="Roboto"/>
              <a:buChar char="○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rgbClr val="1976D2"/>
              </a:buClr>
              <a:buSzPts val="1500"/>
              <a:buFont typeface="Roboto"/>
              <a:buChar char="■"/>
              <a:defRPr sz="1500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10"/>
          <p:cNvSpPr txBox="1"/>
          <p:nvPr/>
        </p:nvSpPr>
        <p:spPr>
          <a:xfrm>
            <a:off x="6950050" y="4796225"/>
            <a:ext cx="210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24242"/>
                </a:solidFill>
                <a:latin typeface="Roboto Mono Regular"/>
                <a:ea typeface="Roboto Mono Regular"/>
                <a:cs typeface="Roboto Mono Regular"/>
                <a:sym typeface="Roboto Mono Regular"/>
              </a:rPr>
              <a:t>@Amit Bendor</a:t>
            </a:r>
            <a:endParaRPr sz="600">
              <a:solidFill>
                <a:srgbClr val="FFFFFF"/>
              </a:solidFill>
              <a:latin typeface="Roboto Mono Regular"/>
              <a:ea typeface="Roboto Mono Regular"/>
              <a:cs typeface="Roboto Mono Regular"/>
              <a:sym typeface="Roboto Mono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464100" y="457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" name="Google Shape;7;p1"/>
          <p:cNvSpPr txBox="1"/>
          <p:nvPr/>
        </p:nvSpPr>
        <p:spPr>
          <a:xfrm>
            <a:off x="4641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80900" y="446900"/>
            <a:ext cx="878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285200" y="293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285200" y="1079350"/>
            <a:ext cx="8263500" cy="3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 Light"/>
              <a:buChar char="●"/>
              <a:defRPr sz="1800"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●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 Light"/>
              <a:buChar char="○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424242"/>
              </a:buClr>
              <a:buSzPts val="1400"/>
              <a:buFont typeface="Roboto Light"/>
              <a:buChar char="■"/>
              <a:defRPr>
                <a:solidFill>
                  <a:srgbClr val="42424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C0C">
              <a:alpha val="615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666000" y="919625"/>
            <a:ext cx="7812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Git Branching</a:t>
            </a:r>
            <a:endParaRPr b="1" sz="4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850" y="4502002"/>
            <a:ext cx="1466849" cy="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9" name="Google Shape;259;p40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 txBox="1"/>
          <p:nvPr/>
        </p:nvSpPr>
        <p:spPr>
          <a:xfrm>
            <a:off x="334950" y="921675"/>
            <a:ext cx="86436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if: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X1 and X2 exist on origin/main, but not locally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local main kept on moving forward and has a commit that the main in 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remote doesn’t?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2" name="Google Shape;262;p40"/>
          <p:cNvGrpSpPr/>
          <p:nvPr/>
        </p:nvGrpSpPr>
        <p:grpSpPr>
          <a:xfrm>
            <a:off x="333274" y="2315492"/>
            <a:ext cx="8477452" cy="1738983"/>
            <a:chOff x="333274" y="2563367"/>
            <a:chExt cx="8477452" cy="1738983"/>
          </a:xfrm>
        </p:grpSpPr>
        <p:sp>
          <p:nvSpPr>
            <p:cNvPr id="263" name="Google Shape;263;p40"/>
            <p:cNvSpPr txBox="1"/>
            <p:nvPr/>
          </p:nvSpPr>
          <p:spPr>
            <a:xfrm>
              <a:off x="412473" y="3911750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(local)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64" name="Google Shape;264;p40"/>
            <p:cNvSpPr txBox="1"/>
            <p:nvPr/>
          </p:nvSpPr>
          <p:spPr>
            <a:xfrm>
              <a:off x="412473" y="2590725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(remote: origin)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265" name="Google Shape;265;p40"/>
            <p:cNvPicPr preferRelativeResize="0"/>
            <p:nvPr/>
          </p:nvPicPr>
          <p:blipFill rotWithShape="1">
            <a:blip r:embed="rId4">
              <a:alphaModFix/>
            </a:blip>
            <a:srcRect b="34596" l="8087" r="35748" t="9412"/>
            <a:stretch/>
          </p:blipFill>
          <p:spPr>
            <a:xfrm>
              <a:off x="333274" y="2563367"/>
              <a:ext cx="8477452" cy="1738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40"/>
          <p:cNvSpPr txBox="1"/>
          <p:nvPr/>
        </p:nvSpPr>
        <p:spPr>
          <a:xfrm>
            <a:off x="334950" y="4054475"/>
            <a:ext cx="86436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is branching. X1 and M7 have the same ancestor, yet they are different commits living in different branches (for now).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313" y="1769077"/>
            <a:ext cx="7834424" cy="26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1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73" name="Google Shape;273;p41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4" name="Google Shape;2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334950" y="921675"/>
            <a:ext cx="86436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 won’t let us push M7 to the main, because origin/main also moved forward and we are missing those changes in our branch.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701760" y="3175875"/>
            <a:ext cx="2481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 (local)</a:t>
            </a:r>
            <a:endParaRPr i="1" sz="1600">
              <a:solidFill>
                <a:srgbClr val="9FC5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701760" y="1854850"/>
            <a:ext cx="2481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 (remote: origin)</a:t>
            </a:r>
            <a:endParaRPr i="1" sz="1600">
              <a:solidFill>
                <a:srgbClr val="9FC5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>
            <a:off x="414725" y="3663975"/>
            <a:ext cx="86436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M7 won’t be allowed to be pushed to origin/main because the latest commit in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origin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/main (X2) is not an ancestor of M7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4" name="Google Shape;284;p4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5" name="Google Shape;2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2"/>
          <p:cNvSpPr txBox="1"/>
          <p:nvPr/>
        </p:nvSpPr>
        <p:spPr>
          <a:xfrm>
            <a:off x="334950" y="921675"/>
            <a:ext cx="86436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So, in order to push M7, wWe will need to pull X1 and X2 first to the local/main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Solve conflicts if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necessary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Commit again (M8)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then push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M8 will be allowed to be pushed to origin/main because at least one of its ancestors (X2 and M7) exists there.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7" name="Google Shape;287;p42"/>
          <p:cNvGrpSpPr/>
          <p:nvPr/>
        </p:nvGrpSpPr>
        <p:grpSpPr>
          <a:xfrm>
            <a:off x="285410" y="2949525"/>
            <a:ext cx="8407738" cy="1711625"/>
            <a:chOff x="285410" y="2949525"/>
            <a:chExt cx="8407738" cy="1711625"/>
          </a:xfrm>
        </p:grpSpPr>
        <p:sp>
          <p:nvSpPr>
            <p:cNvPr id="288" name="Google Shape;288;p42"/>
            <p:cNvSpPr txBox="1"/>
            <p:nvPr/>
          </p:nvSpPr>
          <p:spPr>
            <a:xfrm>
              <a:off x="285410" y="4270550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(local)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89" name="Google Shape;289;p42"/>
            <p:cNvSpPr txBox="1"/>
            <p:nvPr/>
          </p:nvSpPr>
          <p:spPr>
            <a:xfrm>
              <a:off x="285410" y="2949525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(remote: origin)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290" name="Google Shape;290;p42"/>
            <p:cNvPicPr preferRelativeResize="0"/>
            <p:nvPr/>
          </p:nvPicPr>
          <p:blipFill rotWithShape="1">
            <a:blip r:embed="rId4">
              <a:alphaModFix/>
            </a:blip>
            <a:srcRect b="32735" l="0" r="21832" t="11210"/>
            <a:stretch/>
          </p:blipFill>
          <p:spPr>
            <a:xfrm>
              <a:off x="345950" y="3167125"/>
              <a:ext cx="8347198" cy="13478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334950" y="921675"/>
            <a:ext cx="86436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happened here? At some point, the history diverged. From M6 were created 2 different commits that might contain different information.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the commit M8 both branches were unified again.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285410" y="3737150"/>
            <a:ext cx="2481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 (local)</a:t>
            </a:r>
            <a:endParaRPr i="1" sz="1600">
              <a:solidFill>
                <a:srgbClr val="9FC5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285410" y="2416125"/>
            <a:ext cx="2481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 (remote: origin)</a:t>
            </a:r>
            <a:endParaRPr i="1" sz="1600">
              <a:solidFill>
                <a:srgbClr val="9FC5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 rotWithShape="1">
          <a:blip r:embed="rId4">
            <a:alphaModFix/>
          </a:blip>
          <a:srcRect b="32735" l="0" r="21832" t="11210"/>
          <a:stretch/>
        </p:blipFill>
        <p:spPr>
          <a:xfrm>
            <a:off x="345950" y="2633725"/>
            <a:ext cx="8347198" cy="1347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3"/>
          <p:cNvCxnSpPr/>
          <p:nvPr/>
        </p:nvCxnSpPr>
        <p:spPr>
          <a:xfrm flipH="1" rot="10800000">
            <a:off x="8193300" y="2966775"/>
            <a:ext cx="302100" cy="426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3" name="Google Shape;303;p43"/>
          <p:cNvSpPr txBox="1"/>
          <p:nvPr/>
        </p:nvSpPr>
        <p:spPr>
          <a:xfrm>
            <a:off x="8263639" y="3361900"/>
            <a:ext cx="714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  <a:endParaRPr b="1"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04" name="Google Shape;304;p43"/>
          <p:cNvGrpSpPr/>
          <p:nvPr/>
        </p:nvGrpSpPr>
        <p:grpSpPr>
          <a:xfrm>
            <a:off x="6577264" y="2493900"/>
            <a:ext cx="714900" cy="996822"/>
            <a:chOff x="6786414" y="695275"/>
            <a:chExt cx="714900" cy="996822"/>
          </a:xfrm>
        </p:grpSpPr>
        <p:cxnSp>
          <p:nvCxnSpPr>
            <p:cNvPr id="305" name="Google Shape;305;p43"/>
            <p:cNvCxnSpPr/>
            <p:nvPr/>
          </p:nvCxnSpPr>
          <p:spPr>
            <a:xfrm>
              <a:off x="7160586" y="1244797"/>
              <a:ext cx="302100" cy="4473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306" name="Google Shape;306;p43"/>
            <p:cNvSpPr txBox="1"/>
            <p:nvPr/>
          </p:nvSpPr>
          <p:spPr>
            <a:xfrm>
              <a:off x="6786414" y="695275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pull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cxnSp>
        <p:nvCxnSpPr>
          <p:cNvPr id="307" name="Google Shape;307;p43"/>
          <p:cNvCxnSpPr/>
          <p:nvPr/>
        </p:nvCxnSpPr>
        <p:spPr>
          <a:xfrm>
            <a:off x="7614550" y="3671700"/>
            <a:ext cx="78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3"/>
          <p:cNvSpPr txBox="1"/>
          <p:nvPr/>
        </p:nvSpPr>
        <p:spPr>
          <a:xfrm>
            <a:off x="4128796" y="3888600"/>
            <a:ext cx="37854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Solve conflicts</a:t>
            </a:r>
            <a:endParaRPr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endParaRPr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 branching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4" name="Google Shape;314;p4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4"/>
          <p:cNvSpPr txBox="1"/>
          <p:nvPr/>
        </p:nvSpPr>
        <p:spPr>
          <a:xfrm>
            <a:off x="400750" y="1013900"/>
            <a:ext cx="85779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Git documentation: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‘Branching means you diverge from the main line of development and continue to do work without messing with that main line’</a:t>
            </a:r>
            <a:endParaRPr i="1"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285400" y="3922475"/>
            <a:ext cx="8845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this graph, given a main branch: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Afterwards the second commit, it diverged and the branch ‘feature1’ was created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Afterwards the fourth commit, it diverged and the branch ‘feature2’ was created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8" name="Google Shape;318;p44"/>
          <p:cNvGrpSpPr/>
          <p:nvPr/>
        </p:nvGrpSpPr>
        <p:grpSpPr>
          <a:xfrm>
            <a:off x="1983617" y="1825652"/>
            <a:ext cx="5330731" cy="2162542"/>
            <a:chOff x="1162550" y="1606255"/>
            <a:chExt cx="6917637" cy="2806309"/>
          </a:xfrm>
        </p:grpSpPr>
        <p:pic>
          <p:nvPicPr>
            <p:cNvPr id="319" name="Google Shape;319;p44"/>
            <p:cNvPicPr preferRelativeResize="0"/>
            <p:nvPr/>
          </p:nvPicPr>
          <p:blipFill rotWithShape="1">
            <a:blip r:embed="rId4">
              <a:alphaModFix/>
            </a:blip>
            <a:srcRect b="7642" l="0" r="0" t="14999"/>
            <a:stretch/>
          </p:blipFill>
          <p:spPr>
            <a:xfrm>
              <a:off x="1162550" y="1965075"/>
              <a:ext cx="6717849" cy="2081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44"/>
            <p:cNvSpPr txBox="1"/>
            <p:nvPr/>
          </p:nvSpPr>
          <p:spPr>
            <a:xfrm>
              <a:off x="1311875" y="2419300"/>
              <a:ext cx="14064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1" name="Google Shape;321;p44"/>
            <p:cNvSpPr txBox="1"/>
            <p:nvPr/>
          </p:nvSpPr>
          <p:spPr>
            <a:xfrm>
              <a:off x="3706780" y="1606255"/>
              <a:ext cx="14064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feature1</a:t>
              </a:r>
              <a:endParaRPr i="1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22" name="Google Shape;322;p44"/>
            <p:cNvSpPr txBox="1"/>
            <p:nvPr/>
          </p:nvSpPr>
          <p:spPr>
            <a:xfrm>
              <a:off x="6158087" y="3905564"/>
              <a:ext cx="1922100" cy="5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feature2</a:t>
              </a:r>
              <a:endParaRPr i="1" sz="16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 branching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28" name="Google Shape;328;p4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/>
        </p:nvSpPr>
        <p:spPr>
          <a:xfrm>
            <a:off x="400750" y="1013900"/>
            <a:ext cx="85779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 contains 5 commits: M1, M2, M3, M4, M5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1 contains 4 commits: M1, M2, F1A, F1B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2 contains 6 commits: M1, M2, M3, M4, F2A, F2B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1" name="Google Shape;331;p45"/>
          <p:cNvGrpSpPr/>
          <p:nvPr/>
        </p:nvGrpSpPr>
        <p:grpSpPr>
          <a:xfrm>
            <a:off x="1907417" y="2130452"/>
            <a:ext cx="5330731" cy="2162542"/>
            <a:chOff x="1907417" y="2130452"/>
            <a:chExt cx="5330731" cy="2162542"/>
          </a:xfrm>
        </p:grpSpPr>
        <p:grpSp>
          <p:nvGrpSpPr>
            <p:cNvPr id="332" name="Google Shape;332;p45"/>
            <p:cNvGrpSpPr/>
            <p:nvPr/>
          </p:nvGrpSpPr>
          <p:grpSpPr>
            <a:xfrm>
              <a:off x="1907417" y="2130452"/>
              <a:ext cx="5330731" cy="2162542"/>
              <a:chOff x="1162550" y="1606255"/>
              <a:chExt cx="6917637" cy="2806309"/>
            </a:xfrm>
          </p:grpSpPr>
          <p:pic>
            <p:nvPicPr>
              <p:cNvPr id="333" name="Google Shape;333;p45"/>
              <p:cNvPicPr preferRelativeResize="0"/>
              <p:nvPr/>
            </p:nvPicPr>
            <p:blipFill rotWithShape="1">
              <a:blip r:embed="rId4">
                <a:alphaModFix/>
              </a:blip>
              <a:srcRect b="7642" l="0" r="0" t="14999"/>
              <a:stretch/>
            </p:blipFill>
            <p:spPr>
              <a:xfrm>
                <a:off x="1162550" y="1965075"/>
                <a:ext cx="6717849" cy="2081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4" name="Google Shape;334;p45"/>
              <p:cNvSpPr txBox="1"/>
              <p:nvPr/>
            </p:nvSpPr>
            <p:spPr>
              <a:xfrm>
                <a:off x="1311875" y="2419300"/>
                <a:ext cx="1406400" cy="5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rgbClr val="9FC5E8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main</a:t>
                </a:r>
                <a:endParaRPr i="1" sz="1600">
                  <a:solidFill>
                    <a:srgbClr val="9FC5E8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5" name="Google Shape;335;p45"/>
              <p:cNvSpPr txBox="1"/>
              <p:nvPr/>
            </p:nvSpPr>
            <p:spPr>
              <a:xfrm>
                <a:off x="3706780" y="1606255"/>
                <a:ext cx="1406400" cy="45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chemeClr val="accent5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feature1</a:t>
                </a:r>
                <a:endParaRPr i="1" sz="1600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36" name="Google Shape;336;p45"/>
              <p:cNvSpPr txBox="1"/>
              <p:nvPr/>
            </p:nvSpPr>
            <p:spPr>
              <a:xfrm>
                <a:off x="6158087" y="3905564"/>
                <a:ext cx="1922100" cy="5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rgbClr val="93C47D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feature2</a:t>
                </a:r>
                <a:endParaRPr i="1" sz="1600">
                  <a:solidFill>
                    <a:srgbClr val="93C47D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337" name="Google Shape;337;p45"/>
            <p:cNvSpPr txBox="1"/>
            <p:nvPr/>
          </p:nvSpPr>
          <p:spPr>
            <a:xfrm>
              <a:off x="1943550" y="30399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M1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8" name="Google Shape;338;p45"/>
            <p:cNvSpPr txBox="1"/>
            <p:nvPr/>
          </p:nvSpPr>
          <p:spPr>
            <a:xfrm>
              <a:off x="2580975" y="30399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M2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39" name="Google Shape;339;p45"/>
            <p:cNvSpPr txBox="1"/>
            <p:nvPr/>
          </p:nvSpPr>
          <p:spPr>
            <a:xfrm>
              <a:off x="3784325" y="30399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M3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0" name="Google Shape;340;p45"/>
            <p:cNvSpPr txBox="1"/>
            <p:nvPr/>
          </p:nvSpPr>
          <p:spPr>
            <a:xfrm>
              <a:off x="4444725" y="30399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M4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45"/>
            <p:cNvSpPr txBox="1"/>
            <p:nvPr/>
          </p:nvSpPr>
          <p:spPr>
            <a:xfrm>
              <a:off x="5711000" y="30147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M5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2" name="Google Shape;342;p45"/>
            <p:cNvSpPr txBox="1"/>
            <p:nvPr/>
          </p:nvSpPr>
          <p:spPr>
            <a:xfrm>
              <a:off x="5686575" y="35796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3" name="Google Shape;343;p45"/>
            <p:cNvSpPr txBox="1"/>
            <p:nvPr/>
          </p:nvSpPr>
          <p:spPr>
            <a:xfrm>
              <a:off x="6344250" y="35796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45"/>
            <p:cNvSpPr txBox="1"/>
            <p:nvPr/>
          </p:nvSpPr>
          <p:spPr>
            <a:xfrm>
              <a:off x="3784325" y="24697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5" name="Google Shape;345;p45"/>
            <p:cNvSpPr txBox="1"/>
            <p:nvPr/>
          </p:nvSpPr>
          <p:spPr>
            <a:xfrm>
              <a:off x="4444725" y="24697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 branching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46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52" name="Google Shape;3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 txBox="1"/>
          <p:nvPr/>
        </p:nvSpPr>
        <p:spPr>
          <a:xfrm>
            <a:off x="400750" y="1013900"/>
            <a:ext cx="85779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developer working in feature1 can work without interfering with everybody else’s code, and same way back and forth.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you are working on a diverged branch, you need to constantly be sure that you are updated with the main one, by pulling those commits that you might not have.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4" name="Google Shape;354;p46"/>
          <p:cNvGrpSpPr/>
          <p:nvPr/>
        </p:nvGrpSpPr>
        <p:grpSpPr>
          <a:xfrm>
            <a:off x="2059817" y="1673252"/>
            <a:ext cx="5330731" cy="2162542"/>
            <a:chOff x="1907417" y="2130452"/>
            <a:chExt cx="5330731" cy="2162542"/>
          </a:xfrm>
        </p:grpSpPr>
        <p:grpSp>
          <p:nvGrpSpPr>
            <p:cNvPr id="355" name="Google Shape;355;p46"/>
            <p:cNvGrpSpPr/>
            <p:nvPr/>
          </p:nvGrpSpPr>
          <p:grpSpPr>
            <a:xfrm>
              <a:off x="1907417" y="2130452"/>
              <a:ext cx="5330731" cy="2162542"/>
              <a:chOff x="1162550" y="1606255"/>
              <a:chExt cx="6917637" cy="2806309"/>
            </a:xfrm>
          </p:grpSpPr>
          <p:pic>
            <p:nvPicPr>
              <p:cNvPr id="356" name="Google Shape;356;p46"/>
              <p:cNvPicPr preferRelativeResize="0"/>
              <p:nvPr/>
            </p:nvPicPr>
            <p:blipFill rotWithShape="1">
              <a:blip r:embed="rId4">
                <a:alphaModFix/>
              </a:blip>
              <a:srcRect b="7642" l="0" r="0" t="14999"/>
              <a:stretch/>
            </p:blipFill>
            <p:spPr>
              <a:xfrm>
                <a:off x="1162550" y="1965075"/>
                <a:ext cx="6717849" cy="2081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7" name="Google Shape;357;p46"/>
              <p:cNvSpPr txBox="1"/>
              <p:nvPr/>
            </p:nvSpPr>
            <p:spPr>
              <a:xfrm>
                <a:off x="1311875" y="2419300"/>
                <a:ext cx="1406400" cy="5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rgbClr val="9FC5E8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main</a:t>
                </a:r>
                <a:endParaRPr i="1" sz="1600">
                  <a:solidFill>
                    <a:srgbClr val="9FC5E8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8" name="Google Shape;358;p46"/>
              <p:cNvSpPr txBox="1"/>
              <p:nvPr/>
            </p:nvSpPr>
            <p:spPr>
              <a:xfrm>
                <a:off x="3706780" y="1606255"/>
                <a:ext cx="1406400" cy="45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chemeClr val="accent5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feature1</a:t>
                </a:r>
                <a:endParaRPr i="1" sz="1600">
                  <a:solidFill>
                    <a:schemeClr val="accent5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9" name="Google Shape;359;p46"/>
              <p:cNvSpPr txBox="1"/>
              <p:nvPr/>
            </p:nvSpPr>
            <p:spPr>
              <a:xfrm>
                <a:off x="6158087" y="3905564"/>
                <a:ext cx="1922100" cy="50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600">
                    <a:solidFill>
                      <a:srgbClr val="93C47D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feature2</a:t>
                </a:r>
                <a:endParaRPr i="1" sz="1600">
                  <a:solidFill>
                    <a:srgbClr val="93C47D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360" name="Google Shape;360;p46"/>
            <p:cNvSpPr txBox="1"/>
            <p:nvPr/>
          </p:nvSpPr>
          <p:spPr>
            <a:xfrm>
              <a:off x="1943550" y="30399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M1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1" name="Google Shape;361;p46"/>
            <p:cNvSpPr txBox="1"/>
            <p:nvPr/>
          </p:nvSpPr>
          <p:spPr>
            <a:xfrm>
              <a:off x="2580975" y="30399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M2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2" name="Google Shape;362;p46"/>
            <p:cNvSpPr txBox="1"/>
            <p:nvPr/>
          </p:nvSpPr>
          <p:spPr>
            <a:xfrm>
              <a:off x="3784325" y="30399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M3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3" name="Google Shape;363;p46"/>
            <p:cNvSpPr txBox="1"/>
            <p:nvPr/>
          </p:nvSpPr>
          <p:spPr>
            <a:xfrm>
              <a:off x="4444725" y="30399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M4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4" name="Google Shape;364;p46"/>
            <p:cNvSpPr txBox="1"/>
            <p:nvPr/>
          </p:nvSpPr>
          <p:spPr>
            <a:xfrm>
              <a:off x="5711000" y="30147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M5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5" name="Google Shape;365;p46"/>
            <p:cNvSpPr txBox="1"/>
            <p:nvPr/>
          </p:nvSpPr>
          <p:spPr>
            <a:xfrm>
              <a:off x="5686575" y="35796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6" name="Google Shape;366;p46"/>
            <p:cNvSpPr txBox="1"/>
            <p:nvPr/>
          </p:nvSpPr>
          <p:spPr>
            <a:xfrm>
              <a:off x="6344250" y="35796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7" name="Google Shape;367;p46"/>
            <p:cNvSpPr txBox="1"/>
            <p:nvPr/>
          </p:nvSpPr>
          <p:spPr>
            <a:xfrm>
              <a:off x="3784325" y="24697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68" name="Google Shape;368;p46"/>
            <p:cNvSpPr txBox="1"/>
            <p:nvPr/>
          </p:nvSpPr>
          <p:spPr>
            <a:xfrm>
              <a:off x="4444725" y="24697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 branching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4" name="Google Shape;374;p47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5" name="Google Shape;3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7"/>
          <p:cNvSpPr txBox="1"/>
          <p:nvPr/>
        </p:nvSpPr>
        <p:spPr>
          <a:xfrm>
            <a:off x="414725" y="921675"/>
            <a:ext cx="85779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Standing on </a:t>
            </a:r>
            <a:r>
              <a:rPr b="1" lang="en-GB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feature1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bring those changes from </a:t>
            </a: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en-GB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feature1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we will need to </a:t>
            </a: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pull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will bring all those commits that they are not in feature1: M3, M4, M5.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might need to solve conflicts.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solving them, we will be able to create a new commit F1C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F1C will have as ancestors 2 commits: F1B and M5.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feature1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will be updated regarding the main branch and 1 commit ahead.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7" name="Google Shape;377;p47"/>
          <p:cNvGrpSpPr/>
          <p:nvPr/>
        </p:nvGrpSpPr>
        <p:grpSpPr>
          <a:xfrm>
            <a:off x="963650" y="2746077"/>
            <a:ext cx="6800925" cy="2196785"/>
            <a:chOff x="1138000" y="704577"/>
            <a:chExt cx="6800925" cy="2196785"/>
          </a:xfrm>
        </p:grpSpPr>
        <p:pic>
          <p:nvPicPr>
            <p:cNvPr id="378" name="Google Shape;378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8000" y="754041"/>
              <a:ext cx="6800925" cy="2139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47"/>
            <p:cNvSpPr txBox="1"/>
            <p:nvPr/>
          </p:nvSpPr>
          <p:spPr>
            <a:xfrm>
              <a:off x="1678362" y="1305585"/>
              <a:ext cx="10839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0" name="Google Shape;380;p47"/>
            <p:cNvSpPr txBox="1"/>
            <p:nvPr/>
          </p:nvSpPr>
          <p:spPr>
            <a:xfrm>
              <a:off x="3643000" y="704577"/>
              <a:ext cx="10839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feature1</a:t>
              </a:r>
              <a:endParaRPr i="1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1" name="Google Shape;381;p47"/>
            <p:cNvSpPr txBox="1"/>
            <p:nvPr/>
          </p:nvSpPr>
          <p:spPr>
            <a:xfrm>
              <a:off x="5545652" y="2510763"/>
              <a:ext cx="14811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feature2</a:t>
              </a:r>
              <a:endParaRPr i="1" sz="16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82" name="Google Shape;382;p47"/>
            <p:cNvSpPr txBox="1"/>
            <p:nvPr/>
          </p:nvSpPr>
          <p:spPr>
            <a:xfrm>
              <a:off x="2310775" y="16187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M2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3" name="Google Shape;383;p47"/>
            <p:cNvSpPr txBox="1"/>
            <p:nvPr/>
          </p:nvSpPr>
          <p:spPr>
            <a:xfrm>
              <a:off x="1638325" y="16522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M1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4" name="Google Shape;384;p47"/>
            <p:cNvSpPr txBox="1"/>
            <p:nvPr/>
          </p:nvSpPr>
          <p:spPr>
            <a:xfrm>
              <a:off x="3520900" y="1618723"/>
              <a:ext cx="5304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M3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5" name="Google Shape;385;p47"/>
            <p:cNvSpPr txBox="1"/>
            <p:nvPr/>
          </p:nvSpPr>
          <p:spPr>
            <a:xfrm>
              <a:off x="4196500" y="16187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M4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6" name="Google Shape;386;p47"/>
            <p:cNvSpPr txBox="1"/>
            <p:nvPr/>
          </p:nvSpPr>
          <p:spPr>
            <a:xfrm>
              <a:off x="5482050" y="16199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M5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7" name="Google Shape;387;p47"/>
            <p:cNvSpPr txBox="1"/>
            <p:nvPr/>
          </p:nvSpPr>
          <p:spPr>
            <a:xfrm>
              <a:off x="6924075" y="16199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M6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8" name="Google Shape;388;p47"/>
            <p:cNvSpPr txBox="1"/>
            <p:nvPr/>
          </p:nvSpPr>
          <p:spPr>
            <a:xfrm>
              <a:off x="5482050" y="22051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89" name="Google Shape;389;p47"/>
            <p:cNvSpPr txBox="1"/>
            <p:nvPr/>
          </p:nvSpPr>
          <p:spPr>
            <a:xfrm>
              <a:off x="6176275" y="22051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0" name="Google Shape;390;p47"/>
            <p:cNvSpPr txBox="1"/>
            <p:nvPr/>
          </p:nvSpPr>
          <p:spPr>
            <a:xfrm>
              <a:off x="6639575" y="10529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F1C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1" name="Google Shape;391;p47"/>
            <p:cNvSpPr txBox="1"/>
            <p:nvPr/>
          </p:nvSpPr>
          <p:spPr>
            <a:xfrm>
              <a:off x="4230275" y="1052338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92" name="Google Shape;392;p47"/>
            <p:cNvSpPr txBox="1"/>
            <p:nvPr/>
          </p:nvSpPr>
          <p:spPr>
            <a:xfrm>
              <a:off x="3551125" y="10582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93" name="Google Shape;393;p47"/>
          <p:cNvSpPr/>
          <p:nvPr/>
        </p:nvSpPr>
        <p:spPr>
          <a:xfrm>
            <a:off x="6397525" y="3225600"/>
            <a:ext cx="107400" cy="107400"/>
          </a:xfrm>
          <a:prstGeom prst="donut">
            <a:avLst>
              <a:gd fmla="val 10441" name="adj"/>
            </a:avLst>
          </a:prstGeom>
          <a:solidFill>
            <a:srgbClr val="B45F0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7"/>
          <p:cNvSpPr txBox="1"/>
          <p:nvPr/>
        </p:nvSpPr>
        <p:spPr>
          <a:xfrm>
            <a:off x="6216125" y="2707150"/>
            <a:ext cx="2776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 origin main</a:t>
            </a:r>
            <a:endParaRPr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95" name="Google Shape;395;p47"/>
          <p:cNvCxnSpPr>
            <a:stCxn id="393" idx="0"/>
          </p:cNvCxnSpPr>
          <p:nvPr/>
        </p:nvCxnSpPr>
        <p:spPr>
          <a:xfrm rot="10800000">
            <a:off x="6451225" y="3051900"/>
            <a:ext cx="0" cy="1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 branching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1" name="Google Shape;401;p48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2" name="Google Shape;4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48"/>
          <p:cNvGrpSpPr/>
          <p:nvPr/>
        </p:nvGrpSpPr>
        <p:grpSpPr>
          <a:xfrm>
            <a:off x="257125" y="2816602"/>
            <a:ext cx="6800925" cy="2196785"/>
            <a:chOff x="1138000" y="704577"/>
            <a:chExt cx="6800925" cy="2196785"/>
          </a:xfrm>
        </p:grpSpPr>
        <p:pic>
          <p:nvPicPr>
            <p:cNvPr id="404" name="Google Shape;404;p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8000" y="754041"/>
              <a:ext cx="6800925" cy="2139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5" name="Google Shape;405;p48"/>
            <p:cNvSpPr txBox="1"/>
            <p:nvPr/>
          </p:nvSpPr>
          <p:spPr>
            <a:xfrm>
              <a:off x="1678362" y="1305585"/>
              <a:ext cx="10839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06" name="Google Shape;406;p48"/>
            <p:cNvSpPr txBox="1"/>
            <p:nvPr/>
          </p:nvSpPr>
          <p:spPr>
            <a:xfrm>
              <a:off x="3643000" y="704577"/>
              <a:ext cx="10839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feature1</a:t>
              </a:r>
              <a:endParaRPr i="1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07" name="Google Shape;407;p48"/>
            <p:cNvSpPr txBox="1"/>
            <p:nvPr/>
          </p:nvSpPr>
          <p:spPr>
            <a:xfrm>
              <a:off x="5545652" y="2510763"/>
              <a:ext cx="14811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feature2</a:t>
              </a:r>
              <a:endParaRPr i="1" sz="16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08" name="Google Shape;408;p48"/>
            <p:cNvSpPr txBox="1"/>
            <p:nvPr/>
          </p:nvSpPr>
          <p:spPr>
            <a:xfrm>
              <a:off x="2310775" y="16187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M2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09" name="Google Shape;409;p48"/>
            <p:cNvSpPr txBox="1"/>
            <p:nvPr/>
          </p:nvSpPr>
          <p:spPr>
            <a:xfrm>
              <a:off x="1638325" y="16522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M1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0" name="Google Shape;410;p48"/>
            <p:cNvSpPr txBox="1"/>
            <p:nvPr/>
          </p:nvSpPr>
          <p:spPr>
            <a:xfrm>
              <a:off x="3520900" y="1618723"/>
              <a:ext cx="5304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M3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1" name="Google Shape;411;p48"/>
            <p:cNvSpPr txBox="1"/>
            <p:nvPr/>
          </p:nvSpPr>
          <p:spPr>
            <a:xfrm>
              <a:off x="4196500" y="16187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M4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2" name="Google Shape;412;p48"/>
            <p:cNvSpPr txBox="1"/>
            <p:nvPr/>
          </p:nvSpPr>
          <p:spPr>
            <a:xfrm>
              <a:off x="5482050" y="16199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M5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3" name="Google Shape;413;p48"/>
            <p:cNvSpPr txBox="1"/>
            <p:nvPr/>
          </p:nvSpPr>
          <p:spPr>
            <a:xfrm>
              <a:off x="6924075" y="16199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M6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4" name="Google Shape;414;p48"/>
            <p:cNvSpPr txBox="1"/>
            <p:nvPr/>
          </p:nvSpPr>
          <p:spPr>
            <a:xfrm>
              <a:off x="5482050" y="22051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5" name="Google Shape;415;p48"/>
            <p:cNvSpPr txBox="1"/>
            <p:nvPr/>
          </p:nvSpPr>
          <p:spPr>
            <a:xfrm>
              <a:off x="6176275" y="22051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6" name="Google Shape;416;p48"/>
            <p:cNvSpPr txBox="1"/>
            <p:nvPr/>
          </p:nvSpPr>
          <p:spPr>
            <a:xfrm>
              <a:off x="6639575" y="10529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F1C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7" name="Google Shape;417;p48"/>
            <p:cNvSpPr txBox="1"/>
            <p:nvPr/>
          </p:nvSpPr>
          <p:spPr>
            <a:xfrm>
              <a:off x="4230275" y="1052338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18" name="Google Shape;418;p48"/>
            <p:cNvSpPr txBox="1"/>
            <p:nvPr/>
          </p:nvSpPr>
          <p:spPr>
            <a:xfrm>
              <a:off x="3551125" y="10582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19" name="Google Shape;419;p48"/>
          <p:cNvSpPr txBox="1"/>
          <p:nvPr/>
        </p:nvSpPr>
        <p:spPr>
          <a:xfrm>
            <a:off x="414725" y="1013900"/>
            <a:ext cx="85779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 to bring those changes?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checkout feature1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// to make sure we are on the right branch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 origin main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// bringing the commits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&lt;solve conflicts&gt;</a:t>
            </a:r>
            <a:endParaRPr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.</a:t>
            </a:r>
            <a:endParaRPr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 -m “Merging from main”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// creating commit F1C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566100" y="3998075"/>
            <a:ext cx="8577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48"/>
          <p:cNvSpPr/>
          <p:nvPr/>
        </p:nvSpPr>
        <p:spPr>
          <a:xfrm>
            <a:off x="5720200" y="3279225"/>
            <a:ext cx="107400" cy="107400"/>
          </a:xfrm>
          <a:prstGeom prst="donut">
            <a:avLst>
              <a:gd fmla="val 10441" name="adj"/>
            </a:avLst>
          </a:prstGeom>
          <a:solidFill>
            <a:srgbClr val="B45F06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8"/>
          <p:cNvSpPr txBox="1"/>
          <p:nvPr/>
        </p:nvSpPr>
        <p:spPr>
          <a:xfrm>
            <a:off x="5538800" y="2608375"/>
            <a:ext cx="2776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 origin main</a:t>
            </a:r>
            <a:endParaRPr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23" name="Google Shape;423;p48"/>
          <p:cNvCxnSpPr>
            <a:stCxn id="421" idx="0"/>
          </p:cNvCxnSpPr>
          <p:nvPr/>
        </p:nvCxnSpPr>
        <p:spPr>
          <a:xfrm rot="10800000">
            <a:off x="5773900" y="2963925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 branching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9" name="Google Shape;429;p49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0" name="Google Shape;43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1" name="Google Shape;431;p49"/>
          <p:cNvGrpSpPr/>
          <p:nvPr/>
        </p:nvGrpSpPr>
        <p:grpSpPr>
          <a:xfrm>
            <a:off x="1228638" y="1834052"/>
            <a:ext cx="6800925" cy="2196785"/>
            <a:chOff x="1138000" y="704577"/>
            <a:chExt cx="6800925" cy="2196785"/>
          </a:xfrm>
        </p:grpSpPr>
        <p:pic>
          <p:nvPicPr>
            <p:cNvPr id="432" name="Google Shape;432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8000" y="754041"/>
              <a:ext cx="6800925" cy="2139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49"/>
            <p:cNvSpPr txBox="1"/>
            <p:nvPr/>
          </p:nvSpPr>
          <p:spPr>
            <a:xfrm>
              <a:off x="1678362" y="1305585"/>
              <a:ext cx="10839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34" name="Google Shape;434;p49"/>
            <p:cNvSpPr txBox="1"/>
            <p:nvPr/>
          </p:nvSpPr>
          <p:spPr>
            <a:xfrm>
              <a:off x="3643000" y="704577"/>
              <a:ext cx="10839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feature1</a:t>
              </a:r>
              <a:endParaRPr i="1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35" name="Google Shape;435;p49"/>
            <p:cNvSpPr txBox="1"/>
            <p:nvPr/>
          </p:nvSpPr>
          <p:spPr>
            <a:xfrm>
              <a:off x="5545652" y="2510763"/>
              <a:ext cx="14811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feature2</a:t>
              </a:r>
              <a:endParaRPr i="1" sz="16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36" name="Google Shape;436;p49"/>
            <p:cNvSpPr txBox="1"/>
            <p:nvPr/>
          </p:nvSpPr>
          <p:spPr>
            <a:xfrm>
              <a:off x="2310775" y="16187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M2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7" name="Google Shape;437;p49"/>
            <p:cNvSpPr txBox="1"/>
            <p:nvPr/>
          </p:nvSpPr>
          <p:spPr>
            <a:xfrm>
              <a:off x="1638325" y="16522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M1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8" name="Google Shape;438;p49"/>
            <p:cNvSpPr txBox="1"/>
            <p:nvPr/>
          </p:nvSpPr>
          <p:spPr>
            <a:xfrm>
              <a:off x="3520900" y="1618723"/>
              <a:ext cx="5304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M3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39" name="Google Shape;439;p49"/>
            <p:cNvSpPr txBox="1"/>
            <p:nvPr/>
          </p:nvSpPr>
          <p:spPr>
            <a:xfrm>
              <a:off x="4196500" y="16187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M4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0" name="Google Shape;440;p49"/>
            <p:cNvSpPr txBox="1"/>
            <p:nvPr/>
          </p:nvSpPr>
          <p:spPr>
            <a:xfrm>
              <a:off x="5482050" y="16199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M5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1" name="Google Shape;441;p49"/>
            <p:cNvSpPr txBox="1"/>
            <p:nvPr/>
          </p:nvSpPr>
          <p:spPr>
            <a:xfrm>
              <a:off x="6924075" y="16199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M6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2" name="Google Shape;442;p49"/>
            <p:cNvSpPr txBox="1"/>
            <p:nvPr/>
          </p:nvSpPr>
          <p:spPr>
            <a:xfrm>
              <a:off x="5482050" y="22051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3" name="Google Shape;443;p49"/>
            <p:cNvSpPr txBox="1"/>
            <p:nvPr/>
          </p:nvSpPr>
          <p:spPr>
            <a:xfrm>
              <a:off x="6176275" y="22051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4" name="Google Shape;444;p49"/>
            <p:cNvSpPr txBox="1"/>
            <p:nvPr/>
          </p:nvSpPr>
          <p:spPr>
            <a:xfrm>
              <a:off x="6639575" y="10529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F1C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5" name="Google Shape;445;p49"/>
            <p:cNvSpPr txBox="1"/>
            <p:nvPr/>
          </p:nvSpPr>
          <p:spPr>
            <a:xfrm>
              <a:off x="4230275" y="1052338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46" name="Google Shape;446;p49"/>
            <p:cNvSpPr txBox="1"/>
            <p:nvPr/>
          </p:nvSpPr>
          <p:spPr>
            <a:xfrm>
              <a:off x="3551125" y="10582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447" name="Google Shape;447;p49"/>
          <p:cNvSpPr txBox="1"/>
          <p:nvPr/>
        </p:nvSpPr>
        <p:spPr>
          <a:xfrm>
            <a:off x="414725" y="1013900"/>
            <a:ext cx="8577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Pulling doesn’t copy commits. It adds them to the branch. The commits are still the same. When you pull, this is what happens: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49"/>
          <p:cNvSpPr txBox="1"/>
          <p:nvPr/>
        </p:nvSpPr>
        <p:spPr>
          <a:xfrm>
            <a:off x="566100" y="3998075"/>
            <a:ext cx="8577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/>
        </p:nvSpPr>
        <p:spPr>
          <a:xfrm>
            <a:off x="285400" y="231150"/>
            <a:ext cx="7744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  <a:endParaRPr b="1"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p32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2"/>
          <p:cNvSpPr txBox="1"/>
          <p:nvPr/>
        </p:nvSpPr>
        <p:spPr>
          <a:xfrm>
            <a:off x="285400" y="1021200"/>
            <a:ext cx="8673900" cy="40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Git Branching: Pulling and pushing to a remote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Keeping the remote updated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Fetching and Merging commits from the remote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Pushing local commits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Using different branches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 branching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4" name="Google Shape;454;p50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5" name="Google Shape;45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0"/>
          <p:cNvSpPr txBox="1"/>
          <p:nvPr/>
        </p:nvSpPr>
        <p:spPr>
          <a:xfrm>
            <a:off x="414725" y="1013900"/>
            <a:ext cx="8577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-GB" sz="2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57" name="Google Shape;457;p50"/>
          <p:cNvGrpSpPr/>
          <p:nvPr/>
        </p:nvGrpSpPr>
        <p:grpSpPr>
          <a:xfrm>
            <a:off x="1445900" y="1649602"/>
            <a:ext cx="5743377" cy="2162448"/>
            <a:chOff x="1506250" y="2981052"/>
            <a:chExt cx="5743377" cy="2162448"/>
          </a:xfrm>
        </p:grpSpPr>
        <p:pic>
          <p:nvPicPr>
            <p:cNvPr id="458" name="Google Shape;458;p5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06250" y="3022512"/>
              <a:ext cx="5743376" cy="207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50"/>
            <p:cNvSpPr txBox="1"/>
            <p:nvPr/>
          </p:nvSpPr>
          <p:spPr>
            <a:xfrm>
              <a:off x="2034037" y="3607585"/>
              <a:ext cx="10839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60" name="Google Shape;460;p50"/>
            <p:cNvSpPr txBox="1"/>
            <p:nvPr/>
          </p:nvSpPr>
          <p:spPr>
            <a:xfrm>
              <a:off x="3879550" y="2981052"/>
              <a:ext cx="10839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feature1</a:t>
              </a:r>
              <a:endParaRPr i="1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61" name="Google Shape;461;p50"/>
            <p:cNvSpPr txBox="1"/>
            <p:nvPr/>
          </p:nvSpPr>
          <p:spPr>
            <a:xfrm>
              <a:off x="5768527" y="4752900"/>
              <a:ext cx="14811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feature2</a:t>
              </a:r>
              <a:endParaRPr i="1" sz="16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62" name="Google Shape;462;p50"/>
            <p:cNvSpPr txBox="1"/>
            <p:nvPr/>
          </p:nvSpPr>
          <p:spPr>
            <a:xfrm>
              <a:off x="1955100" y="38905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M1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3" name="Google Shape;463;p50"/>
            <p:cNvSpPr txBox="1"/>
            <p:nvPr/>
          </p:nvSpPr>
          <p:spPr>
            <a:xfrm>
              <a:off x="2592525" y="38905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M2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4" name="Google Shape;464;p50"/>
            <p:cNvSpPr txBox="1"/>
            <p:nvPr/>
          </p:nvSpPr>
          <p:spPr>
            <a:xfrm>
              <a:off x="3795875" y="38905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M3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5" name="Google Shape;465;p50"/>
            <p:cNvSpPr txBox="1"/>
            <p:nvPr/>
          </p:nvSpPr>
          <p:spPr>
            <a:xfrm>
              <a:off x="4456275" y="38905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M4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6" name="Google Shape;466;p50"/>
            <p:cNvSpPr txBox="1"/>
            <p:nvPr/>
          </p:nvSpPr>
          <p:spPr>
            <a:xfrm>
              <a:off x="5722550" y="38653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M5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7" name="Google Shape;467;p50"/>
            <p:cNvSpPr txBox="1"/>
            <p:nvPr/>
          </p:nvSpPr>
          <p:spPr>
            <a:xfrm>
              <a:off x="5698125" y="44302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8" name="Google Shape;468;p50"/>
            <p:cNvSpPr txBox="1"/>
            <p:nvPr/>
          </p:nvSpPr>
          <p:spPr>
            <a:xfrm>
              <a:off x="6355800" y="443027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69" name="Google Shape;469;p50"/>
            <p:cNvSpPr txBox="1"/>
            <p:nvPr/>
          </p:nvSpPr>
          <p:spPr>
            <a:xfrm>
              <a:off x="3832625" y="33121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0" name="Google Shape;470;p50"/>
            <p:cNvSpPr txBox="1"/>
            <p:nvPr/>
          </p:nvSpPr>
          <p:spPr>
            <a:xfrm>
              <a:off x="4456275" y="33203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1" name="Google Shape;471;p50"/>
            <p:cNvSpPr txBox="1"/>
            <p:nvPr/>
          </p:nvSpPr>
          <p:spPr>
            <a:xfrm>
              <a:off x="5184475" y="33121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M3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2" name="Google Shape;472;p50"/>
            <p:cNvSpPr txBox="1"/>
            <p:nvPr/>
          </p:nvSpPr>
          <p:spPr>
            <a:xfrm>
              <a:off x="5545650" y="33247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M4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3" name="Google Shape;473;p50"/>
            <p:cNvSpPr txBox="1"/>
            <p:nvPr/>
          </p:nvSpPr>
          <p:spPr>
            <a:xfrm>
              <a:off x="5912675" y="33187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M5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4" name="Google Shape;474;p50"/>
            <p:cNvSpPr txBox="1"/>
            <p:nvPr/>
          </p:nvSpPr>
          <p:spPr>
            <a:xfrm>
              <a:off x="6393675" y="33187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F1C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5250775" y="3285300"/>
              <a:ext cx="1126500" cy="408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91E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3860800" y="3858125"/>
              <a:ext cx="2349000" cy="4083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91EA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50"/>
          <p:cNvSpPr txBox="1"/>
          <p:nvPr/>
        </p:nvSpPr>
        <p:spPr>
          <a:xfrm>
            <a:off x="470850" y="3920625"/>
            <a:ext cx="85779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Pulling and pushing commits is not about copying those commits, but to 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adding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them to the branch tree.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the main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3" name="Google Shape;483;p51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4" name="Google Shape;4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1"/>
          <p:cNvSpPr txBox="1"/>
          <p:nvPr/>
        </p:nvSpPr>
        <p:spPr>
          <a:xfrm>
            <a:off x="400750" y="1013900"/>
            <a:ext cx="8577900" cy="3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working on a team, the more you pull, the smaller conflicts you will need to solve. So pull often and solve often smaller parts, rather than doing it once and solving many conflicts.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Before pushing to the main, you need to be sure that you are updated regarding it (git won’t let you do it otherwise)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86" name="Google Shape;486;p51"/>
          <p:cNvGrpSpPr/>
          <p:nvPr/>
        </p:nvGrpSpPr>
        <p:grpSpPr>
          <a:xfrm>
            <a:off x="1289225" y="2608702"/>
            <a:ext cx="6800925" cy="2196785"/>
            <a:chOff x="1138000" y="704577"/>
            <a:chExt cx="6800925" cy="2196785"/>
          </a:xfrm>
        </p:grpSpPr>
        <p:pic>
          <p:nvPicPr>
            <p:cNvPr id="487" name="Google Shape;487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38000" y="754041"/>
              <a:ext cx="6800925" cy="2139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51"/>
            <p:cNvSpPr txBox="1"/>
            <p:nvPr/>
          </p:nvSpPr>
          <p:spPr>
            <a:xfrm>
              <a:off x="1678362" y="1305585"/>
              <a:ext cx="10839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89" name="Google Shape;489;p51"/>
            <p:cNvSpPr txBox="1"/>
            <p:nvPr/>
          </p:nvSpPr>
          <p:spPr>
            <a:xfrm>
              <a:off x="3643000" y="704577"/>
              <a:ext cx="10839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accent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feature1</a:t>
              </a:r>
              <a:endParaRPr i="1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90" name="Google Shape;490;p51"/>
            <p:cNvSpPr txBox="1"/>
            <p:nvPr/>
          </p:nvSpPr>
          <p:spPr>
            <a:xfrm>
              <a:off x="5545652" y="2510763"/>
              <a:ext cx="14811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3C47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feature2</a:t>
              </a:r>
              <a:endParaRPr i="1" sz="1600">
                <a:solidFill>
                  <a:srgbClr val="93C47D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91" name="Google Shape;491;p51"/>
            <p:cNvSpPr txBox="1"/>
            <p:nvPr/>
          </p:nvSpPr>
          <p:spPr>
            <a:xfrm>
              <a:off x="2310775" y="16187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M2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2" name="Google Shape;492;p51"/>
            <p:cNvSpPr txBox="1"/>
            <p:nvPr/>
          </p:nvSpPr>
          <p:spPr>
            <a:xfrm>
              <a:off x="1638325" y="16522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M1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3" name="Google Shape;493;p51"/>
            <p:cNvSpPr txBox="1"/>
            <p:nvPr/>
          </p:nvSpPr>
          <p:spPr>
            <a:xfrm>
              <a:off x="3520900" y="1618723"/>
              <a:ext cx="5304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M3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4" name="Google Shape;494;p51"/>
            <p:cNvSpPr txBox="1"/>
            <p:nvPr/>
          </p:nvSpPr>
          <p:spPr>
            <a:xfrm>
              <a:off x="4196500" y="1618725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M4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5" name="Google Shape;495;p51"/>
            <p:cNvSpPr txBox="1"/>
            <p:nvPr/>
          </p:nvSpPr>
          <p:spPr>
            <a:xfrm>
              <a:off x="5482050" y="16199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M5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6" name="Google Shape;496;p51"/>
            <p:cNvSpPr txBox="1"/>
            <p:nvPr/>
          </p:nvSpPr>
          <p:spPr>
            <a:xfrm>
              <a:off x="6924075" y="16199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M6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7" name="Google Shape;497;p51"/>
            <p:cNvSpPr txBox="1"/>
            <p:nvPr/>
          </p:nvSpPr>
          <p:spPr>
            <a:xfrm>
              <a:off x="5482050" y="22051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8" name="Google Shape;498;p51"/>
            <p:cNvSpPr txBox="1"/>
            <p:nvPr/>
          </p:nvSpPr>
          <p:spPr>
            <a:xfrm>
              <a:off x="6176275" y="220511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F2B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499" name="Google Shape;499;p51"/>
            <p:cNvSpPr txBox="1"/>
            <p:nvPr/>
          </p:nvSpPr>
          <p:spPr>
            <a:xfrm>
              <a:off x="6639575" y="1052950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F1C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00" name="Google Shape;500;p51"/>
            <p:cNvSpPr txBox="1"/>
            <p:nvPr/>
          </p:nvSpPr>
          <p:spPr>
            <a:xfrm>
              <a:off x="4230275" y="1052338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F1B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501" name="Google Shape;501;p51"/>
            <p:cNvSpPr txBox="1"/>
            <p:nvPr/>
          </p:nvSpPr>
          <p:spPr>
            <a:xfrm>
              <a:off x="3551125" y="1058263"/>
              <a:ext cx="5304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Roboto Light"/>
                  <a:ea typeface="Roboto Light"/>
                  <a:cs typeface="Roboto Light"/>
                  <a:sym typeface="Roboto Light"/>
                </a:rPr>
                <a:t>F1A</a:t>
              </a:r>
              <a:endParaRPr sz="1000"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3"/>
          <p:cNvPicPr preferRelativeResize="0"/>
          <p:nvPr/>
        </p:nvPicPr>
        <p:blipFill rotWithShape="1">
          <a:blip r:embed="rId3">
            <a:alphaModFix/>
          </a:blip>
          <a:srcRect b="0" l="0" r="16652" t="0"/>
          <a:stretch/>
        </p:blipFill>
        <p:spPr>
          <a:xfrm>
            <a:off x="647475" y="1565300"/>
            <a:ext cx="7621025" cy="28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3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</a:t>
            </a: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6" name="Google Shape;146;p33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3"/>
          <p:cNvSpPr txBox="1"/>
          <p:nvPr/>
        </p:nvSpPr>
        <p:spPr>
          <a:xfrm>
            <a:off x="400750" y="1013900"/>
            <a:ext cx="85779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When working with GIT, you are working with a sequence of commits. Every time you create a commit, GIT stores the modifications their order, and the result of how our project look is the sequence of those commits.</a:t>
            </a:r>
            <a:endParaRPr i="1"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33"/>
          <p:cNvSpPr txBox="1"/>
          <p:nvPr/>
        </p:nvSpPr>
        <p:spPr>
          <a:xfrm>
            <a:off x="285400" y="3922475"/>
            <a:ext cx="88458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this graph, we have a simple sucesion of commits, done in a linear way.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Afterwards commit M5 there is still work that has been done but hasn’t been committed yet.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1448160" y="2370750"/>
            <a:ext cx="2481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 (local)</a:t>
            </a:r>
            <a:endParaRPr i="1" sz="1600">
              <a:solidFill>
                <a:srgbClr val="9FC5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</a:t>
            </a: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34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7" name="Google Shape;1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334950" y="921675"/>
            <a:ext cx="86436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Let’s say we have been working only locally.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we want to put our work in a remote.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create our remote repository (signing into Github and creating it empty without any file)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link it to our local project (</a:t>
            </a: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remote add origin &lt;url&gt;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 would look</a:t>
            </a: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empty, like this: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9" name="Google Shape;159;p34"/>
          <p:cNvGrpSpPr/>
          <p:nvPr/>
        </p:nvGrpSpPr>
        <p:grpSpPr>
          <a:xfrm>
            <a:off x="1074627" y="2362850"/>
            <a:ext cx="6858551" cy="2094375"/>
            <a:chOff x="504627" y="2362850"/>
            <a:chExt cx="6858551" cy="2094375"/>
          </a:xfrm>
        </p:grpSpPr>
        <p:pic>
          <p:nvPicPr>
            <p:cNvPr id="160" name="Google Shape;160;p34"/>
            <p:cNvPicPr preferRelativeResize="0"/>
            <p:nvPr/>
          </p:nvPicPr>
          <p:blipFill rotWithShape="1">
            <a:blip r:embed="rId4">
              <a:alphaModFix/>
            </a:blip>
            <a:srcRect b="27203" l="8467" r="16530" t="0"/>
            <a:stretch/>
          </p:blipFill>
          <p:spPr>
            <a:xfrm>
              <a:off x="504627" y="2362850"/>
              <a:ext cx="6858551" cy="209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34"/>
            <p:cNvSpPr txBox="1"/>
            <p:nvPr/>
          </p:nvSpPr>
          <p:spPr>
            <a:xfrm>
              <a:off x="504635" y="3966025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(local)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62" name="Google Shape;162;p34"/>
            <p:cNvSpPr txBox="1"/>
            <p:nvPr/>
          </p:nvSpPr>
          <p:spPr>
            <a:xfrm>
              <a:off x="504635" y="2658350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(remote: origin)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35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/>
          <p:cNvSpPr txBox="1"/>
          <p:nvPr/>
        </p:nvSpPr>
        <p:spPr>
          <a:xfrm>
            <a:off x="334950" y="921675"/>
            <a:ext cx="86436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put our changes in the origin main, we will need to push them.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Standing on our main local, if we do: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push </a:t>
            </a:r>
            <a:r>
              <a:rPr b="1"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origin main</a:t>
            </a:r>
            <a:endParaRPr b="1"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will be putting those commits in the remote: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1" name="Google Shape;171;p35"/>
          <p:cNvGrpSpPr/>
          <p:nvPr/>
        </p:nvGrpSpPr>
        <p:grpSpPr>
          <a:xfrm>
            <a:off x="890413" y="2355875"/>
            <a:ext cx="7363174" cy="1936050"/>
            <a:chOff x="1026025" y="2420575"/>
            <a:chExt cx="7363174" cy="1936050"/>
          </a:xfrm>
        </p:grpSpPr>
        <p:sp>
          <p:nvSpPr>
            <p:cNvPr id="172" name="Google Shape;172;p35"/>
            <p:cNvSpPr txBox="1"/>
            <p:nvPr/>
          </p:nvSpPr>
          <p:spPr>
            <a:xfrm>
              <a:off x="1074635" y="3966025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(local)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3" name="Google Shape;173;p35"/>
            <p:cNvSpPr txBox="1"/>
            <p:nvPr/>
          </p:nvSpPr>
          <p:spPr>
            <a:xfrm>
              <a:off x="1074635" y="2658350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(remote: origin)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pic>
          <p:nvPicPr>
            <p:cNvPr id="174" name="Google Shape;174;p35"/>
            <p:cNvPicPr preferRelativeResize="0"/>
            <p:nvPr/>
          </p:nvPicPr>
          <p:blipFill rotWithShape="1">
            <a:blip r:embed="rId4">
              <a:alphaModFix/>
            </a:blip>
            <a:srcRect b="32709" l="8100" r="11377" t="0"/>
            <a:stretch/>
          </p:blipFill>
          <p:spPr>
            <a:xfrm>
              <a:off x="1026025" y="2420575"/>
              <a:ext cx="7363174" cy="1936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35"/>
          <p:cNvSpPr txBox="1"/>
          <p:nvPr/>
        </p:nvSpPr>
        <p:spPr>
          <a:xfrm>
            <a:off x="414725" y="4304525"/>
            <a:ext cx="7839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So, right now, until main (local) does another commit, both branches are updated one with the other.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35"/>
          <p:cNvCxnSpPr/>
          <p:nvPr/>
        </p:nvCxnSpPr>
        <p:spPr>
          <a:xfrm flipH="1" rot="10800000">
            <a:off x="6863175" y="3114025"/>
            <a:ext cx="302100" cy="426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7" name="Google Shape;177;p35"/>
          <p:cNvSpPr txBox="1"/>
          <p:nvPr/>
        </p:nvSpPr>
        <p:spPr>
          <a:xfrm>
            <a:off x="6148264" y="3167500"/>
            <a:ext cx="714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  <a:endParaRPr b="1"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3" name="Google Shape;183;p36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/>
          <p:nvPr/>
        </p:nvSpPr>
        <p:spPr>
          <a:xfrm>
            <a:off x="334950" y="921675"/>
            <a:ext cx="8643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you keep on working?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Well, you just need to repeat the process: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414725" y="4304525"/>
            <a:ext cx="7839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So, right now, until main (local) does another commit, both branches are updated one with the other.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 rotWithShape="1">
          <a:blip r:embed="rId4">
            <a:alphaModFix/>
          </a:blip>
          <a:srcRect b="40905" l="7991" r="1812" t="0"/>
          <a:stretch/>
        </p:blipFill>
        <p:spPr>
          <a:xfrm>
            <a:off x="730950" y="2001925"/>
            <a:ext cx="8247599" cy="15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6"/>
          <p:cNvSpPr txBox="1"/>
          <p:nvPr/>
        </p:nvSpPr>
        <p:spPr>
          <a:xfrm>
            <a:off x="670773" y="3452025"/>
            <a:ext cx="2481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 (local)</a:t>
            </a:r>
            <a:endParaRPr i="1" sz="1600">
              <a:solidFill>
                <a:srgbClr val="9FC5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670773" y="2144350"/>
            <a:ext cx="2481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main (remote: origin)</a:t>
            </a:r>
            <a:endParaRPr i="1" sz="1600">
              <a:solidFill>
                <a:srgbClr val="9FC5E8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36"/>
          <p:cNvGrpSpPr/>
          <p:nvPr/>
        </p:nvGrpSpPr>
        <p:grpSpPr>
          <a:xfrm>
            <a:off x="6767964" y="2633775"/>
            <a:ext cx="1017011" cy="479475"/>
            <a:chOff x="6148264" y="3114025"/>
            <a:chExt cx="1017011" cy="479475"/>
          </a:xfrm>
        </p:grpSpPr>
        <p:cxnSp>
          <p:nvCxnSpPr>
            <p:cNvPr id="191" name="Google Shape;191;p36"/>
            <p:cNvCxnSpPr/>
            <p:nvPr/>
          </p:nvCxnSpPr>
          <p:spPr>
            <a:xfrm flipH="1" rot="10800000">
              <a:off x="6863175" y="3114025"/>
              <a:ext cx="302100" cy="4260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92" name="Google Shape;192;p36"/>
            <p:cNvSpPr txBox="1"/>
            <p:nvPr/>
          </p:nvSpPr>
          <p:spPr>
            <a:xfrm>
              <a:off x="6148264" y="3167500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push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93" name="Google Shape;193;p36"/>
          <p:cNvGrpSpPr/>
          <p:nvPr/>
        </p:nvGrpSpPr>
        <p:grpSpPr>
          <a:xfrm>
            <a:off x="5396864" y="2633775"/>
            <a:ext cx="1017011" cy="479475"/>
            <a:chOff x="6148264" y="3114025"/>
            <a:chExt cx="1017011" cy="479475"/>
          </a:xfrm>
        </p:grpSpPr>
        <p:cxnSp>
          <p:nvCxnSpPr>
            <p:cNvPr id="194" name="Google Shape;194;p36"/>
            <p:cNvCxnSpPr/>
            <p:nvPr/>
          </p:nvCxnSpPr>
          <p:spPr>
            <a:xfrm flipH="1" rot="10800000">
              <a:off x="6863175" y="3114025"/>
              <a:ext cx="302100" cy="4260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95" name="Google Shape;195;p36"/>
            <p:cNvSpPr txBox="1"/>
            <p:nvPr/>
          </p:nvSpPr>
          <p:spPr>
            <a:xfrm>
              <a:off x="6148264" y="3167500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push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1" name="Google Shape;201;p37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7"/>
          <p:cNvSpPr txBox="1"/>
          <p:nvPr/>
        </p:nvSpPr>
        <p:spPr>
          <a:xfrm>
            <a:off x="334950" y="921675"/>
            <a:ext cx="86436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happens if origin/main contains commits that you don’t?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pull them: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pull </a:t>
            </a:r>
            <a:r>
              <a:rPr b="1" lang="en-GB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origin main</a:t>
            </a:r>
            <a:endParaRPr b="1" sz="1600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414725" y="4304525"/>
            <a:ext cx="78390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So, right now, until main (local) does another commit, both branches are updated one with the other.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5" name="Google Shape;205;p37"/>
          <p:cNvGrpSpPr/>
          <p:nvPr/>
        </p:nvGrpSpPr>
        <p:grpSpPr>
          <a:xfrm>
            <a:off x="337200" y="1890760"/>
            <a:ext cx="8753101" cy="2363315"/>
            <a:chOff x="337200" y="1890760"/>
            <a:chExt cx="8753101" cy="2363315"/>
          </a:xfrm>
        </p:grpSpPr>
        <p:pic>
          <p:nvPicPr>
            <p:cNvPr id="206" name="Google Shape;206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7200" y="1890760"/>
              <a:ext cx="8753101" cy="2363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7"/>
            <p:cNvSpPr txBox="1"/>
            <p:nvPr/>
          </p:nvSpPr>
          <p:spPr>
            <a:xfrm>
              <a:off x="414723" y="3312575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(local)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08" name="Google Shape;208;p37"/>
            <p:cNvSpPr txBox="1"/>
            <p:nvPr/>
          </p:nvSpPr>
          <p:spPr>
            <a:xfrm>
              <a:off x="414723" y="1991550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(remote: origin)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09" name="Google Shape;209;p37"/>
            <p:cNvCxnSpPr/>
            <p:nvPr/>
          </p:nvCxnSpPr>
          <p:spPr>
            <a:xfrm flipH="1" rot="10800000">
              <a:off x="6770225" y="2424600"/>
              <a:ext cx="302100" cy="4260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10" name="Google Shape;210;p37"/>
            <p:cNvSpPr txBox="1"/>
            <p:nvPr/>
          </p:nvSpPr>
          <p:spPr>
            <a:xfrm>
              <a:off x="5993339" y="2478075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push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211" name="Google Shape;211;p37"/>
            <p:cNvGrpSpPr/>
            <p:nvPr/>
          </p:nvGrpSpPr>
          <p:grpSpPr>
            <a:xfrm>
              <a:off x="4606764" y="2424600"/>
              <a:ext cx="1017011" cy="479475"/>
              <a:chOff x="4606764" y="2424600"/>
              <a:chExt cx="1017011" cy="479475"/>
            </a:xfrm>
          </p:grpSpPr>
          <p:cxnSp>
            <p:nvCxnSpPr>
              <p:cNvPr id="212" name="Google Shape;212;p37"/>
              <p:cNvCxnSpPr/>
              <p:nvPr/>
            </p:nvCxnSpPr>
            <p:spPr>
              <a:xfrm flipH="1" rot="10800000">
                <a:off x="5321675" y="2424600"/>
                <a:ext cx="302100" cy="42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13" name="Google Shape;213;p37"/>
              <p:cNvSpPr txBox="1"/>
              <p:nvPr/>
            </p:nvSpPr>
            <p:spPr>
              <a:xfrm>
                <a:off x="4606764" y="2478075"/>
                <a:ext cx="714900" cy="42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rgbClr val="CC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push</a:t>
                </a:r>
                <a:endParaRPr b="1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cxnSp>
          <p:nvCxnSpPr>
            <p:cNvPr id="214" name="Google Shape;214;p37"/>
            <p:cNvCxnSpPr/>
            <p:nvPr/>
          </p:nvCxnSpPr>
          <p:spPr>
            <a:xfrm>
              <a:off x="8394486" y="2468772"/>
              <a:ext cx="302100" cy="4473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15" name="Google Shape;215;p37"/>
            <p:cNvSpPr txBox="1"/>
            <p:nvPr/>
          </p:nvSpPr>
          <p:spPr>
            <a:xfrm>
              <a:off x="8299189" y="1973850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pull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1" name="Google Shape;221;p38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/>
          <p:nvPr/>
        </p:nvSpPr>
        <p:spPr>
          <a:xfrm>
            <a:off x="334950" y="921675"/>
            <a:ext cx="86436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Now, where did X1 and X2 come from if you don’t have them locally?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Could be: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Someone else must have pushed it to origin/main.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Maybe they were pushed and erased from the local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Fact is, it exists on origin/main but not in local/main, so we need to pull them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4" name="Google Shape;224;p38"/>
          <p:cNvGrpSpPr/>
          <p:nvPr/>
        </p:nvGrpSpPr>
        <p:grpSpPr>
          <a:xfrm>
            <a:off x="334950" y="2489935"/>
            <a:ext cx="8753101" cy="2363315"/>
            <a:chOff x="337200" y="1890760"/>
            <a:chExt cx="8753101" cy="2363315"/>
          </a:xfrm>
        </p:grpSpPr>
        <p:pic>
          <p:nvPicPr>
            <p:cNvPr id="225" name="Google Shape;225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7200" y="1890760"/>
              <a:ext cx="8753101" cy="2363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38"/>
            <p:cNvSpPr txBox="1"/>
            <p:nvPr/>
          </p:nvSpPr>
          <p:spPr>
            <a:xfrm>
              <a:off x="414723" y="3312575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(local)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7" name="Google Shape;227;p38"/>
            <p:cNvSpPr txBox="1"/>
            <p:nvPr/>
          </p:nvSpPr>
          <p:spPr>
            <a:xfrm>
              <a:off x="414723" y="1991550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(remote: origin)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28" name="Google Shape;228;p38"/>
            <p:cNvCxnSpPr/>
            <p:nvPr/>
          </p:nvCxnSpPr>
          <p:spPr>
            <a:xfrm flipH="1" rot="10800000">
              <a:off x="6770225" y="2424600"/>
              <a:ext cx="302100" cy="4260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29" name="Google Shape;229;p38"/>
            <p:cNvSpPr txBox="1"/>
            <p:nvPr/>
          </p:nvSpPr>
          <p:spPr>
            <a:xfrm>
              <a:off x="5993339" y="2478075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push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230" name="Google Shape;230;p38"/>
            <p:cNvGrpSpPr/>
            <p:nvPr/>
          </p:nvGrpSpPr>
          <p:grpSpPr>
            <a:xfrm>
              <a:off x="4606764" y="2424600"/>
              <a:ext cx="1017011" cy="479475"/>
              <a:chOff x="4606764" y="2424600"/>
              <a:chExt cx="1017011" cy="479475"/>
            </a:xfrm>
          </p:grpSpPr>
          <p:cxnSp>
            <p:nvCxnSpPr>
              <p:cNvPr id="231" name="Google Shape;231;p38"/>
              <p:cNvCxnSpPr/>
              <p:nvPr/>
            </p:nvCxnSpPr>
            <p:spPr>
              <a:xfrm flipH="1" rot="10800000">
                <a:off x="5321675" y="2424600"/>
                <a:ext cx="302100" cy="42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32" name="Google Shape;232;p38"/>
              <p:cNvSpPr txBox="1"/>
              <p:nvPr/>
            </p:nvSpPr>
            <p:spPr>
              <a:xfrm>
                <a:off x="4606764" y="2478075"/>
                <a:ext cx="714900" cy="42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rgbClr val="CC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push</a:t>
                </a:r>
                <a:endParaRPr b="1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cxnSp>
          <p:nvCxnSpPr>
            <p:cNvPr id="233" name="Google Shape;233;p38"/>
            <p:cNvCxnSpPr/>
            <p:nvPr/>
          </p:nvCxnSpPr>
          <p:spPr>
            <a:xfrm>
              <a:off x="8394486" y="2468772"/>
              <a:ext cx="302100" cy="4473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34" name="Google Shape;234;p38"/>
            <p:cNvSpPr txBox="1"/>
            <p:nvPr/>
          </p:nvSpPr>
          <p:spPr>
            <a:xfrm>
              <a:off x="8299189" y="1973850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pull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/>
        </p:nvSpPr>
        <p:spPr>
          <a:xfrm>
            <a:off x="285400" y="238450"/>
            <a:ext cx="8808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4278E8"/>
                </a:solidFill>
                <a:latin typeface="Montserrat"/>
                <a:ea typeface="Montserrat"/>
                <a:cs typeface="Montserrat"/>
                <a:sym typeface="Montserrat"/>
              </a:rPr>
              <a:t>GIT: Keeping a remote updated</a:t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278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0" name="Google Shape;240;p39"/>
          <p:cNvCxnSpPr/>
          <p:nvPr/>
        </p:nvCxnSpPr>
        <p:spPr>
          <a:xfrm>
            <a:off x="414725" y="921675"/>
            <a:ext cx="1697100" cy="0"/>
          </a:xfrm>
          <a:prstGeom prst="straightConnector1">
            <a:avLst/>
          </a:prstGeom>
          <a:noFill/>
          <a:ln cap="flat" cmpd="sng" w="38100">
            <a:solidFill>
              <a:srgbClr val="4278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75" y="4633775"/>
            <a:ext cx="1019175" cy="40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334950" y="921675"/>
            <a:ext cx="86436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would happen if X1 and X2 exist on origin/main, but not locally, and I kept on working (commit M7)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3" name="Google Shape;243;p39"/>
          <p:cNvGrpSpPr/>
          <p:nvPr/>
        </p:nvGrpSpPr>
        <p:grpSpPr>
          <a:xfrm>
            <a:off x="334950" y="2489935"/>
            <a:ext cx="8753101" cy="2363315"/>
            <a:chOff x="337200" y="1890760"/>
            <a:chExt cx="8753101" cy="2363315"/>
          </a:xfrm>
        </p:grpSpPr>
        <p:pic>
          <p:nvPicPr>
            <p:cNvPr id="244" name="Google Shape;244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7200" y="1890760"/>
              <a:ext cx="8753101" cy="23633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39"/>
            <p:cNvSpPr txBox="1"/>
            <p:nvPr/>
          </p:nvSpPr>
          <p:spPr>
            <a:xfrm>
              <a:off x="414723" y="3312575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(local)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46" name="Google Shape;246;p39"/>
            <p:cNvSpPr txBox="1"/>
            <p:nvPr/>
          </p:nvSpPr>
          <p:spPr>
            <a:xfrm>
              <a:off x="414723" y="1991550"/>
              <a:ext cx="2481600" cy="39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FC5E8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 (remote: origin)</a:t>
              </a:r>
              <a:endParaRPr i="1" sz="1600">
                <a:solidFill>
                  <a:srgbClr val="9FC5E8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47" name="Google Shape;247;p39"/>
            <p:cNvCxnSpPr/>
            <p:nvPr/>
          </p:nvCxnSpPr>
          <p:spPr>
            <a:xfrm flipH="1" rot="10800000">
              <a:off x="6770225" y="2424600"/>
              <a:ext cx="302100" cy="4260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48" name="Google Shape;248;p39"/>
            <p:cNvSpPr txBox="1"/>
            <p:nvPr/>
          </p:nvSpPr>
          <p:spPr>
            <a:xfrm>
              <a:off x="5993339" y="2478075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push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249" name="Google Shape;249;p39"/>
            <p:cNvGrpSpPr/>
            <p:nvPr/>
          </p:nvGrpSpPr>
          <p:grpSpPr>
            <a:xfrm>
              <a:off x="4606764" y="2424600"/>
              <a:ext cx="1017011" cy="479475"/>
              <a:chOff x="4606764" y="2424600"/>
              <a:chExt cx="1017011" cy="479475"/>
            </a:xfrm>
          </p:grpSpPr>
          <p:cxnSp>
            <p:nvCxnSpPr>
              <p:cNvPr id="250" name="Google Shape;250;p39"/>
              <p:cNvCxnSpPr/>
              <p:nvPr/>
            </p:nvCxnSpPr>
            <p:spPr>
              <a:xfrm flipH="1" rot="10800000">
                <a:off x="5321675" y="2424600"/>
                <a:ext cx="302100" cy="42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CC0000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51" name="Google Shape;251;p39"/>
              <p:cNvSpPr txBox="1"/>
              <p:nvPr/>
            </p:nvSpPr>
            <p:spPr>
              <a:xfrm>
                <a:off x="4606764" y="2478075"/>
                <a:ext cx="714900" cy="42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solidFill>
                      <a:srgbClr val="CC000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push</a:t>
                </a:r>
                <a:endParaRPr b="1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cxnSp>
          <p:nvCxnSpPr>
            <p:cNvPr id="252" name="Google Shape;252;p39"/>
            <p:cNvCxnSpPr/>
            <p:nvPr/>
          </p:nvCxnSpPr>
          <p:spPr>
            <a:xfrm>
              <a:off x="8394486" y="2468772"/>
              <a:ext cx="302100" cy="4473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53" name="Google Shape;253;p39"/>
            <p:cNvSpPr txBox="1"/>
            <p:nvPr/>
          </p:nvSpPr>
          <p:spPr>
            <a:xfrm>
              <a:off x="8299189" y="1973850"/>
              <a:ext cx="714900" cy="42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CC00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pull</a:t>
              </a:r>
              <a:endParaRPr b="1" sz="1600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utter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