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Roboto Medium"/>
      <p:regular r:id="rId31"/>
      <p:bold r:id="rId32"/>
      <p:italic r:id="rId33"/>
      <p:boldItalic r:id="rId34"/>
    </p:embeddedFont>
    <p:embeddedFont>
      <p:font typeface="Montserrat"/>
      <p:regular r:id="rId35"/>
      <p:bold r:id="rId36"/>
      <p:italic r:id="rId37"/>
      <p:boldItalic r:id="rId38"/>
    </p:embeddedFont>
    <p:embeddedFont>
      <p:font typeface="Montserrat Light"/>
      <p:regular r:id="rId39"/>
      <p:bold r:id="rId40"/>
      <p:italic r:id="rId41"/>
      <p:boldItalic r:id="rId42"/>
    </p:embeddedFont>
    <p:embeddedFont>
      <p:font typeface="Roboto Light"/>
      <p:regular r:id="rId43"/>
      <p:bold r:id="rId44"/>
      <p:italic r:id="rId45"/>
      <p:boldItalic r:id="rId46"/>
    </p:embeddedFont>
    <p:embeddedFont>
      <p:font typeface="Roboto Mono Regular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Light-bold.fntdata"/><Relationship Id="rId42" Type="http://schemas.openxmlformats.org/officeDocument/2006/relationships/font" Target="fonts/MontserratLight-boldItalic.fntdata"/><Relationship Id="rId41" Type="http://schemas.openxmlformats.org/officeDocument/2006/relationships/font" Target="fonts/MontserratLight-italic.fntdata"/><Relationship Id="rId44" Type="http://schemas.openxmlformats.org/officeDocument/2006/relationships/font" Target="fonts/RobotoLight-bold.fntdata"/><Relationship Id="rId43" Type="http://schemas.openxmlformats.org/officeDocument/2006/relationships/font" Target="fonts/RobotoLight-regular.fntdata"/><Relationship Id="rId46" Type="http://schemas.openxmlformats.org/officeDocument/2006/relationships/font" Target="fonts/RobotoLight-boldItalic.fntdata"/><Relationship Id="rId45" Type="http://schemas.openxmlformats.org/officeDocument/2006/relationships/font" Target="fonts/RobotoLigh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obotoMonoRegular-bold.fntdata"/><Relationship Id="rId47" Type="http://schemas.openxmlformats.org/officeDocument/2006/relationships/font" Target="fonts/RobotoMonoRegular-regular.fntdata"/><Relationship Id="rId49" Type="http://schemas.openxmlformats.org/officeDocument/2006/relationships/font" Target="fonts/RobotoMonoRegular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Medium-regular.fntdata"/><Relationship Id="rId30" Type="http://schemas.openxmlformats.org/officeDocument/2006/relationships/font" Target="fonts/Roboto-boldItalic.fntdata"/><Relationship Id="rId33" Type="http://schemas.openxmlformats.org/officeDocument/2006/relationships/font" Target="fonts/RobotoMedium-italic.fntdata"/><Relationship Id="rId32" Type="http://schemas.openxmlformats.org/officeDocument/2006/relationships/font" Target="fonts/RobotoMedium-bold.fntdata"/><Relationship Id="rId35" Type="http://schemas.openxmlformats.org/officeDocument/2006/relationships/font" Target="fonts/Montserrat-regular.fntdata"/><Relationship Id="rId34" Type="http://schemas.openxmlformats.org/officeDocument/2006/relationships/font" Target="fonts/RobotoMedium-boldItalic.fntdata"/><Relationship Id="rId37" Type="http://schemas.openxmlformats.org/officeDocument/2006/relationships/font" Target="fonts/Montserrat-italic.fntdata"/><Relationship Id="rId36" Type="http://schemas.openxmlformats.org/officeDocument/2006/relationships/font" Target="fonts/Montserrat-bold.fntdata"/><Relationship Id="rId39" Type="http://schemas.openxmlformats.org/officeDocument/2006/relationships/font" Target="fonts/MontserratLight-regular.fntdata"/><Relationship Id="rId38" Type="http://schemas.openxmlformats.org/officeDocument/2006/relationships/font" Target="fonts/Montserrat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29" Type="http://schemas.openxmlformats.org/officeDocument/2006/relationships/font" Target="fonts/Roboto-italic.fntdata"/><Relationship Id="rId50" Type="http://schemas.openxmlformats.org/officeDocument/2006/relationships/font" Target="fonts/RobotoMonoRegular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5bfb47ffa_2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5bfb47ffa_2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d5cca072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ad5cca072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d5cca072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ad5cca072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d5cca072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ad5cca072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ad5cca072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ad5cca072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ad5cca0720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ad5cca0720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d5cca072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ad5cca072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d5cca0720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ad5cca072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ad5cca0720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ad5cca0720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ad5cca0720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ad5cca072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ad5cca0720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ad5cca072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d2e9edcd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d2e9edcd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ad5cca072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ad5cca072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ad5cca0720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ad5cca0720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ad5cca0720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ad5cca0720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d2e9edcd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d2e9edcd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47326b2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d47326b2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d2e9edcdc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d2e9edcd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d5cca072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d5cca072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d47326b2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d47326b2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d5cca072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d5cca072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d47326b2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d47326b2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2400"/>
              <a:buNone/>
              <a:defRPr sz="2400">
                <a:solidFill>
                  <a:srgbClr val="9E9E9E"/>
                </a:solidFill>
              </a:defRPr>
            </a:lvl1pPr>
            <a:lvl2pPr lvl="1" rtl="0" algn="ctr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407875" y="599125"/>
            <a:ext cx="8340000" cy="22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6950050" y="4796225"/>
            <a:ext cx="210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2424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@Amit Bendor</a:t>
            </a:r>
            <a:endParaRPr sz="600">
              <a:solidFill>
                <a:srgbClr val="424242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play - Blue/White">
  <p:cSld name="CUSTOM_18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0"/>
            <a:ext cx="3042000" cy="51435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1"/>
          <p:cNvSpPr txBox="1"/>
          <p:nvPr>
            <p:ph type="title"/>
          </p:nvPr>
        </p:nvSpPr>
        <p:spPr>
          <a:xfrm>
            <a:off x="269375" y="446175"/>
            <a:ext cx="23571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800"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800"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800"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800"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800"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800"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800"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800"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53" name="Google Shape;53;p11"/>
          <p:cNvSpPr txBox="1"/>
          <p:nvPr>
            <p:ph idx="1" type="subTitle"/>
          </p:nvPr>
        </p:nvSpPr>
        <p:spPr>
          <a:xfrm>
            <a:off x="269375" y="1271150"/>
            <a:ext cx="1995000" cy="28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/>
        </p:nvSpPr>
        <p:spPr>
          <a:xfrm>
            <a:off x="6950050" y="4796225"/>
            <a:ext cx="210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2424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Confidential + Proprietary</a:t>
            </a:r>
            <a:endParaRPr sz="600">
              <a:solidFill>
                <a:srgbClr val="424242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play - White/Gray">
  <p:cSld name="CUSTOM_19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/>
          <p:nvPr/>
        </p:nvSpPr>
        <p:spPr>
          <a:xfrm>
            <a:off x="3438750" y="-3125"/>
            <a:ext cx="5705400" cy="5143500"/>
          </a:xfrm>
          <a:prstGeom prst="rect">
            <a:avLst/>
          </a:prstGeom>
          <a:solidFill>
            <a:srgbClr val="ECEF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2"/>
          <p:cNvSpPr txBox="1"/>
          <p:nvPr>
            <p:ph type="title"/>
          </p:nvPr>
        </p:nvSpPr>
        <p:spPr>
          <a:xfrm>
            <a:off x="311475" y="1649100"/>
            <a:ext cx="2870700" cy="12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" type="subTitle"/>
          </p:nvPr>
        </p:nvSpPr>
        <p:spPr>
          <a:xfrm>
            <a:off x="311475" y="2870125"/>
            <a:ext cx="2744400" cy="13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tally Blank">
  <p:cSld name="CUSTOM_9"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/>
        </p:nvSpPr>
        <p:spPr>
          <a:xfrm>
            <a:off x="62725" y="3742198"/>
            <a:ext cx="7332000" cy="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Full frame is great, use a scrim for text.</a:t>
            </a:r>
            <a:endParaRPr sz="2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Logo">
  <p:cSld name="BLANK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Slide 1 - Dark Gray">
  <p:cSld name="CUSTOM_16">
    <p:bg>
      <p:bgPr>
        <a:solidFill>
          <a:srgbClr val="424242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555575" y="1742550"/>
            <a:ext cx="70461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630950" y="2491775"/>
            <a:ext cx="3990300" cy="15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Slide 2 - Blue">
  <p:cSld name="CUSTOM_17">
    <p:bg>
      <p:bgPr>
        <a:solidFill>
          <a:srgbClr val="1E88E5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/>
        </p:nvSpPr>
        <p:spPr>
          <a:xfrm>
            <a:off x="887225" y="1680143"/>
            <a:ext cx="4291200" cy="8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555575" y="1742550"/>
            <a:ext cx="70461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630950" y="2491775"/>
            <a:ext cx="3990300" cy="15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9" name="Google Shape;69;p16"/>
          <p:cNvSpPr txBox="1"/>
          <p:nvPr/>
        </p:nvSpPr>
        <p:spPr>
          <a:xfrm>
            <a:off x="6950050" y="4796225"/>
            <a:ext cx="210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2424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@Amit Bendor</a:t>
            </a:r>
            <a:endParaRPr sz="600">
              <a:solidFill>
                <a:srgbClr val="FFFFFF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Slide 3 - Light Gray">
  <p:cSld name="CUSTOM_16_1_1">
    <p:bg>
      <p:bgPr>
        <a:solidFill>
          <a:srgbClr val="EEEEEE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/>
        </p:nvSpPr>
        <p:spPr>
          <a:xfrm>
            <a:off x="609600" y="1659900"/>
            <a:ext cx="8330700" cy="14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552025" y="1738250"/>
            <a:ext cx="7494900" cy="15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630950" y="2491775"/>
            <a:ext cx="3990300" cy="15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595959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595959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595959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595959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595959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595959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595959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rgbClr val="595959"/>
                </a:solidFill>
              </a:defRPr>
            </a:lvl9pPr>
          </a:lstStyle>
          <a:p/>
        </p:txBody>
      </p:sp>
      <p:sp>
        <p:nvSpPr>
          <p:cNvPr id="74" name="Google Shape;74;p17"/>
          <p:cNvSpPr txBox="1"/>
          <p:nvPr/>
        </p:nvSpPr>
        <p:spPr>
          <a:xfrm>
            <a:off x="6950050" y="4796225"/>
            <a:ext cx="210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2424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@Amit Bendor</a:t>
            </a:r>
            <a:endParaRPr sz="600">
              <a:solidFill>
                <a:srgbClr val="424242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">
  <p:cSld name="CUSTOM_11">
    <p:bg>
      <p:bgPr>
        <a:solidFill>
          <a:srgbClr val="1E88E5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8"/>
          <p:cNvSpPr txBox="1"/>
          <p:nvPr>
            <p:ph type="title"/>
          </p:nvPr>
        </p:nvSpPr>
        <p:spPr>
          <a:xfrm>
            <a:off x="176350" y="248700"/>
            <a:ext cx="4182600" cy="6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/>
        </p:nvSpPr>
        <p:spPr>
          <a:xfrm>
            <a:off x="6950050" y="4796225"/>
            <a:ext cx="210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2424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@Amit Bendor</a:t>
            </a:r>
            <a:endParaRPr sz="600">
              <a:solidFill>
                <a:srgbClr val="FFFFFF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">
  <p:cSld name="CUSTOM_12">
    <p:bg>
      <p:bgPr>
        <a:solidFill>
          <a:srgbClr val="1E88E5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/>
          <p:nvPr/>
        </p:nvSpPr>
        <p:spPr>
          <a:xfrm>
            <a:off x="0" y="0"/>
            <a:ext cx="3042000" cy="51435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9"/>
          <p:cNvSpPr/>
          <p:nvPr/>
        </p:nvSpPr>
        <p:spPr>
          <a:xfrm>
            <a:off x="6102000" y="0"/>
            <a:ext cx="3042000" cy="51435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9"/>
          <p:cNvSpPr txBox="1"/>
          <p:nvPr/>
        </p:nvSpPr>
        <p:spPr>
          <a:xfrm>
            <a:off x="6950050" y="4796225"/>
            <a:ext cx="210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2424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@Amit Bendor</a:t>
            </a:r>
            <a:endParaRPr sz="600">
              <a:solidFill>
                <a:srgbClr val="FFFFFF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176350" y="248700"/>
            <a:ext cx="2702700" cy="9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" type="subTitle"/>
          </p:nvPr>
        </p:nvSpPr>
        <p:spPr>
          <a:xfrm>
            <a:off x="244150" y="1300600"/>
            <a:ext cx="2315100" cy="26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5" name="Google Shape;85;p19"/>
          <p:cNvSpPr txBox="1"/>
          <p:nvPr>
            <p:ph idx="2" type="subTitle"/>
          </p:nvPr>
        </p:nvSpPr>
        <p:spPr>
          <a:xfrm>
            <a:off x="3332975" y="316550"/>
            <a:ext cx="2315100" cy="45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3" type="subTitle"/>
          </p:nvPr>
        </p:nvSpPr>
        <p:spPr>
          <a:xfrm>
            <a:off x="6465450" y="342250"/>
            <a:ext cx="2315100" cy="45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- White">
  <p:cSld name="BIG_NUMBER_1_1_1_1_1_1_1"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/>
        </p:nvSpPr>
        <p:spPr>
          <a:xfrm>
            <a:off x="1590150" y="1755443"/>
            <a:ext cx="59637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rPr>
              <a:t>Thank you!</a:t>
            </a:r>
            <a:endParaRPr sz="3600">
              <a:solidFill>
                <a:srgbClr val="42424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89" name="Google Shape;89;p20"/>
          <p:cNvCxnSpPr/>
          <p:nvPr/>
        </p:nvCxnSpPr>
        <p:spPr>
          <a:xfrm rot="10800000">
            <a:off x="2178600" y="1109800"/>
            <a:ext cx="2062800" cy="0"/>
          </a:xfrm>
          <a:prstGeom prst="straightConnector1">
            <a:avLst/>
          </a:prstGeom>
          <a:noFill/>
          <a:ln cap="flat" cmpd="sng" w="9525">
            <a:solidFill>
              <a:srgbClr val="1E88E5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0" name="Google Shape;90;p20"/>
          <p:cNvCxnSpPr/>
          <p:nvPr/>
        </p:nvCxnSpPr>
        <p:spPr>
          <a:xfrm rot="10800000">
            <a:off x="4902600" y="1116500"/>
            <a:ext cx="2062800" cy="0"/>
          </a:xfrm>
          <a:prstGeom prst="straightConnector1">
            <a:avLst/>
          </a:prstGeom>
          <a:noFill/>
          <a:ln cap="flat" cmpd="sng" w="9525">
            <a:solidFill>
              <a:srgbClr val="1E88E5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1" name="Google Shape;91;p20"/>
          <p:cNvCxnSpPr/>
          <p:nvPr/>
        </p:nvCxnSpPr>
        <p:spPr>
          <a:xfrm rot="10800000">
            <a:off x="2178525" y="3047475"/>
            <a:ext cx="4806600" cy="0"/>
          </a:xfrm>
          <a:prstGeom prst="straightConnector1">
            <a:avLst/>
          </a:prstGeom>
          <a:noFill/>
          <a:ln cap="flat" cmpd="sng" w="9525">
            <a:solidFill>
              <a:srgbClr val="1E88E5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Logo">
  <p:cSld name="TITLE_1_1">
    <p:bg>
      <p:bgPr>
        <a:solidFill>
          <a:srgbClr val="FFFFFF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431225" y="2350500"/>
            <a:ext cx="5853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None/>
              <a:defRPr>
                <a:solidFill>
                  <a:srgbClr val="9E9E9E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/>
        </p:nvSpPr>
        <p:spPr>
          <a:xfrm>
            <a:off x="6950050" y="4796225"/>
            <a:ext cx="210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Confidential + Proprietary</a:t>
            </a:r>
            <a:endParaRPr sz="600">
              <a:solidFill>
                <a:srgbClr val="FFFFFF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1075" y="978006"/>
            <a:ext cx="2655700" cy="265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>
            <p:ph type="title"/>
          </p:nvPr>
        </p:nvSpPr>
        <p:spPr>
          <a:xfrm>
            <a:off x="3379325" y="365100"/>
            <a:ext cx="5957400" cy="198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/>
        </p:nvSpPr>
        <p:spPr>
          <a:xfrm>
            <a:off x="6950050" y="4796225"/>
            <a:ext cx="210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2424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@Amit Bendor</a:t>
            </a:r>
            <a:endParaRPr sz="600">
              <a:solidFill>
                <a:srgbClr val="424242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3C78D8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1">
  <p:cSld name="TITLE_AND_BODY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_1">
  <p:cSld name="TITLE_ONLY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04" name="Google Shape;104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5" name="Google Shape;10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4">
  <p:cSld name="TITLE_AND_BODY_4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3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TC presentation templates">
  <p:cSld name="TITLE_3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9" name="Google Shape;119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0" name="Google Shape;120;p29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900"/>
              <a:buFont typeface="Verdana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/>
        </p:txBody>
      </p:sp>
      <p:sp>
        <p:nvSpPr>
          <p:cNvPr id="123" name="Google Shape;123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None/>
              <a:defRPr sz="2800"/>
            </a:lvl9pPr>
          </a:lstStyle>
          <a:p/>
        </p:txBody>
      </p:sp>
      <p:sp>
        <p:nvSpPr>
          <p:cNvPr id="124" name="Google Shape;1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20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53575" y="293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53575" y="1060700"/>
            <a:ext cx="8443500" cy="3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/>
        </p:nvSpPr>
        <p:spPr>
          <a:xfrm>
            <a:off x="6950050" y="4796225"/>
            <a:ext cx="210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2424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@Amit Bendor</a:t>
            </a:r>
            <a:endParaRPr sz="600">
              <a:solidFill>
                <a:srgbClr val="424242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Blue/White">
  <p:cSld name="CUSTOM_15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-22400"/>
            <a:ext cx="9144000" cy="961500"/>
          </a:xfrm>
          <a:prstGeom prst="rect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37600" y="189050"/>
            <a:ext cx="71823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37600" y="1079350"/>
            <a:ext cx="8263500" cy="3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White/Blue">
  <p:cSld name="TITLE_1_2">
    <p:bg>
      <p:bgPr>
        <a:solidFill>
          <a:srgbClr val="1E88E5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-30575" y="-20400"/>
            <a:ext cx="9174600" cy="97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/>
          <p:nvPr/>
        </p:nvSpPr>
        <p:spPr>
          <a:xfrm>
            <a:off x="-15825" y="949575"/>
            <a:ext cx="9174600" cy="4194000"/>
          </a:xfrm>
          <a:prstGeom prst="rect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 txBox="1"/>
          <p:nvPr>
            <p:ph type="title"/>
          </p:nvPr>
        </p:nvSpPr>
        <p:spPr>
          <a:xfrm>
            <a:off x="437600" y="178375"/>
            <a:ext cx="7585200" cy="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437600" y="1231750"/>
            <a:ext cx="8263500" cy="3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l Blue Background" type="tx">
  <p:cSld name="TITLE_AND_BODY">
    <p:bg>
      <p:bgPr>
        <a:solidFill>
          <a:srgbClr val="1E88E5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type="title"/>
          </p:nvPr>
        </p:nvSpPr>
        <p:spPr>
          <a:xfrm>
            <a:off x="470275" y="203475"/>
            <a:ext cx="8216400" cy="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/>
        </p:nvSpPr>
        <p:spPr>
          <a:xfrm>
            <a:off x="6950050" y="4796225"/>
            <a:ext cx="210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2424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@Amit Bendor</a:t>
            </a:r>
            <a:endParaRPr sz="600">
              <a:solidFill>
                <a:srgbClr val="424242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470275" y="203475"/>
            <a:ext cx="8216400" cy="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sktop Screenshot" showMasterSp="0">
  <p:cSld name="Sample Light Slide_1_1_2_1">
    <p:bg>
      <p:bgPr>
        <a:solidFill>
          <a:srgbClr val="F6F9F8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/>
        </p:nvSpPr>
        <p:spPr>
          <a:xfrm>
            <a:off x="4561022" y="-8475"/>
            <a:ext cx="4620300" cy="5151900"/>
          </a:xfrm>
          <a:prstGeom prst="rect">
            <a:avLst/>
          </a:prstGeom>
          <a:solidFill>
            <a:srgbClr val="1E88E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Displaying laptop.png" id="44" name="Google Shape;44;p10"/>
          <p:cNvPicPr preferRelativeResize="0"/>
          <p:nvPr/>
        </p:nvPicPr>
        <p:blipFill rotWithShape="1">
          <a:blip r:embed="rId2">
            <a:alphaModFix/>
          </a:blip>
          <a:srcRect b="0" l="0" r="35843" t="0"/>
          <a:stretch/>
        </p:blipFill>
        <p:spPr>
          <a:xfrm>
            <a:off x="4688184" y="674944"/>
            <a:ext cx="4493213" cy="379361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0"/>
          <p:cNvSpPr/>
          <p:nvPr/>
        </p:nvSpPr>
        <p:spPr>
          <a:xfrm flipH="1">
            <a:off x="28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0"/>
          <p:cNvSpPr txBox="1"/>
          <p:nvPr>
            <p:ph type="title"/>
          </p:nvPr>
        </p:nvSpPr>
        <p:spPr>
          <a:xfrm>
            <a:off x="311700" y="272100"/>
            <a:ext cx="4301400" cy="9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1976D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976D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976D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976D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976D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976D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976D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976D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976D2"/>
                </a:solidFill>
              </a:defRPr>
            </a:lvl9pPr>
          </a:lstStyle>
          <a:p/>
        </p:txBody>
      </p:sp>
      <p:sp>
        <p:nvSpPr>
          <p:cNvPr id="47" name="Google Shape;47;p10"/>
          <p:cNvSpPr/>
          <p:nvPr/>
        </p:nvSpPr>
        <p:spPr>
          <a:xfrm>
            <a:off x="5578350" y="864731"/>
            <a:ext cx="3603000" cy="311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283125" y="1220596"/>
            <a:ext cx="4781400" cy="33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976D2"/>
              </a:buClr>
              <a:buSzPts val="1500"/>
              <a:buFont typeface="Roboto"/>
              <a:buChar char="●"/>
              <a:defRPr sz="1500"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1976D2"/>
              </a:buClr>
              <a:buSzPts val="1500"/>
              <a:buFont typeface="Roboto"/>
              <a:buChar char="○"/>
              <a:defRPr sz="1500"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1976D2"/>
              </a:buClr>
              <a:buSzPts val="1500"/>
              <a:buFont typeface="Roboto"/>
              <a:buChar char="■"/>
              <a:defRPr sz="1500"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1976D2"/>
              </a:buClr>
              <a:buSzPts val="1500"/>
              <a:buFont typeface="Roboto"/>
              <a:buChar char="●"/>
              <a:defRPr sz="1500"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23850" lvl="4" marL="228600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1976D2"/>
              </a:buClr>
              <a:buSzPts val="1500"/>
              <a:buFont typeface="Roboto"/>
              <a:buChar char="○"/>
              <a:defRPr sz="1500"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23850" lvl="5" marL="274320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1976D2"/>
              </a:buClr>
              <a:buSzPts val="1500"/>
              <a:buFont typeface="Roboto"/>
              <a:buChar char="■"/>
              <a:defRPr sz="1500"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23850" lvl="6" marL="320040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1976D2"/>
              </a:buClr>
              <a:buSzPts val="1500"/>
              <a:buFont typeface="Roboto"/>
              <a:buChar char="●"/>
              <a:defRPr sz="1500"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23850" lvl="7" marL="365760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1976D2"/>
              </a:buClr>
              <a:buSzPts val="1500"/>
              <a:buFont typeface="Roboto"/>
              <a:buChar char="○"/>
              <a:defRPr sz="1500"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23850" lvl="8" marL="4114800" rtl="0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Clr>
                <a:srgbClr val="1976D2"/>
              </a:buClr>
              <a:buSzPts val="1500"/>
              <a:buFont typeface="Roboto"/>
              <a:buChar char="■"/>
              <a:defRPr sz="1500"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9" name="Google Shape;49;p10"/>
          <p:cNvSpPr txBox="1"/>
          <p:nvPr/>
        </p:nvSpPr>
        <p:spPr>
          <a:xfrm>
            <a:off x="6950050" y="4796225"/>
            <a:ext cx="210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2424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@Amit Bendor</a:t>
            </a:r>
            <a:endParaRPr sz="600">
              <a:solidFill>
                <a:srgbClr val="FFFFFF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464100" y="457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" name="Google Shape;7;p1"/>
          <p:cNvSpPr txBox="1"/>
          <p:nvPr/>
        </p:nvSpPr>
        <p:spPr>
          <a:xfrm>
            <a:off x="464100" y="1304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" name="Google Shape;8;p1"/>
          <p:cNvSpPr txBox="1"/>
          <p:nvPr/>
        </p:nvSpPr>
        <p:spPr>
          <a:xfrm>
            <a:off x="180900" y="446900"/>
            <a:ext cx="878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9;p1"/>
          <p:cNvSpPr txBox="1"/>
          <p:nvPr>
            <p:ph type="title"/>
          </p:nvPr>
        </p:nvSpPr>
        <p:spPr>
          <a:xfrm>
            <a:off x="285200" y="2939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285200" y="1079350"/>
            <a:ext cx="8263500" cy="3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 Light"/>
              <a:buChar char="●"/>
              <a:defRPr sz="1800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 Light"/>
              <a:buChar char="○"/>
              <a:defRPr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 Light"/>
              <a:buChar char="■"/>
              <a:defRPr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 Light"/>
              <a:buChar char="●"/>
              <a:defRPr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 Light"/>
              <a:buChar char="○"/>
              <a:defRPr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 Light"/>
              <a:buChar char="■"/>
              <a:defRPr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 Light"/>
              <a:buChar char="●"/>
              <a:defRPr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 Light"/>
              <a:buChar char="○"/>
              <a:defRPr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424242"/>
              </a:buClr>
              <a:buSzPts val="1400"/>
              <a:buFont typeface="Roboto Light"/>
              <a:buChar char="■"/>
              <a:defRPr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5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C0C0C">
              <a:alpha val="615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31"/>
          <p:cNvSpPr txBox="1"/>
          <p:nvPr/>
        </p:nvSpPr>
        <p:spPr>
          <a:xfrm>
            <a:off x="666000" y="919625"/>
            <a:ext cx="7812000" cy="14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Merging and Solving conflicts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1" name="Google Shape;13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2850" y="4502002"/>
            <a:ext cx="1466849" cy="5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1" name="Google Shape;221;p40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cap="flat" cmpd="sng" w="38100">
            <a:solidFill>
              <a:srgbClr val="4278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2" name="Google Shape;22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40"/>
          <p:cNvSpPr txBox="1"/>
          <p:nvPr/>
        </p:nvSpPr>
        <p:spPr>
          <a:xfrm>
            <a:off x="414725" y="238450"/>
            <a:ext cx="85923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Solving Conflicts</a:t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40"/>
          <p:cNvSpPr txBox="1"/>
          <p:nvPr/>
        </p:nvSpPr>
        <p:spPr>
          <a:xfrm>
            <a:off x="5850325" y="1352675"/>
            <a:ext cx="2601000" cy="31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300">
                <a:latin typeface="Montserrat Light"/>
                <a:ea typeface="Montserrat Light"/>
                <a:cs typeface="Montserrat Light"/>
                <a:sym typeface="Montserrat Light"/>
              </a:rPr>
              <a:t>We can still perform commands while merging:</a:t>
            </a:r>
            <a:endParaRPr i="1"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300">
                <a:latin typeface="Montserrat Light"/>
                <a:ea typeface="Montserrat Light"/>
                <a:cs typeface="Montserrat Light"/>
                <a:sym typeface="Montserrat Light"/>
              </a:rPr>
              <a:t>c</a:t>
            </a:r>
            <a:r>
              <a:rPr i="1" lang="en-GB" sz="1300">
                <a:latin typeface="Montserrat Light"/>
                <a:ea typeface="Montserrat Light"/>
                <a:cs typeface="Montserrat Light"/>
                <a:sym typeface="Montserrat Light"/>
              </a:rPr>
              <a:t>ode .</a:t>
            </a:r>
            <a:endParaRPr i="1"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300">
                <a:latin typeface="Montserrat Light"/>
                <a:ea typeface="Montserrat Light"/>
                <a:cs typeface="Montserrat Light"/>
                <a:sym typeface="Montserrat Light"/>
              </a:rPr>
              <a:t>That will open VSC. Let’s solve the conflicts from VSC UI.</a:t>
            </a:r>
            <a:endParaRPr i="1"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225" name="Google Shape;22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725" y="1298875"/>
            <a:ext cx="535305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41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cap="flat" cmpd="sng" w="38100">
            <a:solidFill>
              <a:srgbClr val="4278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1" name="Google Shape;23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41"/>
          <p:cNvSpPr txBox="1"/>
          <p:nvPr/>
        </p:nvSpPr>
        <p:spPr>
          <a:xfrm>
            <a:off x="414725" y="238450"/>
            <a:ext cx="85923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Solving Conflicts</a:t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41"/>
          <p:cNvSpPr txBox="1"/>
          <p:nvPr/>
        </p:nvSpPr>
        <p:spPr>
          <a:xfrm>
            <a:off x="3647350" y="1375075"/>
            <a:ext cx="4804200" cy="30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Montserrat Light"/>
                <a:ea typeface="Montserrat Light"/>
                <a:cs typeface="Montserrat Light"/>
                <a:sym typeface="Montserrat Light"/>
              </a:rPr>
              <a:t>On VSC in the source control we can see the files that have conflicts under the Merge Changes:</a:t>
            </a:r>
            <a:endParaRPr sz="15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Light"/>
              <a:buChar char="-"/>
            </a:pPr>
            <a:r>
              <a:rPr lang="en-GB" sz="1500">
                <a:latin typeface="Montserrat Light"/>
                <a:ea typeface="Montserrat Light"/>
                <a:cs typeface="Montserrat Light"/>
                <a:sym typeface="Montserrat Light"/>
              </a:rPr>
              <a:t>App.js</a:t>
            </a:r>
            <a:endParaRPr sz="15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Light"/>
              <a:buChar char="-"/>
            </a:pPr>
            <a:r>
              <a:rPr lang="en-GB" sz="1500">
                <a:latin typeface="Montserrat Light"/>
                <a:ea typeface="Montserrat Light"/>
                <a:cs typeface="Montserrat Light"/>
                <a:sym typeface="Montserrat Light"/>
              </a:rPr>
              <a:t>InputComponent.jsx</a:t>
            </a:r>
            <a:endParaRPr sz="15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Montserrat Light"/>
                <a:ea typeface="Montserrat Light"/>
                <a:cs typeface="Montserrat Light"/>
                <a:sym typeface="Montserrat Light"/>
              </a:rPr>
              <a:t>The C next to them indicates that they have conflicts.</a:t>
            </a:r>
            <a:endParaRPr sz="15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Montserrat Light"/>
                <a:ea typeface="Montserrat Light"/>
                <a:cs typeface="Montserrat Light"/>
                <a:sym typeface="Montserrat Light"/>
              </a:rPr>
              <a:t>Let’s open both files:</a:t>
            </a:r>
            <a:endParaRPr sz="15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234" name="Google Shape;23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725" y="1375075"/>
            <a:ext cx="3125350" cy="3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Google Shape;239;p42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cap="flat" cmpd="sng" w="38100">
            <a:solidFill>
              <a:srgbClr val="4278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0" name="Google Shape;24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2"/>
          <p:cNvSpPr txBox="1"/>
          <p:nvPr/>
        </p:nvSpPr>
        <p:spPr>
          <a:xfrm>
            <a:off x="414725" y="944075"/>
            <a:ext cx="8544600" cy="1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Montserrat Light"/>
                <a:ea typeface="Montserrat Light"/>
                <a:cs typeface="Montserrat Light"/>
                <a:sym typeface="Montserrat Light"/>
              </a:rPr>
              <a:t>When you open one of the files, it will look something like this:</a:t>
            </a:r>
            <a:endParaRPr sz="16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Montserrat Light"/>
                <a:ea typeface="Montserrat Light"/>
                <a:cs typeface="Montserrat Light"/>
                <a:sym typeface="Montserrat Light"/>
              </a:rPr>
              <a:t>Where the differences between the local and the remote gets </a:t>
            </a:r>
            <a:r>
              <a:rPr lang="en-GB" sz="1600">
                <a:latin typeface="Montserrat Light"/>
                <a:ea typeface="Montserrat Light"/>
                <a:cs typeface="Montserrat Light"/>
                <a:sym typeface="Montserrat Light"/>
              </a:rPr>
              <a:t>highlighted</a:t>
            </a:r>
            <a:r>
              <a:rPr lang="en-GB" sz="1600">
                <a:latin typeface="Montserrat Light"/>
                <a:ea typeface="Montserrat Light"/>
                <a:cs typeface="Montserrat Light"/>
                <a:sym typeface="Montserrat Light"/>
              </a:rPr>
              <a:t> in different colors. We will need to pick which version do we want to keep</a:t>
            </a:r>
            <a:endParaRPr sz="16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42" name="Google Shape;242;p42"/>
          <p:cNvSpPr txBox="1"/>
          <p:nvPr/>
        </p:nvSpPr>
        <p:spPr>
          <a:xfrm>
            <a:off x="414725" y="238450"/>
            <a:ext cx="85923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Solving Conflicts</a:t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3" name="Google Shape;24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439" y="2289463"/>
            <a:ext cx="8543173" cy="2392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8" name="Google Shape;248;p43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cap="flat" cmpd="sng" w="38100">
            <a:solidFill>
              <a:srgbClr val="4278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9" name="Google Shape;24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43"/>
          <p:cNvSpPr txBox="1"/>
          <p:nvPr/>
        </p:nvSpPr>
        <p:spPr>
          <a:xfrm>
            <a:off x="414725" y="944075"/>
            <a:ext cx="8544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Montserrat"/>
                <a:ea typeface="Montserrat"/>
                <a:cs typeface="Montserrat"/>
                <a:sym typeface="Montserrat"/>
              </a:rPr>
              <a:t>For example, in App.js, we want to accept the ‘Incoming’ Change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51" name="Google Shape;251;p43"/>
          <p:cNvSpPr txBox="1"/>
          <p:nvPr/>
        </p:nvSpPr>
        <p:spPr>
          <a:xfrm>
            <a:off x="414725" y="238450"/>
            <a:ext cx="85923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Solving Conflicts</a:t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2" name="Google Shape;252;p43"/>
          <p:cNvPicPr preferRelativeResize="0"/>
          <p:nvPr/>
        </p:nvPicPr>
        <p:blipFill rotWithShape="1">
          <a:blip r:embed="rId4">
            <a:alphaModFix/>
          </a:blip>
          <a:srcRect b="0" l="0" r="17904" t="0"/>
          <a:stretch/>
        </p:blipFill>
        <p:spPr>
          <a:xfrm>
            <a:off x="414725" y="1467300"/>
            <a:ext cx="8339426" cy="1543793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3"/>
          <p:cNvSpPr txBox="1"/>
          <p:nvPr/>
        </p:nvSpPr>
        <p:spPr>
          <a:xfrm>
            <a:off x="414725" y="3202375"/>
            <a:ext cx="8339400" cy="1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300">
                <a:latin typeface="Montserrat Light"/>
                <a:ea typeface="Montserrat Light"/>
                <a:cs typeface="Montserrat Light"/>
                <a:sym typeface="Montserrat Light"/>
              </a:rPr>
              <a:t>Every time there is a conflict, the GIT integrated tool will show us the differences between the 2 files.</a:t>
            </a:r>
            <a:endParaRPr i="1"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300">
                <a:latin typeface="Montserrat Light"/>
                <a:ea typeface="Montserrat Light"/>
                <a:cs typeface="Montserrat Light"/>
                <a:sym typeface="Montserrat Light"/>
              </a:rPr>
              <a:t>We will need to pick what we want (Accept Incoming - Accept Current, or both).</a:t>
            </a:r>
            <a:endParaRPr i="1"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300">
                <a:latin typeface="Montserrat Light"/>
                <a:ea typeface="Montserrat Light"/>
                <a:cs typeface="Montserrat Light"/>
                <a:sym typeface="Montserrat Light"/>
              </a:rPr>
              <a:t>In this case, we want the Incoming one.</a:t>
            </a:r>
            <a:endParaRPr i="1"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300">
                <a:latin typeface="Montserrat Light"/>
                <a:ea typeface="Montserrat Light"/>
                <a:cs typeface="Montserrat Light"/>
                <a:sym typeface="Montserrat Light"/>
              </a:rPr>
              <a:t>Let’s keep on solving conflicts until there are none of them</a:t>
            </a:r>
            <a:endParaRPr i="1"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54" name="Google Shape;254;p43"/>
          <p:cNvSpPr/>
          <p:nvPr/>
        </p:nvSpPr>
        <p:spPr>
          <a:xfrm>
            <a:off x="3661925" y="1433075"/>
            <a:ext cx="1441200" cy="218400"/>
          </a:xfrm>
          <a:prstGeom prst="rect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9" name="Google Shape;259;p44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cap="flat" cmpd="sng" w="38100">
            <a:solidFill>
              <a:srgbClr val="4278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0" name="Google Shape;26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4"/>
          <p:cNvSpPr txBox="1"/>
          <p:nvPr/>
        </p:nvSpPr>
        <p:spPr>
          <a:xfrm>
            <a:off x="1444375" y="944075"/>
            <a:ext cx="6147900" cy="22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Montserrat"/>
                <a:ea typeface="Montserrat"/>
                <a:cs typeface="Montserrat"/>
                <a:sym typeface="Montserrat"/>
              </a:rPr>
              <a:t>This is the point where you realize that doing small commits and pulling often is better than doing large commits and not pulling that often.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Montserrat"/>
                <a:ea typeface="Montserrat"/>
                <a:cs typeface="Montserrat"/>
                <a:sym typeface="Montserrat"/>
              </a:rPr>
              <a:t>🤓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62" name="Google Shape;262;p44"/>
          <p:cNvSpPr txBox="1"/>
          <p:nvPr/>
        </p:nvSpPr>
        <p:spPr>
          <a:xfrm>
            <a:off x="414725" y="238450"/>
            <a:ext cx="85923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Solving Conflicts</a:t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3" name="Google Shape;26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6738" y="3230400"/>
            <a:ext cx="2383178" cy="165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Google Shape;268;p45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cap="flat" cmpd="sng" w="38100">
            <a:solidFill>
              <a:srgbClr val="4278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9" name="Google Shape;26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45"/>
          <p:cNvSpPr txBox="1"/>
          <p:nvPr/>
        </p:nvSpPr>
        <p:spPr>
          <a:xfrm>
            <a:off x="414725" y="944075"/>
            <a:ext cx="8544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Montserrat"/>
                <a:ea typeface="Montserrat"/>
                <a:cs typeface="Montserrat"/>
                <a:sym typeface="Montserrat"/>
              </a:rPr>
              <a:t>Once you finish going over all the changes, let’s stage them: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71" name="Google Shape;271;p45"/>
          <p:cNvSpPr txBox="1"/>
          <p:nvPr/>
        </p:nvSpPr>
        <p:spPr>
          <a:xfrm>
            <a:off x="414725" y="238450"/>
            <a:ext cx="85923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Solving Conflicts</a:t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45"/>
          <p:cNvSpPr txBox="1"/>
          <p:nvPr/>
        </p:nvSpPr>
        <p:spPr>
          <a:xfrm>
            <a:off x="3763825" y="1375075"/>
            <a:ext cx="49902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300">
                <a:latin typeface="Montserrat Light"/>
                <a:ea typeface="Montserrat Light"/>
                <a:cs typeface="Montserrat Light"/>
                <a:sym typeface="Montserrat Light"/>
              </a:rPr>
              <a:t>You will notice that when you finish solving conflicts, the files will show only a C (conflicts) but not the number of lines to fix (since there are none). The C will be in purple instead of red.</a:t>
            </a:r>
            <a:endParaRPr i="1"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300">
                <a:latin typeface="Montserrat Light"/>
                <a:ea typeface="Montserrat Light"/>
                <a:cs typeface="Montserrat Light"/>
                <a:sym typeface="Montserrat Light"/>
              </a:rPr>
              <a:t>To add this two files, we can run:</a:t>
            </a:r>
            <a:endParaRPr i="1"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300">
                <a:latin typeface="Montserrat Light"/>
                <a:ea typeface="Montserrat Light"/>
                <a:cs typeface="Montserrat Light"/>
                <a:sym typeface="Montserrat Light"/>
              </a:rPr>
              <a:t>	</a:t>
            </a:r>
            <a:r>
              <a:rPr i="1" lang="en-GB" sz="1300">
                <a:latin typeface="Montserrat Light"/>
                <a:ea typeface="Montserrat Light"/>
                <a:cs typeface="Montserrat Light"/>
                <a:sym typeface="Montserrat Light"/>
              </a:rPr>
              <a:t>g</a:t>
            </a:r>
            <a:r>
              <a:rPr i="1" lang="en-GB" sz="1300">
                <a:latin typeface="Montserrat Light"/>
                <a:ea typeface="Montserrat Light"/>
                <a:cs typeface="Montserrat Light"/>
                <a:sym typeface="Montserrat Light"/>
              </a:rPr>
              <a:t>it add .</a:t>
            </a:r>
            <a:endParaRPr i="1"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300">
                <a:latin typeface="Montserrat Light"/>
                <a:ea typeface="Montserrat Light"/>
                <a:cs typeface="Montserrat Light"/>
                <a:sym typeface="Montserrat Light"/>
              </a:rPr>
              <a:t>Or stage them clicking on the plus next to their name.</a:t>
            </a:r>
            <a:endParaRPr i="1"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273" name="Google Shape;27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725" y="1375075"/>
            <a:ext cx="3318300" cy="3045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8" name="Google Shape;278;p46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cap="flat" cmpd="sng" w="38100">
            <a:solidFill>
              <a:srgbClr val="4278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9" name="Google Shape;27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6"/>
          <p:cNvSpPr txBox="1"/>
          <p:nvPr/>
        </p:nvSpPr>
        <p:spPr>
          <a:xfrm>
            <a:off x="414725" y="944075"/>
            <a:ext cx="8544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Montserrat"/>
                <a:ea typeface="Montserrat"/>
                <a:cs typeface="Montserrat"/>
                <a:sym typeface="Montserrat"/>
              </a:rPr>
              <a:t>After staging, you will see your files that you fixed in the staging area: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81" name="Google Shape;281;p46"/>
          <p:cNvSpPr txBox="1"/>
          <p:nvPr/>
        </p:nvSpPr>
        <p:spPr>
          <a:xfrm>
            <a:off x="414725" y="238450"/>
            <a:ext cx="85923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Solving Conflicts</a:t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46"/>
          <p:cNvSpPr txBox="1"/>
          <p:nvPr/>
        </p:nvSpPr>
        <p:spPr>
          <a:xfrm>
            <a:off x="4346100" y="1375075"/>
            <a:ext cx="44079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300">
                <a:latin typeface="Montserrat Light"/>
                <a:ea typeface="Montserrat Light"/>
                <a:cs typeface="Montserrat Light"/>
                <a:sym typeface="Montserrat Light"/>
              </a:rPr>
              <a:t>The reason why inputComponent.jsx is not staged is because… we kept the local changes!</a:t>
            </a:r>
            <a:endParaRPr i="1"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300">
                <a:latin typeface="Montserrat Light"/>
                <a:ea typeface="Montserrat Light"/>
                <a:cs typeface="Montserrat Light"/>
                <a:sym typeface="Montserrat Light"/>
              </a:rPr>
              <a:t>So nothing to stage and commit!</a:t>
            </a:r>
            <a:endParaRPr i="1"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300">
                <a:latin typeface="Montserrat Light"/>
                <a:ea typeface="Montserrat Light"/>
                <a:cs typeface="Montserrat Light"/>
                <a:sym typeface="Montserrat Light"/>
              </a:rPr>
              <a:t>But on App.js we accepted incoming ones, so that file will be moved to the staged area.</a:t>
            </a:r>
            <a:endParaRPr i="1"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283" name="Google Shape;28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713" y="1420475"/>
            <a:ext cx="3857625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8" name="Google Shape;288;p47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cap="flat" cmpd="sng" w="38100">
            <a:solidFill>
              <a:srgbClr val="4278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9" name="Google Shape;28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7"/>
          <p:cNvSpPr txBox="1"/>
          <p:nvPr/>
        </p:nvSpPr>
        <p:spPr>
          <a:xfrm>
            <a:off x="414725" y="944075"/>
            <a:ext cx="8544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Montserrat Light"/>
                <a:ea typeface="Montserrat Light"/>
                <a:cs typeface="Montserrat Light"/>
                <a:sym typeface="Montserrat Light"/>
              </a:rPr>
              <a:t>If we run </a:t>
            </a:r>
            <a:r>
              <a:rPr b="1" lang="en-GB" sz="1600">
                <a:latin typeface="Montserrat"/>
                <a:ea typeface="Montserrat"/>
                <a:cs typeface="Montserrat"/>
                <a:sym typeface="Montserrat"/>
              </a:rPr>
              <a:t>git status</a:t>
            </a:r>
            <a:r>
              <a:rPr lang="en-GB" sz="1600">
                <a:latin typeface="Montserrat Light"/>
                <a:ea typeface="Montserrat Light"/>
                <a:cs typeface="Montserrat Light"/>
                <a:sym typeface="Montserrat Light"/>
              </a:rPr>
              <a:t> while merging we will see:</a:t>
            </a:r>
            <a:endParaRPr sz="16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91" name="Google Shape;291;p47"/>
          <p:cNvSpPr txBox="1"/>
          <p:nvPr/>
        </p:nvSpPr>
        <p:spPr>
          <a:xfrm>
            <a:off x="414725" y="238450"/>
            <a:ext cx="85923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Solving Conflicts</a:t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2" name="Google Shape;29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725" y="1467300"/>
            <a:ext cx="8486775" cy="29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7"/>
          <p:cNvSpPr/>
          <p:nvPr/>
        </p:nvSpPr>
        <p:spPr>
          <a:xfrm>
            <a:off x="464225" y="2840250"/>
            <a:ext cx="4012800" cy="218400"/>
          </a:xfrm>
          <a:prstGeom prst="rect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8" name="Google Shape;298;p48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cap="flat" cmpd="sng" w="38100">
            <a:solidFill>
              <a:srgbClr val="4278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99" name="Google Shape;29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8"/>
          <p:cNvSpPr txBox="1"/>
          <p:nvPr/>
        </p:nvSpPr>
        <p:spPr>
          <a:xfrm>
            <a:off x="414725" y="944075"/>
            <a:ext cx="8544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Montserrat"/>
                <a:ea typeface="Montserrat"/>
                <a:cs typeface="Montserrat"/>
                <a:sym typeface="Montserrat"/>
              </a:rPr>
              <a:t>Let’s update the message for something more useful: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01" name="Google Shape;301;p48"/>
          <p:cNvSpPr txBox="1"/>
          <p:nvPr/>
        </p:nvSpPr>
        <p:spPr>
          <a:xfrm>
            <a:off x="414725" y="238450"/>
            <a:ext cx="85923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Solving Conflicts</a:t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48"/>
          <p:cNvSpPr txBox="1"/>
          <p:nvPr/>
        </p:nvSpPr>
        <p:spPr>
          <a:xfrm>
            <a:off x="4438300" y="1408025"/>
            <a:ext cx="4315800" cy="31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300">
                <a:latin typeface="Montserrat Light"/>
                <a:ea typeface="Montserrat Light"/>
                <a:cs typeface="Montserrat Light"/>
                <a:sym typeface="Montserrat Light"/>
              </a:rPr>
              <a:t>The reason why inputComponent.jsx is not staged is because… we kept the local changes!</a:t>
            </a:r>
            <a:endParaRPr i="1"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300">
                <a:latin typeface="Montserrat Light"/>
                <a:ea typeface="Montserrat Light"/>
                <a:cs typeface="Montserrat Light"/>
                <a:sym typeface="Montserrat Light"/>
              </a:rPr>
              <a:t>So nothing to stage and commit!</a:t>
            </a:r>
            <a:endParaRPr i="1"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300">
                <a:latin typeface="Montserrat Light"/>
                <a:ea typeface="Montserrat Light"/>
                <a:cs typeface="Montserrat Light"/>
                <a:sym typeface="Montserrat Light"/>
              </a:rPr>
              <a:t>But on App.js we accepted incoming ones, so that file will be moved to the staged area.</a:t>
            </a:r>
            <a:endParaRPr i="1"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303" name="Google Shape;30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725" y="1408025"/>
            <a:ext cx="3933825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8" name="Google Shape;308;p49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cap="flat" cmpd="sng" w="38100">
            <a:solidFill>
              <a:srgbClr val="4278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09" name="Google Shape;30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9"/>
          <p:cNvSpPr txBox="1"/>
          <p:nvPr/>
        </p:nvSpPr>
        <p:spPr>
          <a:xfrm>
            <a:off x="414725" y="944075"/>
            <a:ext cx="8544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Montserrat"/>
                <a:ea typeface="Montserrat"/>
                <a:cs typeface="Montserrat"/>
                <a:sym typeface="Montserrat"/>
              </a:rPr>
              <a:t>Afterwards creating the commit: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11" name="Google Shape;311;p49"/>
          <p:cNvSpPr txBox="1"/>
          <p:nvPr/>
        </p:nvSpPr>
        <p:spPr>
          <a:xfrm>
            <a:off x="414725" y="238450"/>
            <a:ext cx="85923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Solving Conflicts</a:t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49"/>
          <p:cNvSpPr txBox="1"/>
          <p:nvPr/>
        </p:nvSpPr>
        <p:spPr>
          <a:xfrm>
            <a:off x="4438300" y="1467300"/>
            <a:ext cx="43158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300">
                <a:latin typeface="Montserrat Light"/>
                <a:ea typeface="Montserrat Light"/>
                <a:cs typeface="Montserrat Light"/>
                <a:sym typeface="Montserrat Light"/>
              </a:rPr>
              <a:t>Working area clean</a:t>
            </a:r>
            <a:endParaRPr i="1"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313" name="Google Shape;31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725" y="1467300"/>
            <a:ext cx="3895725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Google Shape;136;p32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cap="flat" cmpd="sng" w="38100">
            <a:solidFill>
              <a:srgbClr val="4278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7" name="Google Shape;13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32"/>
          <p:cNvSpPr txBox="1"/>
          <p:nvPr/>
        </p:nvSpPr>
        <p:spPr>
          <a:xfrm>
            <a:off x="414725" y="944075"/>
            <a:ext cx="8544600" cy="38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Char char="●"/>
            </a:pPr>
            <a:r>
              <a:rPr lang="en-GB" sz="1600">
                <a:latin typeface="Montserrat Light"/>
                <a:ea typeface="Montserrat Light"/>
                <a:cs typeface="Montserrat Light"/>
                <a:sym typeface="Montserrat Light"/>
              </a:rPr>
              <a:t>A conflict happens when the remote repository contains different work </a:t>
            </a:r>
            <a:r>
              <a:rPr lang="en-GB" sz="1600">
                <a:latin typeface="Montserrat Light"/>
                <a:ea typeface="Montserrat Light"/>
                <a:cs typeface="Montserrat Light"/>
                <a:sym typeface="Montserrat Light"/>
              </a:rPr>
              <a:t>than</a:t>
            </a:r>
            <a:r>
              <a:rPr lang="en-GB" sz="1600">
                <a:latin typeface="Montserrat Light"/>
                <a:ea typeface="Montserrat Light"/>
                <a:cs typeface="Montserrat Light"/>
                <a:sym typeface="Montserrat Light"/>
              </a:rPr>
              <a:t> the local.</a:t>
            </a:r>
            <a:endParaRPr sz="16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Char char="●"/>
            </a:pPr>
            <a:r>
              <a:rPr lang="en-GB" sz="1600">
                <a:latin typeface="Montserrat Light"/>
                <a:ea typeface="Montserrat Light"/>
                <a:cs typeface="Montserrat Light"/>
                <a:sym typeface="Montserrat Light"/>
              </a:rPr>
              <a:t>Changes on the same lines than our local repository are likely to have conflicts that GIT won’t be able to solve by itself.</a:t>
            </a:r>
            <a:endParaRPr sz="16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Char char="●"/>
            </a:pPr>
            <a:r>
              <a:rPr lang="en-GB" sz="1600">
                <a:latin typeface="Montserrat Light"/>
                <a:ea typeface="Montserrat Light"/>
                <a:cs typeface="Montserrat Light"/>
                <a:sym typeface="Montserrat Light"/>
              </a:rPr>
              <a:t>In that case, you will need to specify which piece of code is the relevant one.</a:t>
            </a:r>
            <a:endParaRPr sz="16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Char char="●"/>
            </a:pPr>
            <a:r>
              <a:rPr lang="en-GB" sz="1600">
                <a:latin typeface="Montserrat Light"/>
                <a:ea typeface="Montserrat Light"/>
                <a:cs typeface="Montserrat Light"/>
                <a:sym typeface="Montserrat Light"/>
              </a:rPr>
              <a:t>To that action is called </a:t>
            </a:r>
            <a:r>
              <a:rPr b="1" i="1" lang="en-GB" sz="1600">
                <a:latin typeface="Montserrat"/>
                <a:ea typeface="Montserrat"/>
                <a:cs typeface="Montserrat"/>
                <a:sym typeface="Montserrat"/>
              </a:rPr>
              <a:t>solving conflicts.</a:t>
            </a:r>
            <a:endParaRPr b="1" i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32"/>
          <p:cNvSpPr txBox="1"/>
          <p:nvPr/>
        </p:nvSpPr>
        <p:spPr>
          <a:xfrm>
            <a:off x="414725" y="238450"/>
            <a:ext cx="76149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Solving Conflicts</a:t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8" name="Google Shape;318;p50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cap="flat" cmpd="sng" w="38100">
            <a:solidFill>
              <a:srgbClr val="4278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9" name="Google Shape;31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50"/>
          <p:cNvSpPr txBox="1"/>
          <p:nvPr/>
        </p:nvSpPr>
        <p:spPr>
          <a:xfrm>
            <a:off x="414725" y="944075"/>
            <a:ext cx="8544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Montserrat"/>
                <a:ea typeface="Montserrat"/>
                <a:cs typeface="Montserrat"/>
                <a:sym typeface="Montserrat"/>
              </a:rPr>
              <a:t>Back in the terminal, we will be able to push: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21" name="Google Shape;321;p50"/>
          <p:cNvSpPr txBox="1"/>
          <p:nvPr/>
        </p:nvSpPr>
        <p:spPr>
          <a:xfrm>
            <a:off x="414725" y="238450"/>
            <a:ext cx="85923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Solving Conflicts</a:t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2" name="Google Shape;32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700" y="1495425"/>
            <a:ext cx="615315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7" name="Google Shape;327;p51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cap="flat" cmpd="sng" w="38100">
            <a:solidFill>
              <a:srgbClr val="4278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28" name="Google Shape;32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51"/>
          <p:cNvSpPr txBox="1"/>
          <p:nvPr/>
        </p:nvSpPr>
        <p:spPr>
          <a:xfrm>
            <a:off x="414725" y="944075"/>
            <a:ext cx="85446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Montserrat"/>
                <a:ea typeface="Montserrat"/>
                <a:cs typeface="Montserrat"/>
                <a:sym typeface="Montserrat"/>
              </a:rPr>
              <a:t>If we </a:t>
            </a:r>
            <a:r>
              <a:rPr b="1" lang="en-GB" sz="1600">
                <a:latin typeface="Montserrat"/>
                <a:ea typeface="Montserrat"/>
                <a:cs typeface="Montserrat"/>
                <a:sym typeface="Montserrat"/>
              </a:rPr>
              <a:t>inspect</a:t>
            </a:r>
            <a:r>
              <a:rPr b="1" lang="en-GB" sz="1600">
                <a:latin typeface="Montserrat"/>
                <a:ea typeface="Montserrat"/>
                <a:cs typeface="Montserrat"/>
                <a:sym typeface="Montserrat"/>
              </a:rPr>
              <a:t> with git log --oneline --all --decorate --graph we will see the branching as well as the merge at the commit 1031716: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30" name="Google Shape;330;p51"/>
          <p:cNvSpPr txBox="1"/>
          <p:nvPr/>
        </p:nvSpPr>
        <p:spPr>
          <a:xfrm>
            <a:off x="414725" y="238450"/>
            <a:ext cx="85923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Solving Conflicts</a:t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1" name="Google Shape;33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1525" y="2033975"/>
            <a:ext cx="6153150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6" name="Google Shape;336;p52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cap="flat" cmpd="sng" w="38100">
            <a:solidFill>
              <a:srgbClr val="4278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37" name="Google Shape;33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52"/>
          <p:cNvSpPr txBox="1"/>
          <p:nvPr/>
        </p:nvSpPr>
        <p:spPr>
          <a:xfrm>
            <a:off x="414725" y="944075"/>
            <a:ext cx="8544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Montserrat"/>
                <a:ea typeface="Montserrat"/>
                <a:cs typeface="Montserrat"/>
                <a:sym typeface="Montserrat"/>
              </a:rPr>
              <a:t>As well as in the remote:</a:t>
            </a:r>
            <a:endParaRPr sz="16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39" name="Google Shape;339;p52"/>
          <p:cNvSpPr txBox="1"/>
          <p:nvPr/>
        </p:nvSpPr>
        <p:spPr>
          <a:xfrm>
            <a:off x="414725" y="238450"/>
            <a:ext cx="85923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Solving Conflicts</a:t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0" name="Google Shape;34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325" y="1505075"/>
            <a:ext cx="7829098" cy="29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52"/>
          <p:cNvSpPr txBox="1"/>
          <p:nvPr/>
        </p:nvSpPr>
        <p:spPr>
          <a:xfrm>
            <a:off x="2687700" y="4264325"/>
            <a:ext cx="37686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>
                <a:solidFill>
                  <a:schemeClr val="lt1"/>
                </a:solidFill>
                <a:highlight>
                  <a:srgbClr val="0091EA"/>
                </a:highlight>
                <a:latin typeface="Montserrat"/>
                <a:ea typeface="Montserrat"/>
                <a:cs typeface="Montserrat"/>
                <a:sym typeface="Montserrat"/>
              </a:rPr>
              <a:t>That’s it </a:t>
            </a:r>
            <a:r>
              <a:rPr b="1" lang="en-GB" sz="3400">
                <a:solidFill>
                  <a:srgbClr val="1A1A1A"/>
                </a:solidFill>
                <a:highlight>
                  <a:srgbClr val="FFFFFF"/>
                </a:highlight>
              </a:rPr>
              <a:t>😎</a:t>
            </a:r>
            <a:endParaRPr b="1" sz="3400"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highlight>
                <a:srgbClr val="0091EA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p33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cap="flat" cmpd="sng" w="38100">
            <a:solidFill>
              <a:srgbClr val="4278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5" name="Google Shape;14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3"/>
          <p:cNvSpPr txBox="1"/>
          <p:nvPr/>
        </p:nvSpPr>
        <p:spPr>
          <a:xfrm>
            <a:off x="414725" y="944075"/>
            <a:ext cx="8544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Let’s give it a look.</a:t>
            </a:r>
            <a:endParaRPr sz="16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	We have a repository on a remote which looks like this:</a:t>
            </a:r>
            <a:endParaRPr sz="16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7" name="Google Shape;147;p33"/>
          <p:cNvSpPr txBox="1"/>
          <p:nvPr/>
        </p:nvSpPr>
        <p:spPr>
          <a:xfrm>
            <a:off x="414725" y="238450"/>
            <a:ext cx="85923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Solving Conflicts</a:t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8" name="Google Shape;14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725" y="1957797"/>
            <a:ext cx="8314549" cy="122790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3"/>
          <p:cNvSpPr txBox="1"/>
          <p:nvPr/>
        </p:nvSpPr>
        <p:spPr>
          <a:xfrm>
            <a:off x="414725" y="3323700"/>
            <a:ext cx="84297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Repository contains 2 commits.</a:t>
            </a:r>
            <a:endParaRPr sz="16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Afterwards cloning, we will have the same ones in our local computer:</a:t>
            </a:r>
            <a:endParaRPr sz="16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34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cap="flat" cmpd="sng" w="38100">
            <a:solidFill>
              <a:srgbClr val="4278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5" name="Google Shape;15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4"/>
          <p:cNvSpPr txBox="1"/>
          <p:nvPr/>
        </p:nvSpPr>
        <p:spPr>
          <a:xfrm>
            <a:off x="414725" y="944075"/>
            <a:ext cx="85446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In our local computer, looks the same:</a:t>
            </a:r>
            <a:endParaRPr sz="16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57" name="Google Shape;157;p34"/>
          <p:cNvSpPr txBox="1"/>
          <p:nvPr/>
        </p:nvSpPr>
        <p:spPr>
          <a:xfrm>
            <a:off x="414725" y="238450"/>
            <a:ext cx="85923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Solving Conflicts</a:t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34"/>
          <p:cNvSpPr txBox="1"/>
          <p:nvPr/>
        </p:nvSpPr>
        <p:spPr>
          <a:xfrm>
            <a:off x="5799800" y="1347800"/>
            <a:ext cx="2651400" cy="3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300">
                <a:latin typeface="Montserrat Light"/>
                <a:ea typeface="Montserrat Light"/>
                <a:cs typeface="Montserrat Light"/>
                <a:sym typeface="Montserrat Light"/>
              </a:rPr>
              <a:t>We can run:</a:t>
            </a:r>
            <a:endParaRPr i="1"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300">
                <a:latin typeface="Montserrat Light"/>
                <a:ea typeface="Montserrat Light"/>
                <a:cs typeface="Montserrat Light"/>
                <a:sym typeface="Montserrat Light"/>
              </a:rPr>
              <a:t>	</a:t>
            </a:r>
            <a:r>
              <a:rPr i="1" lang="en-GB" sz="1300">
                <a:latin typeface="Montserrat Light"/>
                <a:ea typeface="Montserrat Light"/>
                <a:cs typeface="Montserrat Light"/>
                <a:sym typeface="Montserrat Light"/>
              </a:rPr>
              <a:t>g</a:t>
            </a:r>
            <a:r>
              <a:rPr i="1" lang="en-GB" sz="1300">
                <a:latin typeface="Montserrat Light"/>
                <a:ea typeface="Montserrat Light"/>
                <a:cs typeface="Montserrat Light"/>
                <a:sym typeface="Montserrat Light"/>
              </a:rPr>
              <a:t>it log</a:t>
            </a:r>
            <a:endParaRPr i="1"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300">
                <a:latin typeface="Montserrat Light"/>
                <a:ea typeface="Montserrat Light"/>
                <a:cs typeface="Montserrat Light"/>
                <a:sym typeface="Montserrat Light"/>
              </a:rPr>
              <a:t>And check that our master branch is on the same commit that origin/master or run:</a:t>
            </a:r>
            <a:endParaRPr i="1"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300">
                <a:latin typeface="Montserrat Light"/>
                <a:ea typeface="Montserrat Light"/>
                <a:cs typeface="Montserrat Light"/>
                <a:sym typeface="Montserrat Light"/>
              </a:rPr>
              <a:t>g</a:t>
            </a:r>
            <a:r>
              <a:rPr i="1" lang="en-GB" sz="1300">
                <a:latin typeface="Montserrat Light"/>
                <a:ea typeface="Montserrat Light"/>
                <a:cs typeface="Montserrat Light"/>
                <a:sym typeface="Montserrat Light"/>
              </a:rPr>
              <a:t>it status</a:t>
            </a:r>
            <a:endParaRPr i="1"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300">
                <a:latin typeface="Montserrat Light"/>
                <a:ea typeface="Montserrat Light"/>
                <a:cs typeface="Montserrat Light"/>
                <a:sym typeface="Montserrat Light"/>
              </a:rPr>
              <a:t>And check that our branch is up to date with the remote’s.</a:t>
            </a:r>
            <a:endParaRPr i="1" sz="13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59" name="Google Shape;159;p34"/>
          <p:cNvPicPr preferRelativeResize="0"/>
          <p:nvPr/>
        </p:nvPicPr>
        <p:blipFill rotWithShape="1">
          <a:blip r:embed="rId4">
            <a:alphaModFix/>
          </a:blip>
          <a:srcRect b="22821" l="0" r="0" t="0"/>
          <a:stretch/>
        </p:blipFill>
        <p:spPr>
          <a:xfrm>
            <a:off x="414725" y="1347800"/>
            <a:ext cx="5317125" cy="261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4"/>
          <p:cNvSpPr txBox="1"/>
          <p:nvPr/>
        </p:nvSpPr>
        <p:spPr>
          <a:xfrm>
            <a:off x="414725" y="3999950"/>
            <a:ext cx="73854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300">
                <a:latin typeface="Montserrat Light"/>
                <a:ea typeface="Montserrat Light"/>
                <a:cs typeface="Montserrat Light"/>
                <a:sym typeface="Montserrat Light"/>
              </a:rPr>
              <a:t>Both branches, remote and local have the HEAD on the same commit </a:t>
            </a:r>
            <a:endParaRPr i="1" sz="13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" name="Google Shape;165;p35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cap="flat" cmpd="sng" w="38100">
            <a:solidFill>
              <a:srgbClr val="4278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6" name="Google Shape;16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5"/>
          <p:cNvSpPr txBox="1"/>
          <p:nvPr/>
        </p:nvSpPr>
        <p:spPr>
          <a:xfrm>
            <a:off x="414725" y="944075"/>
            <a:ext cx="85446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Montserrat Light"/>
                <a:ea typeface="Montserrat Light"/>
                <a:cs typeface="Montserrat Light"/>
                <a:sym typeface="Montserrat Light"/>
              </a:rPr>
              <a:t>But someone (me from other location to emulate other coworker in this case) has kept on working and pushed the code to the master (maybe after a pull request)</a:t>
            </a:r>
            <a:endParaRPr sz="16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Montserrat Light"/>
                <a:ea typeface="Montserrat Light"/>
                <a:cs typeface="Montserrat Light"/>
                <a:sym typeface="Montserrat Light"/>
              </a:rPr>
              <a:t>The point is that:</a:t>
            </a:r>
            <a:endParaRPr sz="16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highlight>
                  <a:srgbClr val="0091EA"/>
                </a:highlight>
                <a:latin typeface="Montserrat"/>
                <a:ea typeface="Montserrat"/>
                <a:cs typeface="Montserrat"/>
                <a:sym typeface="Montserrat"/>
              </a:rPr>
              <a:t>The master branch in the remote moved forward!</a:t>
            </a:r>
            <a:endParaRPr b="1" sz="2400">
              <a:solidFill>
                <a:schemeClr val="lt1"/>
              </a:solidFill>
              <a:highlight>
                <a:srgbClr val="0091EA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68" name="Google Shape;168;p35"/>
          <p:cNvSpPr txBox="1"/>
          <p:nvPr/>
        </p:nvSpPr>
        <p:spPr>
          <a:xfrm>
            <a:off x="414725" y="238450"/>
            <a:ext cx="85923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Solving Conflicts</a:t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9" name="Google Shape;16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513" y="2432600"/>
            <a:ext cx="8267026" cy="21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6"/>
          <p:cNvPicPr preferRelativeResize="0"/>
          <p:nvPr/>
        </p:nvPicPr>
        <p:blipFill rotWithShape="1">
          <a:blip r:embed="rId3">
            <a:alphaModFix/>
          </a:blip>
          <a:srcRect b="40756" l="2381" r="0" t="40659"/>
          <a:stretch/>
        </p:blipFill>
        <p:spPr>
          <a:xfrm>
            <a:off x="414725" y="3703975"/>
            <a:ext cx="7102550" cy="95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36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cap="flat" cmpd="sng" w="38100">
            <a:solidFill>
              <a:srgbClr val="4278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6" name="Google Shape;17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6"/>
          <p:cNvSpPr txBox="1"/>
          <p:nvPr/>
        </p:nvSpPr>
        <p:spPr>
          <a:xfrm>
            <a:off x="414725" y="238450"/>
            <a:ext cx="85923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Solving Conflicts</a:t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8" name="Google Shape;178;p36"/>
          <p:cNvPicPr preferRelativeResize="0"/>
          <p:nvPr/>
        </p:nvPicPr>
        <p:blipFill rotWithShape="1">
          <a:blip r:embed="rId5">
            <a:alphaModFix/>
          </a:blip>
          <a:srcRect b="41058" l="0" r="0" t="0"/>
          <a:stretch/>
        </p:blipFill>
        <p:spPr>
          <a:xfrm>
            <a:off x="414725" y="1476375"/>
            <a:ext cx="5353050" cy="189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6"/>
          <p:cNvSpPr txBox="1"/>
          <p:nvPr/>
        </p:nvSpPr>
        <p:spPr>
          <a:xfrm>
            <a:off x="5850325" y="1476375"/>
            <a:ext cx="2601000" cy="29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300">
                <a:latin typeface="Montserrat Light"/>
                <a:ea typeface="Montserrat Light"/>
                <a:cs typeface="Montserrat Light"/>
                <a:sym typeface="Montserrat Light"/>
              </a:rPr>
              <a:t>As shown, in our project the commits that follows </a:t>
            </a:r>
            <a:r>
              <a:rPr b="1" i="1" lang="en-GB" sz="1300">
                <a:latin typeface="Montserrat"/>
                <a:ea typeface="Montserrat"/>
                <a:cs typeface="Montserrat"/>
                <a:sym typeface="Montserrat"/>
              </a:rPr>
              <a:t>d3587da </a:t>
            </a:r>
            <a:r>
              <a:rPr i="1" lang="en-GB" sz="1300">
                <a:latin typeface="Montserrat Light"/>
                <a:ea typeface="Montserrat Light"/>
                <a:cs typeface="Montserrat Light"/>
                <a:sym typeface="Montserrat Light"/>
              </a:rPr>
              <a:t>is </a:t>
            </a:r>
            <a:r>
              <a:rPr b="1" i="1" lang="en-GB" sz="1300">
                <a:latin typeface="Montserrat"/>
                <a:ea typeface="Montserrat"/>
                <a:cs typeface="Montserrat"/>
                <a:sym typeface="Montserrat"/>
              </a:rPr>
              <a:t>89a7157</a:t>
            </a:r>
            <a:r>
              <a:rPr i="1" lang="en-GB" sz="1300">
                <a:latin typeface="Montserrat Light"/>
                <a:ea typeface="Montserrat Light"/>
                <a:cs typeface="Montserrat Light"/>
                <a:sym typeface="Montserrat Light"/>
              </a:rPr>
              <a:t>, while in the remote is the </a:t>
            </a:r>
            <a:r>
              <a:rPr b="1" i="1" lang="en-GB" sz="1300">
                <a:latin typeface="Montserrat"/>
                <a:ea typeface="Montserrat"/>
                <a:cs typeface="Montserrat"/>
                <a:sym typeface="Montserrat"/>
              </a:rPr>
              <a:t>32ac03a.</a:t>
            </a:r>
            <a:endParaRPr b="1" i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300">
                <a:latin typeface="Montserrat"/>
                <a:ea typeface="Montserrat"/>
                <a:cs typeface="Montserrat"/>
                <a:sym typeface="Montserrat"/>
              </a:rPr>
              <a:t>The history bifurcated at d3587da. There are 2 branches that contain different work</a:t>
            </a:r>
            <a:endParaRPr b="1" i="1"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36"/>
          <p:cNvSpPr txBox="1"/>
          <p:nvPr/>
        </p:nvSpPr>
        <p:spPr>
          <a:xfrm>
            <a:off x="414725" y="921675"/>
            <a:ext cx="86970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Montserrat"/>
                <a:ea typeface="Montserrat"/>
                <a:cs typeface="Montserrat"/>
                <a:sym typeface="Montserrat"/>
              </a:rPr>
              <a:t>As well as our local work: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81" name="Google Shape;181;p36"/>
          <p:cNvSpPr txBox="1"/>
          <p:nvPr/>
        </p:nvSpPr>
        <p:spPr>
          <a:xfrm>
            <a:off x="1722000" y="3430475"/>
            <a:ext cx="1718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600">
                <a:latin typeface="Montserrat Light"/>
                <a:ea typeface="Montserrat Light"/>
                <a:cs typeface="Montserrat Light"/>
                <a:sym typeface="Montserrat Light"/>
              </a:rPr>
              <a:t>d3587da</a:t>
            </a:r>
            <a:endParaRPr i="1" sz="16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82" name="Google Shape;182;p36"/>
          <p:cNvSpPr txBox="1"/>
          <p:nvPr/>
        </p:nvSpPr>
        <p:spPr>
          <a:xfrm>
            <a:off x="3851525" y="4606725"/>
            <a:ext cx="1718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600">
                <a:latin typeface="Montserrat Light"/>
                <a:ea typeface="Montserrat Light"/>
                <a:cs typeface="Montserrat Light"/>
                <a:sym typeface="Montserrat Light"/>
              </a:rPr>
              <a:t>89a7157</a:t>
            </a:r>
            <a:endParaRPr i="1" sz="16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83" name="Google Shape;183;p36"/>
          <p:cNvSpPr txBox="1"/>
          <p:nvPr/>
        </p:nvSpPr>
        <p:spPr>
          <a:xfrm>
            <a:off x="3786150" y="3405300"/>
            <a:ext cx="1718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600">
                <a:latin typeface="Montserrat Light"/>
                <a:ea typeface="Montserrat Light"/>
                <a:cs typeface="Montserrat Light"/>
                <a:sym typeface="Montserrat Light"/>
              </a:rPr>
              <a:t>32ac03a</a:t>
            </a:r>
            <a:endParaRPr i="1" sz="16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84" name="Google Shape;184;p36"/>
          <p:cNvSpPr txBox="1"/>
          <p:nvPr/>
        </p:nvSpPr>
        <p:spPr>
          <a:xfrm>
            <a:off x="7425300" y="4251575"/>
            <a:ext cx="1718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600">
                <a:latin typeface="Montserrat Light"/>
                <a:ea typeface="Montserrat Light"/>
                <a:cs typeface="Montserrat Light"/>
                <a:sym typeface="Montserrat Light"/>
              </a:rPr>
              <a:t>local/main</a:t>
            </a:r>
            <a:endParaRPr i="1" sz="16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85" name="Google Shape;185;p36"/>
          <p:cNvSpPr txBox="1"/>
          <p:nvPr/>
        </p:nvSpPr>
        <p:spPr>
          <a:xfrm>
            <a:off x="7425300" y="3627775"/>
            <a:ext cx="1718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600">
                <a:latin typeface="Montserrat Light"/>
                <a:ea typeface="Montserrat Light"/>
                <a:cs typeface="Montserrat Light"/>
                <a:sym typeface="Montserrat Light"/>
              </a:rPr>
              <a:t>origin</a:t>
            </a:r>
            <a:r>
              <a:rPr i="1" lang="en-GB" sz="1600">
                <a:latin typeface="Montserrat Light"/>
                <a:ea typeface="Montserrat Light"/>
                <a:cs typeface="Montserrat Light"/>
                <a:sym typeface="Montserrat Light"/>
              </a:rPr>
              <a:t>/main</a:t>
            </a:r>
            <a:endParaRPr i="1" sz="16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" name="Google Shape;190;p37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cap="flat" cmpd="sng" w="38100">
            <a:solidFill>
              <a:srgbClr val="4278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1" name="Google Shape;1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7"/>
          <p:cNvSpPr txBox="1"/>
          <p:nvPr/>
        </p:nvSpPr>
        <p:spPr>
          <a:xfrm>
            <a:off x="414725" y="944075"/>
            <a:ext cx="8544600" cy="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Montserrat"/>
                <a:ea typeface="Montserrat"/>
                <a:cs typeface="Montserrat"/>
                <a:sym typeface="Montserrat"/>
              </a:rPr>
              <a:t>The histories at this point have bifurcated: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93" name="Google Shape;193;p37"/>
          <p:cNvSpPr txBox="1"/>
          <p:nvPr/>
        </p:nvSpPr>
        <p:spPr>
          <a:xfrm>
            <a:off x="414725" y="238450"/>
            <a:ext cx="85923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Solving Conflicts</a:t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4" name="Google Shape;194;p37"/>
          <p:cNvPicPr preferRelativeResize="0"/>
          <p:nvPr/>
        </p:nvPicPr>
        <p:blipFill rotWithShape="1">
          <a:blip r:embed="rId4">
            <a:alphaModFix/>
          </a:blip>
          <a:srcRect b="37233" l="565" r="19810" t="35565"/>
          <a:stretch/>
        </p:blipFill>
        <p:spPr>
          <a:xfrm>
            <a:off x="1303650" y="1699975"/>
            <a:ext cx="5119252" cy="139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9" name="Google Shape;199;p38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cap="flat" cmpd="sng" w="38100">
            <a:solidFill>
              <a:srgbClr val="4278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0" name="Google Shape;20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8"/>
          <p:cNvSpPr txBox="1"/>
          <p:nvPr/>
        </p:nvSpPr>
        <p:spPr>
          <a:xfrm>
            <a:off x="414725" y="944075"/>
            <a:ext cx="8544600" cy="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Montserrat"/>
                <a:ea typeface="Montserrat"/>
                <a:cs typeface="Montserrat"/>
                <a:sym typeface="Montserrat"/>
              </a:rPr>
              <a:t>And at some point we will need to merge them: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02" name="Google Shape;202;p38"/>
          <p:cNvSpPr txBox="1"/>
          <p:nvPr/>
        </p:nvSpPr>
        <p:spPr>
          <a:xfrm>
            <a:off x="414725" y="238450"/>
            <a:ext cx="85923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Solving Conflicts</a:t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3" name="Google Shape;203;p38"/>
          <p:cNvPicPr preferRelativeResize="0"/>
          <p:nvPr/>
        </p:nvPicPr>
        <p:blipFill rotWithShape="1">
          <a:blip r:embed="rId4">
            <a:alphaModFix/>
          </a:blip>
          <a:srcRect b="37233" l="564" r="336" t="35565"/>
          <a:stretch/>
        </p:blipFill>
        <p:spPr>
          <a:xfrm>
            <a:off x="1303650" y="1699975"/>
            <a:ext cx="6371176" cy="139910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8"/>
          <p:cNvSpPr txBox="1"/>
          <p:nvPr/>
        </p:nvSpPr>
        <p:spPr>
          <a:xfrm>
            <a:off x="1162925" y="3438750"/>
            <a:ext cx="6371100" cy="11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600">
                <a:latin typeface="Montserrat Light"/>
                <a:ea typeface="Montserrat Light"/>
                <a:cs typeface="Montserrat Light"/>
                <a:sym typeface="Montserrat Light"/>
              </a:rPr>
              <a:t>New commit with 2 ancestors</a:t>
            </a:r>
            <a:endParaRPr i="1" sz="16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To create the new commit we will need to ‘merge’ origin/main into local/main, solve conflicts, and commit.</a:t>
            </a:r>
            <a:endParaRPr sz="16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205" name="Google Shape;205;p38"/>
          <p:cNvCxnSpPr/>
          <p:nvPr/>
        </p:nvCxnSpPr>
        <p:spPr>
          <a:xfrm>
            <a:off x="7534025" y="3082800"/>
            <a:ext cx="0" cy="10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0" name="Google Shape;210;p39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cap="flat" cmpd="sng" w="38100">
            <a:solidFill>
              <a:srgbClr val="4278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1" name="Google Shape;21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9"/>
          <p:cNvSpPr txBox="1"/>
          <p:nvPr/>
        </p:nvSpPr>
        <p:spPr>
          <a:xfrm>
            <a:off x="414725" y="944075"/>
            <a:ext cx="8544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Montserrat"/>
                <a:ea typeface="Montserrat"/>
                <a:cs typeface="Montserrat"/>
                <a:sym typeface="Montserrat"/>
              </a:rPr>
              <a:t>Since we have different histories, when we pull… we have conflicts to solve!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13" name="Google Shape;213;p39"/>
          <p:cNvSpPr txBox="1"/>
          <p:nvPr/>
        </p:nvSpPr>
        <p:spPr>
          <a:xfrm>
            <a:off x="414725" y="238450"/>
            <a:ext cx="85923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Solving Conflicts</a:t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4" name="Google Shape;21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725" y="1352675"/>
            <a:ext cx="5353050" cy="32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9"/>
          <p:cNvSpPr txBox="1"/>
          <p:nvPr/>
        </p:nvSpPr>
        <p:spPr>
          <a:xfrm>
            <a:off x="5850325" y="1352675"/>
            <a:ext cx="2601000" cy="31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300">
                <a:latin typeface="Montserrat Light"/>
                <a:ea typeface="Montserrat Light"/>
                <a:cs typeface="Montserrat Light"/>
                <a:sym typeface="Montserrat Light"/>
              </a:rPr>
              <a:t>Some parts of the files GIT was able to auto-merge. Amazing! But still, InputComponent.jsx and App.jsx need to have those conflicts solved.</a:t>
            </a:r>
            <a:endParaRPr i="1"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300">
                <a:latin typeface="Montserrat Light"/>
                <a:ea typeface="Montserrat Light"/>
                <a:cs typeface="Montserrat Light"/>
                <a:sym typeface="Montserrat Light"/>
              </a:rPr>
              <a:t>But others… Can’t tell which one is the proper one. </a:t>
            </a:r>
            <a:endParaRPr i="1"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300">
                <a:latin typeface="Montserrat Light"/>
                <a:ea typeface="Montserrat Light"/>
                <a:cs typeface="Montserrat Light"/>
                <a:sym typeface="Montserrat Light"/>
              </a:rPr>
              <a:t>Notice that our branch gets a MERGING note too.</a:t>
            </a:r>
            <a:endParaRPr i="1" sz="13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16" name="Google Shape;216;p39"/>
          <p:cNvSpPr/>
          <p:nvPr/>
        </p:nvSpPr>
        <p:spPr>
          <a:xfrm>
            <a:off x="697125" y="2791725"/>
            <a:ext cx="640500" cy="237900"/>
          </a:xfrm>
          <a:prstGeom prst="rect">
            <a:avLst/>
          </a:prstGeom>
          <a:noFill/>
          <a:ln cap="flat" cmpd="sng" w="952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lutter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