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8" r:id="rId2"/>
    <p:sldId id="257" r:id="rId3"/>
    <p:sldId id="256" r:id="rId4"/>
    <p:sldId id="259" r:id="rId5"/>
    <p:sldId id="260" r:id="rId6"/>
    <p:sldId id="261" r:id="rId7"/>
    <p:sldId id="262" r:id="rId8"/>
    <p:sldId id="263" r:id="rId9"/>
    <p:sldId id="264" r:id="rId10"/>
    <p:sldId id="265" r:id="rId11"/>
    <p:sldId id="268" r:id="rId12"/>
    <p:sldId id="266" r:id="rId13"/>
    <p:sldId id="269" r:id="rId14"/>
    <p:sldId id="267" r:id="rId15"/>
    <p:sldId id="270" r:id="rId16"/>
    <p:sldId id="271" r:id="rId17"/>
    <p:sldId id="272" r:id="rId18"/>
    <p:sldId id="273" r:id="rId19"/>
    <p:sldId id="274" r:id="rId20"/>
    <p:sldId id="275" r:id="rId21"/>
    <p:sldId id="276"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68" d="100"/>
          <a:sy n="68" d="100"/>
        </p:scale>
        <p:origin x="84" y="72"/>
      </p:cViewPr>
      <p:guideLst/>
    </p:cSldViewPr>
  </p:slideViewPr>
  <p:outlineViewPr>
    <p:cViewPr>
      <p:scale>
        <a:sx n="33" d="100"/>
        <a:sy n="33" d="100"/>
      </p:scale>
      <p:origin x="0" y="-358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DBDEC1-2B28-46F5-9C6A-C3596271F3D2}" type="datetimeFigureOut">
              <a:rPr lang="en-CA" smtClean="0"/>
              <a:t>2020-04-09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7932AF-0945-4BB4-9C05-FAD5F4A37E72}" type="slidenum">
              <a:rPr lang="en-CA" smtClean="0"/>
              <a:t>‹#›</a:t>
            </a:fld>
            <a:endParaRPr lang="en-CA"/>
          </a:p>
        </p:txBody>
      </p:sp>
    </p:spTree>
    <p:extLst>
      <p:ext uri="{BB962C8B-B14F-4D97-AF65-F5344CB8AC3E}">
        <p14:creationId xmlns:p14="http://schemas.microsoft.com/office/powerpoint/2010/main" val="3575285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27932AF-0945-4BB4-9C05-FAD5F4A37E72}" type="slidenum">
              <a:rPr lang="en-CA" smtClean="0"/>
              <a:t>8</a:t>
            </a:fld>
            <a:endParaRPr lang="en-CA"/>
          </a:p>
        </p:txBody>
      </p:sp>
    </p:spTree>
    <p:extLst>
      <p:ext uri="{BB962C8B-B14F-4D97-AF65-F5344CB8AC3E}">
        <p14:creationId xmlns:p14="http://schemas.microsoft.com/office/powerpoint/2010/main" val="3405513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6251A-D712-496F-9B04-4AF7CEF9E8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76CCE2B-D82E-43DB-9CCF-4E71D317DA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630CFE1-579F-41C1-893D-5E815F12D613}"/>
              </a:ext>
            </a:extLst>
          </p:cNvPr>
          <p:cNvSpPr>
            <a:spLocks noGrp="1"/>
          </p:cNvSpPr>
          <p:nvPr>
            <p:ph type="dt" sz="half" idx="10"/>
          </p:nvPr>
        </p:nvSpPr>
        <p:spPr/>
        <p:txBody>
          <a:bodyPr/>
          <a:lstStyle/>
          <a:p>
            <a:fld id="{E6A335BB-F21A-4314-A2E0-784C65256395}" type="datetimeFigureOut">
              <a:rPr lang="en-CA" smtClean="0"/>
              <a:t>2020-04-09</a:t>
            </a:fld>
            <a:endParaRPr lang="en-CA"/>
          </a:p>
        </p:txBody>
      </p:sp>
      <p:sp>
        <p:nvSpPr>
          <p:cNvPr id="5" name="Footer Placeholder 4">
            <a:extLst>
              <a:ext uri="{FF2B5EF4-FFF2-40B4-BE49-F238E27FC236}">
                <a16:creationId xmlns:a16="http://schemas.microsoft.com/office/drawing/2014/main" id="{F6A499A3-36F7-49BA-90D6-B617D2B05B4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4646BDD-D635-4546-8D41-C845C908BC7F}"/>
              </a:ext>
            </a:extLst>
          </p:cNvPr>
          <p:cNvSpPr>
            <a:spLocks noGrp="1"/>
          </p:cNvSpPr>
          <p:nvPr>
            <p:ph type="sldNum" sz="quarter" idx="12"/>
          </p:nvPr>
        </p:nvSpPr>
        <p:spPr/>
        <p:txBody>
          <a:bodyPr/>
          <a:lstStyle/>
          <a:p>
            <a:fld id="{38A7A6F1-A34D-4F72-8556-17EFAE4FFE1A}" type="slidenum">
              <a:rPr lang="en-CA" smtClean="0"/>
              <a:t>‹#›</a:t>
            </a:fld>
            <a:endParaRPr lang="en-CA"/>
          </a:p>
        </p:txBody>
      </p:sp>
    </p:spTree>
    <p:extLst>
      <p:ext uri="{BB962C8B-B14F-4D97-AF65-F5344CB8AC3E}">
        <p14:creationId xmlns:p14="http://schemas.microsoft.com/office/powerpoint/2010/main" val="2777177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67A15-C4A6-4C4D-A489-FF8068DC67D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2F8F23A-8BB5-409C-9E38-F0C700A56B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4612C26-F59F-45FC-9E2F-5BD2970EE75E}"/>
              </a:ext>
            </a:extLst>
          </p:cNvPr>
          <p:cNvSpPr>
            <a:spLocks noGrp="1"/>
          </p:cNvSpPr>
          <p:nvPr>
            <p:ph type="dt" sz="half" idx="10"/>
          </p:nvPr>
        </p:nvSpPr>
        <p:spPr/>
        <p:txBody>
          <a:bodyPr/>
          <a:lstStyle/>
          <a:p>
            <a:fld id="{E6A335BB-F21A-4314-A2E0-784C65256395}" type="datetimeFigureOut">
              <a:rPr lang="en-CA" smtClean="0"/>
              <a:t>2020-04-09</a:t>
            </a:fld>
            <a:endParaRPr lang="en-CA"/>
          </a:p>
        </p:txBody>
      </p:sp>
      <p:sp>
        <p:nvSpPr>
          <p:cNvPr id="5" name="Footer Placeholder 4">
            <a:extLst>
              <a:ext uri="{FF2B5EF4-FFF2-40B4-BE49-F238E27FC236}">
                <a16:creationId xmlns:a16="http://schemas.microsoft.com/office/drawing/2014/main" id="{E29C64B2-6570-4487-B5B0-0383203822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2CBD537-9EA9-4883-8776-0D618C895FB3}"/>
              </a:ext>
            </a:extLst>
          </p:cNvPr>
          <p:cNvSpPr>
            <a:spLocks noGrp="1"/>
          </p:cNvSpPr>
          <p:nvPr>
            <p:ph type="sldNum" sz="quarter" idx="12"/>
          </p:nvPr>
        </p:nvSpPr>
        <p:spPr/>
        <p:txBody>
          <a:bodyPr/>
          <a:lstStyle/>
          <a:p>
            <a:fld id="{38A7A6F1-A34D-4F72-8556-17EFAE4FFE1A}" type="slidenum">
              <a:rPr lang="en-CA" smtClean="0"/>
              <a:t>‹#›</a:t>
            </a:fld>
            <a:endParaRPr lang="en-CA"/>
          </a:p>
        </p:txBody>
      </p:sp>
    </p:spTree>
    <p:extLst>
      <p:ext uri="{BB962C8B-B14F-4D97-AF65-F5344CB8AC3E}">
        <p14:creationId xmlns:p14="http://schemas.microsoft.com/office/powerpoint/2010/main" val="2750149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0AB58A-5019-4CEF-B8BD-C52164837F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8271EB9-1BAB-4712-9769-08AD337DA0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45697C2-9ACA-4A15-8166-DCFF492CF041}"/>
              </a:ext>
            </a:extLst>
          </p:cNvPr>
          <p:cNvSpPr>
            <a:spLocks noGrp="1"/>
          </p:cNvSpPr>
          <p:nvPr>
            <p:ph type="dt" sz="half" idx="10"/>
          </p:nvPr>
        </p:nvSpPr>
        <p:spPr/>
        <p:txBody>
          <a:bodyPr/>
          <a:lstStyle/>
          <a:p>
            <a:fld id="{E6A335BB-F21A-4314-A2E0-784C65256395}" type="datetimeFigureOut">
              <a:rPr lang="en-CA" smtClean="0"/>
              <a:t>2020-04-09</a:t>
            </a:fld>
            <a:endParaRPr lang="en-CA"/>
          </a:p>
        </p:txBody>
      </p:sp>
      <p:sp>
        <p:nvSpPr>
          <p:cNvPr id="5" name="Footer Placeholder 4">
            <a:extLst>
              <a:ext uri="{FF2B5EF4-FFF2-40B4-BE49-F238E27FC236}">
                <a16:creationId xmlns:a16="http://schemas.microsoft.com/office/drawing/2014/main" id="{B78E4873-42ED-4FA4-871B-E348AE52C4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7CD657A-F7BE-47F3-BDF6-FB8804483681}"/>
              </a:ext>
            </a:extLst>
          </p:cNvPr>
          <p:cNvSpPr>
            <a:spLocks noGrp="1"/>
          </p:cNvSpPr>
          <p:nvPr>
            <p:ph type="sldNum" sz="quarter" idx="12"/>
          </p:nvPr>
        </p:nvSpPr>
        <p:spPr/>
        <p:txBody>
          <a:bodyPr/>
          <a:lstStyle/>
          <a:p>
            <a:fld id="{38A7A6F1-A34D-4F72-8556-17EFAE4FFE1A}" type="slidenum">
              <a:rPr lang="en-CA" smtClean="0"/>
              <a:t>‹#›</a:t>
            </a:fld>
            <a:endParaRPr lang="en-CA"/>
          </a:p>
        </p:txBody>
      </p:sp>
    </p:spTree>
    <p:extLst>
      <p:ext uri="{BB962C8B-B14F-4D97-AF65-F5344CB8AC3E}">
        <p14:creationId xmlns:p14="http://schemas.microsoft.com/office/powerpoint/2010/main" val="3779826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87FA-6B2C-4266-9921-1E76B55C974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B97C97F-4CE3-49AB-B897-E84C245A9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4E22DC6-61B1-4F2A-9CE3-A290C7BD43A6}"/>
              </a:ext>
            </a:extLst>
          </p:cNvPr>
          <p:cNvSpPr>
            <a:spLocks noGrp="1"/>
          </p:cNvSpPr>
          <p:nvPr>
            <p:ph type="dt" sz="half" idx="10"/>
          </p:nvPr>
        </p:nvSpPr>
        <p:spPr/>
        <p:txBody>
          <a:bodyPr/>
          <a:lstStyle/>
          <a:p>
            <a:fld id="{E6A335BB-F21A-4314-A2E0-784C65256395}" type="datetimeFigureOut">
              <a:rPr lang="en-CA" smtClean="0"/>
              <a:t>2020-04-09</a:t>
            </a:fld>
            <a:endParaRPr lang="en-CA"/>
          </a:p>
        </p:txBody>
      </p:sp>
      <p:sp>
        <p:nvSpPr>
          <p:cNvPr id="5" name="Footer Placeholder 4">
            <a:extLst>
              <a:ext uri="{FF2B5EF4-FFF2-40B4-BE49-F238E27FC236}">
                <a16:creationId xmlns:a16="http://schemas.microsoft.com/office/drawing/2014/main" id="{9BF0572A-825F-4459-88FE-E847FEC9C32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0E3F477-4FD2-4DA1-8060-80A138115907}"/>
              </a:ext>
            </a:extLst>
          </p:cNvPr>
          <p:cNvSpPr>
            <a:spLocks noGrp="1"/>
          </p:cNvSpPr>
          <p:nvPr>
            <p:ph type="sldNum" sz="quarter" idx="12"/>
          </p:nvPr>
        </p:nvSpPr>
        <p:spPr/>
        <p:txBody>
          <a:bodyPr/>
          <a:lstStyle/>
          <a:p>
            <a:fld id="{38A7A6F1-A34D-4F72-8556-17EFAE4FFE1A}" type="slidenum">
              <a:rPr lang="en-CA" smtClean="0"/>
              <a:t>‹#›</a:t>
            </a:fld>
            <a:endParaRPr lang="en-CA"/>
          </a:p>
        </p:txBody>
      </p:sp>
    </p:spTree>
    <p:extLst>
      <p:ext uri="{BB962C8B-B14F-4D97-AF65-F5344CB8AC3E}">
        <p14:creationId xmlns:p14="http://schemas.microsoft.com/office/powerpoint/2010/main" val="4206979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3E2E-4F90-436F-9625-E2E9032D6B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3FBBC0A-D08E-40ED-91B3-E1EBCEEE2A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FD2092-53D6-4258-B7EB-E7452DB84624}"/>
              </a:ext>
            </a:extLst>
          </p:cNvPr>
          <p:cNvSpPr>
            <a:spLocks noGrp="1"/>
          </p:cNvSpPr>
          <p:nvPr>
            <p:ph type="dt" sz="half" idx="10"/>
          </p:nvPr>
        </p:nvSpPr>
        <p:spPr/>
        <p:txBody>
          <a:bodyPr/>
          <a:lstStyle/>
          <a:p>
            <a:fld id="{E6A335BB-F21A-4314-A2E0-784C65256395}" type="datetimeFigureOut">
              <a:rPr lang="en-CA" smtClean="0"/>
              <a:t>2020-04-09</a:t>
            </a:fld>
            <a:endParaRPr lang="en-CA"/>
          </a:p>
        </p:txBody>
      </p:sp>
      <p:sp>
        <p:nvSpPr>
          <p:cNvPr id="5" name="Footer Placeholder 4">
            <a:extLst>
              <a:ext uri="{FF2B5EF4-FFF2-40B4-BE49-F238E27FC236}">
                <a16:creationId xmlns:a16="http://schemas.microsoft.com/office/drawing/2014/main" id="{4C509A65-0EE2-43C3-89A4-26D92F5D58C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57535FC-C3E6-4595-98F8-CAD42BE4C1B2}"/>
              </a:ext>
            </a:extLst>
          </p:cNvPr>
          <p:cNvSpPr>
            <a:spLocks noGrp="1"/>
          </p:cNvSpPr>
          <p:nvPr>
            <p:ph type="sldNum" sz="quarter" idx="12"/>
          </p:nvPr>
        </p:nvSpPr>
        <p:spPr/>
        <p:txBody>
          <a:bodyPr/>
          <a:lstStyle/>
          <a:p>
            <a:fld id="{38A7A6F1-A34D-4F72-8556-17EFAE4FFE1A}" type="slidenum">
              <a:rPr lang="en-CA" smtClean="0"/>
              <a:t>‹#›</a:t>
            </a:fld>
            <a:endParaRPr lang="en-CA"/>
          </a:p>
        </p:txBody>
      </p:sp>
    </p:spTree>
    <p:extLst>
      <p:ext uri="{BB962C8B-B14F-4D97-AF65-F5344CB8AC3E}">
        <p14:creationId xmlns:p14="http://schemas.microsoft.com/office/powerpoint/2010/main" val="2281099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3316-41F7-45EB-9A50-5BD34F33FFB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5FF625A-2139-43AB-BCF8-F198B4F2DB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0395654-1124-49C8-9B3B-9809454B1B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A734A37-8C82-496A-B2FA-6960C58ACF88}"/>
              </a:ext>
            </a:extLst>
          </p:cNvPr>
          <p:cNvSpPr>
            <a:spLocks noGrp="1"/>
          </p:cNvSpPr>
          <p:nvPr>
            <p:ph type="dt" sz="half" idx="10"/>
          </p:nvPr>
        </p:nvSpPr>
        <p:spPr/>
        <p:txBody>
          <a:bodyPr/>
          <a:lstStyle/>
          <a:p>
            <a:fld id="{E6A335BB-F21A-4314-A2E0-784C65256395}" type="datetimeFigureOut">
              <a:rPr lang="en-CA" smtClean="0"/>
              <a:t>2020-04-09</a:t>
            </a:fld>
            <a:endParaRPr lang="en-CA"/>
          </a:p>
        </p:txBody>
      </p:sp>
      <p:sp>
        <p:nvSpPr>
          <p:cNvPr id="6" name="Footer Placeholder 5">
            <a:extLst>
              <a:ext uri="{FF2B5EF4-FFF2-40B4-BE49-F238E27FC236}">
                <a16:creationId xmlns:a16="http://schemas.microsoft.com/office/drawing/2014/main" id="{1CE100F2-5518-4E9D-B89B-8697F1BC0CC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53D3322-DD0B-4313-A5E5-3BAA58ED89B7}"/>
              </a:ext>
            </a:extLst>
          </p:cNvPr>
          <p:cNvSpPr>
            <a:spLocks noGrp="1"/>
          </p:cNvSpPr>
          <p:nvPr>
            <p:ph type="sldNum" sz="quarter" idx="12"/>
          </p:nvPr>
        </p:nvSpPr>
        <p:spPr/>
        <p:txBody>
          <a:bodyPr/>
          <a:lstStyle/>
          <a:p>
            <a:fld id="{38A7A6F1-A34D-4F72-8556-17EFAE4FFE1A}" type="slidenum">
              <a:rPr lang="en-CA" smtClean="0"/>
              <a:t>‹#›</a:t>
            </a:fld>
            <a:endParaRPr lang="en-CA"/>
          </a:p>
        </p:txBody>
      </p:sp>
    </p:spTree>
    <p:extLst>
      <p:ext uri="{BB962C8B-B14F-4D97-AF65-F5344CB8AC3E}">
        <p14:creationId xmlns:p14="http://schemas.microsoft.com/office/powerpoint/2010/main" val="2392700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D9C4E-1FEE-4747-A7E3-F3470499573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CAB0A4B-215E-4484-AD27-C036E5C1DB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26CA6F-0C24-439A-858C-8A29996266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E46EBF5-CF98-4833-89A0-3BAD3E5B7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62E767-CC8D-4422-BCF0-B1B1F507DE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8B378D3-2EF1-4E55-8AAC-398238B08027}"/>
              </a:ext>
            </a:extLst>
          </p:cNvPr>
          <p:cNvSpPr>
            <a:spLocks noGrp="1"/>
          </p:cNvSpPr>
          <p:nvPr>
            <p:ph type="dt" sz="half" idx="10"/>
          </p:nvPr>
        </p:nvSpPr>
        <p:spPr/>
        <p:txBody>
          <a:bodyPr/>
          <a:lstStyle/>
          <a:p>
            <a:fld id="{E6A335BB-F21A-4314-A2E0-784C65256395}" type="datetimeFigureOut">
              <a:rPr lang="en-CA" smtClean="0"/>
              <a:t>2020-04-09</a:t>
            </a:fld>
            <a:endParaRPr lang="en-CA"/>
          </a:p>
        </p:txBody>
      </p:sp>
      <p:sp>
        <p:nvSpPr>
          <p:cNvPr id="8" name="Footer Placeholder 7">
            <a:extLst>
              <a:ext uri="{FF2B5EF4-FFF2-40B4-BE49-F238E27FC236}">
                <a16:creationId xmlns:a16="http://schemas.microsoft.com/office/drawing/2014/main" id="{D41B478B-D7A7-4F2F-B66F-2E40F005435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15C2F4E-6C47-4B71-AEE4-4F5D7FE11783}"/>
              </a:ext>
            </a:extLst>
          </p:cNvPr>
          <p:cNvSpPr>
            <a:spLocks noGrp="1"/>
          </p:cNvSpPr>
          <p:nvPr>
            <p:ph type="sldNum" sz="quarter" idx="12"/>
          </p:nvPr>
        </p:nvSpPr>
        <p:spPr/>
        <p:txBody>
          <a:bodyPr/>
          <a:lstStyle/>
          <a:p>
            <a:fld id="{38A7A6F1-A34D-4F72-8556-17EFAE4FFE1A}" type="slidenum">
              <a:rPr lang="en-CA" smtClean="0"/>
              <a:t>‹#›</a:t>
            </a:fld>
            <a:endParaRPr lang="en-CA"/>
          </a:p>
        </p:txBody>
      </p:sp>
    </p:spTree>
    <p:extLst>
      <p:ext uri="{BB962C8B-B14F-4D97-AF65-F5344CB8AC3E}">
        <p14:creationId xmlns:p14="http://schemas.microsoft.com/office/powerpoint/2010/main" val="1916407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74D33-5190-48BE-89B7-A83F0777E7C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F523675-D605-4A7F-A25B-036881598EEE}"/>
              </a:ext>
            </a:extLst>
          </p:cNvPr>
          <p:cNvSpPr>
            <a:spLocks noGrp="1"/>
          </p:cNvSpPr>
          <p:nvPr>
            <p:ph type="dt" sz="half" idx="10"/>
          </p:nvPr>
        </p:nvSpPr>
        <p:spPr/>
        <p:txBody>
          <a:bodyPr/>
          <a:lstStyle/>
          <a:p>
            <a:fld id="{E6A335BB-F21A-4314-A2E0-784C65256395}" type="datetimeFigureOut">
              <a:rPr lang="en-CA" smtClean="0"/>
              <a:t>2020-04-09</a:t>
            </a:fld>
            <a:endParaRPr lang="en-CA"/>
          </a:p>
        </p:txBody>
      </p:sp>
      <p:sp>
        <p:nvSpPr>
          <p:cNvPr id="4" name="Footer Placeholder 3">
            <a:extLst>
              <a:ext uri="{FF2B5EF4-FFF2-40B4-BE49-F238E27FC236}">
                <a16:creationId xmlns:a16="http://schemas.microsoft.com/office/drawing/2014/main" id="{C1C67119-4D80-48D8-ABEC-E24BFFF3805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530918A-5E83-46D8-84B0-EC191164C4C9}"/>
              </a:ext>
            </a:extLst>
          </p:cNvPr>
          <p:cNvSpPr>
            <a:spLocks noGrp="1"/>
          </p:cNvSpPr>
          <p:nvPr>
            <p:ph type="sldNum" sz="quarter" idx="12"/>
          </p:nvPr>
        </p:nvSpPr>
        <p:spPr/>
        <p:txBody>
          <a:bodyPr/>
          <a:lstStyle/>
          <a:p>
            <a:fld id="{38A7A6F1-A34D-4F72-8556-17EFAE4FFE1A}" type="slidenum">
              <a:rPr lang="en-CA" smtClean="0"/>
              <a:t>‹#›</a:t>
            </a:fld>
            <a:endParaRPr lang="en-CA"/>
          </a:p>
        </p:txBody>
      </p:sp>
    </p:spTree>
    <p:extLst>
      <p:ext uri="{BB962C8B-B14F-4D97-AF65-F5344CB8AC3E}">
        <p14:creationId xmlns:p14="http://schemas.microsoft.com/office/powerpoint/2010/main" val="88628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C55720-3260-48FD-94E1-A5D4F9C0BE6C}"/>
              </a:ext>
            </a:extLst>
          </p:cNvPr>
          <p:cNvSpPr>
            <a:spLocks noGrp="1"/>
          </p:cNvSpPr>
          <p:nvPr>
            <p:ph type="dt" sz="half" idx="10"/>
          </p:nvPr>
        </p:nvSpPr>
        <p:spPr/>
        <p:txBody>
          <a:bodyPr/>
          <a:lstStyle/>
          <a:p>
            <a:fld id="{E6A335BB-F21A-4314-A2E0-784C65256395}" type="datetimeFigureOut">
              <a:rPr lang="en-CA" smtClean="0"/>
              <a:t>2020-04-09</a:t>
            </a:fld>
            <a:endParaRPr lang="en-CA"/>
          </a:p>
        </p:txBody>
      </p:sp>
      <p:sp>
        <p:nvSpPr>
          <p:cNvPr id="3" name="Footer Placeholder 2">
            <a:extLst>
              <a:ext uri="{FF2B5EF4-FFF2-40B4-BE49-F238E27FC236}">
                <a16:creationId xmlns:a16="http://schemas.microsoft.com/office/drawing/2014/main" id="{86A9B6EE-F81D-43E3-9500-DAFD46F734F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77777D1-28C3-48E1-B9C7-A0E4486C1AC5}"/>
              </a:ext>
            </a:extLst>
          </p:cNvPr>
          <p:cNvSpPr>
            <a:spLocks noGrp="1"/>
          </p:cNvSpPr>
          <p:nvPr>
            <p:ph type="sldNum" sz="quarter" idx="12"/>
          </p:nvPr>
        </p:nvSpPr>
        <p:spPr/>
        <p:txBody>
          <a:bodyPr/>
          <a:lstStyle/>
          <a:p>
            <a:fld id="{38A7A6F1-A34D-4F72-8556-17EFAE4FFE1A}" type="slidenum">
              <a:rPr lang="en-CA" smtClean="0"/>
              <a:t>‹#›</a:t>
            </a:fld>
            <a:endParaRPr lang="en-CA"/>
          </a:p>
        </p:txBody>
      </p:sp>
    </p:spTree>
    <p:extLst>
      <p:ext uri="{BB962C8B-B14F-4D97-AF65-F5344CB8AC3E}">
        <p14:creationId xmlns:p14="http://schemas.microsoft.com/office/powerpoint/2010/main" val="977430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4C76-8EAB-47E6-9470-1A184FCA6A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EC76546-0C72-4AFD-9A0F-674F8EF9B3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B974268-1BC7-483E-B3C0-9FE695597B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F766A-F702-45FC-BC17-9BB121689491}"/>
              </a:ext>
            </a:extLst>
          </p:cNvPr>
          <p:cNvSpPr>
            <a:spLocks noGrp="1"/>
          </p:cNvSpPr>
          <p:nvPr>
            <p:ph type="dt" sz="half" idx="10"/>
          </p:nvPr>
        </p:nvSpPr>
        <p:spPr/>
        <p:txBody>
          <a:bodyPr/>
          <a:lstStyle/>
          <a:p>
            <a:fld id="{E6A335BB-F21A-4314-A2E0-784C65256395}" type="datetimeFigureOut">
              <a:rPr lang="en-CA" smtClean="0"/>
              <a:t>2020-04-09</a:t>
            </a:fld>
            <a:endParaRPr lang="en-CA"/>
          </a:p>
        </p:txBody>
      </p:sp>
      <p:sp>
        <p:nvSpPr>
          <p:cNvPr id="6" name="Footer Placeholder 5">
            <a:extLst>
              <a:ext uri="{FF2B5EF4-FFF2-40B4-BE49-F238E27FC236}">
                <a16:creationId xmlns:a16="http://schemas.microsoft.com/office/drawing/2014/main" id="{8B36788B-BAD1-4FC7-B8A1-F086F9988AC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86C08CF-7AB6-4651-BB35-9140A4275CF3}"/>
              </a:ext>
            </a:extLst>
          </p:cNvPr>
          <p:cNvSpPr>
            <a:spLocks noGrp="1"/>
          </p:cNvSpPr>
          <p:nvPr>
            <p:ph type="sldNum" sz="quarter" idx="12"/>
          </p:nvPr>
        </p:nvSpPr>
        <p:spPr/>
        <p:txBody>
          <a:bodyPr/>
          <a:lstStyle/>
          <a:p>
            <a:fld id="{38A7A6F1-A34D-4F72-8556-17EFAE4FFE1A}" type="slidenum">
              <a:rPr lang="en-CA" smtClean="0"/>
              <a:t>‹#›</a:t>
            </a:fld>
            <a:endParaRPr lang="en-CA"/>
          </a:p>
        </p:txBody>
      </p:sp>
    </p:spTree>
    <p:extLst>
      <p:ext uri="{BB962C8B-B14F-4D97-AF65-F5344CB8AC3E}">
        <p14:creationId xmlns:p14="http://schemas.microsoft.com/office/powerpoint/2010/main" val="43111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FEACE-B7B1-4C16-9AA5-1E68113DB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9ECD4D5-4837-412A-80E3-FA526EE343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5255495-C630-4D99-ACFF-47C6A0E604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BF7BCE-A391-44AC-AC76-797F1D27D5BE}"/>
              </a:ext>
            </a:extLst>
          </p:cNvPr>
          <p:cNvSpPr>
            <a:spLocks noGrp="1"/>
          </p:cNvSpPr>
          <p:nvPr>
            <p:ph type="dt" sz="half" idx="10"/>
          </p:nvPr>
        </p:nvSpPr>
        <p:spPr/>
        <p:txBody>
          <a:bodyPr/>
          <a:lstStyle/>
          <a:p>
            <a:fld id="{E6A335BB-F21A-4314-A2E0-784C65256395}" type="datetimeFigureOut">
              <a:rPr lang="en-CA" smtClean="0"/>
              <a:t>2020-04-09</a:t>
            </a:fld>
            <a:endParaRPr lang="en-CA"/>
          </a:p>
        </p:txBody>
      </p:sp>
      <p:sp>
        <p:nvSpPr>
          <p:cNvPr id="6" name="Footer Placeholder 5">
            <a:extLst>
              <a:ext uri="{FF2B5EF4-FFF2-40B4-BE49-F238E27FC236}">
                <a16:creationId xmlns:a16="http://schemas.microsoft.com/office/drawing/2014/main" id="{25A40FAC-290E-4E26-B5EF-A5F5510D9A3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7779203-0D51-4C43-9ACC-FD916922E4B0}"/>
              </a:ext>
            </a:extLst>
          </p:cNvPr>
          <p:cNvSpPr>
            <a:spLocks noGrp="1"/>
          </p:cNvSpPr>
          <p:nvPr>
            <p:ph type="sldNum" sz="quarter" idx="12"/>
          </p:nvPr>
        </p:nvSpPr>
        <p:spPr/>
        <p:txBody>
          <a:bodyPr/>
          <a:lstStyle/>
          <a:p>
            <a:fld id="{38A7A6F1-A34D-4F72-8556-17EFAE4FFE1A}" type="slidenum">
              <a:rPr lang="en-CA" smtClean="0"/>
              <a:t>‹#›</a:t>
            </a:fld>
            <a:endParaRPr lang="en-CA"/>
          </a:p>
        </p:txBody>
      </p:sp>
    </p:spTree>
    <p:extLst>
      <p:ext uri="{BB962C8B-B14F-4D97-AF65-F5344CB8AC3E}">
        <p14:creationId xmlns:p14="http://schemas.microsoft.com/office/powerpoint/2010/main" val="2502668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2073B3-375A-440A-9D41-707438D7CC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3CFC4EB-24CD-4455-B551-91E98B17DB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E558D66-CF1F-4A1C-BF7C-C1F8A4DC10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A335BB-F21A-4314-A2E0-784C65256395}" type="datetimeFigureOut">
              <a:rPr lang="en-CA" smtClean="0"/>
              <a:t>2020-04-09</a:t>
            </a:fld>
            <a:endParaRPr lang="en-CA"/>
          </a:p>
        </p:txBody>
      </p:sp>
      <p:sp>
        <p:nvSpPr>
          <p:cNvPr id="5" name="Footer Placeholder 4">
            <a:extLst>
              <a:ext uri="{FF2B5EF4-FFF2-40B4-BE49-F238E27FC236}">
                <a16:creationId xmlns:a16="http://schemas.microsoft.com/office/drawing/2014/main" id="{BA22E645-B265-416E-AA3D-266B395C23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6745E53-60CF-43C5-B973-F8A4FAA212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A7A6F1-A34D-4F72-8556-17EFAE4FFE1A}" type="slidenum">
              <a:rPr lang="en-CA" smtClean="0"/>
              <a:t>‹#›</a:t>
            </a:fld>
            <a:endParaRPr lang="en-CA"/>
          </a:p>
        </p:txBody>
      </p:sp>
    </p:spTree>
    <p:extLst>
      <p:ext uri="{BB962C8B-B14F-4D97-AF65-F5344CB8AC3E}">
        <p14:creationId xmlns:p14="http://schemas.microsoft.com/office/powerpoint/2010/main" val="1004445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kaggle.com/uciml/breast-cancer-wisconsin-dat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Image result for cancer">
            <a:extLst>
              <a:ext uri="{FF2B5EF4-FFF2-40B4-BE49-F238E27FC236}">
                <a16:creationId xmlns:a16="http://schemas.microsoft.com/office/drawing/2014/main" id="{4F5E53AA-F767-4139-B803-453817AAE9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28" b="10503"/>
          <a:stretch/>
        </p:blipFill>
        <p:spPr bwMode="auto">
          <a:xfrm>
            <a:off x="20" y="-393885"/>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6"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14E0B5A7-1337-4537-B4B2-621E908085F9}"/>
              </a:ext>
            </a:extLst>
          </p:cNvPr>
          <p:cNvSpPr>
            <a:spLocks noGrp="1"/>
          </p:cNvSpPr>
          <p:nvPr>
            <p:ph type="ctrTitle"/>
          </p:nvPr>
        </p:nvSpPr>
        <p:spPr>
          <a:xfrm>
            <a:off x="709448" y="1913950"/>
            <a:ext cx="4204137" cy="1342754"/>
          </a:xfrm>
        </p:spPr>
        <p:txBody>
          <a:bodyPr vert="horz" lIns="91440" tIns="45720" rIns="91440" bIns="45720" rtlCol="0" anchor="ctr">
            <a:normAutofit/>
          </a:bodyPr>
          <a:lstStyle/>
          <a:p>
            <a:r>
              <a:rPr lang="en-US" sz="3600" b="1" dirty="0"/>
              <a:t>Breast Cancer</a:t>
            </a:r>
            <a:br>
              <a:rPr lang="en-US" sz="3600" b="1" dirty="0"/>
            </a:br>
            <a:r>
              <a:rPr lang="en-US" sz="3600" b="1" dirty="0"/>
              <a:t>Group-III</a:t>
            </a:r>
          </a:p>
        </p:txBody>
      </p:sp>
      <p:cxnSp>
        <p:nvCxnSpPr>
          <p:cNvPr id="27" name="Straight Connector 17">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2219F0F-F798-4238-8250-CE8A90489932}"/>
              </a:ext>
            </a:extLst>
          </p:cNvPr>
          <p:cNvSpPr>
            <a:spLocks noGrp="1"/>
          </p:cNvSpPr>
          <p:nvPr>
            <p:ph type="subTitle" idx="1"/>
          </p:nvPr>
        </p:nvSpPr>
        <p:spPr>
          <a:xfrm>
            <a:off x="525516" y="3417573"/>
            <a:ext cx="4593021" cy="2912888"/>
          </a:xfrm>
        </p:spPr>
        <p:txBody>
          <a:bodyPr vert="horz" lIns="91440" tIns="45720" rIns="91440" bIns="45720" rtlCol="0" anchor="ctr">
            <a:normAutofit/>
          </a:bodyPr>
          <a:lstStyle/>
          <a:p>
            <a:pPr algn="l"/>
            <a:r>
              <a:rPr lang="en-US" sz="2500" b="1" dirty="0">
                <a:latin typeface="Times New Roman" panose="02020603050405020304" pitchFamily="18" charset="0"/>
                <a:cs typeface="Times New Roman" panose="02020603050405020304" pitchFamily="18" charset="0"/>
              </a:rPr>
              <a:t> Presented by : </a:t>
            </a:r>
            <a:r>
              <a:rPr lang="en-US" sz="2000" dirty="0"/>
              <a:t>	</a:t>
            </a:r>
          </a:p>
          <a:p>
            <a:pPr indent="-228600" algn="l">
              <a:buFont typeface="Arial" panose="020B0604020202020204" pitchFamily="34" charset="0"/>
              <a:buChar char="•"/>
            </a:pPr>
            <a:r>
              <a:rPr lang="en-US" sz="2000" dirty="0"/>
              <a:t>KOMALPREET KAUR (0733909)	</a:t>
            </a:r>
          </a:p>
          <a:p>
            <a:pPr indent="-228600" algn="l">
              <a:buFont typeface="Arial" panose="020B0604020202020204" pitchFamily="34" charset="0"/>
              <a:buChar char="•"/>
            </a:pPr>
            <a:r>
              <a:rPr lang="en-US" sz="2000" dirty="0"/>
              <a:t>SEOUNG KYOUNG RYU (0725164)</a:t>
            </a:r>
          </a:p>
          <a:p>
            <a:pPr indent="-228600" algn="l">
              <a:buFont typeface="Arial" panose="020B0604020202020204" pitchFamily="34" charset="0"/>
              <a:buChar char="•"/>
            </a:pPr>
            <a:r>
              <a:rPr lang="en-US" sz="2000" dirty="0"/>
              <a:t>GURTEJ SINGH UBHI (0734821)	</a:t>
            </a:r>
          </a:p>
        </p:txBody>
      </p:sp>
    </p:spTree>
    <p:extLst>
      <p:ext uri="{BB962C8B-B14F-4D97-AF65-F5344CB8AC3E}">
        <p14:creationId xmlns:p14="http://schemas.microsoft.com/office/powerpoint/2010/main" val="75570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C5BDF-060F-4AFB-B959-AEC40BF1FBC5}"/>
              </a:ext>
            </a:extLst>
          </p:cNvPr>
          <p:cNvSpPr>
            <a:spLocks noGrp="1"/>
          </p:cNvSpPr>
          <p:nvPr>
            <p:ph type="title"/>
          </p:nvPr>
        </p:nvSpPr>
        <p:spPr/>
        <p:txBody>
          <a:bodyPr/>
          <a:lstStyle/>
          <a:p>
            <a:pPr algn="ctr"/>
            <a:r>
              <a:rPr lang="en-CA" b="1" dirty="0">
                <a:latin typeface="Times New Roman" panose="02020603050405020304" pitchFamily="18" charset="0"/>
                <a:cs typeface="Times New Roman" panose="02020603050405020304" pitchFamily="18" charset="0"/>
              </a:rPr>
              <a:t>Feature Selection</a:t>
            </a:r>
          </a:p>
        </p:txBody>
      </p:sp>
      <p:sp>
        <p:nvSpPr>
          <p:cNvPr id="3" name="Content Placeholder 2">
            <a:extLst>
              <a:ext uri="{FF2B5EF4-FFF2-40B4-BE49-F238E27FC236}">
                <a16:creationId xmlns:a16="http://schemas.microsoft.com/office/drawing/2014/main" id="{49731AEF-587F-4D9A-9379-0CA2B8766A93}"/>
              </a:ext>
            </a:extLst>
          </p:cNvPr>
          <p:cNvSpPr>
            <a:spLocks noGrp="1"/>
          </p:cNvSpPr>
          <p:nvPr>
            <p:ph idx="1"/>
          </p:nvPr>
        </p:nvSpPr>
        <p:spPr>
          <a:xfrm>
            <a:off x="838200" y="1825625"/>
            <a:ext cx="10515600" cy="4786190"/>
          </a:xfrm>
        </p:spPr>
        <p:txBody>
          <a:bodyPr>
            <a:noAutofit/>
          </a:bodyPr>
          <a:lstStyle/>
          <a:p>
            <a:pPr>
              <a:lnSpc>
                <a:spcPct val="80000"/>
              </a:lnSpc>
              <a:spcBef>
                <a:spcPts val="0"/>
              </a:spcBef>
            </a:pPr>
            <a:r>
              <a:rPr lang="en-CA" sz="2400" b="1" dirty="0">
                <a:latin typeface="Times New Roman" panose="02020603050405020304" pitchFamily="18" charset="0"/>
                <a:cs typeface="Times New Roman" panose="02020603050405020304" pitchFamily="18" charset="0"/>
              </a:rPr>
              <a:t>From above graphs, it is quite clear                                                                    that mean features shows high 					                                 correlation as compared to standard                                                                                              error and worst features.</a:t>
            </a:r>
          </a:p>
          <a:p>
            <a:pPr>
              <a:lnSpc>
                <a:spcPct val="80000"/>
              </a:lnSpc>
              <a:spcBef>
                <a:spcPts val="0"/>
              </a:spcBef>
            </a:pPr>
            <a:endParaRPr lang="en-CA" sz="2400" b="1" dirty="0">
              <a:latin typeface="Times New Roman" panose="02020603050405020304" pitchFamily="18" charset="0"/>
              <a:cs typeface="Times New Roman" panose="02020603050405020304" pitchFamily="18" charset="0"/>
            </a:endParaRPr>
          </a:p>
          <a:p>
            <a:pPr>
              <a:lnSpc>
                <a:spcPct val="80000"/>
              </a:lnSpc>
              <a:spcBef>
                <a:spcPts val="0"/>
              </a:spcBef>
            </a:pPr>
            <a:r>
              <a:rPr lang="en-CA" sz="2400" dirty="0">
                <a:latin typeface="Times New Roman" panose="02020603050405020304" pitchFamily="18" charset="0"/>
                <a:cs typeface="Times New Roman" panose="02020603050405020304" pitchFamily="18" charset="0"/>
              </a:rPr>
              <a:t>Following set of features shows strong                                                                             correlation with each other:</a:t>
            </a:r>
          </a:p>
          <a:p>
            <a:pPr lvl="1">
              <a:lnSpc>
                <a:spcPct val="80000"/>
              </a:lnSpc>
              <a:spcBef>
                <a:spcPts val="0"/>
              </a:spcBef>
            </a:pPr>
            <a:r>
              <a:rPr lang="en-CA" dirty="0" err="1">
                <a:latin typeface="Times New Roman" panose="02020603050405020304" pitchFamily="18" charset="0"/>
                <a:cs typeface="Times New Roman" panose="02020603050405020304" pitchFamily="18" charset="0"/>
              </a:rPr>
              <a:t>radius_mean</a:t>
            </a:r>
            <a:r>
              <a:rPr lang="en-CA" dirty="0">
                <a:latin typeface="Times New Roman" panose="02020603050405020304" pitchFamily="18" charset="0"/>
                <a:cs typeface="Times New Roman" panose="02020603050405020304" pitchFamily="18" charset="0"/>
              </a:rPr>
              <a:t>, perimeter _mean and                                                                                                      area _mean</a:t>
            </a:r>
          </a:p>
          <a:p>
            <a:pPr lvl="1">
              <a:lnSpc>
                <a:spcPct val="80000"/>
              </a:lnSpc>
              <a:spcBef>
                <a:spcPts val="0"/>
              </a:spcBef>
            </a:pPr>
            <a:r>
              <a:rPr lang="en-CA" dirty="0">
                <a:latin typeface="Times New Roman" panose="02020603050405020304" pitchFamily="18" charset="0"/>
                <a:cs typeface="Times New Roman" panose="02020603050405020304" pitchFamily="18" charset="0"/>
              </a:rPr>
              <a:t>compactness _mean, concavity _mean                                                                                                                           and concave points _mean</a:t>
            </a:r>
          </a:p>
          <a:p>
            <a:pPr>
              <a:lnSpc>
                <a:spcPct val="80000"/>
              </a:lnSpc>
              <a:spcBef>
                <a:spcPts val="0"/>
              </a:spcBef>
            </a:pPr>
            <a:r>
              <a:rPr lang="en-US" sz="2400" dirty="0">
                <a:latin typeface="Times New Roman" panose="02020603050405020304" pitchFamily="18" charset="0"/>
                <a:cs typeface="Times New Roman" panose="02020603050405020304" pitchFamily="18" charset="0"/>
              </a:rPr>
              <a:t>Therefore, following features are selected                                                                                                           to train our models:</a:t>
            </a:r>
          </a:p>
          <a:p>
            <a:pPr lvl="1">
              <a:lnSpc>
                <a:spcPct val="80000"/>
              </a:lnSpc>
              <a:spcBef>
                <a:spcPts val="0"/>
              </a:spcBef>
            </a:pPr>
            <a:r>
              <a:rPr lang="en-US" dirty="0">
                <a:latin typeface="Times New Roman" panose="02020603050405020304" pitchFamily="18" charset="0"/>
                <a:cs typeface="Times New Roman" panose="02020603050405020304" pitchFamily="18" charset="0"/>
              </a:rPr>
              <a:t>'radius_mean','</a:t>
            </a:r>
            <a:r>
              <a:rPr lang="en-US" dirty="0" err="1">
                <a:latin typeface="Times New Roman" panose="02020603050405020304" pitchFamily="18" charset="0"/>
                <a:cs typeface="Times New Roman" panose="02020603050405020304" pitchFamily="18" charset="0"/>
              </a:rPr>
              <a:t>texture_mean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compactness_mean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symmetry_mean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smoothness_mean</a:t>
            </a:r>
            <a:r>
              <a:rPr lang="en-US" dirty="0">
                <a:latin typeface="Times New Roman" panose="02020603050405020304" pitchFamily="18" charset="0"/>
                <a:cs typeface="Times New Roman" panose="02020603050405020304" pitchFamily="18" charset="0"/>
              </a:rPr>
              <a:t>’.</a:t>
            </a:r>
          </a:p>
          <a:p>
            <a:pPr marL="0" indent="0">
              <a:lnSpc>
                <a:spcPct val="50000"/>
              </a:lnSpc>
              <a:spcBef>
                <a:spcPts val="0"/>
              </a:spcBef>
              <a:buNone/>
            </a:pP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0F17710-5DCB-4C69-97E2-DDB31194792B}"/>
              </a:ext>
            </a:extLst>
          </p:cNvPr>
          <p:cNvPicPr>
            <a:picLocks noChangeAspect="1"/>
          </p:cNvPicPr>
          <p:nvPr/>
        </p:nvPicPr>
        <p:blipFill>
          <a:blip r:embed="rId2"/>
          <a:stretch>
            <a:fillRect/>
          </a:stretch>
        </p:blipFill>
        <p:spPr>
          <a:xfrm>
            <a:off x="6482527" y="1410711"/>
            <a:ext cx="5709473" cy="5201104"/>
          </a:xfrm>
          <a:prstGeom prst="rect">
            <a:avLst/>
          </a:prstGeom>
        </p:spPr>
      </p:pic>
    </p:spTree>
    <p:extLst>
      <p:ext uri="{BB962C8B-B14F-4D97-AF65-F5344CB8AC3E}">
        <p14:creationId xmlns:p14="http://schemas.microsoft.com/office/powerpoint/2010/main" val="3561951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D05A4-5C6C-4B79-8662-ECCBB70D16E7}"/>
              </a:ext>
            </a:extLst>
          </p:cNvPr>
          <p:cNvSpPr>
            <a:spLocks noGrp="1"/>
          </p:cNvSpPr>
          <p:nvPr>
            <p:ph type="title"/>
          </p:nvPr>
        </p:nvSpPr>
        <p:spPr/>
        <p:txBody>
          <a:bodyPr/>
          <a:lstStyle/>
          <a:p>
            <a:pPr algn="ctr"/>
            <a:r>
              <a:rPr lang="en-CA" b="1" dirty="0">
                <a:latin typeface="Times New Roman" panose="02020603050405020304" pitchFamily="18" charset="0"/>
                <a:cs typeface="Times New Roman" panose="02020603050405020304" pitchFamily="18" charset="0"/>
              </a:rPr>
              <a:t>Splitting Criteria</a:t>
            </a:r>
          </a:p>
        </p:txBody>
      </p:sp>
      <p:sp>
        <p:nvSpPr>
          <p:cNvPr id="3" name="Content Placeholder 2">
            <a:extLst>
              <a:ext uri="{FF2B5EF4-FFF2-40B4-BE49-F238E27FC236}">
                <a16:creationId xmlns:a16="http://schemas.microsoft.com/office/drawing/2014/main" id="{ACDA14B5-C6E1-4267-89BB-352988C8BD3F}"/>
              </a:ext>
            </a:extLst>
          </p:cNvPr>
          <p:cNvSpPr>
            <a:spLocks noGrp="1"/>
          </p:cNvSpPr>
          <p:nvPr>
            <p:ph idx="1"/>
          </p:nvPr>
        </p:nvSpPr>
        <p:spPr>
          <a:xfrm>
            <a:off x="838200" y="2075543"/>
            <a:ext cx="10515600" cy="4101420"/>
          </a:xfrm>
        </p:spPr>
        <p:txBody>
          <a:bodyPr>
            <a:noAutofit/>
          </a:bodyPr>
          <a:lstStyle/>
          <a:p>
            <a:pPr>
              <a:lnSpc>
                <a:spcPct val="80000"/>
              </a:lnSpc>
            </a:pPr>
            <a:r>
              <a:rPr lang="en-US" sz="2400" dirty="0">
                <a:latin typeface="Times New Roman" panose="02020603050405020304" pitchFamily="18" charset="0"/>
                <a:cs typeface="Times New Roman" panose="02020603050405020304" pitchFamily="18" charset="0"/>
              </a:rPr>
              <a:t>We have splitted the dataset into train and test set with the ratio of 75:25.</a:t>
            </a:r>
          </a:p>
          <a:p>
            <a:pPr>
              <a:lnSpc>
                <a:spcPct val="80000"/>
              </a:lnSpc>
            </a:pPr>
            <a:r>
              <a:rPr lang="en-US" sz="2400" dirty="0">
                <a:latin typeface="Times New Roman" panose="02020603050405020304" pitchFamily="18" charset="0"/>
                <a:cs typeface="Times New Roman" panose="02020603050405020304" pitchFamily="18" charset="0"/>
              </a:rPr>
              <a:t>After splitting data</a:t>
            </a:r>
          </a:p>
          <a:p>
            <a:pPr lvl="1">
              <a:lnSpc>
                <a:spcPct val="80000"/>
              </a:lnSpc>
            </a:pPr>
            <a:r>
              <a:rPr lang="en-US" dirty="0">
                <a:latin typeface="Times New Roman" panose="02020603050405020304" pitchFamily="18" charset="0"/>
                <a:cs typeface="Times New Roman" panose="02020603050405020304" pitchFamily="18" charset="0"/>
              </a:rPr>
              <a:t>Training set shape:(426, 31)</a:t>
            </a:r>
          </a:p>
          <a:p>
            <a:pPr lvl="1">
              <a:lnSpc>
                <a:spcPct val="80000"/>
              </a:lnSpc>
            </a:pPr>
            <a:r>
              <a:rPr lang="en-US" dirty="0">
                <a:latin typeface="Times New Roman" panose="02020603050405020304" pitchFamily="18" charset="0"/>
                <a:cs typeface="Times New Roman" panose="02020603050405020304" pitchFamily="18" charset="0"/>
              </a:rPr>
              <a:t>Test set shape:(143, 31)</a:t>
            </a:r>
          </a:p>
          <a:p>
            <a:pPr lvl="1">
              <a:lnSpc>
                <a:spcPct val="80000"/>
              </a:lnSpc>
            </a:pPr>
            <a:endParaRPr lang="en-US" dirty="0">
              <a:latin typeface="Times New Roman" panose="02020603050405020304" pitchFamily="18" charset="0"/>
              <a:cs typeface="Times New Roman" panose="02020603050405020304" pitchFamily="18" charset="0"/>
            </a:endParaRPr>
          </a:p>
          <a:p>
            <a:pPr lvl="1">
              <a:lnSpc>
                <a:spcPct val="80000"/>
              </a:lnSpc>
            </a:pPr>
            <a:endParaRPr lang="en-US" dirty="0">
              <a:latin typeface="Times New Roman" panose="02020603050405020304" pitchFamily="18" charset="0"/>
              <a:cs typeface="Times New Roman" panose="02020603050405020304" pitchFamily="18" charset="0"/>
            </a:endParaRPr>
          </a:p>
          <a:p>
            <a:pPr lvl="1">
              <a:lnSpc>
                <a:spcPct val="80000"/>
              </a:lnSpc>
            </a:pPr>
            <a:endParaRPr lang="en-US" dirty="0">
              <a:latin typeface="Times New Roman" panose="02020603050405020304" pitchFamily="18" charset="0"/>
              <a:cs typeface="Times New Roman" panose="02020603050405020304" pitchFamily="18" charset="0"/>
            </a:endParaRPr>
          </a:p>
          <a:p>
            <a:pPr lvl="1">
              <a:lnSpc>
                <a:spcPct val="80000"/>
              </a:lnSpc>
            </a:pPr>
            <a:endParaRPr lang="en-US" dirty="0">
              <a:latin typeface="Times New Roman" panose="02020603050405020304" pitchFamily="18" charset="0"/>
              <a:cs typeface="Times New Roman" panose="02020603050405020304" pitchFamily="18" charset="0"/>
            </a:endParaRPr>
          </a:p>
          <a:p>
            <a:pPr>
              <a:lnSpc>
                <a:spcPct val="80000"/>
              </a:lnSpc>
            </a:pPr>
            <a:endParaRPr lang="en-US" sz="2400" dirty="0">
              <a:latin typeface="Times New Roman" panose="02020603050405020304" pitchFamily="18" charset="0"/>
              <a:cs typeface="Times New Roman" panose="02020603050405020304" pitchFamily="18" charset="0"/>
            </a:endParaRPr>
          </a:p>
          <a:p>
            <a:pPr>
              <a:lnSpc>
                <a:spcPct val="80000"/>
              </a:lnSpc>
            </a:pPr>
            <a:r>
              <a:rPr lang="en-US" sz="2400" dirty="0">
                <a:latin typeface="Times New Roman" panose="02020603050405020304" pitchFamily="18" charset="0"/>
                <a:cs typeface="Times New Roman" panose="02020603050405020304" pitchFamily="18" charset="0"/>
              </a:rPr>
              <a:t>We have employed various classification models to carry out our analysis and are shown below:</a:t>
            </a:r>
          </a:p>
          <a:p>
            <a:pPr>
              <a:lnSpc>
                <a:spcPct val="80000"/>
              </a:lnSpc>
            </a:pPr>
            <a:endParaRPr lang="en-CA" sz="2400" dirty="0"/>
          </a:p>
        </p:txBody>
      </p:sp>
      <p:pic>
        <p:nvPicPr>
          <p:cNvPr id="5" name="Picture 4">
            <a:extLst>
              <a:ext uri="{FF2B5EF4-FFF2-40B4-BE49-F238E27FC236}">
                <a16:creationId xmlns:a16="http://schemas.microsoft.com/office/drawing/2014/main" id="{FB206ED9-89CB-4216-9A48-EB52BDCF89F2}"/>
              </a:ext>
            </a:extLst>
          </p:cNvPr>
          <p:cNvPicPr>
            <a:picLocks noChangeAspect="1"/>
          </p:cNvPicPr>
          <p:nvPr/>
        </p:nvPicPr>
        <p:blipFill>
          <a:blip r:embed="rId2"/>
          <a:stretch>
            <a:fillRect/>
          </a:stretch>
        </p:blipFill>
        <p:spPr>
          <a:xfrm>
            <a:off x="1388864" y="3694626"/>
            <a:ext cx="3343729" cy="1459819"/>
          </a:xfrm>
          <a:prstGeom prst="rect">
            <a:avLst/>
          </a:prstGeom>
        </p:spPr>
      </p:pic>
    </p:spTree>
    <p:extLst>
      <p:ext uri="{BB962C8B-B14F-4D97-AF65-F5344CB8AC3E}">
        <p14:creationId xmlns:p14="http://schemas.microsoft.com/office/powerpoint/2010/main" val="1344000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35FFA1-DF73-4388-811F-02A949161BC3}"/>
              </a:ext>
            </a:extLst>
          </p:cNvPr>
          <p:cNvSpPr>
            <a:spLocks noGrp="1"/>
          </p:cNvSpPr>
          <p:nvPr>
            <p:ph type="title"/>
          </p:nvPr>
        </p:nvSpPr>
        <p:spPr>
          <a:xfrm>
            <a:off x="643467" y="321734"/>
            <a:ext cx="10905066" cy="1135737"/>
          </a:xfrm>
        </p:spPr>
        <p:txBody>
          <a:bodyPr>
            <a:normAutofit/>
          </a:bodyPr>
          <a:lstStyle/>
          <a:p>
            <a:pPr algn="ctr"/>
            <a:r>
              <a:rPr lang="en-CA" sz="3600" b="1" dirty="0">
                <a:latin typeface="Times New Roman" panose="02020603050405020304" pitchFamily="18" charset="0"/>
                <a:cs typeface="Times New Roman" panose="02020603050405020304" pitchFamily="18" charset="0"/>
              </a:rPr>
              <a:t>Classification Models</a:t>
            </a:r>
          </a:p>
        </p:txBody>
      </p:sp>
      <p:sp>
        <p:nvSpPr>
          <p:cNvPr id="3" name="Content Placeholder 2">
            <a:extLst>
              <a:ext uri="{FF2B5EF4-FFF2-40B4-BE49-F238E27FC236}">
                <a16:creationId xmlns:a16="http://schemas.microsoft.com/office/drawing/2014/main" id="{1ED18807-17A8-4BDA-B4B1-510EB81E6134}"/>
              </a:ext>
            </a:extLst>
          </p:cNvPr>
          <p:cNvSpPr>
            <a:spLocks noGrp="1"/>
          </p:cNvSpPr>
          <p:nvPr>
            <p:ph idx="1"/>
          </p:nvPr>
        </p:nvSpPr>
        <p:spPr>
          <a:xfrm>
            <a:off x="643469" y="1782981"/>
            <a:ext cx="4008384" cy="4393982"/>
          </a:xfrm>
        </p:spPr>
        <p:txBody>
          <a:bodyPr>
            <a:normAutofit/>
          </a:bodyPr>
          <a:lstStyle/>
          <a:p>
            <a:pPr marL="0" indent="0">
              <a:buNone/>
            </a:pPr>
            <a:r>
              <a:rPr lang="en-CA" sz="2400" b="1" dirty="0">
                <a:latin typeface="Times New Roman" panose="02020603050405020304" pitchFamily="18" charset="0"/>
                <a:cs typeface="Times New Roman" panose="02020603050405020304" pitchFamily="18" charset="0"/>
              </a:rPr>
              <a:t>Random Forest Classifier</a:t>
            </a:r>
          </a:p>
          <a:p>
            <a:pPr marL="0" indent="0">
              <a:buNone/>
            </a:pPr>
            <a:endParaRPr lang="en-CA" sz="2400" b="1" dirty="0">
              <a:latin typeface="Times New Roman" panose="02020603050405020304" pitchFamily="18" charset="0"/>
              <a:cs typeface="Times New Roman" panose="02020603050405020304" pitchFamily="18" charset="0"/>
            </a:endParaRPr>
          </a:p>
        </p:txBody>
      </p:sp>
      <p:grpSp>
        <p:nvGrpSpPr>
          <p:cNvPr id="26" name="Group 2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7" name="Rectangle 2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8" name="Picture 17">
            <a:extLst>
              <a:ext uri="{FF2B5EF4-FFF2-40B4-BE49-F238E27FC236}">
                <a16:creationId xmlns:a16="http://schemas.microsoft.com/office/drawing/2014/main" id="{46705E9A-3205-444D-A82E-D49812309CDA}"/>
              </a:ext>
            </a:extLst>
          </p:cNvPr>
          <p:cNvPicPr>
            <a:picLocks noChangeAspect="1"/>
          </p:cNvPicPr>
          <p:nvPr/>
        </p:nvPicPr>
        <p:blipFill>
          <a:blip r:embed="rId2"/>
          <a:stretch>
            <a:fillRect/>
          </a:stretch>
        </p:blipFill>
        <p:spPr>
          <a:xfrm>
            <a:off x="5295319" y="2271524"/>
            <a:ext cx="6253211" cy="1139474"/>
          </a:xfrm>
          <a:prstGeom prst="rect">
            <a:avLst/>
          </a:prstGeom>
        </p:spPr>
      </p:pic>
      <p:grpSp>
        <p:nvGrpSpPr>
          <p:cNvPr id="30" name="Group 29">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18">
            <a:extLst>
              <a:ext uri="{FF2B5EF4-FFF2-40B4-BE49-F238E27FC236}">
                <a16:creationId xmlns:a16="http://schemas.microsoft.com/office/drawing/2014/main" id="{1B564E99-CEA6-4B70-AF9B-A6EDEA27B951}"/>
              </a:ext>
            </a:extLst>
          </p:cNvPr>
          <p:cNvPicPr>
            <a:picLocks noChangeAspect="1"/>
          </p:cNvPicPr>
          <p:nvPr/>
        </p:nvPicPr>
        <p:blipFill>
          <a:blip r:embed="rId3"/>
          <a:stretch>
            <a:fillRect/>
          </a:stretch>
        </p:blipFill>
        <p:spPr>
          <a:xfrm>
            <a:off x="5314766" y="3754685"/>
            <a:ext cx="6253212" cy="1379814"/>
          </a:xfrm>
          <a:prstGeom prst="rect">
            <a:avLst/>
          </a:prstGeom>
        </p:spPr>
      </p:pic>
      <p:sp>
        <p:nvSpPr>
          <p:cNvPr id="20" name="TextBox 19">
            <a:extLst>
              <a:ext uri="{FF2B5EF4-FFF2-40B4-BE49-F238E27FC236}">
                <a16:creationId xmlns:a16="http://schemas.microsoft.com/office/drawing/2014/main" id="{9C88A1F0-8E21-4009-A345-14555C422E5E}"/>
              </a:ext>
            </a:extLst>
          </p:cNvPr>
          <p:cNvSpPr txBox="1"/>
          <p:nvPr/>
        </p:nvSpPr>
        <p:spPr>
          <a:xfrm>
            <a:off x="624022" y="2483330"/>
            <a:ext cx="3754362" cy="3046988"/>
          </a:xfrm>
          <a:prstGeom prst="rect">
            <a:avLst/>
          </a:prstGeom>
          <a:noFill/>
        </p:spPr>
        <p:txBody>
          <a:bodyPr wrap="square" rtlCol="0">
            <a:spAutoFit/>
          </a:bodyPr>
          <a:lstStyle/>
          <a:p>
            <a:r>
              <a:rPr lang="en-CA" sz="2400" dirty="0">
                <a:latin typeface="Times New Roman" panose="02020603050405020304" pitchFamily="18" charset="0"/>
                <a:cs typeface="Times New Roman" panose="02020603050405020304" pitchFamily="18" charset="0"/>
              </a:rPr>
              <a:t>It is supervised learning algorithm that creates a set of decision trees from randomly selected subset of training set. It then collect the votes from different decision trees to decide the final class of the object.</a:t>
            </a:r>
          </a:p>
        </p:txBody>
      </p:sp>
    </p:spTree>
    <p:extLst>
      <p:ext uri="{BB962C8B-B14F-4D97-AF65-F5344CB8AC3E}">
        <p14:creationId xmlns:p14="http://schemas.microsoft.com/office/powerpoint/2010/main" val="1293327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C9D92C-7716-4D5E-B3CE-2DD53D90A7B9}"/>
              </a:ext>
            </a:extLst>
          </p:cNvPr>
          <p:cNvSpPr>
            <a:spLocks noGrp="1"/>
          </p:cNvSpPr>
          <p:nvPr>
            <p:ph type="title"/>
          </p:nvPr>
        </p:nvSpPr>
        <p:spPr>
          <a:xfrm>
            <a:off x="643467" y="321734"/>
            <a:ext cx="10905066" cy="1135737"/>
          </a:xfrm>
        </p:spPr>
        <p:txBody>
          <a:bodyPr>
            <a:normAutofit/>
          </a:bodyPr>
          <a:lstStyle/>
          <a:p>
            <a:pPr algn="ctr"/>
            <a:r>
              <a:rPr lang="en-CA" sz="3600" b="1" dirty="0" err="1">
                <a:latin typeface="Times New Roman" panose="02020603050405020304" pitchFamily="18" charset="0"/>
                <a:cs typeface="Times New Roman" panose="02020603050405020304" pitchFamily="18" charset="0"/>
              </a:rPr>
              <a:t>Cont</a:t>
            </a:r>
            <a:r>
              <a:rPr lang="en-CA" sz="36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7B88AF30-C7A9-4E55-98C1-BFBB307E8405}"/>
              </a:ext>
            </a:extLst>
          </p:cNvPr>
          <p:cNvSpPr>
            <a:spLocks noGrp="1"/>
          </p:cNvSpPr>
          <p:nvPr>
            <p:ph idx="1"/>
          </p:nvPr>
        </p:nvSpPr>
        <p:spPr>
          <a:xfrm>
            <a:off x="643469" y="1782981"/>
            <a:ext cx="4008384" cy="4393982"/>
          </a:xfrm>
        </p:spPr>
        <p:txBody>
          <a:bodyPr>
            <a:normAutofit/>
          </a:bodyPr>
          <a:lstStyle/>
          <a:p>
            <a:pPr marL="0" indent="0">
              <a:buNone/>
            </a:pPr>
            <a:r>
              <a:rPr lang="en-CA" sz="2400" b="1" dirty="0">
                <a:latin typeface="Times New Roman" panose="02020603050405020304" pitchFamily="18" charset="0"/>
                <a:cs typeface="Times New Roman" panose="02020603050405020304" pitchFamily="18" charset="0"/>
              </a:rPr>
              <a:t>Logistic Regression</a:t>
            </a:r>
          </a:p>
          <a:p>
            <a:endParaRPr lang="en-CA" sz="2400" b="1" dirty="0">
              <a:latin typeface="Times New Roman" panose="02020603050405020304" pitchFamily="18" charset="0"/>
              <a:cs typeface="Times New Roman" panose="02020603050405020304" pitchFamily="18" charset="0"/>
            </a:endParaRPr>
          </a:p>
          <a:p>
            <a:endParaRPr lang="en-CA" sz="2400" b="1" dirty="0">
              <a:latin typeface="Times New Roman" panose="02020603050405020304" pitchFamily="18" charset="0"/>
              <a:cs typeface="Times New Roman" panose="02020603050405020304" pitchFamily="18" charset="0"/>
            </a:endParaRPr>
          </a:p>
          <a:p>
            <a:endParaRPr lang="en-CA" sz="2400" b="1" dirty="0">
              <a:latin typeface="Times New Roman" panose="02020603050405020304" pitchFamily="18" charset="0"/>
              <a:cs typeface="Times New Roman" panose="02020603050405020304" pitchFamily="18" charset="0"/>
            </a:endParaRPr>
          </a:p>
          <a:p>
            <a:endParaRPr lang="en-CA" sz="2400" b="1"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3" name="Rectangle 12">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6F4C6F92-77F0-47DA-B37F-CE1FA85C625C}"/>
              </a:ext>
            </a:extLst>
          </p:cNvPr>
          <p:cNvPicPr>
            <a:picLocks noChangeAspect="1"/>
          </p:cNvPicPr>
          <p:nvPr/>
        </p:nvPicPr>
        <p:blipFill>
          <a:blip r:embed="rId2"/>
          <a:stretch>
            <a:fillRect/>
          </a:stretch>
        </p:blipFill>
        <p:spPr>
          <a:xfrm>
            <a:off x="5295319" y="2257041"/>
            <a:ext cx="6253211" cy="1147814"/>
          </a:xfrm>
          <a:prstGeom prst="rect">
            <a:avLst/>
          </a:prstGeom>
        </p:spPr>
      </p:pic>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BB43804C-D139-4F5C-B489-C71CDFA68D6A}"/>
              </a:ext>
            </a:extLst>
          </p:cNvPr>
          <p:cNvSpPr txBox="1"/>
          <p:nvPr/>
        </p:nvSpPr>
        <p:spPr>
          <a:xfrm>
            <a:off x="643467" y="2409371"/>
            <a:ext cx="3580190" cy="2308324"/>
          </a:xfrm>
          <a:prstGeom prst="rect">
            <a:avLst/>
          </a:prstGeom>
          <a:noFill/>
        </p:spPr>
        <p:txBody>
          <a:bodyPr wrap="square" rtlCol="0">
            <a:spAutoFit/>
          </a:bodyPr>
          <a:lstStyle/>
          <a:p>
            <a:r>
              <a:rPr lang="en-CA" sz="2400" dirty="0">
                <a:latin typeface="Times New Roman" panose="02020603050405020304" pitchFamily="18" charset="0"/>
                <a:cs typeface="Times New Roman" panose="02020603050405020304" pitchFamily="18" charset="0"/>
              </a:rPr>
              <a:t>It is a machine learning statistical model. It falls under the category of predictive analysis and works on the concept of probability.</a:t>
            </a:r>
          </a:p>
        </p:txBody>
      </p:sp>
      <p:pic>
        <p:nvPicPr>
          <p:cNvPr id="15" name="Picture 14">
            <a:extLst>
              <a:ext uri="{FF2B5EF4-FFF2-40B4-BE49-F238E27FC236}">
                <a16:creationId xmlns:a16="http://schemas.microsoft.com/office/drawing/2014/main" id="{39911018-C021-4244-9211-1D188DB003F3}"/>
              </a:ext>
            </a:extLst>
          </p:cNvPr>
          <p:cNvPicPr>
            <a:picLocks noChangeAspect="1"/>
          </p:cNvPicPr>
          <p:nvPr/>
        </p:nvPicPr>
        <p:blipFill>
          <a:blip r:embed="rId3"/>
          <a:stretch>
            <a:fillRect/>
          </a:stretch>
        </p:blipFill>
        <p:spPr>
          <a:xfrm>
            <a:off x="5314767" y="3904055"/>
            <a:ext cx="6253211" cy="1227372"/>
          </a:xfrm>
          <a:prstGeom prst="rect">
            <a:avLst/>
          </a:prstGeom>
        </p:spPr>
      </p:pic>
    </p:spTree>
    <p:extLst>
      <p:ext uri="{BB962C8B-B14F-4D97-AF65-F5344CB8AC3E}">
        <p14:creationId xmlns:p14="http://schemas.microsoft.com/office/powerpoint/2010/main" val="1792793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A09207-FC4C-4911-BB8B-80D1FC9E1A4E}"/>
              </a:ext>
            </a:extLst>
          </p:cNvPr>
          <p:cNvSpPr>
            <a:spLocks noGrp="1"/>
          </p:cNvSpPr>
          <p:nvPr>
            <p:ph type="title"/>
          </p:nvPr>
        </p:nvSpPr>
        <p:spPr>
          <a:xfrm>
            <a:off x="643467" y="321734"/>
            <a:ext cx="10905066" cy="1135737"/>
          </a:xfrm>
        </p:spPr>
        <p:txBody>
          <a:bodyPr>
            <a:normAutofit/>
          </a:bodyPr>
          <a:lstStyle/>
          <a:p>
            <a:pPr algn="ctr"/>
            <a:r>
              <a:rPr lang="en-CA" sz="3600" b="1" dirty="0" err="1">
                <a:latin typeface="Times New Roman" panose="02020603050405020304" pitchFamily="18" charset="0"/>
                <a:cs typeface="Times New Roman" panose="02020603050405020304" pitchFamily="18" charset="0"/>
              </a:rPr>
              <a:t>Cont</a:t>
            </a:r>
            <a:r>
              <a:rPr lang="en-CA" sz="3600" b="1" dirty="0">
                <a:latin typeface="Times New Roman" panose="02020603050405020304" pitchFamily="18" charset="0"/>
                <a:cs typeface="Times New Roman" panose="02020603050405020304" pitchFamily="18" charset="0"/>
              </a:rPr>
              <a:t>……</a:t>
            </a:r>
            <a:endParaRPr lang="en-CA" sz="3600" dirty="0"/>
          </a:p>
        </p:txBody>
      </p:sp>
      <p:sp>
        <p:nvSpPr>
          <p:cNvPr id="3" name="Content Placeholder 2">
            <a:extLst>
              <a:ext uri="{FF2B5EF4-FFF2-40B4-BE49-F238E27FC236}">
                <a16:creationId xmlns:a16="http://schemas.microsoft.com/office/drawing/2014/main" id="{4B5EDC4D-CE6B-48D4-88A3-676CF0ABE1D2}"/>
              </a:ext>
            </a:extLst>
          </p:cNvPr>
          <p:cNvSpPr>
            <a:spLocks noGrp="1"/>
          </p:cNvSpPr>
          <p:nvPr>
            <p:ph idx="1"/>
          </p:nvPr>
        </p:nvSpPr>
        <p:spPr>
          <a:xfrm>
            <a:off x="643469" y="1782981"/>
            <a:ext cx="4008384" cy="4393982"/>
          </a:xfrm>
        </p:spPr>
        <p:txBody>
          <a:bodyPr>
            <a:normAutofit/>
          </a:bodyPr>
          <a:lstStyle/>
          <a:p>
            <a:pPr marL="0" indent="0">
              <a:buNone/>
            </a:pPr>
            <a:r>
              <a:rPr lang="en-CA" sz="2400" b="1" dirty="0">
                <a:latin typeface="Times New Roman" panose="02020603050405020304" pitchFamily="18" charset="0"/>
                <a:cs typeface="Times New Roman" panose="02020603050405020304" pitchFamily="18" charset="0"/>
              </a:rPr>
              <a:t>K Nearest Neighbors</a:t>
            </a:r>
          </a:p>
          <a:p>
            <a:endParaRPr lang="en-CA" sz="2400" dirty="0">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3" name="Rectangle 12">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8EF1D87E-A57B-4219-AC7B-5FA073162538}"/>
              </a:ext>
            </a:extLst>
          </p:cNvPr>
          <p:cNvPicPr>
            <a:picLocks noChangeAspect="1"/>
          </p:cNvPicPr>
          <p:nvPr/>
        </p:nvPicPr>
        <p:blipFill>
          <a:blip r:embed="rId2"/>
          <a:stretch>
            <a:fillRect/>
          </a:stretch>
        </p:blipFill>
        <p:spPr>
          <a:xfrm>
            <a:off x="5092118" y="2586439"/>
            <a:ext cx="6253212" cy="984881"/>
          </a:xfrm>
          <a:prstGeom prst="rect">
            <a:avLst/>
          </a:prstGeom>
        </p:spPr>
      </p:pic>
      <p:sp>
        <p:nvSpPr>
          <p:cNvPr id="15" name="TextBox 14">
            <a:extLst>
              <a:ext uri="{FF2B5EF4-FFF2-40B4-BE49-F238E27FC236}">
                <a16:creationId xmlns:a16="http://schemas.microsoft.com/office/drawing/2014/main" id="{C2A2C7C6-1EAA-4247-B64B-CAA43EA1D990}"/>
              </a:ext>
            </a:extLst>
          </p:cNvPr>
          <p:cNvSpPr txBox="1"/>
          <p:nvPr/>
        </p:nvSpPr>
        <p:spPr>
          <a:xfrm>
            <a:off x="643467" y="2409371"/>
            <a:ext cx="3580190" cy="2677656"/>
          </a:xfrm>
          <a:prstGeom prst="rect">
            <a:avLst/>
          </a:prstGeom>
          <a:noFill/>
        </p:spPr>
        <p:txBody>
          <a:bodyPr wrap="square" rtlCol="0">
            <a:spAutoFit/>
          </a:bodyPr>
          <a:lstStyle/>
          <a:p>
            <a:r>
              <a:rPr lang="en-CA" sz="2400" dirty="0">
                <a:latin typeface="Times New Roman" panose="02020603050405020304" pitchFamily="18" charset="0"/>
                <a:cs typeface="Times New Roman" panose="02020603050405020304" pitchFamily="18" charset="0"/>
              </a:rPr>
              <a:t>It is a supervised machine learning algorithm that depends on labeled input data to learn a function that generates an appropriate output when given new unlabeled data.</a:t>
            </a:r>
          </a:p>
        </p:txBody>
      </p:sp>
      <p:pic>
        <p:nvPicPr>
          <p:cNvPr id="7" name="Picture 6">
            <a:extLst>
              <a:ext uri="{FF2B5EF4-FFF2-40B4-BE49-F238E27FC236}">
                <a16:creationId xmlns:a16="http://schemas.microsoft.com/office/drawing/2014/main" id="{CD56850C-4FAB-446E-9F5C-1C8E06925902}"/>
              </a:ext>
            </a:extLst>
          </p:cNvPr>
          <p:cNvPicPr>
            <a:picLocks noChangeAspect="1"/>
          </p:cNvPicPr>
          <p:nvPr/>
        </p:nvPicPr>
        <p:blipFill>
          <a:blip r:embed="rId3"/>
          <a:stretch>
            <a:fillRect/>
          </a:stretch>
        </p:blipFill>
        <p:spPr>
          <a:xfrm>
            <a:off x="5136744" y="4033628"/>
            <a:ext cx="6208586" cy="1135737"/>
          </a:xfrm>
          <a:prstGeom prst="rect">
            <a:avLst/>
          </a:prstGeom>
        </p:spPr>
      </p:pic>
    </p:spTree>
    <p:extLst>
      <p:ext uri="{BB962C8B-B14F-4D97-AF65-F5344CB8AC3E}">
        <p14:creationId xmlns:p14="http://schemas.microsoft.com/office/powerpoint/2010/main" val="699032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DA1935-24FA-4813-B57C-A6F5575BA7C2}"/>
              </a:ext>
            </a:extLst>
          </p:cNvPr>
          <p:cNvSpPr>
            <a:spLocks noGrp="1"/>
          </p:cNvSpPr>
          <p:nvPr>
            <p:ph type="title"/>
          </p:nvPr>
        </p:nvSpPr>
        <p:spPr>
          <a:xfrm>
            <a:off x="643467" y="321734"/>
            <a:ext cx="10905066" cy="1135737"/>
          </a:xfrm>
        </p:spPr>
        <p:txBody>
          <a:bodyPr>
            <a:normAutofit/>
          </a:bodyPr>
          <a:lstStyle/>
          <a:p>
            <a:pPr algn="ctr"/>
            <a:r>
              <a:rPr lang="en-CA" sz="3600" b="1" dirty="0" err="1">
                <a:latin typeface="Times New Roman" panose="02020603050405020304" pitchFamily="18" charset="0"/>
                <a:cs typeface="Times New Roman" panose="02020603050405020304" pitchFamily="18" charset="0"/>
              </a:rPr>
              <a:t>Cont</a:t>
            </a:r>
            <a:r>
              <a:rPr lang="en-CA" sz="3600" b="1" dirty="0">
                <a:latin typeface="Times New Roman" panose="02020603050405020304" pitchFamily="18" charset="0"/>
                <a:cs typeface="Times New Roman" panose="02020603050405020304" pitchFamily="18" charset="0"/>
              </a:rPr>
              <a:t>……</a:t>
            </a:r>
            <a:endParaRPr lang="en-CA" sz="3600" dirty="0"/>
          </a:p>
        </p:txBody>
      </p:sp>
      <p:sp>
        <p:nvSpPr>
          <p:cNvPr id="3" name="Content Placeholder 2">
            <a:extLst>
              <a:ext uri="{FF2B5EF4-FFF2-40B4-BE49-F238E27FC236}">
                <a16:creationId xmlns:a16="http://schemas.microsoft.com/office/drawing/2014/main" id="{F122EDCC-E558-4B38-975F-D2792E8261DB}"/>
              </a:ext>
            </a:extLst>
          </p:cNvPr>
          <p:cNvSpPr>
            <a:spLocks noGrp="1"/>
          </p:cNvSpPr>
          <p:nvPr>
            <p:ph idx="1"/>
          </p:nvPr>
        </p:nvSpPr>
        <p:spPr>
          <a:xfrm>
            <a:off x="643469" y="1782981"/>
            <a:ext cx="4008384" cy="4393982"/>
          </a:xfrm>
        </p:spPr>
        <p:txBody>
          <a:bodyPr>
            <a:normAutofit/>
          </a:bodyPr>
          <a:lstStyle/>
          <a:p>
            <a:pPr marL="0" indent="0">
              <a:buNone/>
            </a:pPr>
            <a:r>
              <a:rPr lang="en-CA" sz="2400" b="1" dirty="0">
                <a:latin typeface="Times New Roman" panose="02020603050405020304" pitchFamily="18" charset="0"/>
                <a:cs typeface="Times New Roman" panose="02020603050405020304" pitchFamily="18" charset="0"/>
              </a:rPr>
              <a:t>Decision Tree</a:t>
            </a:r>
          </a:p>
          <a:p>
            <a:endParaRPr lang="en-CA" sz="2400" dirty="0">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3" name="Rectangle 12">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6FAE6C9C-C07D-4148-8C48-8B13C25B9CB8}"/>
              </a:ext>
            </a:extLst>
          </p:cNvPr>
          <p:cNvPicPr>
            <a:picLocks noChangeAspect="1"/>
          </p:cNvPicPr>
          <p:nvPr/>
        </p:nvPicPr>
        <p:blipFill>
          <a:blip r:embed="rId2"/>
          <a:stretch>
            <a:fillRect/>
          </a:stretch>
        </p:blipFill>
        <p:spPr>
          <a:xfrm>
            <a:off x="5452432" y="2586439"/>
            <a:ext cx="6253212" cy="829677"/>
          </a:xfrm>
          <a:prstGeom prst="rect">
            <a:avLst/>
          </a:prstGeom>
        </p:spPr>
      </p:pic>
      <p:sp>
        <p:nvSpPr>
          <p:cNvPr id="15" name="TextBox 14">
            <a:extLst>
              <a:ext uri="{FF2B5EF4-FFF2-40B4-BE49-F238E27FC236}">
                <a16:creationId xmlns:a16="http://schemas.microsoft.com/office/drawing/2014/main" id="{25BBD8E8-1F3E-497C-823E-A18C5C56DECC}"/>
              </a:ext>
            </a:extLst>
          </p:cNvPr>
          <p:cNvSpPr txBox="1"/>
          <p:nvPr/>
        </p:nvSpPr>
        <p:spPr>
          <a:xfrm>
            <a:off x="643467" y="2409371"/>
            <a:ext cx="3580190" cy="4154984"/>
          </a:xfrm>
          <a:prstGeom prst="rect">
            <a:avLst/>
          </a:prstGeom>
          <a:noFill/>
        </p:spPr>
        <p:txBody>
          <a:bodyPr wrap="square" rtlCol="0">
            <a:spAutoFit/>
          </a:bodyPr>
          <a:lstStyle/>
          <a:p>
            <a:r>
              <a:rPr lang="en-CA" sz="2400" dirty="0">
                <a:latin typeface="Times New Roman" panose="02020603050405020304" pitchFamily="18" charset="0"/>
                <a:cs typeface="Times New Roman" panose="02020603050405020304" pitchFamily="18" charset="0"/>
              </a:rPr>
              <a:t>It is a supervised machine learning algorithm that helps to take decision in the form of if-else. </a:t>
            </a:r>
            <a:r>
              <a:rPr lang="en-US" sz="2400" dirty="0">
                <a:latin typeface="Times New Roman" panose="02020603050405020304" pitchFamily="18" charset="0"/>
                <a:cs typeface="Times New Roman" panose="02020603050405020304" pitchFamily="18" charset="0"/>
              </a:rPr>
              <a:t>It is a tree-like graph with nodes representing the place where we pick an attribute and ask a question; edges represent the answers to the question; and the leaves represent the actual output.</a:t>
            </a:r>
            <a:endParaRPr lang="en-CA"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7683F5B-AE20-438A-AE5A-8EF7CAF6E0EB}"/>
              </a:ext>
            </a:extLst>
          </p:cNvPr>
          <p:cNvPicPr>
            <a:picLocks noChangeAspect="1"/>
          </p:cNvPicPr>
          <p:nvPr/>
        </p:nvPicPr>
        <p:blipFill>
          <a:blip r:embed="rId3"/>
          <a:stretch>
            <a:fillRect/>
          </a:stretch>
        </p:blipFill>
        <p:spPr>
          <a:xfrm>
            <a:off x="5437615" y="3979972"/>
            <a:ext cx="6268029" cy="1135737"/>
          </a:xfrm>
          <a:prstGeom prst="rect">
            <a:avLst/>
          </a:prstGeom>
        </p:spPr>
      </p:pic>
    </p:spTree>
    <p:extLst>
      <p:ext uri="{BB962C8B-B14F-4D97-AF65-F5344CB8AC3E}">
        <p14:creationId xmlns:p14="http://schemas.microsoft.com/office/powerpoint/2010/main" val="907242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43A35-FCF5-491B-8ABF-853E6EDA7761}"/>
              </a:ext>
            </a:extLst>
          </p:cNvPr>
          <p:cNvSpPr>
            <a:spLocks noGrp="1"/>
          </p:cNvSpPr>
          <p:nvPr>
            <p:ph type="title"/>
          </p:nvPr>
        </p:nvSpPr>
        <p:spPr/>
        <p:txBody>
          <a:bodyPr/>
          <a:lstStyle/>
          <a:p>
            <a:pPr algn="ctr"/>
            <a:r>
              <a:rPr lang="en-CA" b="1" dirty="0">
                <a:latin typeface="Times New Roman" panose="02020603050405020304" pitchFamily="18" charset="0"/>
                <a:cs typeface="Times New Roman" panose="02020603050405020304" pitchFamily="18" charset="0"/>
              </a:rPr>
              <a:t>Multi Layer Perceptron</a:t>
            </a:r>
          </a:p>
        </p:txBody>
      </p:sp>
      <p:sp>
        <p:nvSpPr>
          <p:cNvPr id="3" name="Content Placeholder 2">
            <a:extLst>
              <a:ext uri="{FF2B5EF4-FFF2-40B4-BE49-F238E27FC236}">
                <a16:creationId xmlns:a16="http://schemas.microsoft.com/office/drawing/2014/main" id="{96B0216F-31E2-41A3-AB9D-DAC5669C7D00}"/>
              </a:ext>
            </a:extLst>
          </p:cNvPr>
          <p:cNvSpPr>
            <a:spLocks noGrp="1"/>
          </p:cNvSpPr>
          <p:nvPr>
            <p:ph idx="1"/>
          </p:nvPr>
        </p:nvSpPr>
        <p:spPr/>
        <p:txBody>
          <a:bodyPr>
            <a:noAutofit/>
          </a:bodyPr>
          <a:lstStyle/>
          <a:p>
            <a:r>
              <a:rPr lang="en-CA" sz="2400" dirty="0">
                <a:latin typeface="Times New Roman" panose="02020603050405020304" pitchFamily="18" charset="0"/>
                <a:cs typeface="Times New Roman" panose="02020603050405020304" pitchFamily="18" charset="0"/>
              </a:rPr>
              <a:t>MLP is multilayer perceptron which is a class of feed forward artificial neural network.</a:t>
            </a:r>
          </a:p>
          <a:p>
            <a:r>
              <a:rPr lang="en-CA" sz="2400" dirty="0">
                <a:latin typeface="Times New Roman" panose="02020603050405020304" pitchFamily="18" charset="0"/>
                <a:cs typeface="Times New Roman" panose="02020603050405020304" pitchFamily="18" charset="0"/>
              </a:rPr>
              <a:t>It uses supervised machine learning technique known as back propagation for training.</a:t>
            </a:r>
          </a:p>
          <a:p>
            <a:r>
              <a:rPr lang="en-CA" sz="2400" dirty="0">
                <a:latin typeface="Times New Roman" panose="02020603050405020304" pitchFamily="18" charset="0"/>
                <a:cs typeface="Times New Roman" panose="02020603050405020304" pitchFamily="18" charset="0"/>
              </a:rPr>
              <a:t>It distinguish the data that is not linearly separable.</a:t>
            </a:r>
          </a:p>
          <a:p>
            <a:r>
              <a:rPr lang="en-CA" sz="2400" dirty="0">
                <a:latin typeface="Times New Roman" panose="02020603050405020304" pitchFamily="18" charset="0"/>
                <a:cs typeface="Times New Roman" panose="02020603050405020304" pitchFamily="18" charset="0"/>
              </a:rPr>
              <a:t>It has three layers: input layer, hidden layer and output layer.</a:t>
            </a:r>
          </a:p>
          <a:p>
            <a:r>
              <a:rPr lang="en-CA" sz="2400" dirty="0">
                <a:latin typeface="Times New Roman" panose="02020603050405020304" pitchFamily="18" charset="0"/>
                <a:cs typeface="Times New Roman" panose="02020603050405020304" pitchFamily="18" charset="0"/>
              </a:rPr>
              <a:t>MLP add weights to balance input and output and for better optimization.</a:t>
            </a:r>
          </a:p>
          <a:p>
            <a:r>
              <a:rPr lang="en-CA" sz="2400" dirty="0">
                <a:latin typeface="Times New Roman" panose="02020603050405020304" pitchFamily="18" charset="0"/>
                <a:cs typeface="Times New Roman" panose="02020603050405020304" pitchFamily="18" charset="0"/>
              </a:rPr>
              <a:t>Sigmoid function is an activation function that produces output between 0 and 1 and is used on output layer.</a:t>
            </a:r>
          </a:p>
          <a:p>
            <a:r>
              <a:rPr lang="en-CA" sz="2400" dirty="0">
                <a:latin typeface="Times New Roman" panose="02020603050405020304" pitchFamily="18" charset="0"/>
                <a:cs typeface="Times New Roman" panose="02020603050405020304" pitchFamily="18" charset="0"/>
              </a:rPr>
              <a:t>We have used tanh() function on hidden layer instead of sigmoid function because it gives more centred values.</a:t>
            </a:r>
          </a:p>
          <a:p>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6244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AB0DE-FE8D-4811-9D25-048736A44041}"/>
              </a:ext>
            </a:extLst>
          </p:cNvPr>
          <p:cNvSpPr>
            <a:spLocks noGrp="1"/>
          </p:cNvSpPr>
          <p:nvPr>
            <p:ph type="title"/>
          </p:nvPr>
        </p:nvSpPr>
        <p:spPr/>
        <p:txBody>
          <a:bodyPr/>
          <a:lstStyle/>
          <a:p>
            <a:pPr algn="ctr"/>
            <a:r>
              <a:rPr lang="en-CA" b="1" dirty="0">
                <a:latin typeface="Times New Roman" panose="02020603050405020304" pitchFamily="18" charset="0"/>
                <a:cs typeface="Times New Roman" panose="02020603050405020304" pitchFamily="18" charset="0"/>
              </a:rPr>
              <a:t>Analysis with MLP</a:t>
            </a:r>
          </a:p>
        </p:txBody>
      </p:sp>
      <p:sp>
        <p:nvSpPr>
          <p:cNvPr id="3" name="Content Placeholder 2">
            <a:extLst>
              <a:ext uri="{FF2B5EF4-FFF2-40B4-BE49-F238E27FC236}">
                <a16:creationId xmlns:a16="http://schemas.microsoft.com/office/drawing/2014/main" id="{D5335970-49C1-4D76-9B3F-EAC32A4F943F}"/>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As we have created the algorithm, to check                                                                      whether it is working or not. We should see                                                                                  a declining learning curve with iteration,                                                                      which eventually flattens out.</a:t>
            </a:r>
          </a:p>
          <a:p>
            <a:r>
              <a:rPr lang="en-US" sz="2400" dirty="0">
                <a:latin typeface="Times New Roman" panose="02020603050405020304" pitchFamily="18" charset="0"/>
                <a:cs typeface="Times New Roman" panose="02020603050405020304" pitchFamily="18" charset="0"/>
              </a:rPr>
              <a:t>This will help us determine an appropriate                                                               number of iterations to run to determine                                                                  the appropriate parameters.</a:t>
            </a:r>
            <a:endParaRPr lang="en-CA" sz="24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BE799B1A-D7F5-4487-934E-037D71581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9166" y="1690688"/>
            <a:ext cx="4534633" cy="3598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398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AB022-1223-46A0-8C26-028987D21B11}"/>
              </a:ext>
            </a:extLst>
          </p:cNvPr>
          <p:cNvSpPr>
            <a:spLocks noGrp="1"/>
          </p:cNvSpPr>
          <p:nvPr>
            <p:ph type="title"/>
          </p:nvPr>
        </p:nvSpPr>
        <p:spPr/>
        <p:txBody>
          <a:bodyPr/>
          <a:lstStyle/>
          <a:p>
            <a:pPr algn="ctr"/>
            <a:r>
              <a:rPr lang="en-CA" b="1" dirty="0" err="1">
                <a:latin typeface="Times New Roman" panose="02020603050405020304" pitchFamily="18" charset="0"/>
                <a:cs typeface="Times New Roman" panose="02020603050405020304" pitchFamily="18" charset="0"/>
              </a:rPr>
              <a:t>Cont</a:t>
            </a:r>
            <a:r>
              <a:rPr lang="en-CA" b="1" dirty="0">
                <a:latin typeface="Times New Roman" panose="02020603050405020304" pitchFamily="18" charset="0"/>
                <a:cs typeface="Times New Roman" panose="02020603050405020304" pitchFamily="18" charset="0"/>
              </a:rPr>
              <a:t>……</a:t>
            </a:r>
            <a:endParaRPr lang="en-CA" dirty="0"/>
          </a:p>
        </p:txBody>
      </p:sp>
      <p:sp>
        <p:nvSpPr>
          <p:cNvPr id="7" name="Content Placeholder 6">
            <a:extLst>
              <a:ext uri="{FF2B5EF4-FFF2-40B4-BE49-F238E27FC236}">
                <a16:creationId xmlns:a16="http://schemas.microsoft.com/office/drawing/2014/main" id="{DB5B9796-0D29-432C-98CC-ACCE2F04F5BB}"/>
              </a:ext>
            </a:extLst>
          </p:cNvPr>
          <p:cNvSpPr>
            <a:spLocks noGrp="1"/>
          </p:cNvSpPr>
          <p:nvPr>
            <p:ph idx="1"/>
          </p:nvPr>
        </p:nvSpPr>
        <p:spPr/>
        <p:txBody>
          <a:bodyPr>
            <a:normAutofit/>
          </a:bodyPr>
          <a:lstStyle/>
          <a:p>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In the above code, iterations are 1000 and 0.5 is alpha. Alpha is learning rate parameter that refers to the change in values of coefficients on each update.</a:t>
            </a:r>
          </a:p>
        </p:txBody>
      </p:sp>
      <p:pic>
        <p:nvPicPr>
          <p:cNvPr id="8" name="Content Placeholder 3">
            <a:extLst>
              <a:ext uri="{FF2B5EF4-FFF2-40B4-BE49-F238E27FC236}">
                <a16:creationId xmlns:a16="http://schemas.microsoft.com/office/drawing/2014/main" id="{AF626663-7269-4DA7-844B-869FA3F38D28}"/>
              </a:ext>
            </a:extLst>
          </p:cNvPr>
          <p:cNvPicPr>
            <a:picLocks noChangeAspect="1"/>
          </p:cNvPicPr>
          <p:nvPr/>
        </p:nvPicPr>
        <p:blipFill>
          <a:blip r:embed="rId2"/>
          <a:stretch>
            <a:fillRect/>
          </a:stretch>
        </p:blipFill>
        <p:spPr>
          <a:xfrm>
            <a:off x="838200" y="1825625"/>
            <a:ext cx="9743050" cy="1882506"/>
          </a:xfrm>
          <a:prstGeom prst="rect">
            <a:avLst/>
          </a:prstGeom>
        </p:spPr>
      </p:pic>
    </p:spTree>
    <p:extLst>
      <p:ext uri="{BB962C8B-B14F-4D97-AF65-F5344CB8AC3E}">
        <p14:creationId xmlns:p14="http://schemas.microsoft.com/office/powerpoint/2010/main" val="2986018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E697-618E-4F79-9ADB-264AD020C738}"/>
              </a:ext>
            </a:extLst>
          </p:cNvPr>
          <p:cNvSpPr>
            <a:spLocks noGrp="1"/>
          </p:cNvSpPr>
          <p:nvPr>
            <p:ph type="title"/>
          </p:nvPr>
        </p:nvSpPr>
        <p:spPr/>
        <p:txBody>
          <a:bodyPr/>
          <a:lstStyle/>
          <a:p>
            <a:pPr algn="ctr"/>
            <a:r>
              <a:rPr lang="en-CA" b="1" dirty="0" err="1">
                <a:latin typeface="Times New Roman" panose="02020603050405020304" pitchFamily="18" charset="0"/>
                <a:cs typeface="Times New Roman" panose="02020603050405020304" pitchFamily="18" charset="0"/>
              </a:rPr>
              <a:t>Cont</a:t>
            </a:r>
            <a:r>
              <a:rPr lang="en-CA" b="1" dirty="0">
                <a:latin typeface="Times New Roman" panose="02020603050405020304" pitchFamily="18" charset="0"/>
                <a:cs typeface="Times New Roman" panose="02020603050405020304" pitchFamily="18" charset="0"/>
              </a:rPr>
              <a:t>……</a:t>
            </a:r>
            <a:endParaRPr lang="en-CA" dirty="0"/>
          </a:p>
        </p:txBody>
      </p:sp>
      <p:graphicFrame>
        <p:nvGraphicFramePr>
          <p:cNvPr id="8" name="Table 8">
            <a:extLst>
              <a:ext uri="{FF2B5EF4-FFF2-40B4-BE49-F238E27FC236}">
                <a16:creationId xmlns:a16="http://schemas.microsoft.com/office/drawing/2014/main" id="{903B754A-1A67-408E-BBBE-16BABBD84D0C}"/>
              </a:ext>
            </a:extLst>
          </p:cNvPr>
          <p:cNvGraphicFramePr>
            <a:graphicFrameLocks noGrp="1"/>
          </p:cNvGraphicFramePr>
          <p:nvPr>
            <p:ph idx="1"/>
            <p:extLst>
              <p:ext uri="{D42A27DB-BD31-4B8C-83A1-F6EECF244321}">
                <p14:modId xmlns:p14="http://schemas.microsoft.com/office/powerpoint/2010/main" val="83168800"/>
              </p:ext>
            </p:extLst>
          </p:nvPr>
        </p:nvGraphicFramePr>
        <p:xfrm>
          <a:off x="9495691" y="3567254"/>
          <a:ext cx="2252002" cy="741680"/>
        </p:xfrm>
        <a:graphic>
          <a:graphicData uri="http://schemas.openxmlformats.org/drawingml/2006/table">
            <a:tbl>
              <a:tblPr firstRow="1" bandRow="1"/>
              <a:tblGrid>
                <a:gridCol w="1126001">
                  <a:extLst>
                    <a:ext uri="{9D8B030D-6E8A-4147-A177-3AD203B41FA5}">
                      <a16:colId xmlns:a16="http://schemas.microsoft.com/office/drawing/2014/main" val="1731851070"/>
                    </a:ext>
                  </a:extLst>
                </a:gridCol>
                <a:gridCol w="1126001">
                  <a:extLst>
                    <a:ext uri="{9D8B030D-6E8A-4147-A177-3AD203B41FA5}">
                      <a16:colId xmlns:a16="http://schemas.microsoft.com/office/drawing/2014/main" val="2745195325"/>
                    </a:ext>
                  </a:extLst>
                </a:gridCol>
              </a:tblGrid>
              <a:tr h="370840">
                <a:tc>
                  <a:txBody>
                    <a:bodyPr/>
                    <a:lstStyle/>
                    <a:p>
                      <a:r>
                        <a:rPr lang="en-CA" dirty="0"/>
                        <a:t>TP</a:t>
                      </a:r>
                    </a:p>
                  </a:txBody>
                  <a:tcPr/>
                </a:tc>
                <a:tc>
                  <a:txBody>
                    <a:bodyPr/>
                    <a:lstStyle/>
                    <a:p>
                      <a:r>
                        <a:rPr lang="en-CA" dirty="0"/>
                        <a:t>FP</a:t>
                      </a:r>
                    </a:p>
                  </a:txBody>
                  <a:tcPr/>
                </a:tc>
                <a:extLst>
                  <a:ext uri="{0D108BD9-81ED-4DB2-BD59-A6C34878D82A}">
                    <a16:rowId xmlns:a16="http://schemas.microsoft.com/office/drawing/2014/main" val="4190259581"/>
                  </a:ext>
                </a:extLst>
              </a:tr>
              <a:tr h="370840">
                <a:tc>
                  <a:txBody>
                    <a:bodyPr/>
                    <a:lstStyle/>
                    <a:p>
                      <a:r>
                        <a:rPr lang="en-CA" dirty="0"/>
                        <a:t>FN</a:t>
                      </a:r>
                    </a:p>
                  </a:txBody>
                  <a:tcPr/>
                </a:tc>
                <a:tc>
                  <a:txBody>
                    <a:bodyPr/>
                    <a:lstStyle/>
                    <a:p>
                      <a:r>
                        <a:rPr lang="en-CA" dirty="0"/>
                        <a:t>TN</a:t>
                      </a:r>
                    </a:p>
                  </a:txBody>
                  <a:tcPr/>
                </a:tc>
                <a:extLst>
                  <a:ext uri="{0D108BD9-81ED-4DB2-BD59-A6C34878D82A}">
                    <a16:rowId xmlns:a16="http://schemas.microsoft.com/office/drawing/2014/main" val="332942226"/>
                  </a:ext>
                </a:extLst>
              </a:tr>
            </a:tbl>
          </a:graphicData>
        </a:graphic>
      </p:graphicFrame>
      <p:pic>
        <p:nvPicPr>
          <p:cNvPr id="4" name="Picture 3">
            <a:extLst>
              <a:ext uri="{FF2B5EF4-FFF2-40B4-BE49-F238E27FC236}">
                <a16:creationId xmlns:a16="http://schemas.microsoft.com/office/drawing/2014/main" id="{27365D88-80FB-43E0-8B9A-8E64435AF52C}"/>
              </a:ext>
            </a:extLst>
          </p:cNvPr>
          <p:cNvPicPr>
            <a:picLocks noChangeAspect="1"/>
          </p:cNvPicPr>
          <p:nvPr/>
        </p:nvPicPr>
        <p:blipFill>
          <a:blip r:embed="rId2"/>
          <a:stretch>
            <a:fillRect/>
          </a:stretch>
        </p:blipFill>
        <p:spPr>
          <a:xfrm>
            <a:off x="1343464" y="4507731"/>
            <a:ext cx="4905375" cy="1219200"/>
          </a:xfrm>
          <a:prstGeom prst="rect">
            <a:avLst/>
          </a:prstGeom>
        </p:spPr>
      </p:pic>
      <p:pic>
        <p:nvPicPr>
          <p:cNvPr id="5" name="Picture 4">
            <a:extLst>
              <a:ext uri="{FF2B5EF4-FFF2-40B4-BE49-F238E27FC236}">
                <a16:creationId xmlns:a16="http://schemas.microsoft.com/office/drawing/2014/main" id="{2D2447D1-5BC1-46E9-8110-29712D8DF21F}"/>
              </a:ext>
            </a:extLst>
          </p:cNvPr>
          <p:cNvPicPr>
            <a:picLocks noChangeAspect="1"/>
          </p:cNvPicPr>
          <p:nvPr/>
        </p:nvPicPr>
        <p:blipFill>
          <a:blip r:embed="rId3"/>
          <a:stretch>
            <a:fillRect/>
          </a:stretch>
        </p:blipFill>
        <p:spPr>
          <a:xfrm>
            <a:off x="1343464" y="2395263"/>
            <a:ext cx="5577841" cy="1542831"/>
          </a:xfrm>
          <a:prstGeom prst="rect">
            <a:avLst/>
          </a:prstGeom>
        </p:spPr>
      </p:pic>
      <p:sp>
        <p:nvSpPr>
          <p:cNvPr id="10" name="TextBox 9">
            <a:extLst>
              <a:ext uri="{FF2B5EF4-FFF2-40B4-BE49-F238E27FC236}">
                <a16:creationId xmlns:a16="http://schemas.microsoft.com/office/drawing/2014/main" id="{977C0D56-9BD8-40D2-B460-2735FA2D15E3}"/>
              </a:ext>
            </a:extLst>
          </p:cNvPr>
          <p:cNvSpPr txBox="1"/>
          <p:nvPr/>
        </p:nvSpPr>
        <p:spPr>
          <a:xfrm>
            <a:off x="9495691" y="3244334"/>
            <a:ext cx="1195754" cy="369332"/>
          </a:xfrm>
          <a:prstGeom prst="rect">
            <a:avLst/>
          </a:prstGeom>
          <a:noFill/>
        </p:spPr>
        <p:txBody>
          <a:bodyPr wrap="square" rtlCol="0">
            <a:spAutoFit/>
          </a:bodyPr>
          <a:lstStyle/>
          <a:p>
            <a:r>
              <a:rPr lang="en-CA" dirty="0">
                <a:latin typeface="Times New Roman" panose="02020603050405020304" pitchFamily="18" charset="0"/>
                <a:cs typeface="Times New Roman" panose="02020603050405020304" pitchFamily="18" charset="0"/>
              </a:rPr>
              <a:t>Positive</a:t>
            </a:r>
          </a:p>
        </p:txBody>
      </p:sp>
      <p:sp>
        <p:nvSpPr>
          <p:cNvPr id="11" name="TextBox 10">
            <a:extLst>
              <a:ext uri="{FF2B5EF4-FFF2-40B4-BE49-F238E27FC236}">
                <a16:creationId xmlns:a16="http://schemas.microsoft.com/office/drawing/2014/main" id="{A512834E-905E-46B6-896F-FD770C0D82A9}"/>
              </a:ext>
            </a:extLst>
          </p:cNvPr>
          <p:cNvSpPr txBox="1"/>
          <p:nvPr/>
        </p:nvSpPr>
        <p:spPr>
          <a:xfrm>
            <a:off x="8510366" y="3591968"/>
            <a:ext cx="1195754" cy="369332"/>
          </a:xfrm>
          <a:prstGeom prst="rect">
            <a:avLst/>
          </a:prstGeom>
          <a:noFill/>
        </p:spPr>
        <p:txBody>
          <a:bodyPr wrap="square" rtlCol="0">
            <a:spAutoFit/>
          </a:bodyPr>
          <a:lstStyle/>
          <a:p>
            <a:r>
              <a:rPr lang="en-CA" dirty="0">
                <a:latin typeface="Times New Roman" panose="02020603050405020304" pitchFamily="18" charset="0"/>
                <a:cs typeface="Times New Roman" panose="02020603050405020304" pitchFamily="18" charset="0"/>
              </a:rPr>
              <a:t>Positive</a:t>
            </a:r>
          </a:p>
        </p:txBody>
      </p:sp>
      <p:sp>
        <p:nvSpPr>
          <p:cNvPr id="12" name="TextBox 11">
            <a:extLst>
              <a:ext uri="{FF2B5EF4-FFF2-40B4-BE49-F238E27FC236}">
                <a16:creationId xmlns:a16="http://schemas.microsoft.com/office/drawing/2014/main" id="{DFB320A7-E898-4C6E-9631-B7B39B1EDB9F}"/>
              </a:ext>
            </a:extLst>
          </p:cNvPr>
          <p:cNvSpPr txBox="1"/>
          <p:nvPr/>
        </p:nvSpPr>
        <p:spPr>
          <a:xfrm>
            <a:off x="8545243" y="3930391"/>
            <a:ext cx="1195754" cy="369332"/>
          </a:xfrm>
          <a:prstGeom prst="rect">
            <a:avLst/>
          </a:prstGeom>
          <a:noFill/>
        </p:spPr>
        <p:txBody>
          <a:bodyPr wrap="square" rtlCol="0">
            <a:spAutoFit/>
          </a:bodyPr>
          <a:lstStyle/>
          <a:p>
            <a:r>
              <a:rPr lang="en-CA" dirty="0">
                <a:latin typeface="Times New Roman" panose="02020603050405020304" pitchFamily="18" charset="0"/>
                <a:cs typeface="Times New Roman" panose="02020603050405020304" pitchFamily="18" charset="0"/>
              </a:rPr>
              <a:t>Negative</a:t>
            </a:r>
          </a:p>
        </p:txBody>
      </p:sp>
      <p:sp>
        <p:nvSpPr>
          <p:cNvPr id="13" name="TextBox 12">
            <a:extLst>
              <a:ext uri="{FF2B5EF4-FFF2-40B4-BE49-F238E27FC236}">
                <a16:creationId xmlns:a16="http://schemas.microsoft.com/office/drawing/2014/main" id="{0D1CC576-5534-4237-9FC5-8B2A05B27A7E}"/>
              </a:ext>
            </a:extLst>
          </p:cNvPr>
          <p:cNvSpPr txBox="1"/>
          <p:nvPr/>
        </p:nvSpPr>
        <p:spPr>
          <a:xfrm>
            <a:off x="10621692" y="3225893"/>
            <a:ext cx="1195754" cy="369332"/>
          </a:xfrm>
          <a:prstGeom prst="rect">
            <a:avLst/>
          </a:prstGeom>
          <a:noFill/>
        </p:spPr>
        <p:txBody>
          <a:bodyPr wrap="square" rtlCol="0">
            <a:spAutoFit/>
          </a:bodyPr>
          <a:lstStyle/>
          <a:p>
            <a:r>
              <a:rPr lang="en-CA" dirty="0">
                <a:latin typeface="Times New Roman" panose="02020603050405020304" pitchFamily="18" charset="0"/>
                <a:cs typeface="Times New Roman" panose="02020603050405020304" pitchFamily="18" charset="0"/>
              </a:rPr>
              <a:t>Negative</a:t>
            </a:r>
          </a:p>
        </p:txBody>
      </p:sp>
      <p:sp>
        <p:nvSpPr>
          <p:cNvPr id="14" name="TextBox 13">
            <a:extLst>
              <a:ext uri="{FF2B5EF4-FFF2-40B4-BE49-F238E27FC236}">
                <a16:creationId xmlns:a16="http://schemas.microsoft.com/office/drawing/2014/main" id="{84797F0B-15E0-4523-8684-11426F783F08}"/>
              </a:ext>
            </a:extLst>
          </p:cNvPr>
          <p:cNvSpPr txBox="1"/>
          <p:nvPr/>
        </p:nvSpPr>
        <p:spPr>
          <a:xfrm>
            <a:off x="9495690" y="2729700"/>
            <a:ext cx="2181080" cy="400110"/>
          </a:xfrm>
          <a:prstGeom prst="rect">
            <a:avLst/>
          </a:prstGeom>
          <a:noFill/>
        </p:spPr>
        <p:txBody>
          <a:bodyPr wrap="square" rtlCol="0">
            <a:spAutoFit/>
          </a:bodyPr>
          <a:lstStyle/>
          <a:p>
            <a:r>
              <a:rPr lang="en-CA" sz="2000" b="1" dirty="0">
                <a:latin typeface="Times New Roman" panose="02020603050405020304" pitchFamily="18" charset="0"/>
                <a:cs typeface="Times New Roman" panose="02020603050405020304" pitchFamily="18" charset="0"/>
              </a:rPr>
              <a:t>Confusion Matrix</a:t>
            </a:r>
          </a:p>
        </p:txBody>
      </p:sp>
    </p:spTree>
    <p:extLst>
      <p:ext uri="{BB962C8B-B14F-4D97-AF65-F5344CB8AC3E}">
        <p14:creationId xmlns:p14="http://schemas.microsoft.com/office/powerpoint/2010/main" val="1508134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167E-DA95-479C-844C-B94DF3895324}"/>
              </a:ext>
            </a:extLst>
          </p:cNvPr>
          <p:cNvSpPr>
            <a:spLocks noGrp="1"/>
          </p:cNvSpPr>
          <p:nvPr>
            <p:ph type="ctrTitle"/>
          </p:nvPr>
        </p:nvSpPr>
        <p:spPr>
          <a:xfrm>
            <a:off x="1524000" y="770671"/>
            <a:ext cx="9144000" cy="1044062"/>
          </a:xfrm>
        </p:spPr>
        <p:txBody>
          <a:bodyPr>
            <a:normAutofit/>
          </a:bodyPr>
          <a:lstStyle/>
          <a:p>
            <a:r>
              <a:rPr lang="en-CA" dirty="0">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88D1A34B-86C8-4D0B-A6F2-0C5A3055510E}"/>
              </a:ext>
            </a:extLst>
          </p:cNvPr>
          <p:cNvSpPr>
            <a:spLocks noGrp="1"/>
          </p:cNvSpPr>
          <p:nvPr>
            <p:ph type="subTitle" idx="1"/>
          </p:nvPr>
        </p:nvSpPr>
        <p:spPr>
          <a:xfrm>
            <a:off x="1524000" y="2335237"/>
            <a:ext cx="9144000" cy="3535476"/>
          </a:xfrm>
        </p:spPr>
        <p:txBody>
          <a:bodyPr>
            <a:normAutofit/>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field of healthcare, there is a variety of datasets that ranges from text data to huge image data files. </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Analyzing them and reaching to valuable conclusion is always challenging in terms of technicalities and aspects of viable solution. </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As the volume of healthcare data grows there has been great impact on its critical cost, security and performance issues.</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Breast cancer is a group of diseases in which cells in breast tissue change and divide uncontrolled, typically resulting in a lump or mass</a:t>
            </a:r>
            <a:endParaRPr lang="en-CA" dirty="0"/>
          </a:p>
        </p:txBody>
      </p:sp>
    </p:spTree>
    <p:extLst>
      <p:ext uri="{BB962C8B-B14F-4D97-AF65-F5344CB8AC3E}">
        <p14:creationId xmlns:p14="http://schemas.microsoft.com/office/powerpoint/2010/main" val="2635756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5AB2B-85DF-46FE-8EE5-17992B122173}"/>
              </a:ext>
            </a:extLst>
          </p:cNvPr>
          <p:cNvSpPr>
            <a:spLocks noGrp="1"/>
          </p:cNvSpPr>
          <p:nvPr>
            <p:ph type="title"/>
          </p:nvPr>
        </p:nvSpPr>
        <p:spPr/>
        <p:txBody>
          <a:bodyPr/>
          <a:lstStyle/>
          <a:p>
            <a:pPr algn="ctr"/>
            <a:r>
              <a:rPr lang="en-CA"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4F3CD6F-11D0-40A4-A8F8-D4012F496B51}"/>
              </a:ext>
            </a:extLst>
          </p:cNvPr>
          <p:cNvSpPr>
            <a:spLocks noGrp="1"/>
          </p:cNvSpPr>
          <p:nvPr>
            <p:ph idx="1"/>
          </p:nvPr>
        </p:nvSpPr>
        <p:spPr/>
        <p:txBody>
          <a:bodyPr>
            <a:normAutofit/>
          </a:bodyPr>
          <a:lstStyle/>
          <a:p>
            <a:r>
              <a:rPr lang="en-CA" sz="2400" dirty="0">
                <a:latin typeface="Times New Roman" panose="02020603050405020304" pitchFamily="18" charset="0"/>
                <a:cs typeface="Times New Roman" panose="02020603050405020304" pitchFamily="18" charset="0"/>
              </a:rPr>
              <a:t>From all the five models used above, MLP has the highest test accuracy (i.e. 96.81%) as compared to other models.</a:t>
            </a:r>
          </a:p>
          <a:p>
            <a:r>
              <a:rPr lang="en-CA" sz="2400" dirty="0">
                <a:latin typeface="Times New Roman" panose="02020603050405020304" pitchFamily="18" charset="0"/>
                <a:cs typeface="Times New Roman" panose="02020603050405020304" pitchFamily="18" charset="0"/>
              </a:rPr>
              <a:t>Since we are dealing with healthcare field, our model should be at least 95% accurate.</a:t>
            </a:r>
          </a:p>
          <a:p>
            <a:r>
              <a:rPr lang="en-CA" sz="2400" dirty="0">
                <a:latin typeface="Times New Roman" panose="02020603050405020304" pitchFamily="18" charset="0"/>
                <a:cs typeface="Times New Roman" panose="02020603050405020304" pitchFamily="18" charset="0"/>
              </a:rPr>
              <a:t>Therefore, it can be concluded that, MLP predicts better.</a:t>
            </a:r>
          </a:p>
        </p:txBody>
      </p:sp>
    </p:spTree>
    <p:extLst>
      <p:ext uri="{BB962C8B-B14F-4D97-AF65-F5344CB8AC3E}">
        <p14:creationId xmlns:p14="http://schemas.microsoft.com/office/powerpoint/2010/main" val="670554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39B9-A437-4ABF-91C8-F7D16C0B894D}"/>
              </a:ext>
            </a:extLst>
          </p:cNvPr>
          <p:cNvSpPr>
            <a:spLocks noGrp="1"/>
          </p:cNvSpPr>
          <p:nvPr>
            <p:ph type="title"/>
          </p:nvPr>
        </p:nvSpPr>
        <p:spPr/>
        <p:txBody>
          <a:bodyPr/>
          <a:lstStyle/>
          <a:p>
            <a:pPr algn="ctr"/>
            <a:r>
              <a:rPr lang="en-CA" b="1" u="sng" dirty="0">
                <a:latin typeface="Times New Roman" panose="02020603050405020304" pitchFamily="18" charset="0"/>
                <a:cs typeface="Times New Roman" panose="02020603050405020304" pitchFamily="18" charset="0"/>
              </a:rPr>
              <a:t>References</a:t>
            </a:r>
            <a:endParaRPr lang="en-CA" dirty="0"/>
          </a:p>
        </p:txBody>
      </p:sp>
      <p:sp>
        <p:nvSpPr>
          <p:cNvPr id="3" name="Content Placeholder 2">
            <a:extLst>
              <a:ext uri="{FF2B5EF4-FFF2-40B4-BE49-F238E27FC236}">
                <a16:creationId xmlns:a16="http://schemas.microsoft.com/office/drawing/2014/main" id="{F68B84F1-2898-4A6D-8315-066416097498}"/>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Breast Cancer Wisconsin (Diagnostic) Data Set. (2020). Retrieved 18 February 2020, from </a:t>
            </a:r>
            <a:r>
              <a:rPr lang="en-US" sz="2400" dirty="0">
                <a:latin typeface="Times New Roman" panose="02020603050405020304" pitchFamily="18" charset="0"/>
                <a:cs typeface="Times New Roman" panose="02020603050405020304" pitchFamily="18" charset="0"/>
                <a:hlinkClick r:id="rId2"/>
              </a:rPr>
              <a:t>https://www.kaggle.com/uciml/breast-cancer-wisconsin-data</a:t>
            </a:r>
            <a:r>
              <a:rPr lang="en-US" sz="2400" dirty="0">
                <a:latin typeface="Times New Roman" panose="02020603050405020304" pitchFamily="18" charset="0"/>
                <a:cs typeface="Times New Roman" panose="02020603050405020304" pitchFamily="18" charset="0"/>
              </a:rPr>
              <a:t>.</a:t>
            </a:r>
          </a:p>
          <a:p>
            <a:r>
              <a:rPr lang="en-CA" sz="2400" dirty="0">
                <a:latin typeface="Times New Roman" panose="02020603050405020304" pitchFamily="18" charset="0"/>
                <a:cs typeface="Times New Roman" panose="02020603050405020304" pitchFamily="18" charset="0"/>
              </a:rPr>
              <a:t>https://pbs.twimg.com/media/EGwL1Q4VAAAdxCB.jpg </a:t>
            </a:r>
          </a:p>
        </p:txBody>
      </p:sp>
    </p:spTree>
    <p:extLst>
      <p:ext uri="{BB962C8B-B14F-4D97-AF65-F5344CB8AC3E}">
        <p14:creationId xmlns:p14="http://schemas.microsoft.com/office/powerpoint/2010/main" val="2546071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C9504-A6A7-4D10-93B7-1089580D4EA4}"/>
              </a:ext>
            </a:extLst>
          </p:cNvPr>
          <p:cNvSpPr>
            <a:spLocks noGrp="1"/>
          </p:cNvSpPr>
          <p:nvPr>
            <p:ph type="title"/>
          </p:nvPr>
        </p:nvSpPr>
        <p:spPr>
          <a:xfrm rot="20490919">
            <a:off x="377147" y="362957"/>
            <a:ext cx="10515600" cy="3489028"/>
          </a:xfrm>
        </p:spPr>
        <p:txBody>
          <a:bodyPr>
            <a:normAutofit/>
          </a:bodyPr>
          <a:lstStyle/>
          <a:p>
            <a:pPr algn="ctr"/>
            <a:r>
              <a:rPr lang="en-CA" sz="10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opperplate Gothic Bold" panose="020E0705020206020404" pitchFamily="34" charset="0"/>
              </a:rPr>
              <a:t>Thank You</a:t>
            </a:r>
          </a:p>
        </p:txBody>
      </p:sp>
      <p:pic>
        <p:nvPicPr>
          <p:cNvPr id="5" name="Graphic 4" descr="Smiling face with no fill">
            <a:extLst>
              <a:ext uri="{FF2B5EF4-FFF2-40B4-BE49-F238E27FC236}">
                <a16:creationId xmlns:a16="http://schemas.microsoft.com/office/drawing/2014/main" id="{51DD14F6-A3BB-441C-8BC9-F05332177E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5914" y="3429000"/>
            <a:ext cx="1690468" cy="1515794"/>
          </a:xfrm>
          <a:prstGeom prst="rect">
            <a:avLst/>
          </a:prstGeom>
        </p:spPr>
      </p:pic>
    </p:spTree>
    <p:extLst>
      <p:ext uri="{BB962C8B-B14F-4D97-AF65-F5344CB8AC3E}">
        <p14:creationId xmlns:p14="http://schemas.microsoft.com/office/powerpoint/2010/main" val="185245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41676-43B1-4D7C-8874-6CBA6F0F743C}"/>
              </a:ext>
            </a:extLst>
          </p:cNvPr>
          <p:cNvSpPr>
            <a:spLocks noGrp="1"/>
          </p:cNvSpPr>
          <p:nvPr>
            <p:ph type="ctrTitle"/>
          </p:nvPr>
        </p:nvSpPr>
        <p:spPr>
          <a:xfrm>
            <a:off x="1524000" y="380241"/>
            <a:ext cx="9144000" cy="1143759"/>
          </a:xfrm>
        </p:spPr>
        <p:txBody>
          <a:bodyPr>
            <a:normAutofit/>
          </a:bodyPr>
          <a:lstStyle/>
          <a:p>
            <a:r>
              <a:rPr lang="en-CA" sz="4400" b="1" dirty="0">
                <a:latin typeface="Times New Roman" panose="02020603050405020304" pitchFamily="18" charset="0"/>
                <a:cs typeface="Times New Roman" panose="02020603050405020304" pitchFamily="18" charset="0"/>
              </a:rPr>
              <a:t>Objective</a:t>
            </a:r>
          </a:p>
        </p:txBody>
      </p:sp>
      <p:sp>
        <p:nvSpPr>
          <p:cNvPr id="3" name="Subtitle 2">
            <a:extLst>
              <a:ext uri="{FF2B5EF4-FFF2-40B4-BE49-F238E27FC236}">
                <a16:creationId xmlns:a16="http://schemas.microsoft.com/office/drawing/2014/main" id="{34522A09-D606-4B3F-8926-2C246DC4EACF}"/>
              </a:ext>
            </a:extLst>
          </p:cNvPr>
          <p:cNvSpPr>
            <a:spLocks noGrp="1"/>
          </p:cNvSpPr>
          <p:nvPr>
            <p:ph type="subTitle" idx="1"/>
          </p:nvPr>
        </p:nvSpPr>
        <p:spPr>
          <a:xfrm>
            <a:off x="1524000" y="2630658"/>
            <a:ext cx="9144000" cy="3478594"/>
          </a:xfrm>
        </p:spPr>
        <p:txBody>
          <a:bodyPr/>
          <a:lstStyle/>
          <a:p>
            <a:pPr marL="342900" indent="-342900" algn="just">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Predicting the nature of cancer and classifying whether it is benign or malignant.</a:t>
            </a:r>
          </a:p>
          <a:p>
            <a:pPr marL="342900" indent="-342900" algn="just">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Training models in such a way that they yield optimised accuracy.</a:t>
            </a:r>
          </a:p>
        </p:txBody>
      </p:sp>
    </p:spTree>
    <p:extLst>
      <p:ext uri="{BB962C8B-B14F-4D97-AF65-F5344CB8AC3E}">
        <p14:creationId xmlns:p14="http://schemas.microsoft.com/office/powerpoint/2010/main" val="2294468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CC01-1AF8-4A26-A3AA-3381493B09E5}"/>
              </a:ext>
            </a:extLst>
          </p:cNvPr>
          <p:cNvSpPr>
            <a:spLocks noGrp="1"/>
          </p:cNvSpPr>
          <p:nvPr>
            <p:ph type="title"/>
          </p:nvPr>
        </p:nvSpPr>
        <p:spPr/>
        <p:txBody>
          <a:bodyPr/>
          <a:lstStyle/>
          <a:p>
            <a:pPr algn="ctr"/>
            <a:r>
              <a:rPr lang="en-CA" b="1" dirty="0">
                <a:latin typeface="Times New Roman" panose="02020603050405020304" pitchFamily="18" charset="0"/>
                <a:cs typeface="Times New Roman" panose="02020603050405020304" pitchFamily="18" charset="0"/>
              </a:rPr>
              <a:t>About Data</a:t>
            </a:r>
          </a:p>
        </p:txBody>
      </p:sp>
      <p:sp>
        <p:nvSpPr>
          <p:cNvPr id="3" name="Content Placeholder 2">
            <a:extLst>
              <a:ext uri="{FF2B5EF4-FFF2-40B4-BE49-F238E27FC236}">
                <a16:creationId xmlns:a16="http://schemas.microsoft.com/office/drawing/2014/main" id="{007CA52F-3871-4DD9-A622-62853D1EE15A}"/>
              </a:ext>
            </a:extLst>
          </p:cNvPr>
          <p:cNvSpPr>
            <a:spLocks noGrp="1"/>
          </p:cNvSpPr>
          <p:nvPr>
            <p:ph idx="1"/>
          </p:nvPr>
        </p:nvSpPr>
        <p:spPr/>
        <p:txBody>
          <a:bodyPr>
            <a:normAutofit lnSpcReduction="10000"/>
          </a:bodyPr>
          <a:lstStyle/>
          <a:p>
            <a:r>
              <a:rPr lang="en-CA" dirty="0">
                <a:latin typeface="Times New Roman" panose="02020603050405020304" pitchFamily="18" charset="0"/>
                <a:cs typeface="Times New Roman" panose="02020603050405020304" pitchFamily="18" charset="0"/>
              </a:rPr>
              <a:t>The data set has been selected from Kaggle.</a:t>
            </a:r>
          </a:p>
          <a:p>
            <a:r>
              <a:rPr lang="en-US" dirty="0">
                <a:latin typeface="Times New Roman" panose="02020603050405020304" pitchFamily="18" charset="0"/>
                <a:cs typeface="Times New Roman" panose="02020603050405020304" pitchFamily="18" charset="0"/>
              </a:rPr>
              <a:t>The features are computed from a digitized image of a fine needle aspirate of a breast mass and they describe characteristics of the cell nuclei present in the image.</a:t>
            </a:r>
          </a:p>
          <a:p>
            <a:r>
              <a:rPr lang="en-US" dirty="0">
                <a:latin typeface="Times New Roman" panose="02020603050405020304" pitchFamily="18" charset="0"/>
                <a:cs typeface="Times New Roman" panose="02020603050405020304" pitchFamily="18" charset="0"/>
              </a:rPr>
              <a:t>There are 32 columns and 569 rows(patients).</a:t>
            </a:r>
          </a:p>
          <a:p>
            <a:r>
              <a:rPr lang="en-US" dirty="0">
                <a:latin typeface="Times New Roman" panose="02020603050405020304" pitchFamily="18" charset="0"/>
                <a:cs typeface="Times New Roman" panose="02020603050405020304" pitchFamily="18" charset="0"/>
              </a:rPr>
              <a:t>The volume of data is  low due to privacy impacts from health organizations.</a:t>
            </a:r>
          </a:p>
          <a:p>
            <a:r>
              <a:rPr lang="en-US" dirty="0">
                <a:latin typeface="Times New Roman" panose="02020603050405020304" pitchFamily="18" charset="0"/>
                <a:cs typeface="Times New Roman" panose="02020603050405020304" pitchFamily="18" charset="0"/>
              </a:rPr>
              <a:t>The data is classified into two categorical values which are benign and malignant.</a:t>
            </a:r>
            <a:br>
              <a:rPr lang="en-US" dirty="0">
                <a:latin typeface="Times New Roman" panose="02020603050405020304" pitchFamily="18" charset="0"/>
                <a:cs typeface="Times New Roman" panose="02020603050405020304" pitchFamily="18" charset="0"/>
              </a:rPr>
            </a:b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597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BD471-0669-4646-8C4E-66CC930808F6}"/>
              </a:ext>
            </a:extLst>
          </p:cNvPr>
          <p:cNvSpPr>
            <a:spLocks noGrp="1"/>
          </p:cNvSpPr>
          <p:nvPr>
            <p:ph type="title"/>
          </p:nvPr>
        </p:nvSpPr>
        <p:spPr/>
        <p:txBody>
          <a:bodyPr/>
          <a:lstStyle/>
          <a:p>
            <a:pPr algn="ctr"/>
            <a:r>
              <a:rPr lang="en-CA" b="1" dirty="0">
                <a:latin typeface="Times New Roman" panose="02020603050405020304" pitchFamily="18" charset="0"/>
                <a:cs typeface="Times New Roman" panose="02020603050405020304" pitchFamily="18" charset="0"/>
              </a:rPr>
              <a:t>Features </a:t>
            </a:r>
          </a:p>
        </p:txBody>
      </p:sp>
      <p:sp>
        <p:nvSpPr>
          <p:cNvPr id="3" name="Content Placeholder 2">
            <a:extLst>
              <a:ext uri="{FF2B5EF4-FFF2-40B4-BE49-F238E27FC236}">
                <a16:creationId xmlns:a16="http://schemas.microsoft.com/office/drawing/2014/main" id="{5D6FA4B0-593B-4A6D-A255-4245608E571D}"/>
              </a:ext>
            </a:extLst>
          </p:cNvPr>
          <p:cNvSpPr>
            <a:spLocks noGrp="1"/>
          </p:cNvSpPr>
          <p:nvPr>
            <p:ph idx="1"/>
          </p:nvPr>
        </p:nvSpPr>
        <p:spPr/>
        <p:txBody>
          <a:bodyPr>
            <a:normAutofit fontScale="92500" lnSpcReduction="20000"/>
          </a:bodyPr>
          <a:lstStyle/>
          <a:p>
            <a:pPr fontAlgn="base"/>
            <a:r>
              <a:rPr lang="en-US" dirty="0">
                <a:latin typeface="Times New Roman" panose="02020603050405020304" pitchFamily="18" charset="0"/>
                <a:cs typeface="Times New Roman" panose="02020603050405020304" pitchFamily="18" charset="0"/>
              </a:rPr>
              <a:t>ID number</a:t>
            </a:r>
          </a:p>
          <a:p>
            <a:pPr fontAlgn="base"/>
            <a:r>
              <a:rPr lang="en-US" dirty="0">
                <a:latin typeface="Times New Roman" panose="02020603050405020304" pitchFamily="18" charset="0"/>
                <a:cs typeface="Times New Roman" panose="02020603050405020304" pitchFamily="18" charset="0"/>
              </a:rPr>
              <a:t>Diagnosis (M = malignant, B = benign)</a:t>
            </a:r>
          </a:p>
          <a:p>
            <a:pPr fontAlgn="base"/>
            <a:r>
              <a:rPr lang="en-US" dirty="0">
                <a:latin typeface="Times New Roman" panose="02020603050405020304" pitchFamily="18" charset="0"/>
                <a:cs typeface="Times New Roman" panose="02020603050405020304" pitchFamily="18" charset="0"/>
              </a:rPr>
              <a:t>Ten real-valued features are computed for each cell nucleus:</a:t>
            </a:r>
          </a:p>
          <a:p>
            <a:pPr marL="457200" lvl="1" indent="0" fontAlgn="base">
              <a:buNone/>
            </a:pPr>
            <a:r>
              <a:rPr lang="en-US" dirty="0">
                <a:latin typeface="Times New Roman" panose="02020603050405020304" pitchFamily="18" charset="0"/>
                <a:cs typeface="Times New Roman" panose="02020603050405020304" pitchFamily="18" charset="0"/>
              </a:rPr>
              <a:t>a) radius (mean of distances from center to points on the perimeter)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 texture (standard deviation of gray-scale values)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 perimeter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 area</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 smoothness (local variation in radius lengths)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 compactness (perimeter^2 / area - 1.0)</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 concavity (severity of concave portions of the contour)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 concave points (number of concave portions of the contour)</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symmetry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j) fractal dimension ("coastline approximation" - 1)</a:t>
            </a:r>
          </a:p>
          <a:p>
            <a:pPr fontAlgn="base"/>
            <a:r>
              <a:rPr lang="en-US" sz="2600" dirty="0">
                <a:latin typeface="Times New Roman" panose="02020603050405020304" pitchFamily="18" charset="0"/>
                <a:cs typeface="Times New Roman" panose="02020603050405020304" pitchFamily="18" charset="0"/>
              </a:rPr>
              <a:t>The mean, standard error(se) and worst (mean of three largest values) of these features were computed for each image.</a:t>
            </a:r>
          </a:p>
        </p:txBody>
      </p:sp>
    </p:spTree>
    <p:extLst>
      <p:ext uri="{BB962C8B-B14F-4D97-AF65-F5344CB8AC3E}">
        <p14:creationId xmlns:p14="http://schemas.microsoft.com/office/powerpoint/2010/main" val="1111158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469EE-5890-4708-80C3-28E5AF87540E}"/>
              </a:ext>
            </a:extLst>
          </p:cNvPr>
          <p:cNvSpPr>
            <a:spLocks noGrp="1"/>
          </p:cNvSpPr>
          <p:nvPr>
            <p:ph type="title"/>
          </p:nvPr>
        </p:nvSpPr>
        <p:spPr/>
        <p:txBody>
          <a:bodyPr/>
          <a:lstStyle/>
          <a:p>
            <a:pPr algn="ctr"/>
            <a:r>
              <a:rPr lang="en-CA" b="1" dirty="0">
                <a:latin typeface="Times New Roman" panose="02020603050405020304" pitchFamily="18" charset="0"/>
                <a:cs typeface="Times New Roman" panose="02020603050405020304" pitchFamily="18" charset="0"/>
              </a:rPr>
              <a:t>Analysis</a:t>
            </a:r>
          </a:p>
        </p:txBody>
      </p:sp>
      <p:sp>
        <p:nvSpPr>
          <p:cNvPr id="3" name="Content Placeholder 2">
            <a:extLst>
              <a:ext uri="{FF2B5EF4-FFF2-40B4-BE49-F238E27FC236}">
                <a16:creationId xmlns:a16="http://schemas.microsoft.com/office/drawing/2014/main" id="{CF08D201-05D1-4A82-8559-BA42F07189E5}"/>
              </a:ext>
            </a:extLst>
          </p:cNvPr>
          <p:cNvSpPr>
            <a:spLocks noGrp="1"/>
          </p:cNvSpPr>
          <p:nvPr>
            <p:ph idx="1"/>
          </p:nvPr>
        </p:nvSpPr>
        <p:spPr>
          <a:xfrm>
            <a:off x="838200" y="1825625"/>
            <a:ext cx="10515600" cy="4351338"/>
          </a:xfrm>
        </p:spPr>
        <p:txBody>
          <a:bodyPr>
            <a:normAutofit/>
          </a:bodyPr>
          <a:lstStyle/>
          <a:p>
            <a:pPr>
              <a:lnSpc>
                <a:spcPct val="80000"/>
              </a:lnSpc>
            </a:pPr>
            <a:r>
              <a:rPr lang="en-CA" dirty="0">
                <a:latin typeface="Times New Roman" panose="02020603050405020304" pitchFamily="18" charset="0"/>
                <a:cs typeface="Times New Roman" panose="02020603050405020304" pitchFamily="18" charset="0"/>
              </a:rPr>
              <a:t>From the analysis, there are more number                                                             of benign when malignant tumor.</a:t>
            </a:r>
          </a:p>
          <a:p>
            <a:pPr>
              <a:lnSpc>
                <a:spcPct val="80000"/>
              </a:lnSpc>
            </a:pPr>
            <a:r>
              <a:rPr lang="en-CA" dirty="0">
                <a:latin typeface="Times New Roman" panose="02020603050405020304" pitchFamily="18" charset="0"/>
                <a:cs typeface="Times New Roman" panose="02020603050405020304" pitchFamily="18" charset="0"/>
              </a:rPr>
              <a:t>So it can be said that, instead of focusing                                                                         on malignant cancer, measures can be taken                                                             to cure benign cancer. Because benign is the                                                              type of cancer that do not spread in the body                                                              and therefore can be cured.</a:t>
            </a:r>
          </a:p>
        </p:txBody>
      </p:sp>
      <p:pic>
        <p:nvPicPr>
          <p:cNvPr id="5" name="Picture 4">
            <a:extLst>
              <a:ext uri="{FF2B5EF4-FFF2-40B4-BE49-F238E27FC236}">
                <a16:creationId xmlns:a16="http://schemas.microsoft.com/office/drawing/2014/main" id="{407364EC-D488-4B34-85A1-4132F9F131A8}"/>
              </a:ext>
            </a:extLst>
          </p:cNvPr>
          <p:cNvPicPr>
            <a:picLocks noChangeAspect="1"/>
          </p:cNvPicPr>
          <p:nvPr/>
        </p:nvPicPr>
        <p:blipFill>
          <a:blip r:embed="rId2"/>
          <a:stretch>
            <a:fillRect/>
          </a:stretch>
        </p:blipFill>
        <p:spPr>
          <a:xfrm>
            <a:off x="7700449" y="2162175"/>
            <a:ext cx="3990975" cy="2533650"/>
          </a:xfrm>
          <a:prstGeom prst="rect">
            <a:avLst/>
          </a:prstGeom>
        </p:spPr>
      </p:pic>
    </p:spTree>
    <p:extLst>
      <p:ext uri="{BB962C8B-B14F-4D97-AF65-F5344CB8AC3E}">
        <p14:creationId xmlns:p14="http://schemas.microsoft.com/office/powerpoint/2010/main" val="173352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5C389-D9B2-40FC-8B75-72BC5FCCA41D}"/>
              </a:ext>
            </a:extLst>
          </p:cNvPr>
          <p:cNvSpPr>
            <a:spLocks noGrp="1"/>
          </p:cNvSpPr>
          <p:nvPr>
            <p:ph type="title"/>
          </p:nvPr>
        </p:nvSpPr>
        <p:spPr/>
        <p:txBody>
          <a:bodyPr/>
          <a:lstStyle/>
          <a:p>
            <a:pPr algn="ctr"/>
            <a:r>
              <a:rPr lang="en-CA" b="1"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CF6EDC8C-BD07-43C9-B891-7312017320D1}"/>
              </a:ext>
            </a:extLst>
          </p:cNvPr>
          <p:cNvSpPr>
            <a:spLocks noGrp="1"/>
          </p:cNvSpPr>
          <p:nvPr>
            <p:ph idx="1"/>
          </p:nvPr>
        </p:nvSpPr>
        <p:spPr>
          <a:xfrm>
            <a:off x="838200" y="1825625"/>
            <a:ext cx="10515600" cy="4667250"/>
          </a:xfrm>
        </p:spPr>
        <p:txBody>
          <a:bodyPr>
            <a:noAutofit/>
          </a:bodyPr>
          <a:lstStyle/>
          <a:p>
            <a:r>
              <a:rPr lang="en-US" sz="2400" dirty="0">
                <a:latin typeface="Times New Roman" panose="02020603050405020304" pitchFamily="18" charset="0"/>
                <a:cs typeface="Times New Roman" panose="02020603050405020304" pitchFamily="18" charset="0"/>
              </a:rPr>
              <a:t>Here correlation graphs are used so that we                                                                               can remove multi collinearity (i.e. the                                                                                      columns that depend on each other) because                                                                                using same columns twice is not useful.</a:t>
            </a:r>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The heat map depicts the relationship between                                                                                                                          various features on the basis of mean.</a:t>
            </a:r>
          </a:p>
          <a:p>
            <a:r>
              <a:rPr lang="en-CA" sz="2400" dirty="0">
                <a:latin typeface="Times New Roman" panose="02020603050405020304" pitchFamily="18" charset="0"/>
                <a:cs typeface="Times New Roman" panose="02020603050405020304" pitchFamily="18" charset="0"/>
              </a:rPr>
              <a:t>The diagonal has the value 1 (dark color) and                                                                                                                        each variable shows strong correlation to 					                          itself.</a:t>
            </a:r>
          </a:p>
          <a:p>
            <a:r>
              <a:rPr lang="en-CA" sz="2400" dirty="0">
                <a:latin typeface="Times New Roman" panose="02020603050405020304" pitchFamily="18" charset="0"/>
                <a:cs typeface="Times New Roman" panose="02020603050405020304" pitchFamily="18" charset="0"/>
              </a:rPr>
              <a:t>On the other hand, higher the number and                                                                                    darker the color shows higher correlation 				                                                      between the variables.</a:t>
            </a:r>
          </a:p>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9693D0E-5106-4258-8206-4D494962A240}"/>
              </a:ext>
            </a:extLst>
          </p:cNvPr>
          <p:cNvPicPr>
            <a:picLocks noChangeAspect="1"/>
          </p:cNvPicPr>
          <p:nvPr/>
        </p:nvPicPr>
        <p:blipFill>
          <a:blip r:embed="rId2"/>
          <a:stretch>
            <a:fillRect/>
          </a:stretch>
        </p:blipFill>
        <p:spPr>
          <a:xfrm>
            <a:off x="6838101" y="1401098"/>
            <a:ext cx="5462054" cy="5091778"/>
          </a:xfrm>
          <a:prstGeom prst="rect">
            <a:avLst/>
          </a:prstGeom>
        </p:spPr>
      </p:pic>
    </p:spTree>
    <p:extLst>
      <p:ext uri="{BB962C8B-B14F-4D97-AF65-F5344CB8AC3E}">
        <p14:creationId xmlns:p14="http://schemas.microsoft.com/office/powerpoint/2010/main" val="4105681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5EB56-C20C-43CD-BA5C-38A5A80DF541}"/>
              </a:ext>
            </a:extLst>
          </p:cNvPr>
          <p:cNvSpPr>
            <a:spLocks noGrp="1"/>
          </p:cNvSpPr>
          <p:nvPr>
            <p:ph type="title"/>
          </p:nvPr>
        </p:nvSpPr>
        <p:spPr/>
        <p:txBody>
          <a:bodyPr/>
          <a:lstStyle/>
          <a:p>
            <a:pPr algn="ctr"/>
            <a:r>
              <a:rPr lang="en-CA" b="1" dirty="0">
                <a:latin typeface="Times New Roman" panose="02020603050405020304" pitchFamily="18" charset="0"/>
                <a:cs typeface="Times New Roman" panose="02020603050405020304" pitchFamily="18" charset="0"/>
              </a:rPr>
              <a:t>Cont......</a:t>
            </a:r>
          </a:p>
        </p:txBody>
      </p:sp>
      <p:pic>
        <p:nvPicPr>
          <p:cNvPr id="5" name="Content Placeholder 4">
            <a:extLst>
              <a:ext uri="{FF2B5EF4-FFF2-40B4-BE49-F238E27FC236}">
                <a16:creationId xmlns:a16="http://schemas.microsoft.com/office/drawing/2014/main" id="{20A808BD-7695-4A28-8CC5-9C95704125AB}"/>
              </a:ext>
            </a:extLst>
          </p:cNvPr>
          <p:cNvPicPr>
            <a:picLocks noGrp="1" noChangeAspect="1"/>
          </p:cNvPicPr>
          <p:nvPr>
            <p:ph idx="1"/>
          </p:nvPr>
        </p:nvPicPr>
        <p:blipFill>
          <a:blip r:embed="rId3"/>
          <a:stretch>
            <a:fillRect/>
          </a:stretch>
        </p:blipFill>
        <p:spPr>
          <a:xfrm>
            <a:off x="3800469" y="1825625"/>
            <a:ext cx="6339818" cy="4667250"/>
          </a:xfrm>
          <a:prstGeom prst="rect">
            <a:avLst/>
          </a:prstGeom>
        </p:spPr>
      </p:pic>
      <p:sp>
        <p:nvSpPr>
          <p:cNvPr id="6" name="TextBox 5">
            <a:extLst>
              <a:ext uri="{FF2B5EF4-FFF2-40B4-BE49-F238E27FC236}">
                <a16:creationId xmlns:a16="http://schemas.microsoft.com/office/drawing/2014/main" id="{D4816196-14D8-4763-9137-3A0F3A1568D0}"/>
              </a:ext>
            </a:extLst>
          </p:cNvPr>
          <p:cNvSpPr txBox="1"/>
          <p:nvPr/>
        </p:nvSpPr>
        <p:spPr>
          <a:xfrm>
            <a:off x="586854" y="1965278"/>
            <a:ext cx="2879677" cy="2308324"/>
          </a:xfrm>
          <a:prstGeom prst="rect">
            <a:avLst/>
          </a:prstGeom>
          <a:noFill/>
        </p:spPr>
        <p:txBody>
          <a:bodyPr wrap="square" rtlCol="0">
            <a:spAutoFit/>
          </a:bodyPr>
          <a:lstStyle/>
          <a:p>
            <a:r>
              <a:rPr lang="en-CA" sz="2400" dirty="0">
                <a:latin typeface="Times New Roman" panose="02020603050405020304" pitchFamily="18" charset="0"/>
                <a:cs typeface="Times New Roman" panose="02020603050405020304" pitchFamily="18" charset="0"/>
              </a:rPr>
              <a:t>The heat map depicts the relationship between various </a:t>
            </a:r>
          </a:p>
          <a:p>
            <a:r>
              <a:rPr lang="en-CA" sz="2400" dirty="0">
                <a:latin typeface="Times New Roman" panose="02020603050405020304" pitchFamily="18" charset="0"/>
                <a:cs typeface="Times New Roman" panose="02020603050405020304" pitchFamily="18" charset="0"/>
              </a:rPr>
              <a:t>features on the basis of standard error.</a:t>
            </a:r>
          </a:p>
          <a:p>
            <a:endParaRPr lang="en-CA" sz="2400" dirty="0"/>
          </a:p>
        </p:txBody>
      </p:sp>
    </p:spTree>
    <p:extLst>
      <p:ext uri="{BB962C8B-B14F-4D97-AF65-F5344CB8AC3E}">
        <p14:creationId xmlns:p14="http://schemas.microsoft.com/office/powerpoint/2010/main" val="2807439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7449-6EEE-4EA9-B2C8-81AE730ECF89}"/>
              </a:ext>
            </a:extLst>
          </p:cNvPr>
          <p:cNvSpPr>
            <a:spLocks noGrp="1"/>
          </p:cNvSpPr>
          <p:nvPr>
            <p:ph type="title"/>
          </p:nvPr>
        </p:nvSpPr>
        <p:spPr/>
        <p:txBody>
          <a:bodyPr/>
          <a:lstStyle/>
          <a:p>
            <a:pPr algn="ctr"/>
            <a:r>
              <a:rPr lang="en-CA" b="1" dirty="0">
                <a:latin typeface="Times New Roman" panose="02020603050405020304" pitchFamily="18" charset="0"/>
                <a:cs typeface="Times New Roman" panose="02020603050405020304" pitchFamily="18" charset="0"/>
              </a:rPr>
              <a:t>Cont......</a:t>
            </a:r>
            <a:endParaRPr lang="en-CA" dirty="0"/>
          </a:p>
        </p:txBody>
      </p:sp>
      <p:pic>
        <p:nvPicPr>
          <p:cNvPr id="5" name="Content Placeholder 4">
            <a:extLst>
              <a:ext uri="{FF2B5EF4-FFF2-40B4-BE49-F238E27FC236}">
                <a16:creationId xmlns:a16="http://schemas.microsoft.com/office/drawing/2014/main" id="{E65B7DE1-8668-49A1-9397-AD222D31BBF0}"/>
              </a:ext>
            </a:extLst>
          </p:cNvPr>
          <p:cNvPicPr>
            <a:picLocks noGrp="1" noChangeAspect="1"/>
          </p:cNvPicPr>
          <p:nvPr>
            <p:ph idx="1"/>
          </p:nvPr>
        </p:nvPicPr>
        <p:blipFill>
          <a:blip r:embed="rId2"/>
          <a:stretch>
            <a:fillRect/>
          </a:stretch>
        </p:blipFill>
        <p:spPr>
          <a:xfrm>
            <a:off x="4545800" y="1419225"/>
            <a:ext cx="5690671" cy="4667250"/>
          </a:xfrm>
          <a:prstGeom prst="rect">
            <a:avLst/>
          </a:prstGeom>
        </p:spPr>
      </p:pic>
      <p:sp>
        <p:nvSpPr>
          <p:cNvPr id="6" name="TextBox 5">
            <a:extLst>
              <a:ext uri="{FF2B5EF4-FFF2-40B4-BE49-F238E27FC236}">
                <a16:creationId xmlns:a16="http://schemas.microsoft.com/office/drawing/2014/main" id="{9D66D24C-1BEB-4AF7-97D8-AE30F6F7E2B2}"/>
              </a:ext>
            </a:extLst>
          </p:cNvPr>
          <p:cNvSpPr txBox="1"/>
          <p:nvPr/>
        </p:nvSpPr>
        <p:spPr>
          <a:xfrm>
            <a:off x="600500" y="2156346"/>
            <a:ext cx="3084395" cy="2308324"/>
          </a:xfrm>
          <a:prstGeom prst="rect">
            <a:avLst/>
          </a:prstGeom>
          <a:noFill/>
        </p:spPr>
        <p:txBody>
          <a:bodyPr wrap="square" rtlCol="0">
            <a:spAutoFit/>
          </a:bodyPr>
          <a:lstStyle/>
          <a:p>
            <a:r>
              <a:rPr lang="en-CA" sz="2400" dirty="0">
                <a:latin typeface="Times New Roman" panose="02020603050405020304" pitchFamily="18" charset="0"/>
                <a:cs typeface="Times New Roman" panose="02020603050405020304" pitchFamily="18" charset="0"/>
              </a:rPr>
              <a:t>The heat map depicts the relationship between various </a:t>
            </a:r>
          </a:p>
          <a:p>
            <a:r>
              <a:rPr lang="en-CA" sz="2400" dirty="0">
                <a:latin typeface="Times New Roman" panose="02020603050405020304" pitchFamily="18" charset="0"/>
                <a:cs typeface="Times New Roman" panose="02020603050405020304" pitchFamily="18" charset="0"/>
              </a:rPr>
              <a:t>features on the basis of worst.</a:t>
            </a:r>
          </a:p>
          <a:p>
            <a:endParaRPr lang="en-CA" sz="2400" dirty="0"/>
          </a:p>
        </p:txBody>
      </p:sp>
    </p:spTree>
    <p:extLst>
      <p:ext uri="{BB962C8B-B14F-4D97-AF65-F5344CB8AC3E}">
        <p14:creationId xmlns:p14="http://schemas.microsoft.com/office/powerpoint/2010/main" val="2434339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1192</Words>
  <Application>Microsoft Office PowerPoint</Application>
  <PresentationFormat>Widescreen</PresentationFormat>
  <Paragraphs>109</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Copperplate Gothic Bold</vt:lpstr>
      <vt:lpstr>Times New Roman</vt:lpstr>
      <vt:lpstr>Office Theme</vt:lpstr>
      <vt:lpstr>Breast Cancer Group-III</vt:lpstr>
      <vt:lpstr>Introduction</vt:lpstr>
      <vt:lpstr>Objective</vt:lpstr>
      <vt:lpstr>About Data</vt:lpstr>
      <vt:lpstr>Features </vt:lpstr>
      <vt:lpstr>Analysis</vt:lpstr>
      <vt:lpstr>Cont......</vt:lpstr>
      <vt:lpstr>Cont......</vt:lpstr>
      <vt:lpstr>Cont......</vt:lpstr>
      <vt:lpstr>Feature Selection</vt:lpstr>
      <vt:lpstr>Splitting Criteria</vt:lpstr>
      <vt:lpstr>Classification Models</vt:lpstr>
      <vt:lpstr>Cont……</vt:lpstr>
      <vt:lpstr>Cont……</vt:lpstr>
      <vt:lpstr>Cont……</vt:lpstr>
      <vt:lpstr>Multi Layer Perceptron</vt:lpstr>
      <vt:lpstr>Analysis with MLP</vt:lpstr>
      <vt:lpstr>Cont……</vt:lpstr>
      <vt:lpstr>Cont……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Group-III</dc:title>
  <dc:creator>Inder Komal</dc:creator>
  <cp:lastModifiedBy>Inder Komal</cp:lastModifiedBy>
  <cp:revision>95</cp:revision>
  <dcterms:created xsi:type="dcterms:W3CDTF">2020-04-09T06:57:37Z</dcterms:created>
  <dcterms:modified xsi:type="dcterms:W3CDTF">2020-04-10T00:38:33Z</dcterms:modified>
</cp:coreProperties>
</file>