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-3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BDEC1-2B28-46F5-9C6A-C3596271F3D2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32AF-0945-4BB4-9C05-FAD5F4A37E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8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932AF-0945-4BB4-9C05-FAD5F4A37E7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1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251A-D712-496F-9B04-4AF7CEF9E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CE2B-D82E-43DB-9CCF-4E71D317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FE1-579F-41C1-893D-5E815F12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99A3-36F7-49BA-90D6-B617D2B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6BDD-D635-4546-8D41-C845C908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17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7A15-C4A6-4C4D-A489-FF8068DC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8F23A-8BB5-409C-9E38-F0C700A5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2C26-F59F-45FC-9E2F-5BD2970E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64B2-6570-4487-B5B0-03832038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D537-9EA9-4883-8776-0D618C89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1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AB58A-5019-4CEF-B8BD-C5216483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1EB9-1BAB-4712-9769-08AD337D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97C2-9ACA-4A15-8166-DCFF492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873-42ED-4FA4-871B-E348AE52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657A-F7BE-47F3-BDF6-FB880448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8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87FA-6B2C-4266-9921-1E76B55C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C97F-4CE3-49AB-B897-E84C245A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2DC6-61B1-4F2A-9CE3-A290C7BD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572A-825F-4459-88FE-E847FEC9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F477-4FD2-4DA1-8060-80A13811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9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3E2E-4F90-436F-9625-E2E9032D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BC0A-D08E-40ED-91B3-E1EBCEEE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2092-53D6-4258-B7EB-E7452DB8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9A65-0EE2-43C3-89A4-26D92F5D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35FC-C3E6-4595-98F8-CAD42BE4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0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3316-41F7-45EB-9A50-5BD34F33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625A-2139-43AB-BCF8-F198B4F2D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95654-1124-49C8-9B3B-9809454B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4A37-8C82-496A-B2FA-6960C58A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0F2-5518-4E9D-B89B-8697F1BC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3322-DD0B-4313-A5E5-3BAA58E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0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9C4E-1FEE-4747-A7E3-F3470499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0A4B-215E-4484-AD27-C036E5C1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CA6F-0C24-439A-858C-8A2999626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EBF5-CF98-4833-89A0-3BAD3E5B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E767-CC8D-4422-BCF0-B1B1F507D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378D3-2EF1-4E55-8AAC-398238B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B478B-D7A7-4F2F-B66F-2E40F005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C2F4E-6C47-4B71-AEE4-4F5D7FE1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4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4D33-5190-48BE-89B7-A83F077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23675-D605-4A7F-A25B-03688159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67119-4D80-48D8-ABEC-E24BFFF3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0918A-5E83-46D8-84B0-EC191164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55720-3260-48FD-94E1-A5D4F9C0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9B6EE-F81D-43E3-9500-DAFD46F7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77D1-28C3-48E1-B9C7-A0E4486C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4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4C76-8EAB-47E6-9470-1A184FCA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6546-0C72-4AFD-9A0F-674F8EF9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4268-1BC7-483E-B3C0-9FE69559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766A-F702-45FC-BC17-9BB12168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6788B-BAD1-4FC7-B8A1-F086F998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08CF-7AB6-4651-BB35-9140A427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1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ACE-B7B1-4C16-9AA5-1E68113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CD4D5-4837-412A-80E3-FA526EE34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495-C630-4D99-ACFF-47C6A0E6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7BCE-A391-44AC-AC76-797F1D27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40FAC-290E-4E26-B5EF-A5F5510D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79203-0D51-4C43-9ACC-FD916922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6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073B3-375A-440A-9D41-707438D7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FC4EB-24CD-4455-B551-91E98B17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D66-CF1F-4A1C-BF7C-C1F8A4DC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35BB-F21A-4314-A2E0-784C65256395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E645-B265-416E-AA3D-266B395C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5E53-60CF-43C5-B973-F8A4FAA21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A6F1-A34D-4F72-8556-17EFAE4FFE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cancer">
            <a:extLst>
              <a:ext uri="{FF2B5EF4-FFF2-40B4-BE49-F238E27FC236}">
                <a16:creationId xmlns:a16="http://schemas.microsoft.com/office/drawing/2014/main" id="{4F5E53AA-F767-4139-B803-453817AAE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" b="10503"/>
          <a:stretch/>
        </p:blipFill>
        <p:spPr bwMode="auto">
          <a:xfrm>
            <a:off x="20" y="-39388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0B5A7-1337-4537-B4B2-621E90808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Breast Cancer</a:t>
            </a:r>
            <a:br>
              <a:rPr lang="en-US" sz="3600" b="1" dirty="0"/>
            </a:br>
            <a:r>
              <a:rPr lang="en-US" sz="3600" b="1" dirty="0"/>
              <a:t>Group-III</a:t>
            </a: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2219F0F-F798-4238-8250-CE8A90489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16" y="3417573"/>
            <a:ext cx="4593021" cy="291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: </a:t>
            </a:r>
            <a:r>
              <a:rPr lang="en-US" sz="2000" dirty="0"/>
              <a:t>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KOMALPREET KAUR (0733909)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SEOUNG KYOUNG RYU (0725164)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GURTEJ SINGH UBHI (0734821)	</a:t>
            </a:r>
          </a:p>
        </p:txBody>
      </p:sp>
    </p:spTree>
    <p:extLst>
      <p:ext uri="{BB962C8B-B14F-4D97-AF65-F5344CB8AC3E}">
        <p14:creationId xmlns:p14="http://schemas.microsoft.com/office/powerpoint/2010/main" val="7557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5BDF-060F-4AFB-B959-AEC40BF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1AEF-587F-4D9A-9379-0CA2B876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graphs, it is quite clear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 features shows high correlation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standard error and worst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>
              <a:lnSpc>
                <a:spcPct val="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set of features shows strong correlation with each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pPr lvl="1">
              <a:lnSpc>
                <a:spcPct val="50000"/>
              </a:lnSpc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Radius_mean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perimeter _mean and area _mean</a:t>
            </a:r>
          </a:p>
          <a:p>
            <a:pPr lvl="1">
              <a:lnSpc>
                <a:spcPct val="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compactness _mean, concavity _mean and concave points _mean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following features are selected to train our models</a:t>
            </a:r>
          </a:p>
          <a:p>
            <a:pPr lvl="1">
              <a:lnSpc>
                <a:spcPct val="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'radius_mean','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compactness_mean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symmetry_mean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smoothness_mean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17710-5DCB-4C69-97E2-DDB31194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1772"/>
            <a:ext cx="5878286" cy="52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5A4-5C6C-4B79-8662-ECCBB70D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14B5-C6E1-4267-89BB-352988C8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543"/>
            <a:ext cx="10515600" cy="410142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splitted the dataset into train and test set with the ratio of 75:25.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data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shape:(426, 31)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shape:(143, 31)</a:t>
            </a: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employed various classification models to carry out our analysis and are shown below:</a:t>
            </a:r>
          </a:p>
          <a:p>
            <a:pPr>
              <a:lnSpc>
                <a:spcPct val="80000"/>
              </a:lnSpc>
            </a:pPr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06ED9-89CB-4216-9A48-EB52BDCF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70" y="3576638"/>
            <a:ext cx="3343729" cy="14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5FFA1-DF73-4388-811F-02A94916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8807-17A8-4BDA-B4B1-510EB81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/>
              <a:t>Random Forest Classifier</a:t>
            </a:r>
          </a:p>
          <a:p>
            <a:pPr marL="0" indent="0">
              <a:buNone/>
            </a:pPr>
            <a:endParaRPr lang="en-CA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6705E9A-3205-444D-A82E-D4981230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271524"/>
            <a:ext cx="6253211" cy="113947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B564E99-CEA6-4B70-AF9B-A6EDEA27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66" y="3754685"/>
            <a:ext cx="6253212" cy="1379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88A1F0-8E21-4009-A345-14555C422E5E}"/>
              </a:ext>
            </a:extLst>
          </p:cNvPr>
          <p:cNvSpPr txBox="1"/>
          <p:nvPr/>
        </p:nvSpPr>
        <p:spPr>
          <a:xfrm>
            <a:off x="624022" y="2483330"/>
            <a:ext cx="3754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supervised learning algorithm that creates a set of decision trees from randomly selected subset of training set. It then collect the votes from different decision trees to decide the final class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29332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D92C-7716-4D5E-B3CE-2DD53D90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AF30-C7A9-4E55-98C1-BFBB307E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/>
              <a:t>Logistic Regression</a:t>
            </a:r>
          </a:p>
          <a:p>
            <a:endParaRPr lang="en-CA" sz="2000" b="1"/>
          </a:p>
          <a:p>
            <a:endParaRPr lang="en-CA" sz="2000" b="1"/>
          </a:p>
          <a:p>
            <a:endParaRPr lang="en-CA" sz="2000" b="1"/>
          </a:p>
          <a:p>
            <a:endParaRPr lang="en-CA" sz="2000" b="1"/>
          </a:p>
          <a:p>
            <a:endParaRPr lang="en-CA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4C6F92-77F0-47DA-B37F-CE1FA85C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257041"/>
            <a:ext cx="6253211" cy="11478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43804C-D139-4F5C-B489-C71CDFA68D6A}"/>
              </a:ext>
            </a:extLst>
          </p:cNvPr>
          <p:cNvSpPr txBox="1"/>
          <p:nvPr/>
        </p:nvSpPr>
        <p:spPr>
          <a:xfrm>
            <a:off x="643467" y="2409371"/>
            <a:ext cx="358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machine learning statistical model. It falls under the category of predictive analysis and works on the concept of probability.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11018-C021-4244-9211-1D188DB0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67" y="3904055"/>
            <a:ext cx="6253211" cy="12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09207-FC4C-4911-BB8B-80D1FC9E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DC4D-CE6B-48D4-88A3-676CF0AB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/>
              <a:t>K Nearest Neighbors</a:t>
            </a:r>
          </a:p>
          <a:p>
            <a:endParaRPr lang="en-CA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F1D87E-A57B-4219-AC7B-5FA07316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18" y="2586439"/>
            <a:ext cx="6253212" cy="9848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A2C7C6-1EAA-4247-B64B-CAA43EA1D990}"/>
              </a:ext>
            </a:extLst>
          </p:cNvPr>
          <p:cNvSpPr txBox="1"/>
          <p:nvPr/>
        </p:nvSpPr>
        <p:spPr>
          <a:xfrm>
            <a:off x="643467" y="2409371"/>
            <a:ext cx="3580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a supervised machine learning algorithm that depends on labeled input data to learn a function that generates an appropriate output when given new unlabeled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6850C-4FAB-446E-9F5C-1C8E0692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44" y="4033628"/>
            <a:ext cx="6208586" cy="11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1935-24FA-4813-B57C-A6F5575B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EDCC-E558-4B38-975F-D2792E82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/>
              <a:t>Decision Tree</a:t>
            </a:r>
          </a:p>
          <a:p>
            <a:endParaRPr lang="en-CA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AE6C9C-C07D-4148-8C48-8B13C25B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32" y="2586439"/>
            <a:ext cx="6253212" cy="8296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BD8E8-1F3E-497C-823E-A18C5C56DECC}"/>
              </a:ext>
            </a:extLst>
          </p:cNvPr>
          <p:cNvSpPr txBox="1"/>
          <p:nvPr/>
        </p:nvSpPr>
        <p:spPr>
          <a:xfrm>
            <a:off x="643467" y="2409371"/>
            <a:ext cx="3580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machine learning algorithm that helps to take decision in the form of if-else.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tree-like graph with nodes representing the place where we pick an attribute and ask a question; edges represent the answers to the question; and the leaves represent 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83F5B-AE20-438A-AE5A-8EF7CAF6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15" y="3979972"/>
            <a:ext cx="6268029" cy="11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3A35-FCF5-491B-8ABF-853E6ED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216F-31E2-41A3-AB9D-DAC5669C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MLP is multilayer perceptron which is a class of feed forward artificial neural network.</a:t>
            </a:r>
          </a:p>
          <a:p>
            <a:r>
              <a:rPr lang="en-CA" dirty="0"/>
              <a:t>It uses supervised machine learning technique known as back propagation for training.</a:t>
            </a:r>
          </a:p>
          <a:p>
            <a:r>
              <a:rPr lang="en-CA" dirty="0"/>
              <a:t>It distinguish the data that is not linearly separable.</a:t>
            </a:r>
          </a:p>
          <a:p>
            <a:r>
              <a:rPr lang="en-CA" dirty="0"/>
              <a:t>It has three layers: input layer, hidden layer and output layer.</a:t>
            </a:r>
          </a:p>
          <a:p>
            <a:r>
              <a:rPr lang="en-CA" dirty="0"/>
              <a:t>MLP add weights to balance input and output and for better optimization.</a:t>
            </a:r>
          </a:p>
          <a:p>
            <a:r>
              <a:rPr lang="en-CA" dirty="0"/>
              <a:t>Sigmoid function is an activation function that produces output between 0 and 1 and is used on output layer.</a:t>
            </a:r>
          </a:p>
          <a:p>
            <a:r>
              <a:rPr lang="en-CA" dirty="0"/>
              <a:t>We have used tanh() function on hidden layer instead of sigmoid function because it gives more centred values.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24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B0DE-FE8D-4811-9D25-048736A4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5970-49C1-4D76-9B3F-EAC32A4F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created the algorithm, to check                                     whether it is working or not. We should see                                                  a declining learning curve with iteration,                                                                      which eventually flattens out.</a:t>
            </a:r>
          </a:p>
          <a:p>
            <a:r>
              <a:rPr lang="en-US" dirty="0"/>
              <a:t>This will help us determine an appropriate                                                               number of iterations to run to determine                                                                  the appropriate parameters.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799B1A-D7F5-4487-934E-037D7158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88" y="1760391"/>
            <a:ext cx="4225144" cy="33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9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B022-1223-46A0-8C26-028987D2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567B6-A8AF-44F2-AB46-E3A7EF27A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750" y="1690688"/>
            <a:ext cx="9743050" cy="18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E697-618E-4F79-9ADB-264AD020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5E02-8321-408C-A6B5-E43BBA58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65D88-80FB-43E0-8B9A-8E64435A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64" y="4507731"/>
            <a:ext cx="4905375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447D1-5BC1-46E9-8110-29712D8D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64" y="2395263"/>
            <a:ext cx="5577841" cy="15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3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67E-DA95-479C-844C-B94DF3895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671"/>
            <a:ext cx="9144000" cy="1044062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1A34B-86C8-4D0B-A6F2-0C5A3055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237"/>
            <a:ext cx="9144000" cy="353547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healthcare, there is a variety of datasets that ranges from text data to huge image data files.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them and reaching to valuable conclusion is always challenging in terms of technicalities and aspects of viable solution.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volume of healthcare data grows there has been great impact on its critical cost, security and performance issues.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a group of diseases in which cells in breast tissue change and divide uncontrolled, typically resulting in a lump or mass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5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AB2B-85DF-46FE-8EE5-17992B12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CD6F-11D0-40A4-A8F8-D4012F49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55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1676-43B1-4D7C-8874-6CBA6F0F7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241"/>
            <a:ext cx="9144000" cy="1143759"/>
          </a:xfrm>
        </p:spPr>
        <p:txBody>
          <a:bodyPr>
            <a:normAutofit/>
          </a:bodyPr>
          <a:lstStyle/>
          <a:p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2A09-D606-4B3F-8926-2C246DC4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8313"/>
            <a:ext cx="9144000" cy="420093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dirty="0"/>
              <a:t>Predicting the nature of cancer and classifying whether it is benign or malignant.</a:t>
            </a:r>
          </a:p>
        </p:txBody>
      </p:sp>
    </p:spTree>
    <p:extLst>
      <p:ext uri="{BB962C8B-B14F-4D97-AF65-F5344CB8AC3E}">
        <p14:creationId xmlns:p14="http://schemas.microsoft.com/office/powerpoint/2010/main" val="22944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CC01-1AF8-4A26-A3AA-3381493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A52F-3871-4DD9-A622-62853D1E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been selected from Kaggle.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computed from a digitized image of a fine needle aspirate of a breast mass and they describe characteristics of the cell nuclei present in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32 columns and 569 rows(patients).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data is  low due to privacy impacts from health organizations.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classified into two categorical values which are benign and malignant.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D471-0669-4646-8C4E-66CC930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4B0-593B-4A6D-A255-4245608E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number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(M = malignant, B = benign)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real-valued features are computed for each cell nucleus:</a:t>
            </a:r>
          </a:p>
          <a:p>
            <a:pPr marL="457200" lvl="1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radius (mean of distances from center to points on the perimeter)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texture (standard deviation of gray-scale values)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perimeter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area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smoothness (local variation in radius lengths)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compactness (perimeter^2 / area - 1.0)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concavity (severity of concave portions of the contour)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concave points (number of concave portions of the contour)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symmetry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fractal dimension ("coastline approximation" - 1)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mean, standard error(se) and worst (mean of three largest values) of these features were computed for each image.</a:t>
            </a:r>
          </a:p>
        </p:txBody>
      </p:sp>
    </p:spTree>
    <p:extLst>
      <p:ext uri="{BB962C8B-B14F-4D97-AF65-F5344CB8AC3E}">
        <p14:creationId xmlns:p14="http://schemas.microsoft.com/office/powerpoint/2010/main" val="11111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9EE-5890-4708-80C3-28E5AF87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D201-05D1-4A82-8559-BA42F071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analysis, there are more number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benign when malignant tumor.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can be said that, instead of focusing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malignant cancer, measures can be taken 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cure benign cancer. Because benign is the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cancer that do not spread in the body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can be cured.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364EC-D488-4B34-85A1-4132F9F1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162175"/>
            <a:ext cx="3990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389-D9B2-40FC-8B75-72BC5FC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DC8C-BD07-43C9-B891-73120173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correlation graphs are used so that we can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multi collinearity (i.e. the columns that depend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other) because using same columns twice is not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depicts the relationship between various 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on the basis of mean.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has the value 1 (dark color) and each 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shows strong correlation to itself.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higher the number and darker the </a:t>
            </a: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shows higher correlation between the variables.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3D0E-5106-4258-8206-4D494962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4" y="1778907"/>
            <a:ext cx="547188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8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EB56-C20C-43CD-BA5C-38A5A80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808BD-7695-4A28-8CC5-9C957041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469" y="1825625"/>
            <a:ext cx="6339818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16196-14D8-4763-9137-3A0F3A1568D0}"/>
              </a:ext>
            </a:extLst>
          </p:cNvPr>
          <p:cNvSpPr txBox="1"/>
          <p:nvPr/>
        </p:nvSpPr>
        <p:spPr>
          <a:xfrm>
            <a:off x="586854" y="1965278"/>
            <a:ext cx="287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depicts the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various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on the basis of standard error.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743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449-6EEE-4EA9-B2C8-81AE730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Cont......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B7DE1-8668-49A1-9397-AD222D31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800" y="1419225"/>
            <a:ext cx="5690671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6D24C-1BEB-4AF7-97D8-AE30F6F7E2B2}"/>
              </a:ext>
            </a:extLst>
          </p:cNvPr>
          <p:cNvSpPr txBox="1"/>
          <p:nvPr/>
        </p:nvSpPr>
        <p:spPr>
          <a:xfrm>
            <a:off x="600500" y="2156346"/>
            <a:ext cx="3084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depicts the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various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on the basis of worst.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33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1018</Words>
  <Application>Microsoft Office PowerPoint</Application>
  <PresentationFormat>Widescreen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Breast Cancer Group-III</vt:lpstr>
      <vt:lpstr>Introduction</vt:lpstr>
      <vt:lpstr>Objective</vt:lpstr>
      <vt:lpstr>About Data</vt:lpstr>
      <vt:lpstr>Features </vt:lpstr>
      <vt:lpstr>Analysis</vt:lpstr>
      <vt:lpstr>Cont......</vt:lpstr>
      <vt:lpstr>Cont......</vt:lpstr>
      <vt:lpstr>Cont......</vt:lpstr>
      <vt:lpstr>Feature Selection</vt:lpstr>
      <vt:lpstr>Splitting Criteria</vt:lpstr>
      <vt:lpstr>Classification Models</vt:lpstr>
      <vt:lpstr>Cont……</vt:lpstr>
      <vt:lpstr>Cont……</vt:lpstr>
      <vt:lpstr>Cont……</vt:lpstr>
      <vt:lpstr>Multi Layer Perceptron</vt:lpstr>
      <vt:lpstr>Analysis with MLP</vt:lpstr>
      <vt:lpstr>Cont……</vt:lpstr>
      <vt:lpstr>Cont……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Group-III</dc:title>
  <dc:creator>Inder Komal</dc:creator>
  <cp:lastModifiedBy>Inder Komal</cp:lastModifiedBy>
  <cp:revision>48</cp:revision>
  <dcterms:created xsi:type="dcterms:W3CDTF">2020-04-09T06:57:37Z</dcterms:created>
  <dcterms:modified xsi:type="dcterms:W3CDTF">2020-04-09T23:08:10Z</dcterms:modified>
</cp:coreProperties>
</file>