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2" r:id="rId5"/>
    <p:sldId id="266" r:id="rId6"/>
    <p:sldId id="267" r:id="rId7"/>
    <p:sldId id="271" r:id="rId8"/>
    <p:sldId id="277" r:id="rId9"/>
    <p:sldId id="280" r:id="rId10"/>
    <p:sldId id="275" r:id="rId11"/>
    <p:sldId id="278" r:id="rId12"/>
    <p:sldId id="279" r:id="rId13"/>
    <p:sldId id="276" r:id="rId14"/>
    <p:sldId id="268" r:id="rId15"/>
    <p:sldId id="281" r:id="rId16"/>
    <p:sldId id="282" r:id="rId17"/>
    <p:sldId id="270" r:id="rId18"/>
    <p:sldId id="273" r:id="rId19"/>
    <p:sldId id="274" r:id="rId20"/>
    <p:sldId id="28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9E0AD-9AF6-4018-B9B8-8317FA6D6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277366-2887-4030-9254-56F18C78A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3D9FF-DE9A-41F7-AB53-F70CDB41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47679-1DC4-4D86-B076-90C7847B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8EE91-691A-4383-9CB9-522D8B08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8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A413D-4E78-439A-9B83-32C7E9FF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F0270A-E13B-4BD3-A937-70B53C0D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2DBE0-7E4F-4071-8FF5-5C5EB542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052B5A-79F2-421F-B9A1-A78C99BA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6486C-768C-4B40-9D23-31070EF5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5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BD5DED-BB65-4C2F-8214-A010C257E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5B148F-0929-4A07-B711-F7FBE28EB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1F2D70-914E-42E1-8976-09E78FF1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CC61F-CC07-4F94-8248-E8522360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C4AF4-1A94-47A7-BFFB-77835D83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0AA2A-3C74-467D-B454-FEF7C371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0F2CF-64EF-488F-896A-24491EAC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B54CB-6EED-4188-8886-976EF8DA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ABD0-5BBF-4E7A-913E-CD5D902B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F7D1B-3DEA-49C7-84D6-EAB98696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66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D58B0-3CE7-4509-9DE6-E7092BAF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46B3E3-BE1A-449B-9309-C0A7696E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AE79B-5BEA-4F40-8B70-07BEBEBE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877D8-8B03-42D8-8F21-0BC9D6B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46985-55C3-470A-BD04-19173A79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05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B8599-11EF-464D-BD3D-4566F7D8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ADD76-19FA-4B29-9FCF-BDD2ED8E3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DE9BB4-CA4B-4E4D-9105-F0DD2447B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49547F-35EE-4090-8669-DAAE8827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D971B-76AD-4A87-A9FC-0E2CA8BC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B43BCF-EE3A-4FAA-9DFD-FC9798FB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44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0AD4E-8AB8-4FC3-8643-D65D417C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60DB1A-8D0E-4E05-B8AD-CE5E86FF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0FD826-D4A1-4252-91E6-3CBCD94A3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2C3E7B-2302-4197-B6AB-297DFCBC6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7894D9-E920-4E1A-A683-EE5B59125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175986-9289-41E6-BA0A-4CE80744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02DD6A-713A-4B3C-8FCF-56B5B55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1481F0-A968-4F1C-A19C-9AEBF0CE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6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3F8B5-182C-482E-8DD1-6C5293FD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C0A257-7E69-48D0-BC34-00438AB1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A5F25D-0A63-400D-B0F3-699210F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24F5A4-8CCF-483F-88A9-07F991EA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6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2F94C0-62B6-4FE5-A0CF-C19284EC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562071-7089-4F46-807A-E06B8459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8FC73D-80A6-4B91-9997-EE322F0C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A5826-2102-48A4-97E6-CF293C77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9E4F6-6347-441A-BB15-56405822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F51C3A-EB28-452A-AA64-B3316BEE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847FE-1917-4C03-9BEE-B2F24108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38841F-773A-4A8B-8DF4-77D871C5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2D7C9D-BE5F-4A3C-A8DF-0F33D274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7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716A7-4066-44D1-96D8-ACEC5428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8C0A88-966A-440D-BA4F-D08CA9A67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6D5708-558C-40E4-AEA8-F9F539E4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D8E3A-7FEB-4A2F-AF16-C5185E64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3D1568-99C1-4D19-B31E-581A257D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A7605-6A04-49B0-A1A2-D8CCD921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79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44000" t="-1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5AD6C7-411A-4FF4-A5EB-EBD90242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2AA88A-5B48-495F-B443-FB6C9949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205B3-922E-431D-A1C9-D5325F8BC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D5FD-3D6B-4C74-BFF8-6DC49C925201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C73F3-0F54-4176-94F6-F7D4CC798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EEC41C-23A8-40EE-B2EE-6DC345776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6674-0149-4651-B12F-D2FB5C087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37A08644-9314-400F-A517-EE56884D2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Alexa-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Skill</a:t>
            </a:r>
            <a:b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„Mensa Fulda“</a:t>
            </a:r>
          </a:p>
        </p:txBody>
      </p:sp>
      <p:sp>
        <p:nvSpPr>
          <p:cNvPr id="20" name="Untertitel 19">
            <a:extLst>
              <a:ext uri="{FF2B5EF4-FFF2-40B4-BE49-F238E27FC236}">
                <a16:creationId xmlns:a16="http://schemas.microsoft.com/office/drawing/2014/main" id="{F319AA2D-1267-4AB2-9C89-A46A399B2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171" y="3545430"/>
            <a:ext cx="3439886" cy="409711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Bachelor-Projekt von:	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/>
              </a:rPr>
              <a:t> 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1161BCE-3C1F-41B8-A03D-9CA6A199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83" y="223520"/>
            <a:ext cx="2185034" cy="2653256"/>
          </a:xfrm>
          <a:prstGeom prst="rect">
            <a:avLst/>
          </a:prstGeom>
        </p:spPr>
      </p:pic>
      <p:sp>
        <p:nvSpPr>
          <p:cNvPr id="6" name="Untertitel 19">
            <a:extLst>
              <a:ext uri="{FF2B5EF4-FFF2-40B4-BE49-F238E27FC236}">
                <a16:creationId xmlns:a16="http://schemas.microsoft.com/office/drawing/2014/main" id="{F319AA2D-1267-4AB2-9C89-A46A399B28F2}"/>
              </a:ext>
            </a:extLst>
          </p:cNvPr>
          <p:cNvSpPr txBox="1">
            <a:spLocks/>
          </p:cNvSpPr>
          <p:nvPr/>
        </p:nvSpPr>
        <p:spPr>
          <a:xfrm>
            <a:off x="5827486" y="4242116"/>
            <a:ext cx="3439886" cy="203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  <a:sym typeface="Wingdings"/>
            </a:endParaRPr>
          </a:p>
        </p:txBody>
      </p:sp>
      <p:sp>
        <p:nvSpPr>
          <p:cNvPr id="7" name="Untertitel 19">
            <a:extLst>
              <a:ext uri="{FF2B5EF4-FFF2-40B4-BE49-F238E27FC236}">
                <a16:creationId xmlns:a16="http://schemas.microsoft.com/office/drawing/2014/main" id="{F319AA2D-1267-4AB2-9C89-A46A399B28F2}"/>
              </a:ext>
            </a:extLst>
          </p:cNvPr>
          <p:cNvSpPr txBox="1">
            <a:spLocks/>
          </p:cNvSpPr>
          <p:nvPr/>
        </p:nvSpPr>
        <p:spPr>
          <a:xfrm>
            <a:off x="1397838" y="4523077"/>
            <a:ext cx="2873828" cy="88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itchFamily="2" charset="2"/>
              <a:buChar char="þ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Nicoleta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Cascu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  <a:sym typeface="Wingdings"/>
            </a:endParaRPr>
          </a:p>
        </p:txBody>
      </p:sp>
      <p:sp>
        <p:nvSpPr>
          <p:cNvPr id="8" name="Untertitel 19">
            <a:extLst>
              <a:ext uri="{FF2B5EF4-FFF2-40B4-BE49-F238E27FC236}">
                <a16:creationId xmlns:a16="http://schemas.microsoft.com/office/drawing/2014/main" id="{F319AA2D-1267-4AB2-9C89-A46A399B28F2}"/>
              </a:ext>
            </a:extLst>
          </p:cNvPr>
          <p:cNvSpPr txBox="1">
            <a:spLocks/>
          </p:cNvSpPr>
          <p:nvPr/>
        </p:nvSpPr>
        <p:spPr>
          <a:xfrm>
            <a:off x="7395028" y="5550277"/>
            <a:ext cx="3091542" cy="90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itchFamily="2" charset="2"/>
              <a:buChar char="þ"/>
            </a:pPr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Dominic Stemmer</a:t>
            </a:r>
            <a:endParaRPr lang="de-DE" sz="28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  <a:sym typeface="Wingdings"/>
            </a:endParaRPr>
          </a:p>
        </p:txBody>
      </p:sp>
      <p:sp>
        <p:nvSpPr>
          <p:cNvPr id="9" name="Untertitel 19">
            <a:extLst>
              <a:ext uri="{FF2B5EF4-FFF2-40B4-BE49-F238E27FC236}">
                <a16:creationId xmlns:a16="http://schemas.microsoft.com/office/drawing/2014/main" id="{F319AA2D-1267-4AB2-9C89-A46A399B28F2}"/>
              </a:ext>
            </a:extLst>
          </p:cNvPr>
          <p:cNvSpPr txBox="1">
            <a:spLocks/>
          </p:cNvSpPr>
          <p:nvPr/>
        </p:nvSpPr>
        <p:spPr>
          <a:xfrm>
            <a:off x="7395028" y="4515194"/>
            <a:ext cx="2873828" cy="88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itchFamily="2" charset="2"/>
              <a:buChar char="þ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Sabrina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Möhres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  <a:sym typeface="Wingdings"/>
            </a:endParaRPr>
          </a:p>
        </p:txBody>
      </p:sp>
      <p:sp>
        <p:nvSpPr>
          <p:cNvPr id="10" name="Untertitel 19">
            <a:extLst>
              <a:ext uri="{FF2B5EF4-FFF2-40B4-BE49-F238E27FC236}">
                <a16:creationId xmlns:a16="http://schemas.microsoft.com/office/drawing/2014/main" id="{F319AA2D-1267-4AB2-9C89-A46A399B28F2}"/>
              </a:ext>
            </a:extLst>
          </p:cNvPr>
          <p:cNvSpPr txBox="1">
            <a:spLocks/>
          </p:cNvSpPr>
          <p:nvPr/>
        </p:nvSpPr>
        <p:spPr>
          <a:xfrm>
            <a:off x="1397838" y="5421710"/>
            <a:ext cx="2873828" cy="88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itchFamily="2" charset="2"/>
              <a:buChar char="þ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Robin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Viets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  <a:sym typeface="Wingdings"/>
            </a:endParaRPr>
          </a:p>
        </p:txBody>
      </p:sp>
      <p:sp>
        <p:nvSpPr>
          <p:cNvPr id="11" name="Untertitel 19">
            <a:extLst>
              <a:ext uri="{FF2B5EF4-FFF2-40B4-BE49-F238E27FC236}">
                <a16:creationId xmlns:a16="http://schemas.microsoft.com/office/drawing/2014/main" id="{F319AA2D-1267-4AB2-9C89-A46A399B28F2}"/>
              </a:ext>
            </a:extLst>
          </p:cNvPr>
          <p:cNvSpPr txBox="1">
            <a:spLocks/>
          </p:cNvSpPr>
          <p:nvPr/>
        </p:nvSpPr>
        <p:spPr>
          <a:xfrm>
            <a:off x="4531249" y="5423281"/>
            <a:ext cx="2873828" cy="88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itchFamily="2" charset="2"/>
              <a:buChar char="þ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Nicolai Ernst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  <a:sym typeface="Wingdings"/>
            </a:endParaRPr>
          </a:p>
        </p:txBody>
      </p:sp>
      <p:sp>
        <p:nvSpPr>
          <p:cNvPr id="12" name="Untertitel 19">
            <a:extLst>
              <a:ext uri="{FF2B5EF4-FFF2-40B4-BE49-F238E27FC236}">
                <a16:creationId xmlns:a16="http://schemas.microsoft.com/office/drawing/2014/main" id="{CB190544-C171-4E6D-B774-1C2666C3136A}"/>
              </a:ext>
            </a:extLst>
          </p:cNvPr>
          <p:cNvSpPr txBox="1">
            <a:spLocks/>
          </p:cNvSpPr>
          <p:nvPr/>
        </p:nvSpPr>
        <p:spPr>
          <a:xfrm>
            <a:off x="4542971" y="4536340"/>
            <a:ext cx="2873828" cy="88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Wingdings" pitchFamily="2" charset="2"/>
              <a:buChar char="þ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Alexa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8288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928" y="385240"/>
            <a:ext cx="1066800" cy="605632"/>
          </a:xfrm>
        </p:spPr>
        <p:txBody>
          <a:bodyPr>
            <a:normAutofit/>
          </a:bodyPr>
          <a:lstStyle/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Nutzer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810B09-8A46-4EF2-BFB8-52772574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20" y="929232"/>
            <a:ext cx="1285098" cy="1560477"/>
          </a:xfrm>
          <a:prstGeom prst="rect">
            <a:avLst/>
          </a:prstGeom>
        </p:spPr>
      </p:pic>
      <p:pic>
        <p:nvPicPr>
          <p:cNvPr id="4" name="Picture 4" descr="Voice Recognition icon. It's the outline of a person's head and shoulders with a thought bubble coming out from the right-hand side. The entire icon is colored white, while the person's silhouette and thought bubbles are thick black outlines.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62516" y="990872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7665719" y="479248"/>
            <a:ext cx="1656679" cy="302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Alexa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Skill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3129566" y="1628779"/>
            <a:ext cx="453615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78382" y="1262130"/>
            <a:ext cx="2724694" cy="13584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4083592" y="859303"/>
            <a:ext cx="2628101" cy="40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Alexa, starte Mensa Fulda!</a:t>
            </a:r>
          </a:p>
        </p:txBody>
      </p:sp>
      <p:pic>
        <p:nvPicPr>
          <p:cNvPr id="2054" name="Picture 6" descr="Bildergebnis für amazone alexa 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91" y="5247016"/>
            <a:ext cx="2092956" cy="4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7807150" y="5710656"/>
            <a:ext cx="1373816" cy="60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Amazon Server</a:t>
            </a:r>
          </a:p>
        </p:txBody>
      </p:sp>
      <p:cxnSp>
        <p:nvCxnSpPr>
          <p:cNvPr id="17" name="Gerade Verbindung 16"/>
          <p:cNvCxnSpPr>
            <a:endCxn id="2054" idx="0"/>
          </p:cNvCxnSpPr>
          <p:nvPr/>
        </p:nvCxnSpPr>
        <p:spPr>
          <a:xfrm>
            <a:off x="8308269" y="2562497"/>
            <a:ext cx="0" cy="268451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8635607" y="3121121"/>
            <a:ext cx="0" cy="2044868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8635607" y="3364176"/>
            <a:ext cx="2343954" cy="1081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Übertragung der Anfrage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3723389" y="1867436"/>
            <a:ext cx="2561501" cy="0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3962499" y="2002301"/>
            <a:ext cx="2602725" cy="487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6. Willkommen bei der Mensa Fulda…“</a:t>
            </a:r>
          </a:p>
        </p:txBody>
      </p:sp>
      <p:pic>
        <p:nvPicPr>
          <p:cNvPr id="2058" name="Picture 10" descr="Bildergebnis für server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58" y="4895311"/>
            <a:ext cx="1167050" cy="11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2284613" y="5988050"/>
            <a:ext cx="1178694" cy="806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unser Server</a:t>
            </a:r>
          </a:p>
        </p:txBody>
      </p:sp>
      <p:cxnSp>
        <p:nvCxnSpPr>
          <p:cNvPr id="37" name="Gerade Verbindung 36"/>
          <p:cNvCxnSpPr/>
          <p:nvPr/>
        </p:nvCxnSpPr>
        <p:spPr>
          <a:xfrm flipV="1">
            <a:off x="3109649" y="5449184"/>
            <a:ext cx="4204456" cy="29652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915177" y="5722909"/>
            <a:ext cx="2822048" cy="12878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3422487" y="5247016"/>
            <a:ext cx="2862403" cy="0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3456099" y="4629150"/>
            <a:ext cx="3617621" cy="536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de-DE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LaunchRequest</a:t>
            </a: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de-DE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für „Starte Mensa Fulda“ </a:t>
            </a:r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3962499" y="5897580"/>
            <a:ext cx="3156459" cy="414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Antwort in</a:t>
            </a: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Json</a:t>
            </a: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-Format</a:t>
            </a:r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8036417" y="2562497"/>
            <a:ext cx="0" cy="2241324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6330609" y="3121121"/>
            <a:ext cx="1577661" cy="1081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Übertragung der Antwort an den Echo</a:t>
            </a: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050E6E34-8BE2-459F-B372-1FEE0286D0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55250">
            <a:off x="1419888" y="4327843"/>
            <a:ext cx="1085256" cy="11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2" grpId="0"/>
      <p:bldP spid="16" grpId="0"/>
      <p:bldP spid="25" grpId="0"/>
      <p:bldP spid="32" grpId="0"/>
      <p:bldP spid="36" grpId="0"/>
      <p:bldP spid="49" grpId="0"/>
      <p:bldP spid="50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IntentRequest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B9A8B3-65E9-4ABA-A024-72970534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3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7B0C0F7-A0AB-44FD-AC22-93C0842B6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48"/>
          <a:stretch/>
        </p:blipFill>
        <p:spPr>
          <a:xfrm>
            <a:off x="1003320" y="-2767435"/>
            <a:ext cx="1508429" cy="165575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85BDF5F-74FB-47C8-B9D8-60255F920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7" b="49050"/>
          <a:stretch/>
        </p:blipFill>
        <p:spPr>
          <a:xfrm>
            <a:off x="8970236" y="2565900"/>
            <a:ext cx="1462542" cy="15350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2E262C9-2427-4894-B67A-121DF96333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 r="75654"/>
          <a:stretch/>
        </p:blipFill>
        <p:spPr>
          <a:xfrm>
            <a:off x="1443197" y="8095121"/>
            <a:ext cx="1541822" cy="155687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B559028-EB75-420C-918A-70E740A158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24563" r="77999" b="8131"/>
          <a:stretch/>
        </p:blipFill>
        <p:spPr>
          <a:xfrm>
            <a:off x="9188581" y="0"/>
            <a:ext cx="1025852" cy="15350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17FA95-945D-42B4-8224-8975C9C46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3" t="57926" r="34101"/>
          <a:stretch/>
        </p:blipFill>
        <p:spPr>
          <a:xfrm>
            <a:off x="2338738" y="0"/>
            <a:ext cx="907382" cy="13335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94845A4-6F44-477B-A9CB-7CC4797C61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4" t="56512" r="21750" b="29750"/>
          <a:stretch/>
        </p:blipFill>
        <p:spPr>
          <a:xfrm>
            <a:off x="3512156" y="694192"/>
            <a:ext cx="5458079" cy="4165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8FEAF0-FFD6-468F-92E3-E3062BF8B7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0" t="57956" r="23166" b="32607"/>
          <a:stretch/>
        </p:blipFill>
        <p:spPr>
          <a:xfrm rot="16200000" flipV="1">
            <a:off x="9294804" y="1950981"/>
            <a:ext cx="827853" cy="27423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D938B7-A786-42CF-A186-DD96C704FF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4" t="56512" r="21750" b="29750"/>
          <a:stretch/>
        </p:blipFill>
        <p:spPr>
          <a:xfrm>
            <a:off x="3410131" y="3237106"/>
            <a:ext cx="5560104" cy="4243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C1B20B5-43D2-44C4-8483-CCC225A450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1" t="56511" r="25206" b="29290"/>
          <a:stretch/>
        </p:blipFill>
        <p:spPr>
          <a:xfrm rot="16200000">
            <a:off x="2013668" y="4564265"/>
            <a:ext cx="1251108" cy="324449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671A6BE-8342-4FBC-98D2-F0FB71350C28}"/>
              </a:ext>
            </a:extLst>
          </p:cNvPr>
          <p:cNvCxnSpPr>
            <a:cxnSpLocks/>
          </p:cNvCxnSpPr>
          <p:nvPr/>
        </p:nvCxnSpPr>
        <p:spPr>
          <a:xfrm>
            <a:off x="3733841" y="635435"/>
            <a:ext cx="5213934" cy="127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B24620B-A0C9-4611-8C99-86F629F324A6}"/>
              </a:ext>
            </a:extLst>
          </p:cNvPr>
          <p:cNvSpPr txBox="1"/>
          <p:nvPr/>
        </p:nvSpPr>
        <p:spPr>
          <a:xfrm>
            <a:off x="4094171" y="1804"/>
            <a:ext cx="321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Alexa, frage Mensa Fulda,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was es heute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Vegatarisches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gibt.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4AF6C6-1B47-4FB4-ABBF-89DE3ED8EFF7}"/>
              </a:ext>
            </a:extLst>
          </p:cNvPr>
          <p:cNvCxnSpPr>
            <a:cxnSpLocks/>
          </p:cNvCxnSpPr>
          <p:nvPr/>
        </p:nvCxnSpPr>
        <p:spPr>
          <a:xfrm>
            <a:off x="9878662" y="1786018"/>
            <a:ext cx="0" cy="65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D6CB161-19A4-4443-BCC2-A68429CF74D4}"/>
              </a:ext>
            </a:extLst>
          </p:cNvPr>
          <p:cNvSpPr txBox="1"/>
          <p:nvPr/>
        </p:nvSpPr>
        <p:spPr>
          <a:xfrm>
            <a:off x="10120535" y="1674171"/>
            <a:ext cx="207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Übertragung an den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Amazon-Server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85A1250-52B0-4E33-A9F0-BB64645EBB62}"/>
              </a:ext>
            </a:extLst>
          </p:cNvPr>
          <p:cNvCxnSpPr>
            <a:cxnSpLocks/>
          </p:cNvCxnSpPr>
          <p:nvPr/>
        </p:nvCxnSpPr>
        <p:spPr>
          <a:xfrm flipH="1">
            <a:off x="3525050" y="3661430"/>
            <a:ext cx="5445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BCF1199-4CCC-4F52-B1F9-A76287950DA4}"/>
              </a:ext>
            </a:extLst>
          </p:cNvPr>
          <p:cNvSpPr txBox="1"/>
          <p:nvPr/>
        </p:nvSpPr>
        <p:spPr>
          <a:xfrm>
            <a:off x="3852840" y="368185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an unseren Server, mit den vom Nutzer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gesagten Infos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EF2E7F1-C847-4D7D-BAD3-BD62AFCD1780}"/>
              </a:ext>
            </a:extLst>
          </p:cNvPr>
          <p:cNvCxnSpPr/>
          <p:nvPr/>
        </p:nvCxnSpPr>
        <p:spPr>
          <a:xfrm>
            <a:off x="2904671" y="4186229"/>
            <a:ext cx="0" cy="111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D1BB1C6-BA3A-4995-8314-25DDC933A429}"/>
              </a:ext>
            </a:extLst>
          </p:cNvPr>
          <p:cNvSpPr txBox="1"/>
          <p:nvPr/>
        </p:nvSpPr>
        <p:spPr>
          <a:xfrm>
            <a:off x="3643985" y="5301121"/>
            <a:ext cx="3108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Anfrage an den Webserver des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Studentenwerkes für alle Essen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dem gewünschten Tag.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9A155C5-E40A-4160-B20E-E1E095E1B204}"/>
              </a:ext>
            </a:extLst>
          </p:cNvPr>
          <p:cNvCxnSpPr/>
          <p:nvPr/>
        </p:nvCxnSpPr>
        <p:spPr>
          <a:xfrm flipV="1">
            <a:off x="2362200" y="4191000"/>
            <a:ext cx="0" cy="111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0CF45E4-C217-4C99-A9B5-73566F4B1D18}"/>
              </a:ext>
            </a:extLst>
          </p:cNvPr>
          <p:cNvSpPr txBox="1"/>
          <p:nvPr/>
        </p:nvSpPr>
        <p:spPr>
          <a:xfrm>
            <a:off x="96763" y="4191000"/>
            <a:ext cx="2075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Antwort des Servers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auf unsere Anfrage.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Alle Essen in Form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eines iFrames.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4102874-CA11-4AFE-B621-C531D1B85532}"/>
              </a:ext>
            </a:extLst>
          </p:cNvPr>
          <p:cNvCxnSpPr>
            <a:cxnSpLocks/>
          </p:cNvCxnSpPr>
          <p:nvPr/>
        </p:nvCxnSpPr>
        <p:spPr>
          <a:xfrm>
            <a:off x="3520973" y="3211706"/>
            <a:ext cx="544926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5081812-02E1-4FD9-BAFC-1C10157A30DF}"/>
              </a:ext>
            </a:extLst>
          </p:cNvPr>
          <p:cNvSpPr txBox="1"/>
          <p:nvPr/>
        </p:nvSpPr>
        <p:spPr>
          <a:xfrm>
            <a:off x="3683996" y="2485727"/>
            <a:ext cx="3102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Übertragung der Antwort, die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vorgelesen werden soll in JSON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DA4AFFA-B252-49C4-BB88-D56540FD25F4}"/>
              </a:ext>
            </a:extLst>
          </p:cNvPr>
          <p:cNvCxnSpPr>
            <a:cxnSpLocks/>
          </p:cNvCxnSpPr>
          <p:nvPr/>
        </p:nvCxnSpPr>
        <p:spPr>
          <a:xfrm flipV="1">
            <a:off x="9436100" y="1786018"/>
            <a:ext cx="0" cy="65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F163A27-E91B-4729-9259-F0A93125BA4A}"/>
              </a:ext>
            </a:extLst>
          </p:cNvPr>
          <p:cNvSpPr txBox="1"/>
          <p:nvPr/>
        </p:nvSpPr>
        <p:spPr>
          <a:xfrm>
            <a:off x="7169103" y="1802788"/>
            <a:ext cx="2143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Übertragung von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Amazon an den Echo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 Nutzers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DDFC34F-B62C-4FCA-B104-49DCDC4D6EEE}"/>
              </a:ext>
            </a:extLst>
          </p:cNvPr>
          <p:cNvSpPr txBox="1"/>
          <p:nvPr/>
        </p:nvSpPr>
        <p:spPr>
          <a:xfrm>
            <a:off x="3852840" y="1248849"/>
            <a:ext cx="228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„Es gibt zwei Gerichte: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Gericht …“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746A919-B1B8-4AB7-867F-48C03465B8A5}"/>
              </a:ext>
            </a:extLst>
          </p:cNvPr>
          <p:cNvCxnSpPr/>
          <p:nvPr/>
        </p:nvCxnSpPr>
        <p:spPr>
          <a:xfrm flipH="1">
            <a:off x="3733841" y="1110730"/>
            <a:ext cx="52363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050E6E34-8BE2-459F-B372-1FEE0286D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55250">
            <a:off x="1037332" y="1934556"/>
            <a:ext cx="1085256" cy="1134934"/>
          </a:xfrm>
          <a:prstGeom prst="rect">
            <a:avLst/>
          </a:prstGeom>
        </p:spPr>
      </p:pic>
      <p:pic>
        <p:nvPicPr>
          <p:cNvPr id="29" name="Picture 10" descr="Bildergebnis für server">
            <a:extLst>
              <a:ext uri="{FF2B5EF4-FFF2-40B4-BE49-F238E27FC236}">
                <a16:creationId xmlns:a16="http://schemas.microsoft.com/office/drawing/2014/main" id="{70C241E6-2392-4F86-AE67-7D637D0F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52" y="2890810"/>
            <a:ext cx="1167050" cy="11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99D55C62-2194-466A-B076-9BA0B19C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13" y="5504598"/>
            <a:ext cx="84852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el 1">
            <a:extLst>
              <a:ext uri="{FF2B5EF4-FFF2-40B4-BE49-F238E27FC236}">
                <a16:creationId xmlns:a16="http://schemas.microsoft.com/office/drawing/2014/main" id="{84260D33-C313-4A78-BD94-5713157815CB}"/>
              </a:ext>
            </a:extLst>
          </p:cNvPr>
          <p:cNvSpPr txBox="1">
            <a:spLocks/>
          </p:cNvSpPr>
          <p:nvPr/>
        </p:nvSpPr>
        <p:spPr>
          <a:xfrm>
            <a:off x="2000215" y="2526934"/>
            <a:ext cx="1363521" cy="46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occhi"/>
                <a:cs typeface="Times New Roman" panose="02020603050405020304" pitchFamily="18" charset="0"/>
              </a:rPr>
              <a:t>Unser Server</a:t>
            </a:r>
          </a:p>
        </p:txBody>
      </p:sp>
    </p:spTree>
    <p:extLst>
      <p:ext uri="{BB962C8B-B14F-4D97-AF65-F5344CB8AC3E}">
        <p14:creationId xmlns:p14="http://schemas.microsoft.com/office/powerpoint/2010/main" val="4351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2" grpId="0"/>
      <p:bldP spid="28" grpId="0"/>
      <p:bldP spid="32" grpId="0"/>
      <p:bldP spid="37" grpId="0"/>
      <p:bldP spid="40" grpId="0"/>
      <p:bldP spid="49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928" y="385240"/>
            <a:ext cx="1066800" cy="605632"/>
          </a:xfrm>
        </p:spPr>
        <p:txBody>
          <a:bodyPr>
            <a:normAutofit/>
          </a:bodyPr>
          <a:lstStyle/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Nutzer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810B09-8A46-4EF2-BFB8-52772574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738" y="900661"/>
            <a:ext cx="1285098" cy="1560477"/>
          </a:xfrm>
          <a:prstGeom prst="rect">
            <a:avLst/>
          </a:prstGeom>
        </p:spPr>
      </p:pic>
      <p:pic>
        <p:nvPicPr>
          <p:cNvPr id="4" name="Picture 4" descr="Voice Recognition icon. It's the outline of a person's head and shoulders with a thought bubble coming out from the right-hand side. The entire icon is colored white, while the person's silhouette and thought bubbles are thick black outlines.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62516" y="990872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7665719" y="479248"/>
            <a:ext cx="1656679" cy="302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Alexa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Skill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3129566" y="1628779"/>
            <a:ext cx="5149391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78382" y="1262130"/>
            <a:ext cx="2724694" cy="13584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4218744" y="764028"/>
            <a:ext cx="2628101" cy="40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Alexa, frage Mensa Fulda, was es Heute Vegetarisches gibt !</a:t>
            </a:r>
          </a:p>
        </p:txBody>
      </p:sp>
      <p:pic>
        <p:nvPicPr>
          <p:cNvPr id="2054" name="Picture 6" descr="Bildergebnis für amazone alexa 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17" y="5212355"/>
            <a:ext cx="2092956" cy="4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8278957" y="5729348"/>
            <a:ext cx="1373816" cy="60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Amazon Server</a:t>
            </a:r>
          </a:p>
        </p:txBody>
      </p:sp>
      <p:cxnSp>
        <p:nvCxnSpPr>
          <p:cNvPr id="17" name="Gerade Verbindung 16"/>
          <p:cNvCxnSpPr>
            <a:stCxn id="7" idx="2"/>
          </p:cNvCxnSpPr>
          <p:nvPr/>
        </p:nvCxnSpPr>
        <p:spPr>
          <a:xfrm>
            <a:off x="8953287" y="2461138"/>
            <a:ext cx="0" cy="2785878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9322398" y="3012096"/>
            <a:ext cx="0" cy="2044868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9322398" y="3288271"/>
            <a:ext cx="2343954" cy="1081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Übertragung der Anfrage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3723389" y="1867436"/>
            <a:ext cx="2561501" cy="0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3936675" y="2019574"/>
            <a:ext cx="2602725" cy="414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7. Es gibt zwei Gerichte:</a:t>
            </a:r>
          </a:p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1. Gericht ist…</a:t>
            </a:r>
          </a:p>
        </p:txBody>
      </p:sp>
      <p:pic>
        <p:nvPicPr>
          <p:cNvPr id="2058" name="Picture 10" descr="Bildergebnis für server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91" y="4895311"/>
            <a:ext cx="1167050" cy="11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2399898" y="5981721"/>
            <a:ext cx="1178694" cy="806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unser Server</a:t>
            </a:r>
          </a:p>
        </p:txBody>
      </p:sp>
      <p:cxnSp>
        <p:nvCxnSpPr>
          <p:cNvPr id="37" name="Gerade Verbindung 36"/>
          <p:cNvCxnSpPr>
            <a:stCxn id="2058" idx="3"/>
            <a:endCxn id="2054" idx="1"/>
          </p:cNvCxnSpPr>
          <p:nvPr/>
        </p:nvCxnSpPr>
        <p:spPr>
          <a:xfrm flipV="1">
            <a:off x="3534141" y="5444175"/>
            <a:ext cx="4502276" cy="3466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383729" y="5722909"/>
            <a:ext cx="2822048" cy="12878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4014485" y="5212355"/>
            <a:ext cx="2862403" cy="0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4218744" y="4675515"/>
            <a:ext cx="3446976" cy="53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 Übertragung der gesagten Infos als „</a:t>
            </a:r>
            <a:r>
              <a:rPr lang="de-DE" sz="1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IntentRequest</a:t>
            </a:r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 </a:t>
            </a:r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4509260" y="5824854"/>
            <a:ext cx="3156459" cy="414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Antwort in </a:t>
            </a:r>
            <a:r>
              <a:rPr lang="de-DE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Json</a:t>
            </a:r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-Format</a:t>
            </a:r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8548525" y="2584975"/>
            <a:ext cx="0" cy="2241324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6995643" y="3052953"/>
            <a:ext cx="1577661" cy="1081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6. Übertragung an den Echo</a:t>
            </a: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050E6E34-8BE2-459F-B372-1FEE0286D0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55250">
            <a:off x="1419885" y="5420582"/>
            <a:ext cx="1085256" cy="1134934"/>
          </a:xfrm>
          <a:prstGeom prst="rect">
            <a:avLst/>
          </a:prstGeom>
        </p:spPr>
      </p:pic>
      <p:sp>
        <p:nvSpPr>
          <p:cNvPr id="3" name="AutoShape 2" descr="Bildergebnis für studentenwerk gießen ful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8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52" y="3012096"/>
            <a:ext cx="84852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Gerade Verbindung 28"/>
          <p:cNvCxnSpPr/>
          <p:nvPr/>
        </p:nvCxnSpPr>
        <p:spPr>
          <a:xfrm flipH="1">
            <a:off x="2948480" y="3892429"/>
            <a:ext cx="1" cy="110710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3496100" y="3199772"/>
            <a:ext cx="1781132" cy="54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Studentenwerk</a:t>
            </a:r>
          </a:p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Homepage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3148343" y="4076700"/>
            <a:ext cx="18777" cy="818611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2748328" y="3960124"/>
            <a:ext cx="0" cy="818612"/>
          </a:xfrm>
          <a:prstGeom prst="straightConnector1">
            <a:avLst/>
          </a:prstGeom>
          <a:ln w="38100" cmpd="sng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round/>
            <a:headEnd type="none" w="sm" len="sm"/>
            <a:tailEnd type="arrow" w="lg" len="lg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 txBox="1">
            <a:spLocks/>
          </p:cNvSpPr>
          <p:nvPr/>
        </p:nvSpPr>
        <p:spPr>
          <a:xfrm>
            <a:off x="1231354" y="3898663"/>
            <a:ext cx="1294998" cy="116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Antwort des Servers auf unsere Anfrage als </a:t>
            </a:r>
            <a:r>
              <a:rPr lang="de-DE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IFrame</a:t>
            </a: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2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2" grpId="0"/>
      <p:bldP spid="16" grpId="0"/>
      <p:bldP spid="25" grpId="0"/>
      <p:bldP spid="32" grpId="0"/>
      <p:bldP spid="36" grpId="0"/>
      <p:bldP spid="49" grpId="0"/>
      <p:bldP spid="50" grpId="0"/>
      <p:bldP spid="58" grpId="0"/>
      <p:bldP spid="34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BD194B9-9277-440B-A48F-89EFC205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Implementierung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5D69E9-19E4-4BF6-B1EB-516EEF6E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AA15905-421E-479A-9A2D-E643C0A83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55250">
            <a:off x="91519" y="45338"/>
            <a:ext cx="1085256" cy="1134934"/>
          </a:xfrm>
          <a:prstGeom prst="rect">
            <a:avLst/>
          </a:prstGeom>
        </p:spPr>
      </p:pic>
      <p:pic>
        <p:nvPicPr>
          <p:cNvPr id="3" name="Picture 10" descr="Bildergebnis für server">
            <a:extLst>
              <a:ext uri="{FF2B5EF4-FFF2-40B4-BE49-F238E27FC236}">
                <a16:creationId xmlns:a16="http://schemas.microsoft.com/office/drawing/2014/main" id="{85C77D7D-47EA-4D4F-A44D-BF4EBC32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39" y="438887"/>
            <a:ext cx="1167050" cy="11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C895CA45-43F6-45A4-9E05-77CD683F34FE}"/>
              </a:ext>
            </a:extLst>
          </p:cNvPr>
          <p:cNvSpPr txBox="1">
            <a:spLocks/>
          </p:cNvSpPr>
          <p:nvPr/>
        </p:nvSpPr>
        <p:spPr>
          <a:xfrm>
            <a:off x="1054402" y="75011"/>
            <a:ext cx="1363521" cy="46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occhi"/>
                <a:cs typeface="Times New Roman" panose="02020603050405020304" pitchFamily="18" charset="0"/>
              </a:rPr>
              <a:t>Unser Server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10D40B4-C683-49BE-8483-2184AC03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2970"/>
            <a:ext cx="10515600" cy="411277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Erhalten von Amazon einen Request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Decodieren des Request</a:t>
            </a:r>
          </a:p>
          <a:p>
            <a:pPr lvl="1"/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LaunchRequest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handleLaunchRequest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Laden des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Willkommentextes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/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Encode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JSON</a:t>
            </a:r>
          </a:p>
          <a:p>
            <a:pPr marL="1371600" lvl="3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IntentRequest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9CB30B-0E3C-43D0-BD47-FEED04A6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A8550B-3538-40BE-910C-09059BAD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handleIntentRequest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D0BBF2-B1B0-4AD6-AAC1-C6451269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Extrahieren des Datums und der Kategorie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Kontrollieren, ob Datum und Kategorie != 0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Matchen der Kategorien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Filtern nach Kategorie, Datum und 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Konvertieren von Array zu String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Encodieren von String zu JSON</a:t>
            </a:r>
          </a:p>
          <a:p>
            <a:pPr marL="514350" indent="-514350">
              <a:buFont typeface="+mj-lt"/>
              <a:buAutoNum type="arabicPeriod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8E221F-B51F-4844-8532-6E3F9204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6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BD194B9-9277-440B-A48F-89EFC205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Code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90B3CB-9244-451B-8A86-352FD251B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2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BD194B9-9277-440B-A48F-89EFC205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6. Live-Demo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B666F3-E2CD-4DF0-8080-11F08221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BD194B9-9277-440B-A48F-89EFC205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7. Resümee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A5E1EB-C326-4578-A1EB-544014034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1A7DCD-FECF-412B-83CB-332CF45DA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422994-478A-431B-8E6D-CF6DE68C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9BED7-0187-431D-A745-0C066962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84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Teamstruktur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Marketing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Systementwurf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Live-Demo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Resümee</a:t>
            </a:r>
          </a:p>
        </p:txBody>
      </p:sp>
    </p:spTree>
    <p:extLst>
      <p:ext uri="{BB962C8B-B14F-4D97-AF65-F5344CB8AC3E}">
        <p14:creationId xmlns:p14="http://schemas.microsoft.com/office/powerpoint/2010/main" val="237274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4AD5B1-6147-4E45-AA15-11854C78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276"/>
            <a:ext cx="10515600" cy="6321669"/>
          </a:xfrm>
        </p:spPr>
        <p:txBody>
          <a:bodyPr/>
          <a:lstStyle/>
          <a:p>
            <a:r>
              <a:rPr lang="de-DE" dirty="0"/>
              <a:t>Umfang unklar</a:t>
            </a:r>
          </a:p>
          <a:p>
            <a:pPr lvl="1"/>
            <a:r>
              <a:rPr lang="de-DE" dirty="0"/>
              <a:t>Funktionsanforderungen anhand der Dokumentation von Amazon umzusetzen</a:t>
            </a:r>
          </a:p>
          <a:p>
            <a:pPr lvl="1"/>
            <a:r>
              <a:rPr lang="de-DE" dirty="0"/>
              <a:t>Konversationslogik (zu viel)</a:t>
            </a:r>
          </a:p>
          <a:p>
            <a:r>
              <a:rPr lang="de-DE" dirty="0"/>
              <a:t>Umsetzung nur mit ständigen Testen möglich</a:t>
            </a:r>
          </a:p>
          <a:p>
            <a:pPr lvl="1"/>
            <a:r>
              <a:rPr lang="de-DE" dirty="0"/>
              <a:t>Nicht für alle möglich, da nicht für jeden Zugriff auf allen Plattformen</a:t>
            </a:r>
          </a:p>
          <a:p>
            <a:r>
              <a:rPr lang="de-DE" dirty="0"/>
              <a:t>Kommunikationsprobleme aufgrund unterschiedlicher Wissensstände</a:t>
            </a:r>
          </a:p>
          <a:p>
            <a:pPr lvl="1"/>
            <a:r>
              <a:rPr lang="de-DE" dirty="0"/>
              <a:t>Lesen der Dokumentation von Amazon zeitaufwändig und schwer zu verstehen</a:t>
            </a:r>
          </a:p>
          <a:p>
            <a:pPr lvl="1"/>
            <a:endParaRPr lang="de-DE" dirty="0"/>
          </a:p>
          <a:p>
            <a:r>
              <a:rPr lang="de-DE" dirty="0"/>
              <a:t>Neue Erfahrung im Bereich Internet </a:t>
            </a:r>
            <a:r>
              <a:rPr lang="de-DE" dirty="0" err="1"/>
              <a:t>of</a:t>
            </a:r>
            <a:r>
              <a:rPr lang="de-DE" dirty="0"/>
              <a:t> Things gesammelt</a:t>
            </a:r>
          </a:p>
          <a:p>
            <a:r>
              <a:rPr lang="de-DE" dirty="0"/>
              <a:t>Keine vorgegebenen Anforderungen</a:t>
            </a:r>
          </a:p>
          <a:p>
            <a:r>
              <a:rPr lang="de-DE" dirty="0"/>
              <a:t>Effektiver Nutzen für Studenten</a:t>
            </a:r>
          </a:p>
          <a:p>
            <a:r>
              <a:rPr lang="de-DE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83769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1CD5630-50D1-40C7-B825-0B1C4D87BAF1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Teamstruktur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9B9588-CFE0-4879-991F-278BEE702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3CC18-0C99-49D6-9E00-B30B614D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552260"/>
            <a:ext cx="6244771" cy="173736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Nicolai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Entwicklung der Programmstruktur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Verteilen der Programmieraufgaben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Umsetzung in Alexa Developer</a:t>
            </a:r>
          </a:p>
          <a:p>
            <a:pPr lvl="1"/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93CC18-0C99-49D6-9E00-B30B614D4DA4}"/>
              </a:ext>
            </a:extLst>
          </p:cNvPr>
          <p:cNvSpPr txBox="1">
            <a:spLocks/>
          </p:cNvSpPr>
          <p:nvPr/>
        </p:nvSpPr>
        <p:spPr>
          <a:xfrm>
            <a:off x="816429" y="2560316"/>
            <a:ext cx="4611914" cy="173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Dominic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Umsetzung des Systementwurfs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Schnittstellen &amp; Entwicklung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Testen über Alexa Developer</a:t>
            </a:r>
          </a:p>
          <a:p>
            <a:pPr lvl="1"/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193CC18-0C99-49D6-9E00-B30B614D4DA4}"/>
              </a:ext>
            </a:extLst>
          </p:cNvPr>
          <p:cNvSpPr txBox="1">
            <a:spLocks/>
          </p:cNvSpPr>
          <p:nvPr/>
        </p:nvSpPr>
        <p:spPr>
          <a:xfrm>
            <a:off x="816429" y="4774370"/>
            <a:ext cx="4394200" cy="16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Robin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Konversationslogik / EPK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Systementwurf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93CC18-0C99-49D6-9E00-B30B614D4DA4}"/>
              </a:ext>
            </a:extLst>
          </p:cNvPr>
          <p:cNvSpPr txBox="1">
            <a:spLocks/>
          </p:cNvSpPr>
          <p:nvPr/>
        </p:nvSpPr>
        <p:spPr>
          <a:xfrm>
            <a:off x="6624636" y="2558190"/>
            <a:ext cx="4394200" cy="1737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Nicoleta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Konversationslogik / EPK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Zielsetzung</a:t>
            </a:r>
          </a:p>
          <a:p>
            <a:pPr lvl="1"/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193CC18-0C99-49D6-9E00-B30B614D4DA4}"/>
              </a:ext>
            </a:extLst>
          </p:cNvPr>
          <p:cNvSpPr txBox="1">
            <a:spLocks/>
          </p:cNvSpPr>
          <p:nvPr/>
        </p:nvSpPr>
        <p:spPr>
          <a:xfrm>
            <a:off x="6624636" y="4638139"/>
            <a:ext cx="4394200" cy="165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Sabrina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Konversationslogik / EPK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</a:t>
            </a:r>
          </a:p>
          <a:p>
            <a:pPr lvl="1"/>
            <a:r>
              <a:rPr lang="de-D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Livetests mit Echo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225A7C-6A81-41DE-9A36-30362311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7FA9F-83C2-4037-AC04-AA6FA61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Marketing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C7E7B9-1434-4615-9547-35076B01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A77A2-42AC-4849-9ECC-C9F003DC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8" y="1028700"/>
            <a:ext cx="6027057" cy="5148263"/>
          </a:xfrm>
        </p:spPr>
        <p:txBody>
          <a:bodyPr>
            <a:normAutofit/>
          </a:bodyPr>
          <a:lstStyle/>
          <a:p>
            <a:pPr lvl="1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Logo-Entwicklung</a:t>
            </a:r>
          </a:p>
          <a:p>
            <a:pPr lvl="1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Werbematerialien</a:t>
            </a:r>
          </a:p>
          <a:p>
            <a:pPr lvl="1"/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2" indent="0">
              <a:buNone/>
            </a:pP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Plakat</a:t>
            </a:r>
          </a:p>
          <a:p>
            <a:pPr marL="914400" lvl="2" indent="0">
              <a:buNone/>
            </a:pP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2" indent="0">
              <a:buNone/>
            </a:pP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Flyer</a:t>
            </a:r>
          </a:p>
          <a:p>
            <a:pPr lvl="2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2" indent="0">
              <a:buNone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2" indent="0">
              <a:buNone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Ziel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200-300 aktive Nutzer bis Ende Sommersemester 2018</a:t>
            </a:r>
          </a:p>
          <a:p>
            <a:pPr marL="457200" lvl="1" indent="0">
              <a:buNone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9FA77A2-42AC-4849-9ECC-C9F003DCD336}"/>
              </a:ext>
            </a:extLst>
          </p:cNvPr>
          <p:cNvSpPr txBox="1">
            <a:spLocks/>
          </p:cNvSpPr>
          <p:nvPr/>
        </p:nvSpPr>
        <p:spPr>
          <a:xfrm>
            <a:off x="6347214" y="1171221"/>
            <a:ext cx="3585027" cy="691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/>
              </a:rPr>
              <a:t>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Corporate Identity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69FA77A2-42AC-4849-9ECC-C9F003DCD336}"/>
              </a:ext>
            </a:extLst>
          </p:cNvPr>
          <p:cNvSpPr txBox="1">
            <a:spLocks/>
          </p:cNvSpPr>
          <p:nvPr/>
        </p:nvSpPr>
        <p:spPr>
          <a:xfrm>
            <a:off x="6392208" y="2368649"/>
            <a:ext cx="4485956" cy="2363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Bekanntmachung</a:t>
            </a:r>
          </a:p>
          <a:p>
            <a:pPr lvl="1">
              <a:buFont typeface="Wingdings" pitchFamily="2" charset="2"/>
              <a:buChar char="ü"/>
            </a:pPr>
            <a:endParaRPr lang="de-DE" sz="9600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Funktionalität</a:t>
            </a:r>
          </a:p>
          <a:p>
            <a:pPr marL="457200" lvl="1" indent="0">
              <a:buNone/>
            </a:pPr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Verbreitung </a:t>
            </a:r>
          </a:p>
          <a:p>
            <a:pPr marL="457200" lvl="1" indent="0">
              <a:buNone/>
            </a:pPr>
            <a:endParaRPr lang="de-DE" sz="9600" b="1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… des Skills</a:t>
            </a:r>
          </a:p>
          <a:p>
            <a:pPr lvl="1">
              <a:buFont typeface="Wingdings" pitchFamily="2" charset="2"/>
              <a:buChar char="ü"/>
            </a:pPr>
            <a:endParaRPr lang="de-DE" sz="55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166B5D-13E4-4970-A51D-A08DFBD6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0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Systementwurf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137E13-EB4B-459E-98CC-4EAA6176F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7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711BA-3031-435F-8881-DD6C3F65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LaunchRequest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E54A3E-2D79-408D-B61E-6629E5177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172257"/>
            <a:ext cx="1236246" cy="15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0861BA1-B88C-46B6-A7C1-9E157BF4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3" t="57926" r="34101"/>
          <a:stretch/>
        </p:blipFill>
        <p:spPr>
          <a:xfrm>
            <a:off x="1443388" y="559389"/>
            <a:ext cx="907382" cy="1333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684AE84-6B3E-4C91-BA48-B7F5C06C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24563" r="77999" b="8131"/>
          <a:stretch/>
        </p:blipFill>
        <p:spPr>
          <a:xfrm>
            <a:off x="8293231" y="621642"/>
            <a:ext cx="1025852" cy="15350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F84BA72-3ABE-430D-8133-02B3090DD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7" b="49050"/>
          <a:stretch/>
        </p:blipFill>
        <p:spPr>
          <a:xfrm>
            <a:off x="7984385" y="4179678"/>
            <a:ext cx="1462542" cy="1535035"/>
          </a:xfrm>
          <a:prstGeom prst="rect">
            <a:avLst/>
          </a:prstGeom>
        </p:spPr>
      </p:pic>
      <p:pic>
        <p:nvPicPr>
          <p:cNvPr id="7" name="Picture 10" descr="Bildergebnis für server">
            <a:extLst>
              <a:ext uri="{FF2B5EF4-FFF2-40B4-BE49-F238E27FC236}">
                <a16:creationId xmlns:a16="http://schemas.microsoft.com/office/drawing/2014/main" id="{F5EC59F8-6DE6-4C3A-9398-CFFE3322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88" y="4464811"/>
            <a:ext cx="1167050" cy="11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DC8A5A-D598-4E37-9B96-54F3C66B2A94}"/>
              </a:ext>
            </a:extLst>
          </p:cNvPr>
          <p:cNvSpPr txBox="1">
            <a:spLocks/>
          </p:cNvSpPr>
          <p:nvPr/>
        </p:nvSpPr>
        <p:spPr>
          <a:xfrm>
            <a:off x="1345151" y="4100935"/>
            <a:ext cx="1363521" cy="46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occhi"/>
                <a:cs typeface="Times New Roman" panose="02020603050405020304" pitchFamily="18" charset="0"/>
              </a:rPr>
              <a:t>Unser Server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3B3BF34-4507-4D9F-A089-639D8BEC00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4" t="56512" r="21750" b="29750"/>
          <a:stretch/>
        </p:blipFill>
        <p:spPr>
          <a:xfrm>
            <a:off x="2616807" y="1217836"/>
            <a:ext cx="5458079" cy="416538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234BD17-DDCE-410F-9B90-CE539CB71393}"/>
              </a:ext>
            </a:extLst>
          </p:cNvPr>
          <p:cNvCxnSpPr>
            <a:cxnSpLocks/>
          </p:cNvCxnSpPr>
          <p:nvPr/>
        </p:nvCxnSpPr>
        <p:spPr>
          <a:xfrm>
            <a:off x="2792911" y="1200512"/>
            <a:ext cx="5213934" cy="127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012C8B5-E2B5-4DEE-9C3A-EC631F55DF7C}"/>
              </a:ext>
            </a:extLst>
          </p:cNvPr>
          <p:cNvSpPr txBox="1"/>
          <p:nvPr/>
        </p:nvSpPr>
        <p:spPr>
          <a:xfrm>
            <a:off x="3787486" y="621642"/>
            <a:ext cx="19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Starte Mensa Fulda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B43945D-3850-4049-85F9-E7B517B5C2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1" t="59045" r="23166" b="32608"/>
          <a:stretch/>
        </p:blipFill>
        <p:spPr>
          <a:xfrm rot="16200000" flipV="1">
            <a:off x="7820241" y="3005476"/>
            <a:ext cx="1940147" cy="24255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730B240-4A06-4721-8D8D-0EA263D8899D}"/>
              </a:ext>
            </a:extLst>
          </p:cNvPr>
          <p:cNvCxnSpPr/>
          <p:nvPr/>
        </p:nvCxnSpPr>
        <p:spPr>
          <a:xfrm>
            <a:off x="9029816" y="2240280"/>
            <a:ext cx="0" cy="1856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FA67322-D770-40EE-ABE3-0A4B58C05591}"/>
              </a:ext>
            </a:extLst>
          </p:cNvPr>
          <p:cNvSpPr txBox="1"/>
          <p:nvPr/>
        </p:nvSpPr>
        <p:spPr>
          <a:xfrm>
            <a:off x="9029816" y="2678322"/>
            <a:ext cx="2298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Übertragung des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„Starten“-Kommandos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A9C22F2-9B83-4157-BDB3-3A3ABA852C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4" t="56512" r="21750" b="29750"/>
          <a:stretch/>
        </p:blipFill>
        <p:spPr>
          <a:xfrm>
            <a:off x="2616807" y="4862411"/>
            <a:ext cx="5458079" cy="416538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5F9EC31-53A5-42CF-9889-1D1AC97F9782}"/>
              </a:ext>
            </a:extLst>
          </p:cNvPr>
          <p:cNvCxnSpPr>
            <a:cxnSpLocks/>
          </p:cNvCxnSpPr>
          <p:nvPr/>
        </p:nvCxnSpPr>
        <p:spPr>
          <a:xfrm>
            <a:off x="2764082" y="4849711"/>
            <a:ext cx="5213934" cy="127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15E93E0-7796-408C-82FF-2AB3163DF14E}"/>
              </a:ext>
            </a:extLst>
          </p:cNvPr>
          <p:cNvCxnSpPr/>
          <p:nvPr/>
        </p:nvCxnSpPr>
        <p:spPr>
          <a:xfrm flipH="1">
            <a:off x="2770451" y="1634374"/>
            <a:ext cx="52363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A9D3225-657A-4685-BD30-3E45F54434AA}"/>
              </a:ext>
            </a:extLst>
          </p:cNvPr>
          <p:cNvCxnSpPr/>
          <p:nvPr/>
        </p:nvCxnSpPr>
        <p:spPr>
          <a:xfrm flipH="1">
            <a:off x="2770451" y="5278949"/>
            <a:ext cx="52363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E01775C-5944-4818-A6DD-218A48034BF5}"/>
              </a:ext>
            </a:extLst>
          </p:cNvPr>
          <p:cNvSpPr txBox="1"/>
          <p:nvPr/>
        </p:nvSpPr>
        <p:spPr>
          <a:xfrm>
            <a:off x="2938450" y="5395498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an unseren Server mit „Starten“-Kommando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7A417E-CB36-481D-9621-3FFF65F9FC5D}"/>
              </a:ext>
            </a:extLst>
          </p:cNvPr>
          <p:cNvSpPr txBox="1"/>
          <p:nvPr/>
        </p:nvSpPr>
        <p:spPr>
          <a:xfrm>
            <a:off x="2756158" y="4349177"/>
            <a:ext cx="51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Übertragung der Antwort, die vorgelesen werden soll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07001A0-7469-4994-BA39-2377EA6C7117}"/>
              </a:ext>
            </a:extLst>
          </p:cNvPr>
          <p:cNvCxnSpPr>
            <a:cxnSpLocks/>
          </p:cNvCxnSpPr>
          <p:nvPr/>
        </p:nvCxnSpPr>
        <p:spPr>
          <a:xfrm flipV="1">
            <a:off x="8534400" y="2240280"/>
            <a:ext cx="0" cy="18565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FFA276A-EB54-4051-BDEA-3862D907DCC5}"/>
              </a:ext>
            </a:extLst>
          </p:cNvPr>
          <p:cNvSpPr txBox="1"/>
          <p:nvPr/>
        </p:nvSpPr>
        <p:spPr>
          <a:xfrm>
            <a:off x="6687003" y="2688538"/>
            <a:ext cx="165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Übertragung an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 Endgerät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D2DB49-D167-4150-A5ED-4C8B477709CA}"/>
              </a:ext>
            </a:extLst>
          </p:cNvPr>
          <p:cNvSpPr txBox="1"/>
          <p:nvPr/>
        </p:nvSpPr>
        <p:spPr>
          <a:xfrm>
            <a:off x="2701926" y="1792123"/>
            <a:ext cx="509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„Hallo, Ich bin ein Alexa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Skill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für die Mensa in Fulda.“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CF05B27-5F76-4490-9E3E-FBBC034A8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55250">
            <a:off x="684296" y="3307106"/>
            <a:ext cx="1085256" cy="11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8" grpId="0"/>
      <p:bldP spid="23" grpId="0"/>
      <p:bldP spid="24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Breitbild</PresentationFormat>
  <Paragraphs>161</Paragraphs>
  <Slides>20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Times New Roman</vt:lpstr>
      <vt:lpstr>Trocchi</vt:lpstr>
      <vt:lpstr>Wingdings</vt:lpstr>
      <vt:lpstr>Office</vt:lpstr>
      <vt:lpstr>Alexa-Skill „Mensa Fulda“</vt:lpstr>
      <vt:lpstr>Agenda</vt:lpstr>
      <vt:lpstr>PowerPoint-Präsentation</vt:lpstr>
      <vt:lpstr>PowerPoint-Präsentation</vt:lpstr>
      <vt:lpstr>2. Marketing</vt:lpstr>
      <vt:lpstr>PowerPoint-Präsentation</vt:lpstr>
      <vt:lpstr>3. Systementwurf</vt:lpstr>
      <vt:lpstr>LaunchRequest</vt:lpstr>
      <vt:lpstr>PowerPoint-Präsentation</vt:lpstr>
      <vt:lpstr>Nutzer</vt:lpstr>
      <vt:lpstr>IntentRequest</vt:lpstr>
      <vt:lpstr>PowerPoint-Präsentation</vt:lpstr>
      <vt:lpstr>Nutzer</vt:lpstr>
      <vt:lpstr>4. Implementierung </vt:lpstr>
      <vt:lpstr>PowerPoint-Präsentation</vt:lpstr>
      <vt:lpstr>handleIntentRequest</vt:lpstr>
      <vt:lpstr>5. Code</vt:lpstr>
      <vt:lpstr>6. Live-Demo</vt:lpstr>
      <vt:lpstr>7. Resümee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</dc:creator>
  <cp:lastModifiedBy>Sabrina</cp:lastModifiedBy>
  <cp:revision>64</cp:revision>
  <dcterms:created xsi:type="dcterms:W3CDTF">2018-01-24T12:56:44Z</dcterms:created>
  <dcterms:modified xsi:type="dcterms:W3CDTF">2018-02-01T13:17:15Z</dcterms:modified>
</cp:coreProperties>
</file>