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548" r:id="rId2"/>
    <p:sldId id="549" r:id="rId3"/>
    <p:sldId id="550" r:id="rId4"/>
    <p:sldId id="551" r:id="rId5"/>
  </p:sldIdLst>
  <p:sldSz cx="9144000" cy="6858000" type="screen4x3"/>
  <p:notesSz cx="7004050" cy="92900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99"/>
    <a:srgbClr val="008000"/>
    <a:srgbClr val="FF0000"/>
    <a:srgbClr val="CC3300"/>
    <a:srgbClr val="663300"/>
    <a:srgbClr val="00990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5" autoAdjust="0"/>
    <p:restoredTop sz="96007" autoAdjust="0"/>
  </p:normalViewPr>
  <p:slideViewPr>
    <p:cSldViewPr snapToGrid="0">
      <p:cViewPr>
        <p:scale>
          <a:sx n="70" d="100"/>
          <a:sy n="70" d="100"/>
        </p:scale>
        <p:origin x="-1589" y="-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072" y="-58"/>
      </p:cViewPr>
      <p:guideLst>
        <p:guide orient="horz" pos="2926"/>
        <p:guide pos="220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2B8FDC-7F2F-4C73-88FC-ECF3545C5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134F15F2-C631-473D-A1D1-A42272D0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14553-A54B-4F68-A1E7-D69101E104C1}" type="slidenum">
              <a:rPr lang="en-US" altLang="zh-TW" smtClean="0"/>
              <a:pPr/>
              <a:t>0</a:t>
            </a:fld>
            <a:endParaRPr lang="en-US" altLang="zh-TW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2133600"/>
            <a:ext cx="9144000" cy="1447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1032" descr="0303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425" y="1085850"/>
            <a:ext cx="6378575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33"/>
          <p:cNvSpPr>
            <a:spLocks noChangeArrowheads="1"/>
          </p:cNvSpPr>
          <p:nvPr/>
        </p:nvSpPr>
        <p:spPr bwMode="auto">
          <a:xfrm>
            <a:off x="2973388" y="1563688"/>
            <a:ext cx="234950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34"/>
          <p:cNvSpPr>
            <a:spLocks noChangeArrowheads="1"/>
          </p:cNvSpPr>
          <p:nvPr/>
        </p:nvSpPr>
        <p:spPr bwMode="auto">
          <a:xfrm>
            <a:off x="3195638" y="1327150"/>
            <a:ext cx="234950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Rectangle 1035"/>
          <p:cNvSpPr>
            <a:spLocks noChangeArrowheads="1"/>
          </p:cNvSpPr>
          <p:nvPr/>
        </p:nvSpPr>
        <p:spPr bwMode="auto">
          <a:xfrm>
            <a:off x="3195638" y="1795463"/>
            <a:ext cx="234950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Rectangle 1036"/>
          <p:cNvSpPr>
            <a:spLocks noChangeArrowheads="1"/>
          </p:cNvSpPr>
          <p:nvPr/>
        </p:nvSpPr>
        <p:spPr bwMode="auto">
          <a:xfrm>
            <a:off x="2982913" y="1089025"/>
            <a:ext cx="234950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Rectangle 1037"/>
          <p:cNvSpPr>
            <a:spLocks noChangeArrowheads="1"/>
          </p:cNvSpPr>
          <p:nvPr/>
        </p:nvSpPr>
        <p:spPr bwMode="auto">
          <a:xfrm>
            <a:off x="2757488" y="1327150"/>
            <a:ext cx="234950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Rectangle 1038"/>
          <p:cNvSpPr>
            <a:spLocks noChangeArrowheads="1"/>
          </p:cNvSpPr>
          <p:nvPr/>
        </p:nvSpPr>
        <p:spPr bwMode="auto">
          <a:xfrm>
            <a:off x="2757488" y="1795463"/>
            <a:ext cx="234950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Rectangle 1039"/>
          <p:cNvSpPr>
            <a:spLocks noChangeArrowheads="1"/>
          </p:cNvSpPr>
          <p:nvPr/>
        </p:nvSpPr>
        <p:spPr bwMode="auto">
          <a:xfrm>
            <a:off x="2973388" y="2027238"/>
            <a:ext cx="234950" cy="107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76447" y="3886199"/>
            <a:ext cx="7060556" cy="2422003"/>
          </a:xfrm>
        </p:spPr>
        <p:txBody>
          <a:bodyPr/>
          <a:lstStyle>
            <a:lvl1pPr marL="0" indent="0" algn="l">
              <a:buFont typeface="Arial" pitchFamily="34" charset="0"/>
              <a:buChar char="•"/>
              <a:defRPr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5543" name="Rectangle 103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59538"/>
            <a:ext cx="2895600" cy="246062"/>
          </a:xfrm>
        </p:spPr>
        <p:txBody>
          <a:bodyPr/>
          <a:lstStyle>
            <a:lvl1pPr>
              <a:defRPr sz="14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  <a:fld id="{2B15EFF0-6ED4-4A97-88E9-2ECBCC03B066}" type="slidenum">
              <a:rPr lang="en-US" altLang="zh-TW" b="1"/>
              <a:pPr>
                <a:defRPr/>
              </a:pPr>
              <a:t>‹#›</a:t>
            </a:fld>
            <a:endParaRPr lang="en-US" altLang="zh-TW" b="1"/>
          </a:p>
        </p:txBody>
      </p:sp>
      <p:sp>
        <p:nvSpPr>
          <p:cNvPr id="14" name="Rectangle 1028"/>
          <p:cNvSpPr>
            <a:spLocks noGrp="1" noChangeArrowheads="1"/>
          </p:cNvSpPr>
          <p:nvPr>
            <p:ph type="dt" sz="half" idx="11"/>
          </p:nvPr>
        </p:nvSpPr>
        <p:spPr>
          <a:xfrm>
            <a:off x="685800" y="6459538"/>
            <a:ext cx="1905000" cy="246062"/>
          </a:xfrm>
        </p:spPr>
        <p:txBody>
          <a:bodyPr/>
          <a:lstStyle>
            <a:lvl1pPr>
              <a:defRPr sz="14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9538"/>
            <a:ext cx="1905000" cy="246062"/>
          </a:xfrm>
        </p:spPr>
        <p:txBody>
          <a:bodyPr/>
          <a:lstStyle>
            <a:lvl1pPr>
              <a:defRPr b="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zh-TW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E1F62-89F5-470F-9CC8-BE60E0CA1E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4800" y="298450"/>
            <a:ext cx="2046288" cy="59309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4350" y="298450"/>
            <a:ext cx="5988050" cy="59309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2295-866D-4A11-9FC6-F70C1C8DE0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298450"/>
            <a:ext cx="8186738" cy="879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54038" y="1366838"/>
            <a:ext cx="8047037" cy="4862512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1BDC-4A79-4AD0-B0F3-7CE39C67B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298450"/>
            <a:ext cx="8186738" cy="81189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038" y="1186543"/>
            <a:ext cx="8047037" cy="5214257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008000"/>
                </a:solidFill>
              </a:defRPr>
            </a:lvl2pPr>
            <a:lvl3pPr>
              <a:defRPr sz="2000">
                <a:solidFill>
                  <a:srgbClr val="800080"/>
                </a:solidFill>
              </a:defRPr>
            </a:lvl3pPr>
            <a:lvl4pPr>
              <a:buFont typeface="Wingdings" pitchFamily="2" charset="2"/>
              <a:buChar char="ü"/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E215-A1CE-44FC-AC08-86B2088D36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1CEFB-19E3-4465-9E9B-2B752B6B8C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54038" y="1366838"/>
            <a:ext cx="3946525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2963" y="1366838"/>
            <a:ext cx="3948112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FAA6-DC8D-464B-89D9-486E0FDD8A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AD795-359E-4DC5-948C-63E15508E6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671A-D7B2-4F22-92DA-D4F9E6A7B0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CB4A9-D169-4D08-AACA-BFB0A22136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3C4-AAEA-48C4-A663-4D1276EE51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CAD2-697C-45A8-BAB8-CFEE665753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ChangeArrowheads="1"/>
          </p:cNvSpPr>
          <p:nvPr/>
        </p:nvSpPr>
        <p:spPr bwMode="auto">
          <a:xfrm>
            <a:off x="0" y="6615113"/>
            <a:ext cx="9144000" cy="24288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1027" name="Picture 1027" descr="0303-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98900" y="5980113"/>
            <a:ext cx="52451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Freeform 1028"/>
          <p:cNvSpPr>
            <a:spLocks/>
          </p:cNvSpPr>
          <p:nvPr/>
        </p:nvSpPr>
        <p:spPr bwMode="auto">
          <a:xfrm>
            <a:off x="3257550" y="5965825"/>
            <a:ext cx="2219325" cy="647700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900" y="408"/>
              </a:cxn>
              <a:cxn ang="0">
                <a:pos x="1398" y="0"/>
              </a:cxn>
              <a:cxn ang="0">
                <a:pos x="0" y="0"/>
              </a:cxn>
              <a:cxn ang="0">
                <a:pos x="0" y="408"/>
              </a:cxn>
            </a:cxnLst>
            <a:rect l="0" t="0" r="r" b="b"/>
            <a:pathLst>
              <a:path w="1398" h="408">
                <a:moveTo>
                  <a:pt x="0" y="408"/>
                </a:moveTo>
                <a:cubicBezTo>
                  <a:pt x="0" y="408"/>
                  <a:pt x="450" y="408"/>
                  <a:pt x="900" y="408"/>
                </a:cubicBezTo>
                <a:cubicBezTo>
                  <a:pt x="900" y="408"/>
                  <a:pt x="1272" y="342"/>
                  <a:pt x="1398" y="0"/>
                </a:cubicBezTo>
                <a:cubicBezTo>
                  <a:pt x="699" y="0"/>
                  <a:pt x="0" y="0"/>
                  <a:pt x="0" y="0"/>
                </a:cubicBezTo>
                <a:lnTo>
                  <a:pt x="0" y="40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4517" name="Rectangle 1029"/>
          <p:cNvSpPr>
            <a:spLocks noChangeArrowheads="1"/>
          </p:cNvSpPr>
          <p:nvPr/>
        </p:nvSpPr>
        <p:spPr bwMode="auto">
          <a:xfrm>
            <a:off x="0" y="0"/>
            <a:ext cx="9144000" cy="1873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30" name="Rectangle 10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49363"/>
            <a:ext cx="8047037" cy="515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000" y="6624638"/>
            <a:ext cx="7715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520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8213" y="6624638"/>
            <a:ext cx="22463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521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48025" y="6624638"/>
            <a:ext cx="1266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E32B826-4C33-457F-8845-0FCD6BAE63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4522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298450"/>
            <a:ext cx="818673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00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5.236.72/demo-personal/doc/XD703G1_presen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9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 </a:t>
            </a:r>
            <a:fld id="{DAAE214B-F10A-4602-9C05-CD9CD7589BE0}" type="slidenum">
              <a:rPr lang="en-US" altLang="zh-TW" b="1" smtClean="0"/>
              <a:pPr/>
              <a:t>0</a:t>
            </a:fld>
            <a:endParaRPr lang="en-US" altLang="zh-TW" b="1" smtClean="0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專題實施要點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777038" cy="1752600"/>
          </a:xfrm>
        </p:spPr>
        <p:txBody>
          <a:bodyPr>
            <a:norm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zh-TW" altLang="en-US" dirty="0" smtClean="0"/>
              <a:t>林旺聰</a:t>
            </a:r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TW" dirty="0" smtClean="0"/>
              <a:t>wangtsung.lin@gmail.com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專題目標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 smtClean="0"/>
              <a:t>1. </a:t>
            </a:r>
            <a:r>
              <a:rPr lang="zh-TW" altLang="zh-TW" dirty="0" smtClean="0"/>
              <a:t>實作專題：</a:t>
            </a:r>
          </a:p>
          <a:p>
            <a:pPr lvl="1">
              <a:buNone/>
            </a:pPr>
            <a:r>
              <a:rPr lang="zh-TW" altLang="zh-TW" dirty="0" smtClean="0"/>
              <a:t>整合所學，培養實作能力；</a:t>
            </a:r>
          </a:p>
          <a:p>
            <a:pPr lvl="1">
              <a:buNone/>
            </a:pPr>
            <a:r>
              <a:rPr lang="zh-TW" altLang="zh-TW" dirty="0" smtClean="0"/>
              <a:t>了解整個專案流程與整體架構；</a:t>
            </a:r>
          </a:p>
          <a:p>
            <a:pPr lvl="1">
              <a:buNone/>
            </a:pPr>
            <a:r>
              <a:rPr lang="zh-TW" altLang="zh-TW" dirty="0" smtClean="0"/>
              <a:t>學習團隊分工合作溝通協調；</a:t>
            </a:r>
          </a:p>
          <a:p>
            <a:pPr lvl="1">
              <a:buNone/>
            </a:pPr>
            <a:r>
              <a:rPr lang="zh-TW" altLang="zh-TW" dirty="0" smtClean="0"/>
              <a:t>培養解決問題的能力</a:t>
            </a:r>
          </a:p>
          <a:p>
            <a:pPr>
              <a:buNone/>
            </a:pPr>
            <a:r>
              <a:rPr lang="en-US" altLang="zh-TW" dirty="0" smtClean="0"/>
              <a:t> </a:t>
            </a:r>
            <a:endParaRPr lang="zh-TW" altLang="zh-TW" dirty="0" smtClean="0"/>
          </a:p>
          <a:p>
            <a:pPr>
              <a:buNone/>
            </a:pPr>
            <a:r>
              <a:rPr lang="en-US" altLang="zh-TW" dirty="0" smtClean="0"/>
              <a:t>2. </a:t>
            </a:r>
            <a:r>
              <a:rPr lang="zh-TW" altLang="zh-TW" dirty="0" smtClean="0"/>
              <a:t>就業輔導：</a:t>
            </a:r>
          </a:p>
          <a:p>
            <a:pPr lvl="1">
              <a:buNone/>
            </a:pPr>
            <a:r>
              <a:rPr lang="zh-TW" altLang="zh-TW" dirty="0" smtClean="0"/>
              <a:t>包裝個人優勢、營造個人價值、順利進入職場</a:t>
            </a:r>
          </a:p>
          <a:p>
            <a:pPr>
              <a:buNone/>
            </a:pPr>
            <a:r>
              <a:rPr lang="en-US" altLang="zh-TW" dirty="0" smtClean="0"/>
              <a:t> </a:t>
            </a:r>
            <a:endParaRPr lang="zh-TW" altLang="zh-TW" dirty="0" smtClean="0"/>
          </a:p>
          <a:p>
            <a:pPr>
              <a:buNone/>
            </a:pPr>
            <a:r>
              <a:rPr lang="en-US" altLang="zh-TW" dirty="0" smtClean="0"/>
              <a:t>3. </a:t>
            </a:r>
            <a:r>
              <a:rPr lang="zh-TW" altLang="zh-TW" dirty="0" smtClean="0"/>
              <a:t>專題是代表同學</a:t>
            </a:r>
            <a:r>
              <a:rPr lang="zh-TW" altLang="zh-TW" dirty="0" smtClean="0">
                <a:solidFill>
                  <a:srgbClr val="FF0000"/>
                </a:solidFill>
              </a:rPr>
              <a:t>個人學習整合</a:t>
            </a:r>
            <a:r>
              <a:rPr lang="zh-TW" altLang="zh-TW" dirty="0" smtClean="0"/>
              <a:t>的最佳指標，也是求才</a:t>
            </a:r>
            <a:r>
              <a:rPr lang="zh-TW" altLang="zh-TW" dirty="0" smtClean="0">
                <a:solidFill>
                  <a:srgbClr val="FF0000"/>
                </a:solidFill>
              </a:rPr>
              <a:t>廠商最易查知您能力</a:t>
            </a:r>
            <a:r>
              <a:rPr lang="zh-TW" altLang="zh-TW" dirty="0" smtClean="0"/>
              <a:t>的重要項目，想要挑戰自己的能力或是想找到好的工作，就需要為專題好好衝刺！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9E215-A1CE-44FC-AC08-86B2088D364A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專題時程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9E215-A1CE-44FC-AC08-86B2088D364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2" y="1009643"/>
          <a:ext cx="8086723" cy="4443245"/>
        </p:xfrm>
        <a:graphic>
          <a:graphicData uri="http://schemas.openxmlformats.org/drawingml/2006/table">
            <a:tbl>
              <a:tblPr/>
              <a:tblGrid>
                <a:gridCol w="1438962"/>
                <a:gridCol w="3952187"/>
                <a:gridCol w="2695574"/>
              </a:tblGrid>
              <a:tr h="36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週別</a:t>
                      </a:r>
                      <a:endParaRPr lang="zh-TW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Times New Roman"/>
                        </a:rPr>
                        <a:t>時間</a:t>
                      </a:r>
                      <a:endParaRPr lang="zh-TW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工作項目</a:t>
                      </a:r>
                      <a:endParaRPr lang="zh-TW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6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一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12/27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分組</a:t>
                      </a:r>
                      <a:endParaRPr lang="zh-TW" altLang="zh-TW" sz="18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二</a:t>
                      </a:r>
                      <a:endParaRPr lang="zh-TW" altLang="zh-TW" sz="18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1/10</a:t>
                      </a:r>
                      <a:endParaRPr lang="zh-TW" sz="18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企劃提案</a:t>
                      </a:r>
                      <a:endParaRPr lang="en-US" altLang="zh-TW" sz="1800" b="1" kern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報告題目、緣起、目的、功能架構</a:t>
                      </a: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TW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前端</a:t>
                      </a: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zh-TW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後端</a:t>
                      </a: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zh-TW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行動 端</a:t>
                      </a: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)(</a:t>
                      </a:r>
                      <a:r>
                        <a:rPr lang="zh-TW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含使用技術</a:t>
                      </a: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TW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、參考網站</a:t>
                      </a: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zh-TW" sz="1800" b="1" u="none" strike="noStrike" kern="0" dirty="0" err="1" smtClean="0">
                          <a:solidFill>
                            <a:srgbClr val="1155CC"/>
                          </a:solidFill>
                          <a:latin typeface="+mn-ea"/>
                          <a:ea typeface="+mn-ea"/>
                          <a:cs typeface="Times New Roman"/>
                          <a:hlinkClick r:id="rId2"/>
                        </a:rPr>
                        <a:t>專題報告範例</a:t>
                      </a: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分工表</a:t>
                      </a:r>
                      <a:endParaRPr lang="en-US" altLang="zh-TW" sz="1800" b="1" kern="0" dirty="0" smtClean="0">
                        <a:solidFill>
                          <a:srgbClr val="50505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TW" altLang="zh-TW" sz="18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2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三</a:t>
                      </a:r>
                      <a:endParaRPr lang="zh-TW" alt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1/24,1/28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討論與系統實作</a:t>
                      </a:r>
                      <a:endParaRPr lang="en-US" altLang="zh-TW" sz="1800" b="1" kern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進度報告與問題解決</a:t>
                      </a:r>
                      <a:endParaRPr lang="zh-TW" altLang="zh-TW" sz="18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TW" altLang="zh-TW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- </a:t>
            </a:r>
            <a:r>
              <a:rPr kumimoji="1" lang="zh-TW" altLang="en-US" sz="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專題時程</a:t>
            </a:r>
            <a:endParaRPr kumimoji="1" lang="zh-TW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專題時程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9E215-A1CE-44FC-AC08-86B2088D364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3488" y="1121230"/>
          <a:ext cx="7896226" cy="5480102"/>
        </p:xfrm>
        <a:graphic>
          <a:graphicData uri="http://schemas.openxmlformats.org/drawingml/2006/table">
            <a:tbl>
              <a:tblPr/>
              <a:tblGrid>
                <a:gridCol w="1405065"/>
                <a:gridCol w="3859086"/>
                <a:gridCol w="2632075"/>
              </a:tblGrid>
              <a:tr h="341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週別</a:t>
                      </a:r>
                      <a:endParaRPr lang="zh-TW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Times New Roman"/>
                        </a:rPr>
                        <a:t>時間</a:t>
                      </a:r>
                      <a:endParaRPr lang="zh-TW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工作項目</a:t>
                      </a:r>
                      <a:endParaRPr lang="zh-TW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770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四</a:t>
                      </a:r>
                      <a:endParaRPr lang="zh-TW" altLang="zh-TW" sz="18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TW" sz="1800" b="1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800" b="1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zh-TW" sz="1800" b="1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Times New Roman"/>
                        </a:rPr>
                        <a:t>14</a:t>
                      </a:r>
                      <a:endParaRPr lang="zh-TW" sz="1800" b="1" kern="100" dirty="0">
                        <a:solidFill>
                          <a:srgbClr val="80008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討論</a:t>
                      </a:r>
                      <a:r>
                        <a:rPr lang="zh-TW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與系統實作</a:t>
                      </a:r>
                      <a:endParaRPr lang="en-US" altLang="zh-TW" sz="1800" b="1" kern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進度報告與問題解決</a:t>
                      </a:r>
                      <a:endParaRPr lang="en-US" altLang="zh-TW" sz="1800" b="1" kern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五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TW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2/22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報告及期中驗收</a:t>
                      </a:r>
                      <a: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TW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系統雛型及上線</a:t>
                      </a:r>
                      <a: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)(</a:t>
                      </a:r>
                      <a:r>
                        <a:rPr lang="zh-TW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含行動版</a:t>
                      </a:r>
                      <a: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zh-TW" sz="18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討論</a:t>
                      </a:r>
                      <a:r>
                        <a:rPr lang="zh-TW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與系統實作</a:t>
                      </a:r>
                      <a:endParaRPr lang="en-US" altLang="zh-TW" sz="1800" b="1" kern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就業輔導</a:t>
                      </a:r>
                      <a:endParaRPr lang="en-US" altLang="zh-TW" sz="1800" b="1" kern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•2/22</a:t>
                      </a:r>
                      <a:r>
                        <a:rPr lang="zh-TW" altLang="zh-TW" sz="1800" b="1" kern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前</a:t>
                      </a:r>
                      <a:r>
                        <a:rPr lang="zh-TW" altLang="zh-TW" sz="1800" b="1" kern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完成履歷表初稿撰寫</a:t>
                      </a:r>
                      <a:endParaRPr lang="zh-TW" altLang="zh-TW" sz="18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kern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2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六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3/7,3</a:t>
                      </a:r>
                      <a:r>
                        <a:rPr lang="en-US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11,3/12,3/13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系統實作與</a:t>
                      </a:r>
                      <a:r>
                        <a:rPr lang="zh-TW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</a:rPr>
                        <a:t>成果展示</a:t>
                      </a:r>
                      <a:r>
                        <a:rPr lang="zh-TW" altLang="en-US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</a:rPr>
                        <a:t>演練</a:t>
                      </a:r>
                      <a: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en-US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就業輔導</a:t>
                      </a:r>
                      <a:endParaRPr lang="en-US" altLang="zh-TW" sz="1800" b="1" kern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zh-TW" altLang="en-US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七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en-US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zh-TW" sz="1800" b="1" kern="0" dirty="0" smtClean="0">
                          <a:solidFill>
                            <a:srgbClr val="505050"/>
                          </a:solidFill>
                          <a:latin typeface="+mn-ea"/>
                          <a:ea typeface="+mn-ea"/>
                          <a:cs typeface="Times New Roman"/>
                        </a:rPr>
                        <a:t>14</a:t>
                      </a: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•</a:t>
                      </a:r>
                      <a:r>
                        <a:rPr lang="zh-TW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</a:rPr>
                        <a:t>專題成果展示</a:t>
                      </a:r>
                      <a: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br>
                        <a:rPr lang="en-US" altLang="zh-TW" sz="18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</a:br>
                      <a:endParaRPr lang="zh-TW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682" marR="4682" marT="32774" marB="3277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- </a:t>
            </a:r>
            <a:r>
              <a:rPr kumimoji="1" lang="zh-TW" altLang="en-US" sz="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專題時程</a:t>
            </a:r>
            <a:endParaRPr kumimoji="1" lang="zh-TW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03">
  <a:themeElements>
    <a:clrScheme name="sample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0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52046</TotalTime>
  <Words>192</Words>
  <Application>Microsoft Office PowerPoint</Application>
  <PresentationFormat>如螢幕大小 (4:3)</PresentationFormat>
  <Paragraphs>58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sample03</vt:lpstr>
      <vt:lpstr>專題實施要點</vt:lpstr>
      <vt:lpstr>專題目標</vt:lpstr>
      <vt:lpstr>專題時程</vt:lpstr>
      <vt:lpstr>專題時程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LIN,Wang-Tsung</dc:creator>
  <cp:lastModifiedBy>Wang-Tsung  LIN</cp:lastModifiedBy>
  <cp:revision>2227</cp:revision>
  <dcterms:created xsi:type="dcterms:W3CDTF">2003-03-13T02:17:22Z</dcterms:created>
  <dcterms:modified xsi:type="dcterms:W3CDTF">2018-12-26T13:02:47Z</dcterms:modified>
</cp:coreProperties>
</file>