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4D3-358E-4532-83C0-0A6DDD078E72}"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3771A-E60A-48A6-A8C6-E3739990EDDF}" type="slidenum">
              <a:rPr lang="en-US" smtClean="0"/>
              <a:t>‹#›</a:t>
            </a:fld>
            <a:endParaRPr lang="en-US"/>
          </a:p>
        </p:txBody>
      </p:sp>
    </p:spTree>
    <p:extLst>
      <p:ext uri="{BB962C8B-B14F-4D97-AF65-F5344CB8AC3E}">
        <p14:creationId xmlns:p14="http://schemas.microsoft.com/office/powerpoint/2010/main" val="360736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53771A-E60A-48A6-A8C6-E3739990EDDF}" type="slidenum">
              <a:rPr lang="en-US" smtClean="0"/>
              <a:t>1</a:t>
            </a:fld>
            <a:endParaRPr lang="en-US"/>
          </a:p>
        </p:txBody>
      </p:sp>
    </p:spTree>
    <p:extLst>
      <p:ext uri="{BB962C8B-B14F-4D97-AF65-F5344CB8AC3E}">
        <p14:creationId xmlns:p14="http://schemas.microsoft.com/office/powerpoint/2010/main" val="295060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53771A-E60A-48A6-A8C6-E3739990EDDF}" type="slidenum">
              <a:rPr lang="en-US" smtClean="0"/>
              <a:t>3</a:t>
            </a:fld>
            <a:endParaRPr lang="en-US"/>
          </a:p>
        </p:txBody>
      </p:sp>
    </p:spTree>
    <p:extLst>
      <p:ext uri="{BB962C8B-B14F-4D97-AF65-F5344CB8AC3E}">
        <p14:creationId xmlns:p14="http://schemas.microsoft.com/office/powerpoint/2010/main" val="158560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53771A-E60A-48A6-A8C6-E3739990EDDF}" type="slidenum">
              <a:rPr lang="en-US" smtClean="0"/>
              <a:t>4</a:t>
            </a:fld>
            <a:endParaRPr lang="en-US"/>
          </a:p>
        </p:txBody>
      </p:sp>
    </p:spTree>
    <p:extLst>
      <p:ext uri="{BB962C8B-B14F-4D97-AF65-F5344CB8AC3E}">
        <p14:creationId xmlns:p14="http://schemas.microsoft.com/office/powerpoint/2010/main" val="3402763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235746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35A26D-0775-4835-A301-6F2962B366DC}"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227598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32033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77603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715575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35A26D-0775-4835-A301-6F2962B366DC}"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301356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35A26D-0775-4835-A301-6F2962B366DC}" type="datetimeFigureOut">
              <a:rPr lang="en-US" smtClean="0"/>
              <a:t>2/22/2024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469631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600707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02740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57987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35A26D-0775-4835-A301-6F2962B366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20915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5A26D-0775-4835-A301-6F2962B366DC}"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216991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5A26D-0775-4835-A301-6F2962B366DC}"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36248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35A26D-0775-4835-A301-6F2962B366DC}"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9095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5A26D-0775-4835-A301-6F2962B366DC}"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52915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35A26D-0775-4835-A301-6F2962B366DC}"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8127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35A26D-0775-4835-A301-6F2962B366DC}"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34318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035A26D-0775-4835-A301-6F2962B366DC}" type="datetimeFigureOut">
              <a:rPr lang="en-US" smtClean="0"/>
              <a:t>2/22/2024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AB4F01-15DE-45F9-B585-ABCB4752DFC5}" type="slidenum">
              <a:rPr lang="en-US" smtClean="0"/>
              <a:t>‹#›</a:t>
            </a:fld>
            <a:endParaRPr lang="en-US"/>
          </a:p>
        </p:txBody>
      </p:sp>
    </p:spTree>
    <p:extLst>
      <p:ext uri="{BB962C8B-B14F-4D97-AF65-F5344CB8AC3E}">
        <p14:creationId xmlns:p14="http://schemas.microsoft.com/office/powerpoint/2010/main" val="4047205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187554-3B88-4035-A54C-2CF661D01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10" name="TextBox 9">
            <a:extLst>
              <a:ext uri="{FF2B5EF4-FFF2-40B4-BE49-F238E27FC236}">
                <a16:creationId xmlns:a16="http://schemas.microsoft.com/office/drawing/2014/main" id="{8064FFE1-0AA2-4F99-AB46-6570E9D8AC8D}"/>
              </a:ext>
            </a:extLst>
          </p:cNvPr>
          <p:cNvSpPr txBox="1"/>
          <p:nvPr/>
        </p:nvSpPr>
        <p:spPr>
          <a:xfrm>
            <a:off x="6980118" y="2178595"/>
            <a:ext cx="4740675" cy="1692771"/>
          </a:xfrm>
          <a:prstGeom prst="rect">
            <a:avLst/>
          </a:prstGeom>
          <a:noFill/>
        </p:spPr>
        <p:txBody>
          <a:bodyPr wrap="square" rtlCol="0">
            <a:spAutoFit/>
          </a:bodyPr>
          <a:lstStyle/>
          <a:p>
            <a:r>
              <a:rPr lang="en-US" sz="4000" b="1" dirty="0">
                <a:solidFill>
                  <a:schemeClr val="bg1"/>
                </a:solidFill>
              </a:rPr>
              <a:t>CUSTOMER</a:t>
            </a:r>
          </a:p>
          <a:p>
            <a:r>
              <a:rPr lang="en-US" sz="4000" b="1" dirty="0">
                <a:solidFill>
                  <a:schemeClr val="bg1"/>
                </a:solidFill>
              </a:rPr>
              <a:t>SEGMENTATION</a:t>
            </a:r>
          </a:p>
          <a:p>
            <a:r>
              <a:rPr lang="en-US" sz="2400" b="1" dirty="0" err="1">
                <a:solidFill>
                  <a:schemeClr val="accent5"/>
                </a:solidFill>
              </a:rPr>
              <a:t>hauct</a:t>
            </a:r>
            <a:endParaRPr lang="en-US" sz="2400" b="1" dirty="0">
              <a:solidFill>
                <a:schemeClr val="accent5"/>
              </a:solidFill>
            </a:endParaRPr>
          </a:p>
        </p:txBody>
      </p:sp>
    </p:spTree>
    <p:extLst>
      <p:ext uri="{BB962C8B-B14F-4D97-AF65-F5344CB8AC3E}">
        <p14:creationId xmlns:p14="http://schemas.microsoft.com/office/powerpoint/2010/main" val="405056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796E3-DFBF-BCF2-D579-F932F297A339}"/>
            </a:ext>
          </a:extLst>
        </p:cNvPr>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8223519C-0DB0-51DB-C6B4-7DC74733A362}"/>
              </a:ext>
            </a:extLst>
          </p:cNvPr>
          <p:cNvSpPr>
            <a:spLocks noGrp="1"/>
          </p:cNvSpPr>
          <p:nvPr>
            <p:ph idx="1"/>
          </p:nvPr>
        </p:nvSpPr>
        <p:spPr>
          <a:xfrm>
            <a:off x="266622" y="3881158"/>
            <a:ext cx="11548859" cy="2643019"/>
          </a:xfrm>
        </p:spPr>
        <p:txBody>
          <a:bodyPr>
            <a:normAutofit fontScale="92500" lnSpcReduction="20000"/>
          </a:bodyPr>
          <a:lstStyle/>
          <a:p>
            <a:pPr marL="0" indent="0">
              <a:buNone/>
            </a:pPr>
            <a:r>
              <a:rPr lang="en-US" sz="2200" dirty="0"/>
              <a:t>There are three lowest customer segments in the past six months, accounting for a total of </a:t>
            </a:r>
            <a:r>
              <a:rPr lang="en-US" sz="2200" dirty="0">
                <a:solidFill>
                  <a:schemeClr val="accent1">
                    <a:lumMod val="75000"/>
                  </a:schemeClr>
                </a:solidFill>
              </a:rPr>
              <a:t>20%:</a:t>
            </a:r>
            <a:endParaRPr lang="en-US" sz="2200" dirty="0"/>
          </a:p>
          <a:p>
            <a:r>
              <a:rPr lang="en-US" sz="2000" dirty="0">
                <a:solidFill>
                  <a:schemeClr val="accent1">
                    <a:lumMod val="75000"/>
                  </a:schemeClr>
                </a:solidFill>
              </a:rPr>
              <a:t>About to Sleep</a:t>
            </a:r>
            <a:r>
              <a:rPr lang="en-US" sz="1600" b="0" i="0" dirty="0">
                <a:solidFill>
                  <a:srgbClr val="111111"/>
                </a:solidFill>
                <a:effectLst/>
                <a:latin typeface="-apple-system"/>
              </a:rPr>
              <a:t>: These customers have used our service before but haven’t spent much or used it frequently recently. This could indicate dissatisfaction or the presence of alternatives. </a:t>
            </a:r>
            <a:r>
              <a:rPr lang="en-US" sz="1600" dirty="0">
                <a:solidFill>
                  <a:srgbClr val="111111"/>
                </a:solidFill>
                <a:latin typeface="-apple-system"/>
              </a:rPr>
              <a:t>We</a:t>
            </a:r>
            <a:r>
              <a:rPr lang="en-US" sz="1600" b="0" i="0" dirty="0">
                <a:solidFill>
                  <a:srgbClr val="111111"/>
                </a:solidFill>
                <a:effectLst/>
                <a:latin typeface="-apple-system"/>
              </a:rPr>
              <a:t> may need to investigate why they’re not returning and improve accordingly.</a:t>
            </a:r>
          </a:p>
          <a:p>
            <a:r>
              <a:rPr lang="en-US" sz="2000" dirty="0">
                <a:solidFill>
                  <a:schemeClr val="accent1">
                    <a:lumMod val="75000"/>
                  </a:schemeClr>
                </a:solidFill>
              </a:rPr>
              <a:t>New Customers</a:t>
            </a:r>
            <a:r>
              <a:rPr lang="en-US" sz="1600" b="0" i="0" dirty="0">
                <a:solidFill>
                  <a:srgbClr val="111111"/>
                </a:solidFill>
                <a:effectLst/>
                <a:latin typeface="-apple-system"/>
              </a:rPr>
              <a:t>: </a:t>
            </a:r>
            <a:r>
              <a:rPr lang="en-US" sz="1600" dirty="0">
                <a:solidFill>
                  <a:srgbClr val="111111"/>
                </a:solidFill>
                <a:latin typeface="-apple-system"/>
              </a:rPr>
              <a:t>These customers have recently started using our service. Their spending isn’t significant yet due to fewer opportunities. This indicates we’re attracting new customers, but need to focus on converting them into regular or loyal customers.</a:t>
            </a:r>
          </a:p>
          <a:p>
            <a:r>
              <a:rPr lang="en-US" sz="2000" dirty="0">
                <a:solidFill>
                  <a:schemeClr val="accent1">
                    <a:lumMod val="75000"/>
                  </a:schemeClr>
                </a:solidFill>
              </a:rPr>
              <a:t>Potential Loyalists</a:t>
            </a:r>
            <a:r>
              <a:rPr lang="en-US" sz="1600" b="0" i="0" dirty="0">
                <a:solidFill>
                  <a:srgbClr val="111111"/>
                </a:solidFill>
                <a:effectLst/>
                <a:latin typeface="-apple-system"/>
              </a:rPr>
              <a:t>: These customers may use our service less frequently, but they spend a lot. This indicates they value our service or product and are willing to spend more than other customers. We may need to strengthen our relationship with this group to convert them into loyal customers.</a:t>
            </a:r>
            <a:r>
              <a:rPr lang="en-US" sz="2200" dirty="0"/>
              <a:t> </a:t>
            </a:r>
          </a:p>
        </p:txBody>
      </p:sp>
      <p:sp>
        <p:nvSpPr>
          <p:cNvPr id="17" name="TextBox 16">
            <a:extLst>
              <a:ext uri="{FF2B5EF4-FFF2-40B4-BE49-F238E27FC236}">
                <a16:creationId xmlns:a16="http://schemas.microsoft.com/office/drawing/2014/main" id="{2080EF7A-793A-076A-C7A7-ABF594318206}"/>
              </a:ext>
            </a:extLst>
          </p:cNvPr>
          <p:cNvSpPr txBox="1"/>
          <p:nvPr/>
        </p:nvSpPr>
        <p:spPr>
          <a:xfrm>
            <a:off x="98610" y="129552"/>
            <a:ext cx="9582718" cy="369332"/>
          </a:xfrm>
          <a:prstGeom prst="rect">
            <a:avLst/>
          </a:prstGeom>
          <a:noFill/>
        </p:spPr>
        <p:txBody>
          <a:bodyPr wrap="square">
            <a:spAutoFit/>
          </a:bodyPr>
          <a:lstStyle/>
          <a:p>
            <a:pPr marL="0" indent="0">
              <a:buNone/>
            </a:pPr>
            <a:r>
              <a:rPr lang="en-US" sz="1800" dirty="0"/>
              <a:t>Q: </a:t>
            </a:r>
            <a:r>
              <a:rPr lang="en-US" sz="1800" b="1" dirty="0">
                <a:solidFill>
                  <a:srgbClr val="C00000"/>
                </a:solidFill>
                <a:latin typeface="+mj-lt"/>
                <a:ea typeface="+mj-ea"/>
                <a:cs typeface="+mj-cs"/>
              </a:rPr>
              <a:t>How has situation </a:t>
            </a:r>
            <a:r>
              <a:rPr lang="en-US" b="1" dirty="0">
                <a:solidFill>
                  <a:srgbClr val="C00000"/>
                </a:solidFill>
                <a:latin typeface="+mj-lt"/>
                <a:ea typeface="+mj-ea"/>
                <a:cs typeface="+mj-cs"/>
              </a:rPr>
              <a:t>of </a:t>
            </a:r>
            <a:r>
              <a:rPr lang="en-US" sz="1800" b="1" dirty="0">
                <a:solidFill>
                  <a:srgbClr val="C00000"/>
                </a:solidFill>
                <a:latin typeface="+mj-lt"/>
                <a:ea typeface="+mj-ea"/>
                <a:cs typeface="+mj-cs"/>
              </a:rPr>
              <a:t>number of customer purchase been over the past six months?</a:t>
            </a:r>
          </a:p>
        </p:txBody>
      </p:sp>
      <p:pic>
        <p:nvPicPr>
          <p:cNvPr id="3" name="Picture 2">
            <a:extLst>
              <a:ext uri="{FF2B5EF4-FFF2-40B4-BE49-F238E27FC236}">
                <a16:creationId xmlns:a16="http://schemas.microsoft.com/office/drawing/2014/main" id="{CB539079-1362-FFB8-E854-E22E0C6BAB13}"/>
              </a:ext>
            </a:extLst>
          </p:cNvPr>
          <p:cNvPicPr>
            <a:picLocks noChangeAspect="1"/>
          </p:cNvPicPr>
          <p:nvPr/>
        </p:nvPicPr>
        <p:blipFill>
          <a:blip r:embed="rId2"/>
          <a:stretch>
            <a:fillRect/>
          </a:stretch>
        </p:blipFill>
        <p:spPr>
          <a:xfrm>
            <a:off x="0" y="1201454"/>
            <a:ext cx="12192000" cy="2572152"/>
          </a:xfrm>
          <a:prstGeom prst="rect">
            <a:avLst/>
          </a:prstGeom>
        </p:spPr>
      </p:pic>
      <p:pic>
        <p:nvPicPr>
          <p:cNvPr id="5" name="Picture 4">
            <a:extLst>
              <a:ext uri="{FF2B5EF4-FFF2-40B4-BE49-F238E27FC236}">
                <a16:creationId xmlns:a16="http://schemas.microsoft.com/office/drawing/2014/main" id="{97580830-0E1F-EE89-5BE3-64ECFC48C4A9}"/>
              </a:ext>
            </a:extLst>
          </p:cNvPr>
          <p:cNvPicPr>
            <a:picLocks noChangeAspect="1"/>
          </p:cNvPicPr>
          <p:nvPr/>
        </p:nvPicPr>
        <p:blipFill>
          <a:blip r:embed="rId3"/>
          <a:stretch>
            <a:fillRect/>
          </a:stretch>
        </p:blipFill>
        <p:spPr>
          <a:xfrm>
            <a:off x="464585" y="454198"/>
            <a:ext cx="5074772" cy="747256"/>
          </a:xfrm>
          <a:prstGeom prst="rect">
            <a:avLst/>
          </a:prstGeom>
        </p:spPr>
      </p:pic>
    </p:spTree>
    <p:extLst>
      <p:ext uri="{BB962C8B-B14F-4D97-AF65-F5344CB8AC3E}">
        <p14:creationId xmlns:p14="http://schemas.microsoft.com/office/powerpoint/2010/main" val="235726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B0BC1D-792D-89D6-DC1D-AB3F5878DF2B}"/>
              </a:ext>
            </a:extLst>
          </p:cNvPr>
          <p:cNvPicPr>
            <a:picLocks noChangeAspect="1"/>
          </p:cNvPicPr>
          <p:nvPr/>
        </p:nvPicPr>
        <p:blipFill>
          <a:blip r:embed="rId2"/>
          <a:stretch>
            <a:fillRect/>
          </a:stretch>
        </p:blipFill>
        <p:spPr>
          <a:xfrm>
            <a:off x="372283" y="410323"/>
            <a:ext cx="5162725" cy="830488"/>
          </a:xfrm>
          <a:prstGeom prst="rect">
            <a:avLst/>
          </a:prstGeom>
        </p:spPr>
      </p:pic>
      <p:sp>
        <p:nvSpPr>
          <p:cNvPr id="6" name="TextBox 5">
            <a:extLst>
              <a:ext uri="{FF2B5EF4-FFF2-40B4-BE49-F238E27FC236}">
                <a16:creationId xmlns:a16="http://schemas.microsoft.com/office/drawing/2014/main" id="{B6F169A4-E265-BAF1-4FA5-5037C55C9421}"/>
              </a:ext>
            </a:extLst>
          </p:cNvPr>
          <p:cNvSpPr txBox="1"/>
          <p:nvPr/>
        </p:nvSpPr>
        <p:spPr>
          <a:xfrm>
            <a:off x="98611" y="129552"/>
            <a:ext cx="8525436" cy="369332"/>
          </a:xfrm>
          <a:prstGeom prst="rect">
            <a:avLst/>
          </a:prstGeom>
          <a:noFill/>
        </p:spPr>
        <p:txBody>
          <a:bodyPr wrap="square">
            <a:spAutoFit/>
          </a:bodyPr>
          <a:lstStyle/>
          <a:p>
            <a:pPr marL="0" indent="0">
              <a:buNone/>
            </a:pPr>
            <a:r>
              <a:rPr lang="en-US" sz="1800" dirty="0"/>
              <a:t>Q: </a:t>
            </a:r>
            <a:r>
              <a:rPr lang="en-US" sz="1800" b="1" dirty="0">
                <a:solidFill>
                  <a:srgbClr val="C00000"/>
                </a:solidFill>
                <a:latin typeface="+mj-lt"/>
                <a:ea typeface="+mj-ea"/>
                <a:cs typeface="+mj-cs"/>
              </a:rPr>
              <a:t>How has situation </a:t>
            </a:r>
            <a:r>
              <a:rPr lang="en-US" b="1" dirty="0">
                <a:solidFill>
                  <a:srgbClr val="C00000"/>
                </a:solidFill>
                <a:latin typeface="+mj-lt"/>
                <a:ea typeface="+mj-ea"/>
                <a:cs typeface="+mj-cs"/>
              </a:rPr>
              <a:t>of </a:t>
            </a:r>
            <a:r>
              <a:rPr lang="en-US" sz="1800" b="1" dirty="0">
                <a:solidFill>
                  <a:srgbClr val="C00000"/>
                </a:solidFill>
                <a:latin typeface="+mj-lt"/>
                <a:ea typeface="+mj-ea"/>
                <a:cs typeface="+mj-cs"/>
              </a:rPr>
              <a:t>revenue been over the past six months?</a:t>
            </a:r>
          </a:p>
        </p:txBody>
      </p:sp>
      <p:pic>
        <p:nvPicPr>
          <p:cNvPr id="8" name="Picture 7">
            <a:extLst>
              <a:ext uri="{FF2B5EF4-FFF2-40B4-BE49-F238E27FC236}">
                <a16:creationId xmlns:a16="http://schemas.microsoft.com/office/drawing/2014/main" id="{370D17D9-AFE6-B9EF-A9AA-998F9FD0C568}"/>
              </a:ext>
            </a:extLst>
          </p:cNvPr>
          <p:cNvPicPr>
            <a:picLocks noChangeAspect="1"/>
          </p:cNvPicPr>
          <p:nvPr/>
        </p:nvPicPr>
        <p:blipFill>
          <a:blip r:embed="rId3"/>
          <a:stretch>
            <a:fillRect/>
          </a:stretch>
        </p:blipFill>
        <p:spPr>
          <a:xfrm>
            <a:off x="0" y="1238088"/>
            <a:ext cx="12192000" cy="2460501"/>
          </a:xfrm>
          <a:prstGeom prst="rect">
            <a:avLst/>
          </a:prstGeom>
        </p:spPr>
      </p:pic>
      <p:sp>
        <p:nvSpPr>
          <p:cNvPr id="9" name="Content Placeholder 2">
            <a:extLst>
              <a:ext uri="{FF2B5EF4-FFF2-40B4-BE49-F238E27FC236}">
                <a16:creationId xmlns:a16="http://schemas.microsoft.com/office/drawing/2014/main" id="{8FCCE783-406D-29B5-7594-4769C7D2EBDF}"/>
              </a:ext>
            </a:extLst>
          </p:cNvPr>
          <p:cNvSpPr>
            <a:spLocks noGrp="1"/>
          </p:cNvSpPr>
          <p:nvPr>
            <p:ph idx="1"/>
          </p:nvPr>
        </p:nvSpPr>
        <p:spPr>
          <a:xfrm>
            <a:off x="266622" y="3881158"/>
            <a:ext cx="11548859" cy="2643019"/>
          </a:xfrm>
        </p:spPr>
        <p:txBody>
          <a:bodyPr>
            <a:normAutofit fontScale="77500" lnSpcReduction="20000"/>
          </a:bodyPr>
          <a:lstStyle/>
          <a:p>
            <a:pPr marL="0" indent="0">
              <a:buNone/>
            </a:pPr>
            <a:r>
              <a:rPr lang="en-US" sz="2200" dirty="0"/>
              <a:t>There are two customer segments that contribute most revenue in the past six months, accounting for a total of </a:t>
            </a:r>
            <a:r>
              <a:rPr lang="en-US" sz="2200" dirty="0">
                <a:solidFill>
                  <a:schemeClr val="accent1">
                    <a:lumMod val="75000"/>
                  </a:schemeClr>
                </a:solidFill>
              </a:rPr>
              <a:t>35%:</a:t>
            </a:r>
            <a:endParaRPr lang="en-US" sz="2200" dirty="0"/>
          </a:p>
          <a:p>
            <a:r>
              <a:rPr lang="en-US" sz="2000" dirty="0">
                <a:solidFill>
                  <a:schemeClr val="accent1">
                    <a:lumMod val="75000"/>
                  </a:schemeClr>
                </a:solidFill>
              </a:rPr>
              <a:t>Price Sensitive: </a:t>
            </a:r>
            <a:r>
              <a:rPr lang="en-US" sz="2000" dirty="0"/>
              <a:t>These customers spend frequently, but their spending level is low, possibly due to their frugality or careful spending habits. This suggests that while these customers are regulars, they may not contribute significantly to our revenue due to their lower spending. It might be beneficial to explore strategies to encourage higher spending from this group, such as targeted promotions or loyalty programs.</a:t>
            </a:r>
          </a:p>
          <a:p>
            <a:r>
              <a:rPr lang="en-US" sz="2000" dirty="0">
                <a:solidFill>
                  <a:schemeClr val="accent1">
                    <a:lumMod val="75000"/>
                  </a:schemeClr>
                </a:solidFill>
              </a:rPr>
              <a:t>Champions: </a:t>
            </a:r>
            <a:r>
              <a:rPr lang="en-US" sz="2000" dirty="0"/>
              <a:t>These are VIP customers who spend a lot, use the service frequently, and have recently used the service. This group is likely our primary source of revenue. Maintaining their loyalty and satisfaction should be a priority, as they are likely to continue contributing significantly to our revenue. Personalized services or rewards could be effective strategies for this group</a:t>
            </a:r>
            <a:r>
              <a:rPr lang="en-US" sz="2000" dirty="0">
                <a:solidFill>
                  <a:schemeClr val="accent1">
                    <a:lumMod val="75000"/>
                  </a:schemeClr>
                </a:solidFill>
              </a:rPr>
              <a:t>.</a:t>
            </a:r>
          </a:p>
        </p:txBody>
      </p:sp>
    </p:spTree>
    <p:extLst>
      <p:ext uri="{BB962C8B-B14F-4D97-AF65-F5344CB8AC3E}">
        <p14:creationId xmlns:p14="http://schemas.microsoft.com/office/powerpoint/2010/main" val="211982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64E-2C97-4576-A981-6DB9929E360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6A5F54C-5B65-4C2B-A915-DA6779DA28ED}"/>
              </a:ext>
            </a:extLst>
          </p:cNvPr>
          <p:cNvSpPr>
            <a:spLocks noGrp="1"/>
          </p:cNvSpPr>
          <p:nvPr>
            <p:ph idx="1"/>
          </p:nvPr>
        </p:nvSpPr>
        <p:spPr/>
        <p:txBody>
          <a:bodyPr/>
          <a:lstStyle/>
          <a:p>
            <a:r>
              <a:rPr lang="en-US" dirty="0"/>
              <a:t>Customer360 (CRM)</a:t>
            </a:r>
          </a:p>
          <a:p>
            <a:r>
              <a:rPr lang="en-US" dirty="0"/>
              <a:t>RFM model</a:t>
            </a:r>
          </a:p>
          <a:p>
            <a:r>
              <a:rPr lang="en-US" dirty="0"/>
              <a:t>Customer Segmentation</a:t>
            </a:r>
          </a:p>
        </p:txBody>
      </p:sp>
    </p:spTree>
    <p:extLst>
      <p:ext uri="{BB962C8B-B14F-4D97-AF65-F5344CB8AC3E}">
        <p14:creationId xmlns:p14="http://schemas.microsoft.com/office/powerpoint/2010/main" val="316157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E2E2-0013-46CC-98E9-8D1898E19150}"/>
              </a:ext>
            </a:extLst>
          </p:cNvPr>
          <p:cNvSpPr>
            <a:spLocks noGrp="1"/>
          </p:cNvSpPr>
          <p:nvPr>
            <p:ph type="title"/>
          </p:nvPr>
        </p:nvSpPr>
        <p:spPr/>
        <p:txBody>
          <a:bodyPr/>
          <a:lstStyle/>
          <a:p>
            <a:r>
              <a:rPr lang="en-US" dirty="0"/>
              <a:t>Customer360 (CRM)</a:t>
            </a:r>
          </a:p>
        </p:txBody>
      </p:sp>
      <p:sp>
        <p:nvSpPr>
          <p:cNvPr id="6" name="Content Placeholder 5">
            <a:extLst>
              <a:ext uri="{FF2B5EF4-FFF2-40B4-BE49-F238E27FC236}">
                <a16:creationId xmlns:a16="http://schemas.microsoft.com/office/drawing/2014/main" id="{7916CF8A-FFFB-46B5-AEB8-D8F92313CA73}"/>
              </a:ext>
            </a:extLst>
          </p:cNvPr>
          <p:cNvSpPr>
            <a:spLocks noGrp="1"/>
          </p:cNvSpPr>
          <p:nvPr>
            <p:ph sz="half" idx="2"/>
          </p:nvPr>
        </p:nvSpPr>
        <p:spPr>
          <a:xfrm>
            <a:off x="5407324" y="2447479"/>
            <a:ext cx="6461023" cy="4906169"/>
          </a:xfrm>
        </p:spPr>
        <p:txBody>
          <a:bodyPr>
            <a:normAutofit/>
          </a:bodyPr>
          <a:lstStyle/>
          <a:p>
            <a:pPr marL="0" indent="0">
              <a:buNone/>
            </a:pPr>
            <a:r>
              <a:rPr lang="en-US" b="1" dirty="0"/>
              <a:t>Q: </a:t>
            </a:r>
            <a:r>
              <a:rPr lang="en-US" b="1" dirty="0">
                <a:solidFill>
                  <a:srgbClr val="C00000"/>
                </a:solidFill>
              </a:rPr>
              <a:t>What and how helpful is it?</a:t>
            </a:r>
            <a:endParaRPr lang="en-US" b="1" dirty="0"/>
          </a:p>
          <a:p>
            <a:pPr marL="0" indent="0">
              <a:buNone/>
            </a:pPr>
            <a:r>
              <a:rPr lang="en-US" b="1" dirty="0"/>
              <a:t>A: Definition: </a:t>
            </a:r>
            <a:r>
              <a:rPr lang="en-US" b="0" dirty="0"/>
              <a:t>A system for managing and optimizing relationships between businesses and their customers.</a:t>
            </a:r>
            <a:endParaRPr lang="en-US" dirty="0"/>
          </a:p>
          <a:p>
            <a:pPr marL="0" indent="0">
              <a:buNone/>
            </a:pPr>
            <a:endParaRPr lang="en-US" b="1" dirty="0"/>
          </a:p>
          <a:p>
            <a:pPr marL="0" indent="0">
              <a:buNone/>
            </a:pPr>
            <a:r>
              <a:rPr lang="en-US" b="1" dirty="0"/>
              <a:t>Advantages:</a:t>
            </a:r>
          </a:p>
          <a:p>
            <a:r>
              <a:rPr lang="en-US" b="1" dirty="0">
                <a:solidFill>
                  <a:schemeClr val="accent1"/>
                </a:solidFill>
              </a:rPr>
              <a:t>Complete Overview</a:t>
            </a:r>
            <a:r>
              <a:rPr lang="en-US" b="1" dirty="0"/>
              <a:t>: </a:t>
            </a:r>
            <a:r>
              <a:rPr lang="en-US" dirty="0"/>
              <a:t> Offer holistic view of customers, preventing data fragmentation., </a:t>
            </a:r>
          </a:p>
          <a:p>
            <a:r>
              <a:rPr lang="en-US" b="1" dirty="0">
                <a:solidFill>
                  <a:schemeClr val="accent1"/>
                </a:solidFill>
              </a:rPr>
              <a:t>Efficiency</a:t>
            </a:r>
            <a:r>
              <a:rPr lang="en-US" dirty="0">
                <a:solidFill>
                  <a:schemeClr val="accent1"/>
                </a:solidFill>
              </a:rPr>
              <a:t> Data centralization </a:t>
            </a:r>
            <a:r>
              <a:rPr lang="en-US" dirty="0"/>
              <a:t>on one platform enhances work efficiency and collaboration.</a:t>
            </a:r>
          </a:p>
          <a:p>
            <a:r>
              <a:rPr lang="en-US" b="1" dirty="0">
                <a:solidFill>
                  <a:schemeClr val="accent1"/>
                </a:solidFill>
              </a:rPr>
              <a:t>Interaction</a:t>
            </a:r>
            <a:r>
              <a:rPr lang="en-US" dirty="0">
                <a:solidFill>
                  <a:schemeClr val="accent1"/>
                </a:solidFill>
              </a:rPr>
              <a:t> Full data </a:t>
            </a:r>
            <a:r>
              <a:rPr lang="en-US" dirty="0"/>
              <a:t>allows for clear customer segmentation and personalized experiences</a:t>
            </a:r>
          </a:p>
        </p:txBody>
      </p:sp>
      <p:pic>
        <p:nvPicPr>
          <p:cNvPr id="11" name="Picture 10">
            <a:extLst>
              <a:ext uri="{FF2B5EF4-FFF2-40B4-BE49-F238E27FC236}">
                <a16:creationId xmlns:a16="http://schemas.microsoft.com/office/drawing/2014/main" id="{633848CF-54AA-4FDE-A5F7-2EBC64F10804}"/>
              </a:ext>
            </a:extLst>
          </p:cNvPr>
          <p:cNvPicPr>
            <a:picLocks noChangeAspect="1"/>
          </p:cNvPicPr>
          <p:nvPr/>
        </p:nvPicPr>
        <p:blipFill>
          <a:blip r:embed="rId3"/>
          <a:stretch>
            <a:fillRect/>
          </a:stretch>
        </p:blipFill>
        <p:spPr>
          <a:xfrm>
            <a:off x="1039604" y="2324930"/>
            <a:ext cx="4264025" cy="4271639"/>
          </a:xfrm>
          <a:prstGeom prst="rect">
            <a:avLst/>
          </a:prstGeom>
        </p:spPr>
      </p:pic>
    </p:spTree>
    <p:extLst>
      <p:ext uri="{BB962C8B-B14F-4D97-AF65-F5344CB8AC3E}">
        <p14:creationId xmlns:p14="http://schemas.microsoft.com/office/powerpoint/2010/main" val="307129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E2E2-0013-46CC-98E9-8D1898E19150}"/>
              </a:ext>
            </a:extLst>
          </p:cNvPr>
          <p:cNvSpPr>
            <a:spLocks noGrp="1"/>
          </p:cNvSpPr>
          <p:nvPr>
            <p:ph type="title"/>
          </p:nvPr>
        </p:nvSpPr>
        <p:spPr/>
        <p:txBody>
          <a:bodyPr/>
          <a:lstStyle/>
          <a:p>
            <a:r>
              <a:rPr lang="en-US" dirty="0"/>
              <a:t>RFM Model</a:t>
            </a:r>
          </a:p>
        </p:txBody>
      </p:sp>
      <p:pic>
        <p:nvPicPr>
          <p:cNvPr id="3074" name="Picture 2" descr="RFM analysis for Customer Segmentation - CleverTap">
            <a:extLst>
              <a:ext uri="{FF2B5EF4-FFF2-40B4-BE49-F238E27FC236}">
                <a16:creationId xmlns:a16="http://schemas.microsoft.com/office/drawing/2014/main" id="{A85BEF2D-1DAD-4CE3-B481-E2F9D7597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76" y="2305886"/>
            <a:ext cx="6325235" cy="357844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5">
            <a:extLst>
              <a:ext uri="{FF2B5EF4-FFF2-40B4-BE49-F238E27FC236}">
                <a16:creationId xmlns:a16="http://schemas.microsoft.com/office/drawing/2014/main" id="{4E15024D-CE95-4FEF-A624-82924B9AD35E}"/>
              </a:ext>
            </a:extLst>
          </p:cNvPr>
          <p:cNvSpPr txBox="1">
            <a:spLocks/>
          </p:cNvSpPr>
          <p:nvPr/>
        </p:nvSpPr>
        <p:spPr>
          <a:xfrm>
            <a:off x="6908800" y="2536195"/>
            <a:ext cx="5283200" cy="4906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t>Q: </a:t>
            </a:r>
            <a:r>
              <a:rPr lang="en-US" sz="2200" b="1" dirty="0">
                <a:solidFill>
                  <a:srgbClr val="C00000"/>
                </a:solidFill>
              </a:rPr>
              <a:t>What is it?</a:t>
            </a:r>
            <a:endParaRPr lang="en-US" sz="2200" b="1" dirty="0"/>
          </a:p>
          <a:p>
            <a:pPr marL="0" indent="0">
              <a:buNone/>
            </a:pPr>
            <a:r>
              <a:rPr lang="en-US" sz="2200" b="1" dirty="0"/>
              <a:t>A: </a:t>
            </a:r>
            <a:r>
              <a:rPr lang="en-US" sz="2200" dirty="0">
                <a:solidFill>
                  <a:schemeClr val="accent1"/>
                </a:solidFill>
              </a:rPr>
              <a:t>Recency</a:t>
            </a:r>
            <a:r>
              <a:rPr lang="en-US" sz="2200" dirty="0"/>
              <a:t>, </a:t>
            </a:r>
            <a:r>
              <a:rPr lang="en-US" sz="2200" dirty="0">
                <a:solidFill>
                  <a:schemeClr val="accent1"/>
                </a:solidFill>
              </a:rPr>
              <a:t>Frequency</a:t>
            </a:r>
            <a:r>
              <a:rPr lang="en-US" sz="2200" dirty="0"/>
              <a:t>, and </a:t>
            </a:r>
            <a:r>
              <a:rPr lang="en-US" sz="2200" dirty="0">
                <a:solidFill>
                  <a:schemeClr val="accent1"/>
                </a:solidFill>
              </a:rPr>
              <a:t>Monetary</a:t>
            </a:r>
            <a:r>
              <a:rPr lang="en-US" sz="2200" dirty="0"/>
              <a:t> are three crucial factors in quantifying customer behavior and their interaction with the business, where Frequency and Monetary determine the </a:t>
            </a:r>
            <a:r>
              <a:rPr lang="en-US" sz="2200" dirty="0">
                <a:solidFill>
                  <a:schemeClr val="accent1"/>
                </a:solidFill>
              </a:rPr>
              <a:t>Customer Lifetime Value</a:t>
            </a:r>
            <a:r>
              <a:rPr lang="en-US" sz="2200" dirty="0"/>
              <a:t>, and Recency influences </a:t>
            </a:r>
            <a:r>
              <a:rPr lang="en-US" sz="2200" dirty="0">
                <a:solidFill>
                  <a:schemeClr val="accent1"/>
                </a:solidFill>
              </a:rPr>
              <a:t>Customer Retention</a:t>
            </a:r>
            <a:r>
              <a:rPr lang="en-US" sz="2200" dirty="0"/>
              <a:t>.</a:t>
            </a:r>
            <a:endParaRPr lang="en-US" sz="2200" dirty="0">
              <a:solidFill>
                <a:schemeClr val="accent1">
                  <a:lumMod val="75000"/>
                </a:schemeClr>
              </a:solidFill>
            </a:endParaRPr>
          </a:p>
        </p:txBody>
      </p:sp>
    </p:spTree>
    <p:extLst>
      <p:ext uri="{BB962C8B-B14F-4D97-AF65-F5344CB8AC3E}">
        <p14:creationId xmlns:p14="http://schemas.microsoft.com/office/powerpoint/2010/main" val="16599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7A484B-AD04-41FF-8D39-4DDA73C2D310}"/>
              </a:ext>
            </a:extLst>
          </p:cNvPr>
          <p:cNvSpPr txBox="1">
            <a:spLocks/>
          </p:cNvSpPr>
          <p:nvPr/>
        </p:nvSpPr>
        <p:spPr>
          <a:xfrm>
            <a:off x="838200" y="6667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rPr>
              <a:t>RFM Model</a:t>
            </a:r>
          </a:p>
        </p:txBody>
      </p:sp>
      <p:sp>
        <p:nvSpPr>
          <p:cNvPr id="5" name="Content Placeholder 5">
            <a:extLst>
              <a:ext uri="{FF2B5EF4-FFF2-40B4-BE49-F238E27FC236}">
                <a16:creationId xmlns:a16="http://schemas.microsoft.com/office/drawing/2014/main" id="{B95CE15A-056F-4C4E-ABA3-07215922898D}"/>
              </a:ext>
            </a:extLst>
          </p:cNvPr>
          <p:cNvSpPr txBox="1">
            <a:spLocks/>
          </p:cNvSpPr>
          <p:nvPr/>
        </p:nvSpPr>
        <p:spPr>
          <a:xfrm>
            <a:off x="572661" y="2153125"/>
            <a:ext cx="10911839" cy="49061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t>Q: </a:t>
            </a:r>
            <a:r>
              <a:rPr lang="en-US" sz="2200" b="1" dirty="0">
                <a:solidFill>
                  <a:srgbClr val="C00000"/>
                </a:solidFill>
              </a:rPr>
              <a:t>How helpful is it?</a:t>
            </a:r>
          </a:p>
          <a:p>
            <a:pPr marL="0" indent="0">
              <a:buFont typeface="Arial" panose="020B0604020202020204" pitchFamily="34" charset="0"/>
              <a:buNone/>
            </a:pPr>
            <a:r>
              <a:rPr lang="en-US" sz="2200" b="1" dirty="0"/>
              <a:t>A: </a:t>
            </a:r>
          </a:p>
          <a:p>
            <a:r>
              <a:rPr lang="en-US" sz="2200" b="1" dirty="0">
                <a:solidFill>
                  <a:schemeClr val="accent1">
                    <a:lumMod val="75000"/>
                  </a:schemeClr>
                </a:solidFill>
              </a:rPr>
              <a:t>Identify high-values customer</a:t>
            </a:r>
            <a:r>
              <a:rPr lang="en-US" sz="2200" b="1" dirty="0"/>
              <a:t>:</a:t>
            </a:r>
          </a:p>
          <a:p>
            <a:pPr marL="0" indent="0">
              <a:buNone/>
            </a:pPr>
            <a:r>
              <a:rPr lang="en-US" sz="2200" i="1" dirty="0">
                <a:solidFill>
                  <a:schemeClr val="bg2">
                    <a:lumMod val="50000"/>
                  </a:schemeClr>
                </a:solidFill>
              </a:rPr>
              <a:t>Ex: How many types of customers do we have, base on revenue, active? What is the core one, that contribute most revenue…? How many of them?</a:t>
            </a:r>
          </a:p>
          <a:p>
            <a:r>
              <a:rPr lang="en-US" sz="2200" b="1" dirty="0">
                <a:solidFill>
                  <a:schemeClr val="accent1">
                    <a:lumMod val="75000"/>
                  </a:schemeClr>
                </a:solidFill>
              </a:rPr>
              <a:t>Detect and improve retention</a:t>
            </a:r>
            <a:r>
              <a:rPr lang="en-US" sz="2200" b="1" dirty="0"/>
              <a:t>:</a:t>
            </a:r>
          </a:p>
          <a:p>
            <a:pPr marL="0" indent="0">
              <a:buNone/>
            </a:pPr>
            <a:r>
              <a:rPr lang="en-US" sz="2200" i="1" dirty="0">
                <a:solidFill>
                  <a:schemeClr val="bg2">
                    <a:lumMod val="50000"/>
                  </a:schemeClr>
                </a:solidFill>
              </a:rPr>
              <a:t>Ex: How many days does it take on average for a customer to repurchase the product? What is the difference between types of  customer?</a:t>
            </a:r>
          </a:p>
          <a:p>
            <a:r>
              <a:rPr lang="en-US" sz="2200" i="1" dirty="0">
                <a:solidFill>
                  <a:schemeClr val="bg2">
                    <a:lumMod val="50000"/>
                  </a:schemeClr>
                </a:solidFill>
              </a:rPr>
              <a:t> </a:t>
            </a:r>
            <a:r>
              <a:rPr lang="en-US" sz="2200" b="1" i="1" dirty="0">
                <a:solidFill>
                  <a:schemeClr val="accent1">
                    <a:lumMod val="75000"/>
                  </a:schemeClr>
                </a:solidFill>
              </a:rPr>
              <a:t>Develop personalized marketing campaigns</a:t>
            </a:r>
            <a:r>
              <a:rPr lang="en-US" sz="2200" b="1" dirty="0"/>
              <a:t>:</a:t>
            </a:r>
          </a:p>
          <a:p>
            <a:pPr marL="0" indent="0">
              <a:buNone/>
            </a:pPr>
            <a:r>
              <a:rPr lang="en-US" sz="2200" i="1" dirty="0">
                <a:solidFill>
                  <a:schemeClr val="bg2">
                    <a:lumMod val="50000"/>
                  </a:schemeClr>
                </a:solidFill>
              </a:rPr>
              <a:t>Ex: What type of campaigns for customers who buy a lot but don’t do it often? How can we target churn customer?</a:t>
            </a:r>
          </a:p>
          <a:p>
            <a:r>
              <a:rPr lang="en-US" sz="2200" i="1" dirty="0">
                <a:solidFill>
                  <a:schemeClr val="bg2">
                    <a:lumMod val="50000"/>
                  </a:schemeClr>
                </a:solidFill>
              </a:rPr>
              <a:t> </a:t>
            </a:r>
            <a:r>
              <a:rPr lang="en-US" sz="2200" b="1" i="1" dirty="0">
                <a:solidFill>
                  <a:schemeClr val="accent1">
                    <a:lumMod val="75000"/>
                  </a:schemeClr>
                </a:solidFill>
              </a:rPr>
              <a:t>Optimized pricing prices</a:t>
            </a:r>
            <a:r>
              <a:rPr lang="en-US" sz="2200" b="1" dirty="0"/>
              <a:t>:</a:t>
            </a:r>
          </a:p>
          <a:p>
            <a:pPr marL="0" indent="0">
              <a:buNone/>
            </a:pPr>
            <a:r>
              <a:rPr lang="en-US" sz="2200" i="1" dirty="0">
                <a:solidFill>
                  <a:schemeClr val="bg2">
                    <a:lumMod val="50000"/>
                  </a:schemeClr>
                </a:solidFill>
              </a:rPr>
              <a:t>Ex: Do we need to adjust the price or add more discounts for customers who often buy but just small amount of product?</a:t>
            </a:r>
          </a:p>
          <a:p>
            <a:pPr marL="0" indent="0">
              <a:buNone/>
            </a:pPr>
            <a:endParaRPr lang="en-US" sz="2200" i="1" dirty="0">
              <a:solidFill>
                <a:schemeClr val="bg2">
                  <a:lumMod val="50000"/>
                </a:schemeClr>
              </a:solidFill>
            </a:endParaRPr>
          </a:p>
          <a:p>
            <a:pPr marL="0" indent="0">
              <a:buNone/>
            </a:pPr>
            <a:endParaRPr lang="en-US" sz="2200" i="1" dirty="0">
              <a:solidFill>
                <a:schemeClr val="bg2">
                  <a:lumMod val="50000"/>
                </a:schemeClr>
              </a:solidFill>
            </a:endParaRPr>
          </a:p>
          <a:p>
            <a:endParaRPr lang="en-US" sz="2200" b="1" dirty="0"/>
          </a:p>
          <a:p>
            <a:pPr marL="0" indent="0">
              <a:buNone/>
            </a:pPr>
            <a:endParaRPr lang="en-US" sz="2200" i="1" dirty="0">
              <a:solidFill>
                <a:schemeClr val="bg2">
                  <a:lumMod val="50000"/>
                </a:schemeClr>
              </a:solidFill>
            </a:endParaRPr>
          </a:p>
          <a:p>
            <a:pPr marL="0" indent="0">
              <a:buNone/>
            </a:pPr>
            <a:endParaRPr lang="en-US" sz="2200" i="1" dirty="0">
              <a:solidFill>
                <a:schemeClr val="bg2">
                  <a:lumMod val="50000"/>
                </a:schemeClr>
              </a:solidFill>
            </a:endParaRPr>
          </a:p>
        </p:txBody>
      </p:sp>
    </p:spTree>
    <p:extLst>
      <p:ext uri="{BB962C8B-B14F-4D97-AF65-F5344CB8AC3E}">
        <p14:creationId xmlns:p14="http://schemas.microsoft.com/office/powerpoint/2010/main" val="213739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EF27-5BFB-4D2F-9FAA-C189906F348B}"/>
              </a:ext>
            </a:extLst>
          </p:cNvPr>
          <p:cNvSpPr>
            <a:spLocks noGrp="1"/>
          </p:cNvSpPr>
          <p:nvPr>
            <p:ph type="title"/>
          </p:nvPr>
        </p:nvSpPr>
        <p:spPr>
          <a:xfrm>
            <a:off x="772212" y="600795"/>
            <a:ext cx="10896600" cy="1325563"/>
          </a:xfrm>
        </p:spPr>
        <p:txBody>
          <a:bodyPr/>
          <a:lstStyle/>
          <a:p>
            <a:r>
              <a:rPr lang="en-US" dirty="0"/>
              <a:t>RFM score</a:t>
            </a:r>
          </a:p>
        </p:txBody>
      </p:sp>
      <p:sp>
        <p:nvSpPr>
          <p:cNvPr id="6" name="Content Placeholder 5">
            <a:extLst>
              <a:ext uri="{FF2B5EF4-FFF2-40B4-BE49-F238E27FC236}">
                <a16:creationId xmlns:a16="http://schemas.microsoft.com/office/drawing/2014/main" id="{A8AD3D28-CB2A-4A0A-909B-4DE8E69B4308}"/>
              </a:ext>
            </a:extLst>
          </p:cNvPr>
          <p:cNvSpPr>
            <a:spLocks noGrp="1"/>
          </p:cNvSpPr>
          <p:nvPr>
            <p:ph idx="1"/>
          </p:nvPr>
        </p:nvSpPr>
        <p:spPr>
          <a:xfrm>
            <a:off x="688340" y="2754165"/>
            <a:ext cx="10515600" cy="4351338"/>
          </a:xfrm>
        </p:spPr>
        <p:txBody>
          <a:bodyPr/>
          <a:lstStyle/>
          <a:p>
            <a:pPr marL="0" indent="0">
              <a:buNone/>
            </a:pPr>
            <a:r>
              <a:rPr lang="en-US" sz="2400" b="1" dirty="0"/>
              <a:t>Q: </a:t>
            </a:r>
            <a:r>
              <a:rPr lang="en-US" sz="2400" b="1" dirty="0">
                <a:solidFill>
                  <a:srgbClr val="C00000"/>
                </a:solidFill>
              </a:rPr>
              <a:t>How one customer is scored?</a:t>
            </a:r>
            <a:endParaRPr lang="en-US" sz="2200" dirty="0"/>
          </a:p>
          <a:p>
            <a:pPr marL="0" indent="0">
              <a:buNone/>
            </a:pPr>
            <a:r>
              <a:rPr lang="en-US" sz="2200" dirty="0"/>
              <a:t>Customers are scored on three factors: Recency, Frequency (F), and Monetary value (M), each rated from 1 to 4, with 1 being the lowest and 4 the highest. These scores are then combined into a single RFM index for customer segmentation.</a:t>
            </a:r>
          </a:p>
          <a:p>
            <a:endParaRPr lang="en-US" dirty="0"/>
          </a:p>
        </p:txBody>
      </p:sp>
    </p:spTree>
    <p:extLst>
      <p:ext uri="{BB962C8B-B14F-4D97-AF65-F5344CB8AC3E}">
        <p14:creationId xmlns:p14="http://schemas.microsoft.com/office/powerpoint/2010/main" val="19087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5A02B00-09BB-447E-8205-CBE121701581}"/>
              </a:ext>
            </a:extLst>
          </p:cNvPr>
          <p:cNvGraphicFramePr>
            <a:graphicFrameLocks noGrp="1"/>
          </p:cNvGraphicFramePr>
          <p:nvPr>
            <p:extLst>
              <p:ext uri="{D42A27DB-BD31-4B8C-83A1-F6EECF244321}">
                <p14:modId xmlns:p14="http://schemas.microsoft.com/office/powerpoint/2010/main" val="2371977017"/>
              </p:ext>
            </p:extLst>
          </p:nvPr>
        </p:nvGraphicFramePr>
        <p:xfrm>
          <a:off x="468199" y="377072"/>
          <a:ext cx="10972798" cy="6330412"/>
        </p:xfrm>
        <a:graphic>
          <a:graphicData uri="http://schemas.openxmlformats.org/drawingml/2006/table">
            <a:tbl>
              <a:tblPr firstRow="1" bandRow="1">
                <a:tableStyleId>{073A0DAA-6AF3-43AB-8588-CEC1D06C72B9}</a:tableStyleId>
              </a:tblPr>
              <a:tblGrid>
                <a:gridCol w="1729453">
                  <a:extLst>
                    <a:ext uri="{9D8B030D-6E8A-4147-A177-3AD203B41FA5}">
                      <a16:colId xmlns:a16="http://schemas.microsoft.com/office/drawing/2014/main" val="2538815461"/>
                    </a:ext>
                  </a:extLst>
                </a:gridCol>
                <a:gridCol w="6776967">
                  <a:extLst>
                    <a:ext uri="{9D8B030D-6E8A-4147-A177-3AD203B41FA5}">
                      <a16:colId xmlns:a16="http://schemas.microsoft.com/office/drawing/2014/main" val="3141743146"/>
                    </a:ext>
                  </a:extLst>
                </a:gridCol>
                <a:gridCol w="2466378">
                  <a:extLst>
                    <a:ext uri="{9D8B030D-6E8A-4147-A177-3AD203B41FA5}">
                      <a16:colId xmlns:a16="http://schemas.microsoft.com/office/drawing/2014/main" val="2333282824"/>
                    </a:ext>
                  </a:extLst>
                </a:gridCol>
              </a:tblGrid>
              <a:tr h="477593">
                <a:tc>
                  <a:txBody>
                    <a:bodyPr/>
                    <a:lstStyle/>
                    <a:p>
                      <a:r>
                        <a:rPr lang="en-US" sz="1400" dirty="0"/>
                        <a:t>Customer groups</a:t>
                      </a:r>
                    </a:p>
                  </a:txBody>
                  <a:tcPr/>
                </a:tc>
                <a:tc>
                  <a:txBody>
                    <a:bodyPr/>
                    <a:lstStyle/>
                    <a:p>
                      <a:r>
                        <a:rPr lang="en-US" sz="1400" dirty="0"/>
                        <a:t>Description</a:t>
                      </a:r>
                    </a:p>
                  </a:txBody>
                  <a:tcPr/>
                </a:tc>
                <a:tc>
                  <a:txBody>
                    <a:bodyPr/>
                    <a:lstStyle/>
                    <a:p>
                      <a:r>
                        <a:rPr lang="en-US" sz="1400" dirty="0"/>
                        <a:t>RFM Combination</a:t>
                      </a:r>
                    </a:p>
                  </a:txBody>
                  <a:tcPr/>
                </a:tc>
                <a:extLst>
                  <a:ext uri="{0D108BD9-81ED-4DB2-BD59-A6C34878D82A}">
                    <a16:rowId xmlns:a16="http://schemas.microsoft.com/office/drawing/2014/main" val="3186500824"/>
                  </a:ext>
                </a:extLst>
              </a:tr>
              <a:tr h="477593">
                <a:tc>
                  <a:txBody>
                    <a:bodyPr/>
                    <a:lstStyle/>
                    <a:p>
                      <a:r>
                        <a:rPr lang="en-US" sz="1400" dirty="0"/>
                        <a:t>Champions</a:t>
                      </a:r>
                    </a:p>
                  </a:txBody>
                  <a:tcPr/>
                </a:tc>
                <a:tc>
                  <a:txBody>
                    <a:bodyPr/>
                    <a:lstStyle/>
                    <a:p>
                      <a:r>
                        <a:rPr lang="en-US" sz="1400" b="0" i="0" kern="1200" dirty="0">
                          <a:solidFill>
                            <a:schemeClr val="dk1"/>
                          </a:solidFill>
                          <a:effectLst/>
                          <a:latin typeface="+mn-lt"/>
                          <a:ea typeface="+mn-ea"/>
                          <a:cs typeface="+mn-cs"/>
                        </a:rPr>
                        <a:t>VIP. Those who spend a lot, use the service frequently, and have recently used the service.</a:t>
                      </a:r>
                      <a:endParaRPr lang="en-US" sz="1400" dirty="0"/>
                    </a:p>
                  </a:txBody>
                  <a:tcPr/>
                </a:tc>
                <a:tc>
                  <a:txBody>
                    <a:bodyPr/>
                    <a:lstStyle/>
                    <a:p>
                      <a:r>
                        <a:rPr lang="en-US" sz="1400" dirty="0"/>
                        <a:t>444, 443, 434, 344</a:t>
                      </a:r>
                    </a:p>
                  </a:txBody>
                  <a:tcPr/>
                </a:tc>
                <a:extLst>
                  <a:ext uri="{0D108BD9-81ED-4DB2-BD59-A6C34878D82A}">
                    <a16:rowId xmlns:a16="http://schemas.microsoft.com/office/drawing/2014/main" val="2447877344"/>
                  </a:ext>
                </a:extLst>
              </a:tr>
              <a:tr h="682276">
                <a:tc>
                  <a:txBody>
                    <a:bodyPr/>
                    <a:lstStyle/>
                    <a:p>
                      <a:r>
                        <a:rPr lang="en-US" sz="1400" dirty="0"/>
                        <a:t>Loyal Customer</a:t>
                      </a:r>
                    </a:p>
                  </a:txBody>
                  <a:tcPr/>
                </a:tc>
                <a:tc>
                  <a:txBody>
                    <a:bodyPr/>
                    <a:lstStyle/>
                    <a:p>
                      <a:r>
                        <a:rPr lang="en-US" sz="1400" b="0" i="0" kern="1200" dirty="0">
                          <a:solidFill>
                            <a:schemeClr val="dk1"/>
                          </a:solidFill>
                          <a:effectLst/>
                          <a:latin typeface="+mn-lt"/>
                          <a:ea typeface="+mn-ea"/>
                          <a:cs typeface="+mn-cs"/>
                        </a:rPr>
                        <a:t>Those may not spend as much as VIPs, but they frequently use the service and have used it recently.</a:t>
                      </a:r>
                      <a:endParaRPr lang="en-US" sz="1400" dirty="0"/>
                    </a:p>
                  </a:txBody>
                  <a:tcPr/>
                </a:tc>
                <a:tc>
                  <a:txBody>
                    <a:bodyPr/>
                    <a:lstStyle/>
                    <a:p>
                      <a:r>
                        <a:rPr lang="en-US" sz="1400" dirty="0"/>
                        <a:t>442, 441, 432, 431, 433, 343, 342, 341</a:t>
                      </a:r>
                    </a:p>
                  </a:txBody>
                  <a:tcPr/>
                </a:tc>
                <a:extLst>
                  <a:ext uri="{0D108BD9-81ED-4DB2-BD59-A6C34878D82A}">
                    <a16:rowId xmlns:a16="http://schemas.microsoft.com/office/drawing/2014/main" val="4069410832"/>
                  </a:ext>
                </a:extLst>
              </a:tr>
              <a:tr h="682276">
                <a:tc>
                  <a:txBody>
                    <a:bodyPr/>
                    <a:lstStyle/>
                    <a:p>
                      <a:r>
                        <a:rPr lang="en-US" sz="1400" dirty="0"/>
                        <a:t>Potential Loyalist</a:t>
                      </a:r>
                    </a:p>
                  </a:txBody>
                  <a:tcPr/>
                </a:tc>
                <a:tc>
                  <a:txBody>
                    <a:bodyPr/>
                    <a:lstStyle/>
                    <a:p>
                      <a:r>
                        <a:rPr lang="en-US" sz="1400" dirty="0">
                          <a:effectLst/>
                        </a:rPr>
                        <a:t>Those with the potential to become loyal may use the service less frequently, but they have a high spending level.</a:t>
                      </a:r>
                    </a:p>
                  </a:txBody>
                  <a:tcPr/>
                </a:tc>
                <a:tc>
                  <a:txBody>
                    <a:bodyPr/>
                    <a:lstStyle/>
                    <a:p>
                      <a:r>
                        <a:rPr lang="en-US" sz="1400" dirty="0"/>
                        <a:t>424, 423, 324, 323, 413, 414, 343, 334</a:t>
                      </a:r>
                    </a:p>
                  </a:txBody>
                  <a:tcPr/>
                </a:tc>
                <a:extLst>
                  <a:ext uri="{0D108BD9-81ED-4DB2-BD59-A6C34878D82A}">
                    <a16:rowId xmlns:a16="http://schemas.microsoft.com/office/drawing/2014/main" val="475953849"/>
                  </a:ext>
                </a:extLst>
              </a:tr>
              <a:tr h="477593">
                <a:tc>
                  <a:txBody>
                    <a:bodyPr/>
                    <a:lstStyle/>
                    <a:p>
                      <a:r>
                        <a:rPr lang="en-US" sz="1400" dirty="0"/>
                        <a:t>Promising</a:t>
                      </a:r>
                    </a:p>
                  </a:txBody>
                  <a:tcPr/>
                </a:tc>
                <a:tc>
                  <a:txBody>
                    <a:bodyPr/>
                    <a:lstStyle/>
                    <a:p>
                      <a:r>
                        <a:rPr lang="en-US" sz="1400" b="0" i="0" kern="1200" dirty="0">
                          <a:solidFill>
                            <a:schemeClr val="dk1"/>
                          </a:solidFill>
                          <a:effectLst/>
                          <a:latin typeface="+mn-lt"/>
                          <a:ea typeface="+mn-ea"/>
                          <a:cs typeface="+mn-cs"/>
                        </a:rPr>
                        <a:t>Customers spend less than loyal ones, but use the service quite frequently and quite recently</a:t>
                      </a:r>
                      <a:endParaRPr lang="en-US" sz="1400" dirty="0">
                        <a:effectLst/>
                      </a:endParaRPr>
                    </a:p>
                  </a:txBody>
                  <a:tcPr/>
                </a:tc>
                <a:tc>
                  <a:txBody>
                    <a:bodyPr/>
                    <a:lstStyle/>
                    <a:p>
                      <a:r>
                        <a:rPr lang="en-US" sz="1400" dirty="0"/>
                        <a:t>333, 332, 331, 313</a:t>
                      </a:r>
                    </a:p>
                  </a:txBody>
                  <a:tcPr/>
                </a:tc>
                <a:extLst>
                  <a:ext uri="{0D108BD9-81ED-4DB2-BD59-A6C34878D82A}">
                    <a16:rowId xmlns:a16="http://schemas.microsoft.com/office/drawing/2014/main" val="635230823"/>
                  </a:ext>
                </a:extLst>
              </a:tr>
              <a:tr h="682276">
                <a:tc>
                  <a:txBody>
                    <a:bodyPr/>
                    <a:lstStyle/>
                    <a:p>
                      <a:r>
                        <a:rPr lang="en-US" sz="1400" dirty="0"/>
                        <a:t>New Customer</a:t>
                      </a:r>
                    </a:p>
                  </a:txBody>
                  <a:tcPr/>
                </a:tc>
                <a:tc>
                  <a:txBody>
                    <a:bodyPr/>
                    <a:lstStyle/>
                    <a:p>
                      <a:r>
                        <a:rPr lang="en-US" sz="1400" b="0" i="0" kern="1200" dirty="0">
                          <a:solidFill>
                            <a:schemeClr val="dk1"/>
                          </a:solidFill>
                          <a:effectLst/>
                          <a:latin typeface="+mn-lt"/>
                          <a:ea typeface="+mn-ea"/>
                          <a:cs typeface="+mn-cs"/>
                        </a:rPr>
                        <a:t>New customers have recently used the service; they haven’t had many opportunities to purchase, so their spending is not yet significant or frequent.</a:t>
                      </a:r>
                      <a:endParaRPr lang="en-US" sz="1400" dirty="0">
                        <a:effectLst/>
                      </a:endParaRPr>
                    </a:p>
                  </a:txBody>
                  <a:tcPr/>
                </a:tc>
                <a:tc>
                  <a:txBody>
                    <a:bodyPr/>
                    <a:lstStyle/>
                    <a:p>
                      <a:r>
                        <a:rPr lang="en-US" sz="1400" dirty="0"/>
                        <a:t>422, 421, 412, 411, 311, 321, 312, 322</a:t>
                      </a:r>
                    </a:p>
                  </a:txBody>
                  <a:tcPr/>
                </a:tc>
                <a:extLst>
                  <a:ext uri="{0D108BD9-81ED-4DB2-BD59-A6C34878D82A}">
                    <a16:rowId xmlns:a16="http://schemas.microsoft.com/office/drawing/2014/main" val="2091876812"/>
                  </a:ext>
                </a:extLst>
              </a:tr>
              <a:tr h="682276">
                <a:tc>
                  <a:txBody>
                    <a:bodyPr/>
                    <a:lstStyle/>
                    <a:p>
                      <a:r>
                        <a:rPr lang="en-US" sz="1400" dirty="0"/>
                        <a:t>Price Sensitive</a:t>
                      </a:r>
                    </a:p>
                  </a:txBody>
                  <a:tcPr/>
                </a:tc>
                <a:tc>
                  <a:txBody>
                    <a:bodyPr/>
                    <a:lstStyle/>
                    <a:p>
                      <a:r>
                        <a:rPr lang="en-US" sz="1400" b="0" i="0" kern="1200" dirty="0">
                          <a:solidFill>
                            <a:schemeClr val="dk1"/>
                          </a:solidFill>
                          <a:effectLst/>
                          <a:latin typeface="+mn-lt"/>
                          <a:ea typeface="+mn-ea"/>
                          <a:cs typeface="+mn-cs"/>
                        </a:rPr>
                        <a:t>Customers spend frequently, however, their spending level is low, possibly due to their frugality or careful spending habits.</a:t>
                      </a:r>
                      <a:endParaRPr lang="en-US" sz="1400" dirty="0">
                        <a:effectLst/>
                      </a:endParaRPr>
                    </a:p>
                  </a:txBody>
                  <a:tcPr/>
                </a:tc>
                <a:tc>
                  <a:txBody>
                    <a:bodyPr/>
                    <a:lstStyle/>
                    <a:p>
                      <a:r>
                        <a:rPr lang="en-US" sz="1400" dirty="0"/>
                        <a:t>131, 132, 141, 142, 231, 232, 241, 242</a:t>
                      </a:r>
                    </a:p>
                  </a:txBody>
                  <a:tcPr/>
                </a:tc>
                <a:extLst>
                  <a:ext uri="{0D108BD9-81ED-4DB2-BD59-A6C34878D82A}">
                    <a16:rowId xmlns:a16="http://schemas.microsoft.com/office/drawing/2014/main" val="911267316"/>
                  </a:ext>
                </a:extLst>
              </a:tr>
              <a:tr h="886959">
                <a:tc>
                  <a:txBody>
                    <a:bodyPr/>
                    <a:lstStyle/>
                    <a:p>
                      <a:r>
                        <a:rPr lang="en-US" sz="1400" dirty="0"/>
                        <a:t>Needs Attention</a:t>
                      </a:r>
                    </a:p>
                  </a:txBody>
                  <a:tcPr/>
                </a:tc>
                <a:tc>
                  <a:txBody>
                    <a:bodyPr/>
                    <a:lstStyle/>
                    <a:p>
                      <a:r>
                        <a:rPr lang="en-US" sz="1400" b="0" i="0" kern="1200" dirty="0">
                          <a:solidFill>
                            <a:schemeClr val="dk1"/>
                          </a:solidFill>
                          <a:effectLst/>
                          <a:latin typeface="+mn-lt"/>
                          <a:ea typeface="+mn-ea"/>
                          <a:cs typeface="+mn-cs"/>
                        </a:rPr>
                        <a:t>Customers have spent a lot and used the service frequently in the past, however, it has been a while since they last used the service.</a:t>
                      </a:r>
                      <a:endParaRPr lang="en-US" sz="1400" dirty="0"/>
                    </a:p>
                  </a:txBody>
                  <a:tcPr/>
                </a:tc>
                <a:tc>
                  <a:txBody>
                    <a:bodyPr/>
                    <a:lstStyle/>
                    <a:p>
                      <a:r>
                        <a:rPr lang="en-US" sz="1400" dirty="0"/>
                        <a:t>244, 234, 243, 233, 224, 214, 213, 134, 144, 143, 133</a:t>
                      </a:r>
                    </a:p>
                  </a:txBody>
                  <a:tcPr/>
                </a:tc>
                <a:extLst>
                  <a:ext uri="{0D108BD9-81ED-4DB2-BD59-A6C34878D82A}">
                    <a16:rowId xmlns:a16="http://schemas.microsoft.com/office/drawing/2014/main" val="3108568748"/>
                  </a:ext>
                </a:extLst>
              </a:tr>
              <a:tr h="682276">
                <a:tc>
                  <a:txBody>
                    <a:bodyPr/>
                    <a:lstStyle/>
                    <a:p>
                      <a:r>
                        <a:rPr lang="en-US" sz="1400" dirty="0"/>
                        <a:t>About to sleep</a:t>
                      </a:r>
                    </a:p>
                  </a:txBody>
                  <a:tcPr/>
                </a:tc>
                <a:tc>
                  <a:txBody>
                    <a:bodyPr/>
                    <a:lstStyle/>
                    <a:p>
                      <a:r>
                        <a:rPr lang="en-US" sz="1400" b="0" i="0" kern="1200" dirty="0">
                          <a:solidFill>
                            <a:schemeClr val="dk1"/>
                          </a:solidFill>
                          <a:effectLst/>
                          <a:latin typeface="+mn-lt"/>
                          <a:ea typeface="+mn-ea"/>
                          <a:cs typeface="+mn-cs"/>
                        </a:rPr>
                        <a:t>Customers have used the service before, but they haven’t spent much, haven’t used it frequently or recently, although it hasn’t been too long.</a:t>
                      </a:r>
                      <a:endParaRPr lang="en-US" sz="1400" dirty="0"/>
                    </a:p>
                  </a:txBody>
                  <a:tcPr/>
                </a:tc>
                <a:tc>
                  <a:txBody>
                    <a:bodyPr/>
                    <a:lstStyle/>
                    <a:p>
                      <a:r>
                        <a:rPr lang="en-US" sz="1400" dirty="0"/>
                        <a:t>223, 221, 222, 211, 212, 124</a:t>
                      </a:r>
                    </a:p>
                  </a:txBody>
                  <a:tcPr/>
                </a:tc>
                <a:extLst>
                  <a:ext uri="{0D108BD9-81ED-4DB2-BD59-A6C34878D82A}">
                    <a16:rowId xmlns:a16="http://schemas.microsoft.com/office/drawing/2014/main" val="2856349420"/>
                  </a:ext>
                </a:extLst>
              </a:tr>
              <a:tr h="477593">
                <a:tc>
                  <a:txBody>
                    <a:bodyPr/>
                    <a:lstStyle/>
                    <a:p>
                      <a:r>
                        <a:rPr lang="en-US" sz="1400" dirty="0"/>
                        <a:t>Lost Customer</a:t>
                      </a:r>
                    </a:p>
                  </a:txBody>
                  <a:tcPr/>
                </a:tc>
                <a:tc>
                  <a:txBody>
                    <a:bodyPr/>
                    <a:lstStyle/>
                    <a:p>
                      <a:r>
                        <a:rPr lang="en-US" sz="1400" b="0" i="0" kern="1200" dirty="0">
                          <a:solidFill>
                            <a:schemeClr val="dk1"/>
                          </a:solidFill>
                          <a:effectLst/>
                          <a:latin typeface="+mn-lt"/>
                          <a:ea typeface="+mn-ea"/>
                          <a:cs typeface="+mn-cs"/>
                        </a:rPr>
                        <a:t>Customers have used the service but have not returned.</a:t>
                      </a:r>
                      <a:endParaRPr lang="en-US" sz="1400" dirty="0">
                        <a:effectLst/>
                      </a:endParaRPr>
                    </a:p>
                  </a:txBody>
                  <a:tcPr/>
                </a:tc>
                <a:tc>
                  <a:txBody>
                    <a:bodyPr/>
                    <a:lstStyle/>
                    <a:p>
                      <a:r>
                        <a:rPr lang="en-US" sz="1400" dirty="0"/>
                        <a:t>111, 112, 113, 114, 121, 122, 123 </a:t>
                      </a:r>
                    </a:p>
                  </a:txBody>
                  <a:tcPr/>
                </a:tc>
                <a:extLst>
                  <a:ext uri="{0D108BD9-81ED-4DB2-BD59-A6C34878D82A}">
                    <a16:rowId xmlns:a16="http://schemas.microsoft.com/office/drawing/2014/main" val="3872509243"/>
                  </a:ext>
                </a:extLst>
              </a:tr>
            </a:tbl>
          </a:graphicData>
        </a:graphic>
      </p:graphicFrame>
    </p:spTree>
    <p:extLst>
      <p:ext uri="{BB962C8B-B14F-4D97-AF65-F5344CB8AC3E}">
        <p14:creationId xmlns:p14="http://schemas.microsoft.com/office/powerpoint/2010/main" val="123726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B2A4-D4AC-4200-BE5A-2BAD58C37F9D}"/>
              </a:ext>
            </a:extLst>
          </p:cNvPr>
          <p:cNvSpPr>
            <a:spLocks noGrp="1"/>
          </p:cNvSpPr>
          <p:nvPr>
            <p:ph type="title"/>
          </p:nvPr>
        </p:nvSpPr>
        <p:spPr/>
        <p:txBody>
          <a:bodyPr/>
          <a:lstStyle/>
          <a:p>
            <a:r>
              <a:rPr lang="en-US" dirty="0"/>
              <a:t>Customer Segmentation</a:t>
            </a:r>
          </a:p>
        </p:txBody>
      </p:sp>
      <p:sp>
        <p:nvSpPr>
          <p:cNvPr id="3" name="Content Placeholder 2">
            <a:extLst>
              <a:ext uri="{FF2B5EF4-FFF2-40B4-BE49-F238E27FC236}">
                <a16:creationId xmlns:a16="http://schemas.microsoft.com/office/drawing/2014/main" id="{97330F88-F24F-469A-868D-DE85224E3029}"/>
              </a:ext>
            </a:extLst>
          </p:cNvPr>
          <p:cNvSpPr>
            <a:spLocks noGrp="1"/>
          </p:cNvSpPr>
          <p:nvPr>
            <p:ph idx="1"/>
          </p:nvPr>
        </p:nvSpPr>
        <p:spPr/>
        <p:txBody>
          <a:bodyPr>
            <a:normAutofit lnSpcReduction="10000"/>
          </a:bodyPr>
          <a:lstStyle/>
          <a:p>
            <a:pPr marL="0" indent="0">
              <a:buNone/>
            </a:pPr>
            <a:r>
              <a:rPr lang="en-US" sz="2200" b="1" dirty="0"/>
              <a:t>Q</a:t>
            </a:r>
            <a:r>
              <a:rPr lang="en-US" sz="2200" dirty="0"/>
              <a:t>: </a:t>
            </a:r>
            <a:r>
              <a:rPr lang="en-US" sz="2200" b="1" dirty="0">
                <a:solidFill>
                  <a:srgbClr val="C00000"/>
                </a:solidFill>
                <a:latin typeface="+mj-lt"/>
                <a:ea typeface="+mj-ea"/>
                <a:cs typeface="+mj-cs"/>
              </a:rPr>
              <a:t>What is the overview situation?</a:t>
            </a:r>
          </a:p>
          <a:p>
            <a:pPr marL="0" indent="0">
              <a:buNone/>
            </a:pPr>
            <a:r>
              <a:rPr lang="en-US" sz="2200" b="1" dirty="0">
                <a:latin typeface="+mj-lt"/>
                <a:ea typeface="+mj-ea"/>
                <a:cs typeface="+mj-cs"/>
              </a:rPr>
              <a:t>A:</a:t>
            </a:r>
          </a:p>
          <a:p>
            <a:r>
              <a:rPr lang="en-US" sz="2200" dirty="0"/>
              <a:t>From </a:t>
            </a:r>
            <a:r>
              <a:rPr lang="en-US" sz="2200" dirty="0">
                <a:solidFill>
                  <a:schemeClr val="accent1"/>
                </a:solidFill>
              </a:rPr>
              <a:t>June 1, 2022, to September 1, 2022 (6 months), </a:t>
            </a:r>
            <a:r>
              <a:rPr lang="en-US" sz="2200" dirty="0"/>
              <a:t>the company had </a:t>
            </a:r>
            <a:r>
              <a:rPr lang="en-US" sz="2400" dirty="0">
                <a:solidFill>
                  <a:schemeClr val="accent1">
                    <a:lumMod val="75000"/>
                  </a:schemeClr>
                </a:solidFill>
              </a:rPr>
              <a:t>936,660 customers</a:t>
            </a:r>
            <a:r>
              <a:rPr lang="en-US" sz="2200" dirty="0"/>
              <a:t>, generating nearly </a:t>
            </a:r>
            <a:r>
              <a:rPr lang="en-US" sz="2400" dirty="0">
                <a:solidFill>
                  <a:schemeClr val="accent1">
                    <a:lumMod val="75000"/>
                  </a:schemeClr>
                </a:solidFill>
              </a:rPr>
              <a:t>82.8 billion in revenue</a:t>
            </a:r>
            <a:r>
              <a:rPr lang="en-US" dirty="0"/>
              <a:t>.</a:t>
            </a:r>
          </a:p>
          <a:p>
            <a:r>
              <a:rPr lang="en-US" sz="2200" dirty="0"/>
              <a:t>On average, </a:t>
            </a:r>
            <a:r>
              <a:rPr lang="en-US" sz="2400" dirty="0">
                <a:solidFill>
                  <a:schemeClr val="accent1">
                    <a:lumMod val="75000"/>
                  </a:schemeClr>
                </a:solidFill>
              </a:rPr>
              <a:t>a customer spends 88,359 VND</a:t>
            </a:r>
            <a:r>
              <a:rPr lang="en-US" sz="2200" dirty="0"/>
              <a:t>, with a return time of </a:t>
            </a:r>
            <a:r>
              <a:rPr lang="en-US" sz="2400" dirty="0">
                <a:solidFill>
                  <a:schemeClr val="accent1">
                    <a:lumMod val="75000"/>
                  </a:schemeClr>
                </a:solidFill>
              </a:rPr>
              <a:t>1.1 days per purchase</a:t>
            </a:r>
            <a:r>
              <a:rPr lang="en-US" sz="2200" dirty="0"/>
              <a:t>. As of today (September 1, 2022), the average number of days since the customer’s last </a:t>
            </a:r>
            <a:r>
              <a:rPr lang="en-US" sz="2400" dirty="0"/>
              <a:t>purchase </a:t>
            </a:r>
            <a:r>
              <a:rPr lang="en-US" sz="2400" dirty="0">
                <a:solidFill>
                  <a:schemeClr val="accent1">
                    <a:lumMod val="75000"/>
                  </a:schemeClr>
                </a:solidFill>
              </a:rPr>
              <a:t>(churn days) is 60 days</a:t>
            </a:r>
            <a:r>
              <a:rPr lang="en-US" sz="2400" dirty="0"/>
              <a:t>.</a:t>
            </a:r>
          </a:p>
          <a:p>
            <a:pPr marL="0" indent="0">
              <a:buNone/>
            </a:pPr>
            <a:endParaRPr lang="en-US" sz="2200" b="1" dirty="0">
              <a:latin typeface="+mj-lt"/>
              <a:ea typeface="+mj-ea"/>
              <a:cs typeface="+mj-cs"/>
            </a:endParaRPr>
          </a:p>
        </p:txBody>
      </p:sp>
    </p:spTree>
    <p:extLst>
      <p:ext uri="{BB962C8B-B14F-4D97-AF65-F5344CB8AC3E}">
        <p14:creationId xmlns:p14="http://schemas.microsoft.com/office/powerpoint/2010/main" val="86401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8301EEC-7439-BF59-F7EA-14E86E53176B}"/>
              </a:ext>
            </a:extLst>
          </p:cNvPr>
          <p:cNvSpPr>
            <a:spLocks noGrp="1"/>
          </p:cNvSpPr>
          <p:nvPr>
            <p:ph idx="1"/>
          </p:nvPr>
        </p:nvSpPr>
        <p:spPr>
          <a:xfrm>
            <a:off x="266622" y="3881158"/>
            <a:ext cx="11548859" cy="2643019"/>
          </a:xfrm>
        </p:spPr>
        <p:txBody>
          <a:bodyPr>
            <a:normAutofit lnSpcReduction="10000"/>
          </a:bodyPr>
          <a:lstStyle/>
          <a:p>
            <a:pPr marL="0" indent="0">
              <a:buNone/>
            </a:pPr>
            <a:r>
              <a:rPr lang="en-US" sz="2200" dirty="0">
                <a:solidFill>
                  <a:schemeClr val="accent1">
                    <a:lumMod val="75000"/>
                  </a:schemeClr>
                </a:solidFill>
              </a:rPr>
              <a:t>Price Sensitive </a:t>
            </a:r>
            <a:r>
              <a:rPr lang="en-US" sz="2200" dirty="0"/>
              <a:t>and </a:t>
            </a:r>
            <a:r>
              <a:rPr lang="en-US" sz="2200" dirty="0">
                <a:solidFill>
                  <a:schemeClr val="accent1">
                    <a:lumMod val="75000"/>
                  </a:schemeClr>
                </a:solidFill>
              </a:rPr>
              <a:t>Promising</a:t>
            </a:r>
            <a:r>
              <a:rPr lang="en-US" sz="2200" dirty="0"/>
              <a:t> are the two largest customer segments in the past six months, accounting for a total of </a:t>
            </a:r>
            <a:r>
              <a:rPr lang="en-US" sz="2200" dirty="0">
                <a:solidFill>
                  <a:schemeClr val="accent1">
                    <a:lumMod val="75000"/>
                  </a:schemeClr>
                </a:solidFill>
              </a:rPr>
              <a:t>35%</a:t>
            </a:r>
            <a:r>
              <a:rPr lang="en-US" sz="2200" dirty="0"/>
              <a:t>. This means that most customers who made purchases during this period are those with high purchase frequency, regular purchases, and they are particularly concerned about high prices. We see that the number of customers has decreased at the adjacent points, proving that the selling price has had an inverse effect on the shift to higher customer segments, so it is necessary to consider a price adjustment campaign to better retain this customer group</a:t>
            </a:r>
          </a:p>
        </p:txBody>
      </p:sp>
      <p:sp>
        <p:nvSpPr>
          <p:cNvPr id="17" name="TextBox 16">
            <a:extLst>
              <a:ext uri="{FF2B5EF4-FFF2-40B4-BE49-F238E27FC236}">
                <a16:creationId xmlns:a16="http://schemas.microsoft.com/office/drawing/2014/main" id="{E63699DC-B414-88A5-1950-E2E5FF7F4CA0}"/>
              </a:ext>
            </a:extLst>
          </p:cNvPr>
          <p:cNvSpPr txBox="1"/>
          <p:nvPr/>
        </p:nvSpPr>
        <p:spPr>
          <a:xfrm>
            <a:off x="98610" y="129552"/>
            <a:ext cx="9742973" cy="369332"/>
          </a:xfrm>
          <a:prstGeom prst="rect">
            <a:avLst/>
          </a:prstGeom>
          <a:noFill/>
        </p:spPr>
        <p:txBody>
          <a:bodyPr wrap="square">
            <a:spAutoFit/>
          </a:bodyPr>
          <a:lstStyle/>
          <a:p>
            <a:pPr marL="0" indent="0">
              <a:buNone/>
            </a:pPr>
            <a:r>
              <a:rPr lang="en-US" sz="1800" dirty="0"/>
              <a:t>Q: </a:t>
            </a:r>
            <a:r>
              <a:rPr lang="en-US" sz="1800" b="1" dirty="0">
                <a:solidFill>
                  <a:srgbClr val="C00000"/>
                </a:solidFill>
                <a:latin typeface="+mj-lt"/>
                <a:ea typeface="+mj-ea"/>
                <a:cs typeface="+mj-cs"/>
              </a:rPr>
              <a:t>How has situation </a:t>
            </a:r>
            <a:r>
              <a:rPr lang="en-US" b="1" dirty="0">
                <a:solidFill>
                  <a:srgbClr val="C00000"/>
                </a:solidFill>
                <a:latin typeface="+mj-lt"/>
                <a:ea typeface="+mj-ea"/>
                <a:cs typeface="+mj-cs"/>
              </a:rPr>
              <a:t>of </a:t>
            </a:r>
            <a:r>
              <a:rPr lang="en-US" sz="1800" b="1" dirty="0">
                <a:solidFill>
                  <a:srgbClr val="C00000"/>
                </a:solidFill>
                <a:latin typeface="+mj-lt"/>
                <a:ea typeface="+mj-ea"/>
                <a:cs typeface="+mj-cs"/>
              </a:rPr>
              <a:t>number of customer purchase been over the past six months?</a:t>
            </a:r>
          </a:p>
        </p:txBody>
      </p:sp>
      <p:pic>
        <p:nvPicPr>
          <p:cNvPr id="29" name="Picture 28">
            <a:extLst>
              <a:ext uri="{FF2B5EF4-FFF2-40B4-BE49-F238E27FC236}">
                <a16:creationId xmlns:a16="http://schemas.microsoft.com/office/drawing/2014/main" id="{EF6AB0B4-7E3D-CB26-AADC-A2CAC978620D}"/>
              </a:ext>
            </a:extLst>
          </p:cNvPr>
          <p:cNvPicPr>
            <a:picLocks noChangeAspect="1"/>
          </p:cNvPicPr>
          <p:nvPr/>
        </p:nvPicPr>
        <p:blipFill>
          <a:blip r:embed="rId2"/>
          <a:stretch>
            <a:fillRect/>
          </a:stretch>
        </p:blipFill>
        <p:spPr>
          <a:xfrm>
            <a:off x="0" y="1072995"/>
            <a:ext cx="12192000" cy="2454617"/>
          </a:xfrm>
          <a:prstGeom prst="rect">
            <a:avLst/>
          </a:prstGeom>
        </p:spPr>
      </p:pic>
      <p:pic>
        <p:nvPicPr>
          <p:cNvPr id="31" name="Picture 30">
            <a:extLst>
              <a:ext uri="{FF2B5EF4-FFF2-40B4-BE49-F238E27FC236}">
                <a16:creationId xmlns:a16="http://schemas.microsoft.com/office/drawing/2014/main" id="{502DB847-AB9A-DA88-D393-5BCC5D1A1C3D}"/>
              </a:ext>
            </a:extLst>
          </p:cNvPr>
          <p:cNvPicPr>
            <a:picLocks noChangeAspect="1"/>
          </p:cNvPicPr>
          <p:nvPr/>
        </p:nvPicPr>
        <p:blipFill>
          <a:blip r:embed="rId3"/>
          <a:stretch>
            <a:fillRect/>
          </a:stretch>
        </p:blipFill>
        <p:spPr>
          <a:xfrm>
            <a:off x="400268" y="446820"/>
            <a:ext cx="4694327" cy="678239"/>
          </a:xfrm>
          <a:prstGeom prst="rect">
            <a:avLst/>
          </a:prstGeom>
        </p:spPr>
      </p:pic>
    </p:spTree>
    <p:extLst>
      <p:ext uri="{BB962C8B-B14F-4D97-AF65-F5344CB8AC3E}">
        <p14:creationId xmlns:p14="http://schemas.microsoft.com/office/powerpoint/2010/main" val="3913476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390</TotalTime>
  <Words>1220</Words>
  <Application>Microsoft Office PowerPoint</Application>
  <PresentationFormat>Widescreen</PresentationFormat>
  <Paragraphs>84</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Century Gothic</vt:lpstr>
      <vt:lpstr>Wingdings 3</vt:lpstr>
      <vt:lpstr>Ion Boardroom</vt:lpstr>
      <vt:lpstr>PowerPoint Presentation</vt:lpstr>
      <vt:lpstr>Contents</vt:lpstr>
      <vt:lpstr>Customer360 (CRM)</vt:lpstr>
      <vt:lpstr>RFM Model</vt:lpstr>
      <vt:lpstr>PowerPoint Presentation</vt:lpstr>
      <vt:lpstr>RFM score</vt:lpstr>
      <vt:lpstr>PowerPoint Presentation</vt:lpstr>
      <vt:lpstr>Customer Segmentation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LAP14761-local</dc:creator>
  <cp:lastModifiedBy>LAP14761-local</cp:lastModifiedBy>
  <cp:revision>22</cp:revision>
  <dcterms:created xsi:type="dcterms:W3CDTF">2024-02-21T08:26:31Z</dcterms:created>
  <dcterms:modified xsi:type="dcterms:W3CDTF">2024-02-22T03:18:47Z</dcterms:modified>
</cp:coreProperties>
</file>