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4D3-358E-4532-83C0-0A6DDD078E7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3771A-E60A-48A6-A8C6-E373999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3771A-E60A-48A6-A8C6-E3739990E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3771A-E60A-48A6-A8C6-E3739990ED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3771A-E60A-48A6-A8C6-E3739990E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426-2AB4-4175-BD27-EA906277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B1D2-CD7A-4198-9CD1-F28C91C19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5ACC-0FAE-4B64-BC97-C015605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F1FF-ECFE-4ACA-BC00-29710F0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93B0-FF0B-40DD-BF6D-17188982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132-EFC0-48AE-BD59-FD8240F7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9775-EA91-40BC-B755-B2D7B35B5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8E9D-85CE-4885-873E-DEA448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2B33-516E-4328-A8F5-0089D84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E23D-83B1-4350-8176-6533784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AC166-420E-41D3-BE04-B0F2CA11A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22F27-A0B3-4DBF-867A-444745E9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C09C-B038-4185-96FF-DE6D8D4F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51A2-AA19-433C-8FC3-9F3FA4CA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1A0C-C5E5-4439-B6A7-408405CD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8B55-E111-41D1-A55E-D138B48E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AEBB-D8C3-4D5B-A08C-ADB50DA0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0859-3708-40FB-8EF9-A383B6F9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6A96-3667-4DC6-BF5D-DEF599B7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AC96-856C-46A1-946A-3E7E8F3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1DD5-6D85-431C-8E0D-5BF7A96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1D176-C4F4-4EA2-98C3-7CD67393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5E04-B561-4C62-AAF2-7DF60868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7104-E059-4DED-924F-1A82A6C5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B273-C45C-4235-B0D2-19B122A5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96A-F8FB-4FAA-A88A-22B1EB2A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172D-DB56-4D80-9567-1F30940A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604D-4B80-43AB-B55D-A2B69E49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F8BC-A98D-4777-B1D9-169C1600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CB05-804A-4509-99E0-2608FE63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E7F6C-2A8B-419E-A508-85DD130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7F9A-1D3A-4B15-8025-C5D57834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29794-9D24-49DF-8565-104EFF0D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23076-21ED-4AD6-B9AF-DA27FF59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F419B-D197-4B5F-ABE2-9945A42CD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281A3-F2D9-4B46-A748-A41D1E5F0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5EFD-3F03-413B-90C4-E6F2C719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62B71-5BE1-4185-ADE1-69051D3A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7272-F97E-4754-AB41-D1E0DB6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893B-D1D2-40CE-8913-D6416F59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8956-A67E-4AA6-B924-6F649D9E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2D6F-4DBE-4A7E-9240-81376C0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D599C-F263-4646-BC86-AE09AF97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E4E28-ED16-4468-A710-37F7416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4D0F9-28F6-4BD8-B5EE-901147A6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D437-396F-4457-8028-038D8A48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9E61-4346-4D92-84C9-8C056393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67C2-F5DF-4D1B-8066-36D6415E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A6E1-A5E1-4D9D-861F-7AA96072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5E9E-3B41-4F92-A343-827C2F50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7D25-4F6A-48C3-B47F-9B15DA81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9A0B-4C31-4338-8BC7-C1C55140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ABC5-17EB-4EA3-AC57-BF84A618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6999-49AB-49EB-AC22-52C96DA3D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F279-7F22-4E83-81D5-2942C1D1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56652-70FB-4D01-A23A-7412BDD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60CF7-446E-48AD-AD4F-8C94EB6A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4E6C-C5B0-40E0-A463-F2387818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EA315-D2EB-4293-A7AC-1B6828FF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E12A-DE86-4308-BF2D-CCCC2460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74EF-9A15-458B-B5F9-72B352BBF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A26D-0775-4835-A301-6F2962B366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AD7B-36EC-492F-844F-468845698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DB61-DFB4-46D8-996F-0D71D433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4F01-15DE-45F9-B585-ABCB4752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187554-3B88-4035-A54C-2CF661D01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4FFE1-0AA2-4F99-AB46-6570E9D8AC8D}"/>
              </a:ext>
            </a:extLst>
          </p:cNvPr>
          <p:cNvSpPr txBox="1"/>
          <p:nvPr/>
        </p:nvSpPr>
        <p:spPr>
          <a:xfrm>
            <a:off x="6980118" y="2178595"/>
            <a:ext cx="47406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</a:p>
          <a:p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hauct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64E-2C97-4576-A981-6DB9929E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F54C-5B65-4C2B-A915-DA6779DA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Customer360 (CRM)</a:t>
            </a:r>
          </a:p>
          <a:p>
            <a:r>
              <a:rPr lang="en-US" dirty="0"/>
              <a:t>RFM model</a:t>
            </a:r>
          </a:p>
          <a:p>
            <a:r>
              <a:rPr lang="en-US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6157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E2E2-0013-46CC-98E9-8D1898E1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Customer360 (CRM)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CF8A-FFFB-46B5-AEB8-D8F92313C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2960" y="1586705"/>
            <a:ext cx="5513387" cy="49061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Q: </a:t>
            </a:r>
            <a:r>
              <a:rPr lang="en-US" b="1" dirty="0">
                <a:solidFill>
                  <a:srgbClr val="C00000"/>
                </a:solidFill>
              </a:rPr>
              <a:t>What and how helpful is it?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A: Definition: </a:t>
            </a:r>
            <a:r>
              <a:rPr lang="en-US" b="0" dirty="0"/>
              <a:t>A system for managing and optimizing relationships between businesses and their customers.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Complete Overview</a:t>
            </a:r>
            <a:r>
              <a:rPr lang="en-US" b="1" dirty="0"/>
              <a:t>: </a:t>
            </a:r>
            <a:r>
              <a:rPr lang="en-US" dirty="0"/>
              <a:t> Offer holistic view of customers, preventing data fragmentation., </a:t>
            </a:r>
          </a:p>
          <a:p>
            <a:r>
              <a:rPr lang="en-US" b="1" dirty="0">
                <a:solidFill>
                  <a:schemeClr val="accent1"/>
                </a:solidFill>
              </a:rPr>
              <a:t>Efficiency</a:t>
            </a:r>
            <a:r>
              <a:rPr lang="en-US" dirty="0">
                <a:solidFill>
                  <a:schemeClr val="accent1"/>
                </a:solidFill>
              </a:rPr>
              <a:t> Data centralization </a:t>
            </a:r>
            <a:r>
              <a:rPr lang="en-US" dirty="0"/>
              <a:t>on one platform enhances work efficiency and collaboration.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Interaction</a:t>
            </a:r>
            <a:r>
              <a:rPr lang="en-US" dirty="0">
                <a:solidFill>
                  <a:schemeClr val="accent1"/>
                </a:solidFill>
              </a:rPr>
              <a:t> Full data </a:t>
            </a:r>
            <a:r>
              <a:rPr lang="en-US" dirty="0"/>
              <a:t>allows for clear customer segmentation and personalized experiences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848CF-54AA-4FDE-A5F7-2EBC64F1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2" y="1754029"/>
            <a:ext cx="4264025" cy="4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E2E2-0013-46CC-98E9-8D1898E1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Model</a:t>
            </a:r>
          </a:p>
        </p:txBody>
      </p:sp>
      <p:pic>
        <p:nvPicPr>
          <p:cNvPr id="3074" name="Picture 2" descr="RFM analysis for Customer Segmentation - CleverTap">
            <a:extLst>
              <a:ext uri="{FF2B5EF4-FFF2-40B4-BE49-F238E27FC236}">
                <a16:creationId xmlns:a16="http://schemas.microsoft.com/office/drawing/2014/main" id="{A85BEF2D-1DAD-4CE3-B481-E2F9D759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" y="1691767"/>
            <a:ext cx="6325235" cy="35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E15024D-CE95-4FEF-A624-82924B9AD35E}"/>
              </a:ext>
            </a:extLst>
          </p:cNvPr>
          <p:cNvSpPr txBox="1">
            <a:spLocks/>
          </p:cNvSpPr>
          <p:nvPr/>
        </p:nvSpPr>
        <p:spPr>
          <a:xfrm>
            <a:off x="6908801" y="1027906"/>
            <a:ext cx="5283200" cy="490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Q: </a:t>
            </a:r>
            <a:r>
              <a:rPr lang="en-US" sz="2200" b="1" dirty="0">
                <a:solidFill>
                  <a:srgbClr val="C00000"/>
                </a:solidFill>
              </a:rPr>
              <a:t>What is it?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A: </a:t>
            </a:r>
            <a:r>
              <a:rPr lang="en-US" sz="2200" dirty="0">
                <a:solidFill>
                  <a:schemeClr val="accent1"/>
                </a:solidFill>
              </a:rPr>
              <a:t>Recency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accent1"/>
                </a:solidFill>
              </a:rPr>
              <a:t>Frequency</a:t>
            </a:r>
            <a:r>
              <a:rPr lang="en-US" sz="2200" dirty="0"/>
              <a:t>, and </a:t>
            </a:r>
            <a:r>
              <a:rPr lang="en-US" sz="2200" dirty="0">
                <a:solidFill>
                  <a:schemeClr val="accent1"/>
                </a:solidFill>
              </a:rPr>
              <a:t>Monetary</a:t>
            </a:r>
            <a:r>
              <a:rPr lang="en-US" sz="2200" dirty="0"/>
              <a:t> are three crucial factors in quantifying customer behavior and their interaction with the business, where Frequency and Monetary determine the </a:t>
            </a:r>
            <a:r>
              <a:rPr lang="en-US" sz="2200" dirty="0">
                <a:solidFill>
                  <a:schemeClr val="accent1"/>
                </a:solidFill>
              </a:rPr>
              <a:t>Customer Lifetime Value</a:t>
            </a:r>
            <a:r>
              <a:rPr lang="en-US" sz="2200" dirty="0"/>
              <a:t>, and Recency influences </a:t>
            </a:r>
            <a:r>
              <a:rPr lang="en-US" sz="2200" dirty="0">
                <a:solidFill>
                  <a:schemeClr val="accent1"/>
                </a:solidFill>
              </a:rPr>
              <a:t>Customer Retention</a:t>
            </a:r>
            <a:r>
              <a:rPr lang="en-US" sz="2200" dirty="0"/>
              <a:t>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8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7A484B-AD04-41FF-8D39-4DDA73C2D31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RFM Model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95CE15A-056F-4C4E-ABA3-07215922898D}"/>
              </a:ext>
            </a:extLst>
          </p:cNvPr>
          <p:cNvSpPr txBox="1">
            <a:spLocks/>
          </p:cNvSpPr>
          <p:nvPr/>
        </p:nvSpPr>
        <p:spPr>
          <a:xfrm>
            <a:off x="836612" y="1436688"/>
            <a:ext cx="10911839" cy="490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Q: </a:t>
            </a:r>
            <a:r>
              <a:rPr lang="en-US" sz="2200" b="1" dirty="0">
                <a:solidFill>
                  <a:srgbClr val="C00000"/>
                </a:solidFill>
              </a:rPr>
              <a:t>How helpful is it?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A: 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Identify high-values customer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Ex: How many types of customers do we have, base on revenue, active? What is the core one, that contribute most revenue…? How many of them?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Detect and improve retention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Ex: How many days does it take on average for a customer to repurchase the product? What is the difference between types of  customer?</a:t>
            </a:r>
          </a:p>
          <a:p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Develop personalized marketing campaigns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Ex: What type of campaigns for customers who buy a lot but don’t do it often? How can we target churn customer?</a:t>
            </a:r>
          </a:p>
          <a:p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Optimized pricing prices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Ex: Do we need to adjust the price or add more discounts for customers who often buy but just small amount of product?</a:t>
            </a:r>
          </a:p>
          <a:p>
            <a:pPr marL="0" indent="0">
              <a:buNone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200" b="1" dirty="0"/>
          </a:p>
          <a:p>
            <a:pPr marL="0" indent="0">
              <a:buNone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EF27-5BFB-4D2F-9FAA-C189906F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en-US" dirty="0"/>
              <a:t>RFM score - </a:t>
            </a:r>
            <a:r>
              <a:rPr lang="en-US" b="1" dirty="0"/>
              <a:t>Q: </a:t>
            </a:r>
            <a:r>
              <a:rPr lang="en-US" b="1" dirty="0">
                <a:solidFill>
                  <a:srgbClr val="C00000"/>
                </a:solidFill>
              </a:rPr>
              <a:t>How one customer is scored?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3D28-CB2A-4A0A-909B-4DE8E69B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sz="2200" dirty="0"/>
              <a:t>Customers are scored on three factors: Recency, Frequency (F), and Monetary value (M), each rated from 1 to 4, with 1 being the lowest and 4 the highest. These scores are then combined into a single RFM index for customer segmentation.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F0CFB-7B39-433D-9CDB-CFE507B06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1572"/>
              </p:ext>
            </p:extLst>
          </p:nvPr>
        </p:nvGraphicFramePr>
        <p:xfrm>
          <a:off x="988060" y="2372360"/>
          <a:ext cx="1021588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538815461"/>
                    </a:ext>
                  </a:extLst>
                </a:gridCol>
                <a:gridCol w="6301740">
                  <a:extLst>
                    <a:ext uri="{9D8B030D-6E8A-4147-A177-3AD203B41FA5}">
                      <a16:colId xmlns:a16="http://schemas.microsoft.com/office/drawing/2014/main" val="3141743146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333282824"/>
                    </a:ext>
                  </a:extLst>
                </a:gridCol>
              </a:tblGrid>
              <a:tr h="325535">
                <a:tc>
                  <a:txBody>
                    <a:bodyPr/>
                    <a:lstStyle/>
                    <a:p>
                      <a:r>
                        <a:rPr lang="en-US" dirty="0"/>
                        <a:t>Customer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00824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Champions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VIP. Those who spend a lot, use the service frequently, and have recently used the service.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444, 443, 434, 344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7344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Loyal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may not spend as much as VIPs, but they frequently use the service and have used it recently.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442, 441, 432, 431, 433, 343, 342, 341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10832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Potential Loyalist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Those with the potential to become loyal may use the service less frequently, but they have a high spending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424, 423, 324, 323, 413, 414, 343, 334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53849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Promising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spend less than loyal ones, but use the service quite frequently and quite recently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333, 332, 331, 313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30823"/>
                  </a:ext>
                </a:extLst>
              </a:tr>
              <a:tr h="813837">
                <a:tc>
                  <a:txBody>
                    <a:bodyPr/>
                    <a:lstStyle/>
                    <a:p>
                      <a:r>
                        <a:rPr lang="en-US" dirty="0"/>
                        <a:t>New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customers have recently used the service; they haven’t had many opportunities to purchase, so their spending is not yet significant or frequent.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422, 421, 412, 411, 311, 321, 312, 322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6812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Price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spend frequently, however, their spending level is low, possibly due to their frugality or careful spending habits.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F1A040-EB35-4BFA-8FEC-7E6631E1E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91345"/>
              </p:ext>
            </p:extLst>
          </p:nvPr>
        </p:nvGraphicFramePr>
        <p:xfrm>
          <a:off x="988060" y="10160"/>
          <a:ext cx="10215880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538815461"/>
                    </a:ext>
                  </a:extLst>
                </a:gridCol>
                <a:gridCol w="6301740">
                  <a:extLst>
                    <a:ext uri="{9D8B030D-6E8A-4147-A177-3AD203B41FA5}">
                      <a16:colId xmlns:a16="http://schemas.microsoft.com/office/drawing/2014/main" val="3141743146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333282824"/>
                    </a:ext>
                  </a:extLst>
                </a:gridCol>
              </a:tblGrid>
              <a:tr h="325535">
                <a:tc>
                  <a:txBody>
                    <a:bodyPr/>
                    <a:lstStyle/>
                    <a:p>
                      <a:r>
                        <a:rPr lang="en-US" dirty="0"/>
                        <a:t>Customer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00824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Needs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have spent a lot and used the service frequently in the past, however, it has been a while since they last used the service.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244, 234, 243, 233, 224, 214, 213, 134, 144, 143, 133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7344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About to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have used the service before, but they haven’t spent much, haven’t used it frequently or recently, although it hasn’t been too long.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223, 221, 222, 211, 212, 124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10832"/>
                  </a:ext>
                </a:extLst>
              </a:tr>
              <a:tr h="569686">
                <a:tc>
                  <a:txBody>
                    <a:bodyPr/>
                    <a:lstStyle/>
                    <a:p>
                      <a:r>
                        <a:rPr lang="en-US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have used the service but have not returned.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111, 112, 113, 114, 121, 122, 123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B2A4-D4AC-4200-BE5A-2BAD58C3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0F88-F24F-469A-868D-DE85224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Q: </a:t>
            </a:r>
            <a:r>
              <a:rPr lang="en-US" sz="2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What is the overview situation?</a:t>
            </a:r>
          </a:p>
          <a:p>
            <a:pPr marL="0" indent="0">
              <a:buNone/>
            </a:pPr>
            <a:r>
              <a:rPr lang="en-US" sz="2200" b="1" dirty="0">
                <a:latin typeface="+mj-lt"/>
                <a:ea typeface="+mj-ea"/>
                <a:cs typeface="+mj-cs"/>
              </a:rPr>
              <a:t>A:</a:t>
            </a:r>
          </a:p>
          <a:p>
            <a:pPr marL="0" indent="0">
              <a:buNone/>
            </a:pPr>
            <a:endParaRPr lang="en-US" sz="2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401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670</Words>
  <Application>Microsoft Office PowerPoint</Application>
  <PresentationFormat>Widescreen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Contents</vt:lpstr>
      <vt:lpstr>Customer360 (CRM)</vt:lpstr>
      <vt:lpstr>RFM Model</vt:lpstr>
      <vt:lpstr>PowerPoint Presentation</vt:lpstr>
      <vt:lpstr>RFM score - Q: How one customer is scored?</vt:lpstr>
      <vt:lpstr>PowerPoint Presentation</vt:lpstr>
      <vt:lpstr>Customer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LAP14761-local</dc:creator>
  <cp:lastModifiedBy>LAP14761-local</cp:lastModifiedBy>
  <cp:revision>16</cp:revision>
  <dcterms:created xsi:type="dcterms:W3CDTF">2024-02-21T08:26:31Z</dcterms:created>
  <dcterms:modified xsi:type="dcterms:W3CDTF">2024-02-21T11:22:41Z</dcterms:modified>
</cp:coreProperties>
</file>