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sldIdLst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FDDD43-8545-484B-A5F1-185566D5D506}" v="64" dt="2020-03-24T01:55:28.5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6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12T19:38:42.219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12T19:38:43.890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1 1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12T19:38:45.217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1 1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12T19:38:48.888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0 1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12T19:38:52.210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0 1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12T19:38:54.455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0 1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DE69D-D3AB-4FB3-900C-D86960EED130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74A5A-8B3D-4646-85CF-5F39097AA79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1871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DE69D-D3AB-4FB3-900C-D86960EED130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74A5A-8B3D-4646-85CF-5F39097AA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665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DE69D-D3AB-4FB3-900C-D86960EED130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74A5A-8B3D-4646-85CF-5F39097AA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334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DE69D-D3AB-4FB3-900C-D86960EED130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74A5A-8B3D-4646-85CF-5F39097AA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420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DE69D-D3AB-4FB3-900C-D86960EED130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74A5A-8B3D-4646-85CF-5F39097AA79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6310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DE69D-D3AB-4FB3-900C-D86960EED130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74A5A-8B3D-4646-85CF-5F39097AA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645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DE69D-D3AB-4FB3-900C-D86960EED130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74A5A-8B3D-4646-85CF-5F39097AA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983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DE69D-D3AB-4FB3-900C-D86960EED130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74A5A-8B3D-4646-85CF-5F39097AA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858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DE69D-D3AB-4FB3-900C-D86960EED130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74A5A-8B3D-4646-85CF-5F39097AA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57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CCDE69D-D3AB-4FB3-900C-D86960EED130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D974A5A-8B3D-4646-85CF-5F39097AA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868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DE69D-D3AB-4FB3-900C-D86960EED130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74A5A-8B3D-4646-85CF-5F39097AA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84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CCDE69D-D3AB-4FB3-900C-D86960EED130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D974A5A-8B3D-4646-85CF-5F39097AA79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519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customXml" Target="../ink/ink1.xml"/><Relationship Id="rId7" Type="http://schemas.openxmlformats.org/officeDocument/2006/relationships/customXml" Target="../ink/ink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customXml" Target="../ink/ink2.xml"/><Relationship Id="rId4" Type="http://schemas.openxmlformats.org/officeDocument/2006/relationships/image" Target="../media/image2.png"/><Relationship Id="rId9" Type="http://schemas.openxmlformats.org/officeDocument/2006/relationships/customXml" Target="../ink/ink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E83F3-F4F7-4376-8CE3-79BD5FD80E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SIM GAME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D33F5A-2A9F-407F-91FF-2702F2B303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Minh Nguyen, </a:t>
            </a:r>
            <a:r>
              <a:rPr lang="en-US" dirty="0" err="1"/>
              <a:t>hau</a:t>
            </a:r>
            <a:r>
              <a:rPr lang="en-US" dirty="0"/>
              <a:t> ha</a:t>
            </a:r>
          </a:p>
        </p:txBody>
      </p:sp>
    </p:spTree>
    <p:extLst>
      <p:ext uri="{BB962C8B-B14F-4D97-AF65-F5344CB8AC3E}">
        <p14:creationId xmlns:p14="http://schemas.microsoft.com/office/powerpoint/2010/main" val="11806196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9CBA7-E61C-494E-A275-7E74BF3C4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for listening!</a:t>
            </a:r>
          </a:p>
        </p:txBody>
      </p:sp>
    </p:spTree>
    <p:extLst>
      <p:ext uri="{BB962C8B-B14F-4D97-AF65-F5344CB8AC3E}">
        <p14:creationId xmlns:p14="http://schemas.microsoft.com/office/powerpoint/2010/main" val="2171389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69E64-55C1-4709-AEBF-0BDCC8C02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F0D68-011A-4AD5-BCCA-2531F1F9A8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6271708" cy="4725664"/>
          </a:xfrm>
        </p:spPr>
        <p:txBody>
          <a:bodyPr>
            <a:no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Zero Sum game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Two players take turn take turns coloring any uncolored lines (15 possible lines)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One player colors in one color, and the other colors in another color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The goal is to avoid drawing a triangle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Only triangles with the dots as corners count, intersections of lines are not relevant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Player who completes a triangle of the same color loses immediately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Each line is labeled with a letter from ‘a’ to ‘o’</a:t>
            </a:r>
          </a:p>
        </p:txBody>
      </p:sp>
      <p:pic>
        <p:nvPicPr>
          <p:cNvPr id="18" name="Picture 17" descr="A close up of a map&#10;&#10;Description automatically generated">
            <a:extLst>
              <a:ext uri="{FF2B5EF4-FFF2-40B4-BE49-F238E27FC236}">
                <a16:creationId xmlns:a16="http://schemas.microsoft.com/office/drawing/2014/main" id="{3CC6C5AC-E802-44BF-9D41-76C64533DD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9368" y="1845733"/>
            <a:ext cx="3670869" cy="403746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F142DA53-BA54-4F2F-B463-2CE8300EBE5B}"/>
                  </a:ext>
                </a:extLst>
              </p14:cNvPr>
              <p14:cNvContentPartPr/>
              <p14:nvPr/>
            </p14:nvContentPartPr>
            <p14:xfrm>
              <a:off x="9370795" y="2575395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F142DA53-BA54-4F2F-B463-2CE8300EBE5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307795" y="2512395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D0FE26C9-E5E2-422D-A4D7-EA29959587C2}"/>
                  </a:ext>
                </a:extLst>
              </p14:cNvPr>
              <p14:cNvContentPartPr/>
              <p14:nvPr/>
            </p14:nvContentPartPr>
            <p14:xfrm>
              <a:off x="8474395" y="3286755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D0FE26C9-E5E2-422D-A4D7-EA29959587C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411755" y="3224115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399DDB63-62E5-4841-8589-DA5EE26C996F}"/>
                  </a:ext>
                </a:extLst>
              </p14:cNvPr>
              <p14:cNvContentPartPr/>
              <p14:nvPr/>
            </p14:nvContentPartPr>
            <p14:xfrm>
              <a:off x="8474395" y="3973995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399DDB63-62E5-4841-8589-DA5EE26C996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411755" y="3911355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F10F2520-179C-492A-A7F5-D489CAEB3E7A}"/>
                  </a:ext>
                </a:extLst>
              </p14:cNvPr>
              <p14:cNvContentPartPr/>
              <p14:nvPr/>
            </p14:nvContentPartPr>
            <p14:xfrm>
              <a:off x="9388795" y="4702995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F10F2520-179C-492A-A7F5-D489CAEB3E7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325795" y="4640355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06C17ABC-7BC6-4F9B-866D-4EA8B7CF9604}"/>
                  </a:ext>
                </a:extLst>
              </p14:cNvPr>
              <p14:cNvContentPartPr/>
              <p14:nvPr/>
            </p14:nvContentPartPr>
            <p14:xfrm>
              <a:off x="10303195" y="3985875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06C17ABC-7BC6-4F9B-866D-4EA8B7CF960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240195" y="3923235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F718B959-803F-4B11-970F-9E2C9CA83D5F}"/>
                  </a:ext>
                </a:extLst>
              </p14:cNvPr>
              <p14:cNvContentPartPr/>
              <p14:nvPr/>
            </p14:nvContentPartPr>
            <p14:xfrm>
              <a:off x="10279435" y="3274875"/>
              <a:ext cx="36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F718B959-803F-4B11-970F-9E2C9CA83D5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216435" y="3212235"/>
                <a:ext cx="126000" cy="12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57030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CB79E12F-13CB-4F82-9863-9980EC777D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50"/>
            <a:ext cx="12192000" cy="629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725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DDA63-541F-44D0-B24C-A401B82EA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88409"/>
          </a:xfrm>
        </p:spPr>
        <p:txBody>
          <a:bodyPr/>
          <a:lstStyle/>
          <a:p>
            <a:r>
              <a:rPr lang="en-US" dirty="0"/>
              <a:t>GAMEPLAY EXAMPLE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37400648-E1E4-4E6F-A0C3-FF00A8D2A5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414" y="1886678"/>
            <a:ext cx="2789162" cy="2156647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A1B97C72-FA46-4668-927A-A0EEE2363CAB}"/>
              </a:ext>
            </a:extLst>
          </p:cNvPr>
          <p:cNvSpPr/>
          <p:nvPr/>
        </p:nvSpPr>
        <p:spPr>
          <a:xfrm>
            <a:off x="2833493" y="2620253"/>
            <a:ext cx="466166" cy="4542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341A786F-FBE9-42E7-84AF-049A61E4E3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9659" y="1894299"/>
            <a:ext cx="2770110" cy="2149026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6C4406D0-D3EC-4470-9FB9-68309C9DF67B}"/>
              </a:ext>
            </a:extLst>
          </p:cNvPr>
          <p:cNvSpPr/>
          <p:nvPr/>
        </p:nvSpPr>
        <p:spPr>
          <a:xfrm>
            <a:off x="5889150" y="2619394"/>
            <a:ext cx="466166" cy="4542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6DE2BAEC-6328-4480-A64C-9A30B0044A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5742" y="1894299"/>
            <a:ext cx="2792972" cy="216807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F659AB3-B5CA-44B1-9F5B-3231871BF6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0274" y="3946413"/>
            <a:ext cx="2945939" cy="2239888"/>
          </a:xfrm>
          <a:prstGeom prst="rect">
            <a:avLst/>
          </a:prstGeom>
        </p:spPr>
      </p:pic>
      <p:sp>
        <p:nvSpPr>
          <p:cNvPr id="15" name="Arrow: Right 14">
            <a:extLst>
              <a:ext uri="{FF2B5EF4-FFF2-40B4-BE49-F238E27FC236}">
                <a16:creationId xmlns:a16="http://schemas.microsoft.com/office/drawing/2014/main" id="{5C543D9D-EE8C-474E-BB80-BCB4F5FD8CBD}"/>
              </a:ext>
            </a:extLst>
          </p:cNvPr>
          <p:cNvSpPr/>
          <p:nvPr/>
        </p:nvSpPr>
        <p:spPr>
          <a:xfrm>
            <a:off x="3381265" y="4702722"/>
            <a:ext cx="1394581" cy="6738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Multiplication Sign 16">
            <a:extLst>
              <a:ext uri="{FF2B5EF4-FFF2-40B4-BE49-F238E27FC236}">
                <a16:creationId xmlns:a16="http://schemas.microsoft.com/office/drawing/2014/main" id="{4C2B1A38-5BBC-46D8-81A9-9594BC3A3857}"/>
              </a:ext>
            </a:extLst>
          </p:cNvPr>
          <p:cNvSpPr/>
          <p:nvPr/>
        </p:nvSpPr>
        <p:spPr>
          <a:xfrm>
            <a:off x="4714857" y="3675529"/>
            <a:ext cx="2701268" cy="2728242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73820E0-10D3-47AF-9DE2-654C70150174}"/>
              </a:ext>
            </a:extLst>
          </p:cNvPr>
          <p:cNvSpPr txBox="1"/>
          <p:nvPr/>
        </p:nvSpPr>
        <p:spPr>
          <a:xfrm>
            <a:off x="7145135" y="4855695"/>
            <a:ext cx="1643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YOU LOST!</a:t>
            </a:r>
          </a:p>
        </p:txBody>
      </p:sp>
      <p:pic>
        <p:nvPicPr>
          <p:cNvPr id="23" name="Picture 22" descr="A close up of a logo&#10;&#10;Description automatically generated">
            <a:extLst>
              <a:ext uri="{FF2B5EF4-FFF2-40B4-BE49-F238E27FC236}">
                <a16:creationId xmlns:a16="http://schemas.microsoft.com/office/drawing/2014/main" id="{51343C3F-11AB-465C-B768-08B311547D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5474" y="1884060"/>
            <a:ext cx="2770110" cy="214902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3DDFF35-EEBF-4634-B6DE-F7E5BD211E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3786" y="2651842"/>
            <a:ext cx="166157" cy="557318"/>
          </a:xfrm>
          <a:prstGeom prst="rect">
            <a:avLst/>
          </a:prstGeom>
        </p:spPr>
      </p:pic>
      <p:sp>
        <p:nvSpPr>
          <p:cNvPr id="26" name="Arrow: Right 25">
            <a:extLst>
              <a:ext uri="{FF2B5EF4-FFF2-40B4-BE49-F238E27FC236}">
                <a16:creationId xmlns:a16="http://schemas.microsoft.com/office/drawing/2014/main" id="{EC06DE9F-C7EE-42D8-B802-9E9CA4350980}"/>
              </a:ext>
            </a:extLst>
          </p:cNvPr>
          <p:cNvSpPr/>
          <p:nvPr/>
        </p:nvSpPr>
        <p:spPr>
          <a:xfrm>
            <a:off x="9072580" y="2651842"/>
            <a:ext cx="466166" cy="4542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6A9CFA-22B2-4FD4-9D6F-605FAD4073DA}"/>
              </a:ext>
            </a:extLst>
          </p:cNvPr>
          <p:cNvSpPr txBox="1"/>
          <p:nvPr/>
        </p:nvSpPr>
        <p:spPr>
          <a:xfrm>
            <a:off x="1537506" y="3825271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BCEA5B-C070-4FC5-9C81-CD0611E332CB}"/>
              </a:ext>
            </a:extLst>
          </p:cNvPr>
          <p:cNvSpPr txBox="1"/>
          <p:nvPr/>
        </p:nvSpPr>
        <p:spPr>
          <a:xfrm>
            <a:off x="7748073" y="3825271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1DA7159-75DE-4EE2-88E4-3FC436D73EDD}"/>
              </a:ext>
            </a:extLst>
          </p:cNvPr>
          <p:cNvSpPr txBox="1"/>
          <p:nvPr/>
        </p:nvSpPr>
        <p:spPr>
          <a:xfrm>
            <a:off x="5922719" y="5963286"/>
            <a:ext cx="269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k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E62D5B-9260-4C11-8EA8-9C81414C2D60}"/>
              </a:ext>
            </a:extLst>
          </p:cNvPr>
          <p:cNvSpPr txBox="1"/>
          <p:nvPr/>
        </p:nvSpPr>
        <p:spPr>
          <a:xfrm>
            <a:off x="4528800" y="382778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0629921-8F3A-4614-9492-5B9359171E18}"/>
              </a:ext>
            </a:extLst>
          </p:cNvPr>
          <p:cNvSpPr txBox="1"/>
          <p:nvPr/>
        </p:nvSpPr>
        <p:spPr>
          <a:xfrm>
            <a:off x="4525019" y="382778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1E5CBB2-852B-469A-9B45-E8E154FBC081}"/>
              </a:ext>
            </a:extLst>
          </p:cNvPr>
          <p:cNvSpPr txBox="1"/>
          <p:nvPr/>
        </p:nvSpPr>
        <p:spPr>
          <a:xfrm>
            <a:off x="10608981" y="3825271"/>
            <a:ext cx="282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24368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5" grpId="0" animBg="1"/>
      <p:bldP spid="17" grpId="0" animBg="1"/>
      <p:bldP spid="18" grpId="0"/>
      <p:bldP spid="26" grpId="0" animBg="1"/>
      <p:bldP spid="3" grpId="0"/>
      <p:bldP spid="16" grpId="0"/>
      <p:bldP spid="21" grpId="0"/>
      <p:bldP spid="22" grpId="0"/>
      <p:bldP spid="24" grpId="0"/>
      <p:bldP spid="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373ED-BC6C-4218-98AD-DFD9B1CCD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A8D5E-5D0D-4AE8-A5ED-36B2FD1D17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5100" dirty="0"/>
              <a:t>Neural Network: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4400" dirty="0"/>
              <a:t>Input layer: 15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4400" dirty="0"/>
              <a:t>Hidden layer: 7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4400" dirty="0"/>
              <a:t>Output layer: 15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4400" dirty="0"/>
              <a:t>With 105 + 105 connections {15*7 + 7*15}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5100" dirty="0"/>
              <a:t>Operation: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en-US" sz="4400" dirty="0"/>
              <a:t>210 feedforward computations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en-US" sz="4400" dirty="0"/>
              <a:t>The output states are compared with the desired outputs  (supervised learning)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en-US" sz="4400" dirty="0"/>
              <a:t>210 backpropagation computations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en-US" sz="4400" dirty="0"/>
              <a:t>This is done for as long as it requires to learn the right outputs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US" sz="1600" dirty="0"/>
          </a:p>
          <a:p>
            <a:pPr lvl="2">
              <a:buFont typeface="Arial" panose="020B0604020202020204" pitchFamily="34" charset="0"/>
              <a:buChar char="•"/>
            </a:pPr>
            <a:endParaRPr lang="en-US" sz="1600" dirty="0"/>
          </a:p>
          <a:p>
            <a:pPr lvl="2">
              <a:buFont typeface="Arial" panose="020B0604020202020204" pitchFamily="34" charset="0"/>
              <a:buChar char="•"/>
            </a:pPr>
            <a:endParaRPr lang="en-US" sz="1600" dirty="0"/>
          </a:p>
          <a:p>
            <a:pPr lvl="2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12575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A4173-4530-4E2D-93E4-2C8934BDA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 (cont.)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3D5C5370-4B40-4180-9E43-5C33FFBF16E5}"/>
              </a:ext>
            </a:extLst>
          </p:cNvPr>
          <p:cNvGrpSpPr/>
          <p:nvPr/>
        </p:nvGrpSpPr>
        <p:grpSpPr>
          <a:xfrm>
            <a:off x="2540643" y="1737360"/>
            <a:ext cx="8102279" cy="4991497"/>
            <a:chOff x="2943479" y="1617754"/>
            <a:chExt cx="5176978" cy="4702525"/>
          </a:xfrm>
        </p:grpSpPr>
        <p:sp>
          <p:nvSpPr>
            <p:cNvPr id="4" name="TextBox 5">
              <a:extLst>
                <a:ext uri="{FF2B5EF4-FFF2-40B4-BE49-F238E27FC236}">
                  <a16:creationId xmlns:a16="http://schemas.microsoft.com/office/drawing/2014/main" id="{F2097058-81FE-4BFB-B686-C3B69BB265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7003" y="2057890"/>
              <a:ext cx="246065" cy="42623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 dirty="0"/>
                <a:t>A</a:t>
              </a:r>
            </a:p>
            <a:p>
              <a:r>
                <a:rPr lang="en-US" altLang="en-US" sz="1800" dirty="0"/>
                <a:t>B</a:t>
              </a:r>
            </a:p>
            <a:p>
              <a:r>
                <a:rPr lang="en-US" altLang="en-US" sz="1800" dirty="0"/>
                <a:t>C</a:t>
              </a:r>
            </a:p>
            <a:p>
              <a:r>
                <a:rPr lang="en-US" altLang="en-US" sz="1800" dirty="0"/>
                <a:t>D</a:t>
              </a:r>
            </a:p>
            <a:p>
              <a:r>
                <a:rPr lang="en-US" altLang="en-US" sz="1800" dirty="0"/>
                <a:t>E</a:t>
              </a:r>
            </a:p>
            <a:p>
              <a:r>
                <a:rPr lang="en-US" altLang="en-US" sz="1800" dirty="0"/>
                <a:t>F</a:t>
              </a:r>
            </a:p>
            <a:p>
              <a:r>
                <a:rPr lang="en-US" altLang="en-US" sz="1800" dirty="0"/>
                <a:t>G</a:t>
              </a:r>
            </a:p>
            <a:p>
              <a:r>
                <a:rPr lang="en-US" altLang="en-US" sz="1800" dirty="0"/>
                <a:t>H</a:t>
              </a:r>
            </a:p>
            <a:p>
              <a:r>
                <a:rPr lang="en-US" altLang="en-US" sz="1800" dirty="0"/>
                <a:t>I</a:t>
              </a:r>
            </a:p>
            <a:p>
              <a:r>
                <a:rPr lang="en-US" altLang="en-US" sz="1800" dirty="0"/>
                <a:t>J</a:t>
              </a:r>
            </a:p>
            <a:p>
              <a:r>
                <a:rPr lang="en-US" altLang="en-US" sz="1800" dirty="0"/>
                <a:t>K</a:t>
              </a:r>
            </a:p>
            <a:p>
              <a:r>
                <a:rPr lang="en-US" altLang="en-US" sz="1800" dirty="0"/>
                <a:t>L</a:t>
              </a:r>
            </a:p>
            <a:p>
              <a:r>
                <a:rPr lang="en-US" altLang="en-US" sz="1800" dirty="0"/>
                <a:t>M</a:t>
              </a:r>
              <a:br>
                <a:rPr lang="en-US" altLang="en-US" sz="1800" dirty="0"/>
              </a:br>
              <a:r>
                <a:rPr lang="en-US" altLang="en-US" sz="1800" dirty="0"/>
                <a:t>NO</a:t>
              </a:r>
            </a:p>
            <a:p>
              <a:endParaRPr lang="en-US" altLang="en-US" sz="1800" dirty="0"/>
            </a:p>
          </p:txBody>
        </p:sp>
        <p:sp>
          <p:nvSpPr>
            <p:cNvPr id="5" name="TextBox 6">
              <a:extLst>
                <a:ext uri="{FF2B5EF4-FFF2-40B4-BE49-F238E27FC236}">
                  <a16:creationId xmlns:a16="http://schemas.microsoft.com/office/drawing/2014/main" id="{8F91D958-4A9C-43F7-B3B6-05EB505456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6599491" y="2051960"/>
              <a:ext cx="349251" cy="42623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 dirty="0"/>
                <a:t>A</a:t>
              </a:r>
            </a:p>
            <a:p>
              <a:r>
                <a:rPr lang="en-US" altLang="en-US" sz="1800" dirty="0"/>
                <a:t>B</a:t>
              </a:r>
            </a:p>
            <a:p>
              <a:r>
                <a:rPr lang="en-US" altLang="en-US" sz="1800" dirty="0"/>
                <a:t>C</a:t>
              </a:r>
            </a:p>
            <a:p>
              <a:r>
                <a:rPr lang="en-US" altLang="en-US" sz="1800" dirty="0"/>
                <a:t>D</a:t>
              </a:r>
            </a:p>
            <a:p>
              <a:r>
                <a:rPr lang="en-US" altLang="en-US" sz="1800" dirty="0"/>
                <a:t>E</a:t>
              </a:r>
            </a:p>
            <a:p>
              <a:r>
                <a:rPr lang="en-US" altLang="en-US" sz="1800" dirty="0"/>
                <a:t>F</a:t>
              </a:r>
            </a:p>
            <a:p>
              <a:r>
                <a:rPr lang="en-US" altLang="en-US" sz="1800" dirty="0"/>
                <a:t>G</a:t>
              </a:r>
            </a:p>
            <a:p>
              <a:r>
                <a:rPr lang="en-US" altLang="en-US" sz="1800" dirty="0"/>
                <a:t>H</a:t>
              </a:r>
            </a:p>
            <a:p>
              <a:r>
                <a:rPr lang="en-US" altLang="en-US" sz="1800" dirty="0"/>
                <a:t>I</a:t>
              </a:r>
            </a:p>
            <a:p>
              <a:r>
                <a:rPr lang="en-US" altLang="en-US" sz="1800" dirty="0"/>
                <a:t>J</a:t>
              </a:r>
            </a:p>
            <a:p>
              <a:r>
                <a:rPr lang="en-US" altLang="en-US" sz="1800" dirty="0"/>
                <a:t>K</a:t>
              </a:r>
            </a:p>
            <a:p>
              <a:r>
                <a:rPr lang="en-US" altLang="en-US" sz="1800" dirty="0"/>
                <a:t>L </a:t>
              </a:r>
            </a:p>
            <a:p>
              <a:r>
                <a:rPr lang="en-US" altLang="en-US" sz="1800" dirty="0"/>
                <a:t>M</a:t>
              </a:r>
            </a:p>
            <a:p>
              <a:r>
                <a:rPr lang="en-US" altLang="en-US" sz="1800" dirty="0"/>
                <a:t>N</a:t>
              </a:r>
            </a:p>
            <a:p>
              <a:r>
                <a:rPr lang="en-US" altLang="en-US" sz="1800" dirty="0"/>
                <a:t>O</a:t>
              </a:r>
            </a:p>
            <a:p>
              <a:endParaRPr lang="en-US" altLang="en-US" sz="1800" dirty="0"/>
            </a:p>
          </p:txBody>
        </p:sp>
        <p:sp>
          <p:nvSpPr>
            <p:cNvPr id="6" name="TextBox 7">
              <a:extLst>
                <a:ext uri="{FF2B5EF4-FFF2-40B4-BE49-F238E27FC236}">
                  <a16:creationId xmlns:a16="http://schemas.microsoft.com/office/drawing/2014/main" id="{49B87116-D336-4176-B4E7-990F781BCE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52734" y="2389279"/>
              <a:ext cx="285642" cy="34795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 dirty="0"/>
                <a:t>H1</a:t>
              </a:r>
            </a:p>
            <a:p>
              <a:endParaRPr lang="en-US" altLang="en-US" sz="1800" dirty="0"/>
            </a:p>
            <a:p>
              <a:r>
                <a:rPr lang="en-US" altLang="en-US" sz="1800" dirty="0"/>
                <a:t>H2</a:t>
              </a:r>
            </a:p>
            <a:p>
              <a:endParaRPr lang="en-US" altLang="en-US" sz="1800" dirty="0"/>
            </a:p>
            <a:p>
              <a:r>
                <a:rPr lang="en-US" altLang="en-US" sz="1800" dirty="0"/>
                <a:t>H3</a:t>
              </a:r>
            </a:p>
            <a:p>
              <a:endParaRPr lang="en-US" altLang="en-US" sz="1800" dirty="0"/>
            </a:p>
            <a:p>
              <a:r>
                <a:rPr lang="en-US" altLang="en-US" sz="1800" dirty="0"/>
                <a:t>H4</a:t>
              </a:r>
            </a:p>
            <a:p>
              <a:endParaRPr lang="en-US" altLang="en-US" sz="1800" dirty="0"/>
            </a:p>
            <a:p>
              <a:r>
                <a:rPr lang="en-US" altLang="en-US" sz="1800" dirty="0"/>
                <a:t>H5</a:t>
              </a:r>
            </a:p>
            <a:p>
              <a:endParaRPr lang="en-US" altLang="en-US" sz="1800" dirty="0"/>
            </a:p>
            <a:p>
              <a:r>
                <a:rPr lang="en-US" altLang="en-US" sz="1800" dirty="0"/>
                <a:t>H6</a:t>
              </a:r>
            </a:p>
            <a:p>
              <a:endParaRPr lang="en-US" altLang="en-US" sz="1800" dirty="0"/>
            </a:p>
            <a:p>
              <a:r>
                <a:rPr lang="en-US" altLang="en-US" sz="1800" dirty="0"/>
                <a:t>H7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05D50E84-8857-4F63-85ED-B62495DD7A61}"/>
                </a:ext>
              </a:extLst>
            </p:cNvPr>
            <p:cNvCxnSpPr/>
            <p:nvPr/>
          </p:nvCxnSpPr>
          <p:spPr>
            <a:xfrm>
              <a:off x="3522917" y="2257516"/>
              <a:ext cx="1270000" cy="2778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72AD0C4A-6E8C-4E5E-BDC6-BFEDEED08407}"/>
                </a:ext>
              </a:extLst>
            </p:cNvPr>
            <p:cNvCxnSpPr>
              <a:cxnSpLocks/>
            </p:cNvCxnSpPr>
            <p:nvPr/>
          </p:nvCxnSpPr>
          <p:spPr>
            <a:xfrm>
              <a:off x="3491167" y="2257516"/>
              <a:ext cx="1301750" cy="6731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5D1E0147-0EDA-438E-984A-DA62C33AB757}"/>
                </a:ext>
              </a:extLst>
            </p:cNvPr>
            <p:cNvCxnSpPr>
              <a:cxnSpLocks/>
            </p:cNvCxnSpPr>
            <p:nvPr/>
          </p:nvCxnSpPr>
          <p:spPr>
            <a:xfrm>
              <a:off x="3478467" y="2232116"/>
              <a:ext cx="1314450" cy="11207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338FC980-C4E1-459C-930E-571842842453}"/>
                </a:ext>
              </a:extLst>
            </p:cNvPr>
            <p:cNvCxnSpPr>
              <a:cxnSpLocks/>
            </p:cNvCxnSpPr>
            <p:nvPr/>
          </p:nvCxnSpPr>
          <p:spPr>
            <a:xfrm>
              <a:off x="3522917" y="2257516"/>
              <a:ext cx="1314450" cy="14589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C30FA403-9149-4C43-88E6-8FE03B4E06B7}"/>
                </a:ext>
              </a:extLst>
            </p:cNvPr>
            <p:cNvCxnSpPr>
              <a:cxnSpLocks/>
            </p:cNvCxnSpPr>
            <p:nvPr/>
          </p:nvCxnSpPr>
          <p:spPr>
            <a:xfrm>
              <a:off x="3475292" y="2257516"/>
              <a:ext cx="1317625" cy="19256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FCD0E84E-BD14-4817-9C81-6E0A99B62368}"/>
                </a:ext>
              </a:extLst>
            </p:cNvPr>
            <p:cNvCxnSpPr>
              <a:cxnSpLocks/>
            </p:cNvCxnSpPr>
            <p:nvPr/>
          </p:nvCxnSpPr>
          <p:spPr>
            <a:xfrm>
              <a:off x="3570542" y="2413091"/>
              <a:ext cx="1300162" cy="1254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87D30753-CD90-463F-9B3D-AB48ECA6EFF7}"/>
                </a:ext>
              </a:extLst>
            </p:cNvPr>
            <p:cNvCxnSpPr>
              <a:cxnSpLocks/>
            </p:cNvCxnSpPr>
            <p:nvPr/>
          </p:nvCxnSpPr>
          <p:spPr>
            <a:xfrm>
              <a:off x="3538792" y="2413091"/>
              <a:ext cx="1301750" cy="5238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37ADD89-C432-4863-A234-2AC0AE9A8E54}"/>
                </a:ext>
              </a:extLst>
            </p:cNvPr>
            <p:cNvCxnSpPr>
              <a:cxnSpLocks/>
            </p:cNvCxnSpPr>
            <p:nvPr/>
          </p:nvCxnSpPr>
          <p:spPr>
            <a:xfrm>
              <a:off x="3526092" y="2389279"/>
              <a:ext cx="1284287" cy="9271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C20B5C33-CE16-4AA3-85B4-C40C3815BFB5}"/>
                </a:ext>
              </a:extLst>
            </p:cNvPr>
            <p:cNvCxnSpPr>
              <a:cxnSpLocks/>
            </p:cNvCxnSpPr>
            <p:nvPr/>
          </p:nvCxnSpPr>
          <p:spPr>
            <a:xfrm>
              <a:off x="3570542" y="2413091"/>
              <a:ext cx="1270000" cy="12906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AA50618-FA24-40BC-8325-0C68148FFC8B}"/>
                </a:ext>
              </a:extLst>
            </p:cNvPr>
            <p:cNvCxnSpPr>
              <a:cxnSpLocks/>
            </p:cNvCxnSpPr>
            <p:nvPr/>
          </p:nvCxnSpPr>
          <p:spPr>
            <a:xfrm>
              <a:off x="3514979" y="2270216"/>
              <a:ext cx="1317625" cy="19256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31A169BD-7274-486B-962D-AD457F520AF5}"/>
                </a:ext>
              </a:extLst>
            </p:cNvPr>
            <p:cNvCxnSpPr/>
            <p:nvPr/>
          </p:nvCxnSpPr>
          <p:spPr>
            <a:xfrm>
              <a:off x="3540379" y="2613116"/>
              <a:ext cx="1270000" cy="2778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CA373E72-20B6-4404-A1CE-5F164A3E0371}"/>
                </a:ext>
              </a:extLst>
            </p:cNvPr>
            <p:cNvCxnSpPr>
              <a:cxnSpLocks/>
            </p:cNvCxnSpPr>
            <p:nvPr/>
          </p:nvCxnSpPr>
          <p:spPr>
            <a:xfrm>
              <a:off x="3508629" y="2613116"/>
              <a:ext cx="1301750" cy="6746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0F4D0E91-EB81-46AE-97DE-6F01E4235BFF}"/>
                </a:ext>
              </a:extLst>
            </p:cNvPr>
            <p:cNvCxnSpPr>
              <a:cxnSpLocks/>
            </p:cNvCxnSpPr>
            <p:nvPr/>
          </p:nvCxnSpPr>
          <p:spPr>
            <a:xfrm>
              <a:off x="3495929" y="2589304"/>
              <a:ext cx="1314450" cy="11207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10678249-F58D-4350-A387-532AC0D2CBEF}"/>
                </a:ext>
              </a:extLst>
            </p:cNvPr>
            <p:cNvCxnSpPr>
              <a:cxnSpLocks/>
            </p:cNvCxnSpPr>
            <p:nvPr/>
          </p:nvCxnSpPr>
          <p:spPr>
            <a:xfrm>
              <a:off x="3540379" y="2613116"/>
              <a:ext cx="1314450" cy="14605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70B4B0DD-7AF4-4BC8-9230-546E797B85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70542" y="2576604"/>
              <a:ext cx="1222375" cy="365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8B41B7AD-1D93-49A5-9824-B963B553226A}"/>
                </a:ext>
              </a:extLst>
            </p:cNvPr>
            <p:cNvCxnSpPr>
              <a:cxnSpLocks/>
            </p:cNvCxnSpPr>
            <p:nvPr/>
          </p:nvCxnSpPr>
          <p:spPr>
            <a:xfrm>
              <a:off x="3581654" y="2736941"/>
              <a:ext cx="1271588" cy="12906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80EC577-09D9-45BB-AE87-17DBE5AB74C9}"/>
                </a:ext>
              </a:extLst>
            </p:cNvPr>
            <p:cNvCxnSpPr/>
            <p:nvPr/>
          </p:nvCxnSpPr>
          <p:spPr>
            <a:xfrm>
              <a:off x="3551492" y="2936966"/>
              <a:ext cx="1271587" cy="2778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D56D9C67-A7DD-4690-96DF-682ECC9687C3}"/>
                </a:ext>
              </a:extLst>
            </p:cNvPr>
            <p:cNvCxnSpPr>
              <a:cxnSpLocks/>
            </p:cNvCxnSpPr>
            <p:nvPr/>
          </p:nvCxnSpPr>
          <p:spPr>
            <a:xfrm>
              <a:off x="3521329" y="2936966"/>
              <a:ext cx="1301750" cy="6746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B19620CE-F306-4AE0-ABAB-9C7DAC21CC48}"/>
                </a:ext>
              </a:extLst>
            </p:cNvPr>
            <p:cNvCxnSpPr>
              <a:cxnSpLocks/>
            </p:cNvCxnSpPr>
            <p:nvPr/>
          </p:nvCxnSpPr>
          <p:spPr>
            <a:xfrm>
              <a:off x="3507042" y="2913154"/>
              <a:ext cx="1316037" cy="11207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08ABDFCA-BC46-49BC-9E9D-D70B2FEC1D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38792" y="2617879"/>
              <a:ext cx="1254125" cy="3746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43707D79-E4E9-4CBF-86AA-F97E9886DA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1654" y="2900454"/>
              <a:ext cx="1223963" cy="365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774BC53C-727B-4275-A6D4-51875DDC23C3}"/>
                </a:ext>
              </a:extLst>
            </p:cNvPr>
            <p:cNvCxnSpPr>
              <a:cxnSpLocks/>
            </p:cNvCxnSpPr>
            <p:nvPr/>
          </p:nvCxnSpPr>
          <p:spPr>
            <a:xfrm>
              <a:off x="3684842" y="2527391"/>
              <a:ext cx="1270000" cy="1290638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9E974C0C-F247-4E02-A578-395953C22B37}"/>
                </a:ext>
              </a:extLst>
            </p:cNvPr>
            <p:cNvCxnSpPr>
              <a:cxnSpLocks/>
            </p:cNvCxnSpPr>
            <p:nvPr/>
          </p:nvCxnSpPr>
          <p:spPr>
            <a:xfrm>
              <a:off x="3654679" y="2727416"/>
              <a:ext cx="1270000" cy="277813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56A34ED2-22D1-447A-9C4D-CA32C3CCD88E}"/>
                </a:ext>
              </a:extLst>
            </p:cNvPr>
            <p:cNvCxnSpPr>
              <a:cxnSpLocks/>
            </p:cNvCxnSpPr>
            <p:nvPr/>
          </p:nvCxnSpPr>
          <p:spPr>
            <a:xfrm>
              <a:off x="3622929" y="2727416"/>
              <a:ext cx="1301750" cy="674688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486B8950-463C-4AAE-86EA-0433F4AEC294}"/>
                </a:ext>
              </a:extLst>
            </p:cNvPr>
            <p:cNvCxnSpPr>
              <a:cxnSpLocks/>
            </p:cNvCxnSpPr>
            <p:nvPr/>
          </p:nvCxnSpPr>
          <p:spPr>
            <a:xfrm>
              <a:off x="3610229" y="2703604"/>
              <a:ext cx="1314450" cy="1120775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9DF0ADDE-8FFE-4A08-BAE3-812302A5955E}"/>
                </a:ext>
              </a:extLst>
            </p:cNvPr>
            <p:cNvCxnSpPr>
              <a:cxnSpLocks/>
            </p:cNvCxnSpPr>
            <p:nvPr/>
          </p:nvCxnSpPr>
          <p:spPr>
            <a:xfrm>
              <a:off x="3654679" y="2727416"/>
              <a:ext cx="1314450" cy="1460500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CE4FBFEA-0F89-4445-B9B6-9AF2191D4C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70542" y="2690904"/>
              <a:ext cx="1336675" cy="131762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A925BB6F-7A19-4575-95B6-0F3AF40E6254}"/>
                </a:ext>
              </a:extLst>
            </p:cNvPr>
            <p:cNvCxnSpPr>
              <a:cxnSpLocks/>
            </p:cNvCxnSpPr>
            <p:nvPr/>
          </p:nvCxnSpPr>
          <p:spPr>
            <a:xfrm>
              <a:off x="3603879" y="2870291"/>
              <a:ext cx="1270000" cy="1290638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B60D99B5-281A-4627-9714-1702B4898786}"/>
                </a:ext>
              </a:extLst>
            </p:cNvPr>
            <p:cNvCxnSpPr/>
            <p:nvPr/>
          </p:nvCxnSpPr>
          <p:spPr>
            <a:xfrm>
              <a:off x="3573717" y="3071904"/>
              <a:ext cx="1271587" cy="277812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008A0175-1CFC-4841-8ABF-67161CBC6DA4}"/>
                </a:ext>
              </a:extLst>
            </p:cNvPr>
            <p:cNvCxnSpPr>
              <a:cxnSpLocks/>
            </p:cNvCxnSpPr>
            <p:nvPr/>
          </p:nvCxnSpPr>
          <p:spPr>
            <a:xfrm>
              <a:off x="3541967" y="3071904"/>
              <a:ext cx="1303337" cy="67310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0A936FE3-3ED8-4825-B652-31E50FD17FF9}"/>
                </a:ext>
              </a:extLst>
            </p:cNvPr>
            <p:cNvCxnSpPr>
              <a:cxnSpLocks/>
            </p:cNvCxnSpPr>
            <p:nvPr/>
          </p:nvCxnSpPr>
          <p:spPr>
            <a:xfrm>
              <a:off x="3529267" y="3046504"/>
              <a:ext cx="1316037" cy="1120775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1978C3B8-E82F-4565-9488-54288506F1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59429" y="2573429"/>
              <a:ext cx="1239838" cy="498475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3833E2FB-C285-48C6-B564-01E799CB8E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03879" y="3033804"/>
              <a:ext cx="1223963" cy="3810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TextBox 81">
              <a:extLst>
                <a:ext uri="{FF2B5EF4-FFF2-40B4-BE49-F238E27FC236}">
                  <a16:creationId xmlns:a16="http://schemas.microsoft.com/office/drawing/2014/main" id="{81055F64-7EA1-4F4E-81E7-E5FB21AD1A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43479" y="1617754"/>
              <a:ext cx="5176978" cy="3469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 dirty="0"/>
                <a:t>Input neurons                 Hidden neurons                    Output neurons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728628DC-90C1-4472-86AE-6F14705368C2}"/>
                </a:ext>
              </a:extLst>
            </p:cNvPr>
            <p:cNvCxnSpPr>
              <a:cxnSpLocks/>
            </p:cNvCxnSpPr>
            <p:nvPr/>
          </p:nvCxnSpPr>
          <p:spPr>
            <a:xfrm>
              <a:off x="5165979" y="2486116"/>
              <a:ext cx="1368425" cy="2873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AE07AD87-007B-4BFF-965B-972C795FC124}"/>
                </a:ext>
              </a:extLst>
            </p:cNvPr>
            <p:cNvCxnSpPr>
              <a:cxnSpLocks/>
            </p:cNvCxnSpPr>
            <p:nvPr/>
          </p:nvCxnSpPr>
          <p:spPr>
            <a:xfrm>
              <a:off x="5153279" y="2462304"/>
              <a:ext cx="1381125" cy="5048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CA150C63-6F1A-4605-9673-A41184E19FA4}"/>
                </a:ext>
              </a:extLst>
            </p:cNvPr>
            <p:cNvCxnSpPr>
              <a:cxnSpLocks/>
            </p:cNvCxnSpPr>
            <p:nvPr/>
          </p:nvCxnSpPr>
          <p:spPr>
            <a:xfrm>
              <a:off x="5197729" y="2486116"/>
              <a:ext cx="1339850" cy="6302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C0E0510A-4F25-43C0-92E4-CACF644AD012}"/>
                </a:ext>
              </a:extLst>
            </p:cNvPr>
            <p:cNvCxnSpPr>
              <a:cxnSpLocks/>
            </p:cNvCxnSpPr>
            <p:nvPr/>
          </p:nvCxnSpPr>
          <p:spPr>
            <a:xfrm>
              <a:off x="5207254" y="2573429"/>
              <a:ext cx="1360488" cy="8651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4401E1C9-F43A-4997-B343-6AFA3BE8B6BC}"/>
                </a:ext>
              </a:extLst>
            </p:cNvPr>
            <p:cNvCxnSpPr>
              <a:cxnSpLocks/>
            </p:cNvCxnSpPr>
            <p:nvPr/>
          </p:nvCxnSpPr>
          <p:spPr>
            <a:xfrm>
              <a:off x="5186617" y="2617879"/>
              <a:ext cx="1398587" cy="9842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C1726A1D-EF05-42AE-B689-FAA3833D6855}"/>
                </a:ext>
              </a:extLst>
            </p:cNvPr>
            <p:cNvCxnSpPr>
              <a:cxnSpLocks/>
            </p:cNvCxnSpPr>
            <p:nvPr/>
          </p:nvCxnSpPr>
          <p:spPr>
            <a:xfrm>
              <a:off x="5207254" y="2608354"/>
              <a:ext cx="1377950" cy="11874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8C3A98F5-F423-4832-980C-D0ACE56D7E4C}"/>
                </a:ext>
              </a:extLst>
            </p:cNvPr>
            <p:cNvCxnSpPr>
              <a:cxnSpLocks/>
            </p:cNvCxnSpPr>
            <p:nvPr/>
          </p:nvCxnSpPr>
          <p:spPr>
            <a:xfrm>
              <a:off x="5226304" y="2573429"/>
              <a:ext cx="1360488" cy="13731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592ECD04-7F7C-471C-988D-F34F2B6EB2CC}"/>
                </a:ext>
              </a:extLst>
            </p:cNvPr>
            <p:cNvCxnSpPr>
              <a:cxnSpLocks/>
            </p:cNvCxnSpPr>
            <p:nvPr/>
          </p:nvCxnSpPr>
          <p:spPr>
            <a:xfrm>
              <a:off x="5251704" y="2541679"/>
              <a:ext cx="1249363" cy="7366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32F5C928-881A-450B-B753-35CFF4E9CF10}"/>
                </a:ext>
              </a:extLst>
            </p:cNvPr>
            <p:cNvCxnSpPr>
              <a:cxnSpLocks/>
            </p:cNvCxnSpPr>
            <p:nvPr/>
          </p:nvCxnSpPr>
          <p:spPr>
            <a:xfrm>
              <a:off x="5197729" y="2486116"/>
              <a:ext cx="1319213" cy="1222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42826DA8-0CFB-4A84-BBD6-E6788E72C9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6304" y="2449604"/>
              <a:ext cx="1223963" cy="365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738053D5-4C47-4F7B-B0B3-6D8572E7FE74}"/>
                </a:ext>
              </a:extLst>
            </p:cNvPr>
            <p:cNvCxnSpPr>
              <a:cxnSpLocks/>
            </p:cNvCxnSpPr>
            <p:nvPr/>
          </p:nvCxnSpPr>
          <p:spPr>
            <a:xfrm>
              <a:off x="5183442" y="2557554"/>
              <a:ext cx="1379537" cy="18494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CE88B27E-E7FF-4F84-9FFE-9FAB0D0528B7}"/>
                </a:ext>
              </a:extLst>
            </p:cNvPr>
            <p:cNvCxnSpPr>
              <a:cxnSpLocks/>
            </p:cNvCxnSpPr>
            <p:nvPr/>
          </p:nvCxnSpPr>
          <p:spPr>
            <a:xfrm>
              <a:off x="5167567" y="2438491"/>
              <a:ext cx="1368425" cy="17129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TextBox 153">
              <a:extLst>
                <a:ext uri="{FF2B5EF4-FFF2-40B4-BE49-F238E27FC236}">
                  <a16:creationId xmlns:a16="http://schemas.microsoft.com/office/drawing/2014/main" id="{83388364-FF99-4201-9EAF-230CD3EB16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16062" y="3744734"/>
              <a:ext cx="1199595" cy="11308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 dirty="0"/>
                <a:t> and from</a:t>
              </a:r>
            </a:p>
            <a:p>
              <a:r>
                <a:rPr lang="en-US" altLang="en-US" sz="1800" dirty="0"/>
                <a:t>G,H,I,J,K, L,M,O</a:t>
              </a:r>
            </a:p>
            <a:p>
              <a:r>
                <a:rPr lang="en-US" altLang="en-US" sz="1800" dirty="0"/>
                <a:t>  To</a:t>
              </a:r>
            </a:p>
            <a:p>
              <a:r>
                <a:rPr lang="en-US" altLang="en-US" sz="1800" dirty="0"/>
                <a:t>H1 ..  H7</a:t>
              </a:r>
            </a:p>
          </p:txBody>
        </p:sp>
        <p:sp>
          <p:nvSpPr>
            <p:cNvPr id="54" name="TextBox 154">
              <a:extLst>
                <a:ext uri="{FF2B5EF4-FFF2-40B4-BE49-F238E27FC236}">
                  <a16:creationId xmlns:a16="http://schemas.microsoft.com/office/drawing/2014/main" id="{712665E2-389C-4734-B305-5B2D50171C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76443" y="4017438"/>
              <a:ext cx="740733" cy="13918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 dirty="0"/>
                <a:t> and from</a:t>
              </a:r>
            </a:p>
            <a:p>
              <a:r>
                <a:rPr lang="en-US" altLang="en-US" sz="1800" dirty="0"/>
                <a:t>H2 .. H7</a:t>
              </a:r>
            </a:p>
            <a:p>
              <a:r>
                <a:rPr lang="en-US" altLang="en-US" sz="1800" dirty="0"/>
                <a:t>To all the</a:t>
              </a:r>
            </a:p>
            <a:p>
              <a:r>
                <a:rPr lang="en-US" altLang="en-US" sz="1800" dirty="0"/>
                <a:t> neurons</a:t>
              </a:r>
            </a:p>
            <a:p>
              <a:r>
                <a:rPr lang="en-US" altLang="en-US" sz="1800" dirty="0"/>
                <a:t>A</a:t>
              </a:r>
              <a:r>
                <a:rPr lang="en-US" altLang="en-US" sz="1800" baseline="-25000" dirty="0"/>
                <a:t>0</a:t>
              </a:r>
              <a:r>
                <a:rPr lang="en-US" altLang="en-US" sz="1800" dirty="0"/>
                <a:t> to K</a:t>
              </a:r>
              <a:r>
                <a:rPr lang="en-US" altLang="en-US" sz="1800" baseline="-25000" dirty="0"/>
                <a:t>0</a:t>
              </a:r>
              <a:endParaRPr lang="en-US" alt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892054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86EDE-5A9B-425A-96F4-944669D29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Propagation: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E2513-D805-40F7-9852-D718E2C94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561801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altLang="en-US" sz="2800" dirty="0"/>
              <a:t> To compute the Propagation we use the following method</a:t>
            </a:r>
            <a:endParaRPr lang="en-US" altLang="en-US" sz="2400" dirty="0"/>
          </a:p>
          <a:p>
            <a:pPr marL="201168" lvl="1" indent="0">
              <a:buNone/>
            </a:pPr>
            <a:endParaRPr lang="en-US" sz="2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2892BF-D0B2-4C65-BCBE-9885D95B4B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6777" y="2422359"/>
            <a:ext cx="5808933" cy="3399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37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6F829-1F3D-4960-8819-F003C2C84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Backpropagation: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A9FBC71-A3E4-4BA2-B3CB-86E9E68579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561801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altLang="en-US" sz="2800" dirty="0"/>
              <a:t> To compute the Backpropagation we use the following method</a:t>
            </a:r>
            <a:endParaRPr lang="en-US" altLang="en-US" sz="2400" dirty="0"/>
          </a:p>
          <a:p>
            <a:pPr marL="201168" lvl="1" indent="0">
              <a:buNone/>
            </a:pPr>
            <a:endParaRPr lang="en-US" sz="2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13E0BE1-0D22-490F-8450-7BD3717ED9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687" y="2407534"/>
            <a:ext cx="8175585" cy="3319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233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202ADE7-EAF7-4BE3-818B-5E0DDC963C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96" y="1145464"/>
            <a:ext cx="10199611" cy="561801"/>
          </a:xfrm>
        </p:spPr>
        <p:txBody>
          <a:bodyPr>
            <a:normAutofit fontScale="85000" lnSpcReduction="10000"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altLang="en-US" sz="2800" dirty="0"/>
              <a:t>Both method a hidden neuron and output neuron class defined as follows</a:t>
            </a:r>
            <a:endParaRPr lang="en-US" altLang="en-US" sz="2400" dirty="0"/>
          </a:p>
          <a:p>
            <a:pPr marL="201168" lvl="1" indent="0">
              <a:buNone/>
            </a:pPr>
            <a:endParaRPr lang="en-US" sz="2600" dirty="0"/>
          </a:p>
        </p:txBody>
      </p:sp>
      <p:pic>
        <p:nvPicPr>
          <p:cNvPr id="7" name="Picture 6" descr="A picture containing sitting, black, table&#10;&#10;Description automatically generated">
            <a:extLst>
              <a:ext uri="{FF2B5EF4-FFF2-40B4-BE49-F238E27FC236}">
                <a16:creationId xmlns:a16="http://schemas.microsoft.com/office/drawing/2014/main" id="{ADA33A40-4648-4BB1-83C6-527837A861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15" y="2161307"/>
            <a:ext cx="4637172" cy="3334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43249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6CFAD9DC2DA5140A6E19643911BE4A8" ma:contentTypeVersion="12" ma:contentTypeDescription="Create a new document." ma:contentTypeScope="" ma:versionID="44654f145051d84e2f7ae6ebb1994cf4">
  <xsd:schema xmlns:xsd="http://www.w3.org/2001/XMLSchema" xmlns:xs="http://www.w3.org/2001/XMLSchema" xmlns:p="http://schemas.microsoft.com/office/2006/metadata/properties" xmlns:ns3="79a5909b-a234-41cf-bef0-48fb262c46ee" xmlns:ns4="0c843127-3815-4329-8f37-49c5ec4e8117" targetNamespace="http://schemas.microsoft.com/office/2006/metadata/properties" ma:root="true" ma:fieldsID="c5574d6c9227814967ea2062dceeb889" ns3:_="" ns4:_="">
    <xsd:import namespace="79a5909b-a234-41cf-bef0-48fb262c46ee"/>
    <xsd:import namespace="0c843127-3815-4329-8f37-49c5ec4e8117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AutoKeyPoints" minOccurs="0"/>
                <xsd:element ref="ns4:MediaServiceKeyPoints" minOccurs="0"/>
                <xsd:element ref="ns4:MediaServiceGenerationTime" minOccurs="0"/>
                <xsd:element ref="ns4:MediaServiceEventHashCode" minOccurs="0"/>
                <xsd:element ref="ns4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9a5909b-a234-41cf-bef0-48fb262c46e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843127-3815-4329-8f37-49c5ec4e811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9E540DA-C212-436A-B78A-60FB818045E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9a5909b-a234-41cf-bef0-48fb262c46ee"/>
    <ds:schemaRef ds:uri="0c843127-3815-4329-8f37-49c5ec4e811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14F48EF-3D5D-4FE6-A92A-677EF26D9C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F8ED2A9-2C4E-4FA7-8306-C9CE2AEF27BE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255</TotalTime>
  <Words>289</Words>
  <Application>Microsoft Office PowerPoint</Application>
  <PresentationFormat>Widescreen</PresentationFormat>
  <Paragraphs>89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Retrospect</vt:lpstr>
      <vt:lpstr>SIM GAME </vt:lpstr>
      <vt:lpstr>OVERVIEW</vt:lpstr>
      <vt:lpstr>PowerPoint Presentation</vt:lpstr>
      <vt:lpstr>GAMEPLAY EXAMPLE</vt:lpstr>
      <vt:lpstr>SUPERVISED LEARNING</vt:lpstr>
      <vt:lpstr>SUPERVISED LEARNING (cont.)</vt:lpstr>
      <vt:lpstr>Propagation:</vt:lpstr>
      <vt:lpstr>Backpropagation:</vt:lpstr>
      <vt:lpstr>PowerPoint Presentation</vt:lpstr>
      <vt:lpstr>Thank you for listening!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 GAME</dc:title>
  <dc:creator>Minh Nguyen</dc:creator>
  <cp:lastModifiedBy>Hau Ha</cp:lastModifiedBy>
  <cp:revision>42</cp:revision>
  <dcterms:created xsi:type="dcterms:W3CDTF">2020-02-12T18:52:08Z</dcterms:created>
  <dcterms:modified xsi:type="dcterms:W3CDTF">2020-03-24T02:25:34Z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0x01010076CFAD9DC2DA5140A6E19643911BE4A8</vt:lpwstr>
  </property>
</Properties>
</file>