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8" r:id="rId1"/>
  </p:sldMasterIdLst>
  <p:notesMasterIdLst>
    <p:notesMasterId r:id="rId63"/>
  </p:notesMasterIdLst>
  <p:sldIdLst>
    <p:sldId id="409" r:id="rId2"/>
    <p:sldId id="410" r:id="rId3"/>
    <p:sldId id="369" r:id="rId4"/>
    <p:sldId id="257" r:id="rId5"/>
    <p:sldId id="370" r:id="rId6"/>
    <p:sldId id="390" r:id="rId7"/>
    <p:sldId id="391" r:id="rId8"/>
    <p:sldId id="392" r:id="rId9"/>
    <p:sldId id="393" r:id="rId10"/>
    <p:sldId id="371" r:id="rId11"/>
    <p:sldId id="314" r:id="rId12"/>
    <p:sldId id="372" r:id="rId13"/>
    <p:sldId id="278"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 id="385" r:id="rId27"/>
    <p:sldId id="368" r:id="rId28"/>
    <p:sldId id="382" r:id="rId29"/>
    <p:sldId id="383" r:id="rId30"/>
    <p:sldId id="384" r:id="rId31"/>
    <p:sldId id="315" r:id="rId32"/>
    <p:sldId id="316" r:id="rId33"/>
    <p:sldId id="317" r:id="rId34"/>
    <p:sldId id="319" r:id="rId35"/>
    <p:sldId id="322" r:id="rId36"/>
    <p:sldId id="321" r:id="rId37"/>
    <p:sldId id="326" r:id="rId38"/>
    <p:sldId id="406" r:id="rId39"/>
    <p:sldId id="407" r:id="rId40"/>
    <p:sldId id="327" r:id="rId41"/>
    <p:sldId id="328" r:id="rId42"/>
    <p:sldId id="329" r:id="rId43"/>
    <p:sldId id="330" r:id="rId44"/>
    <p:sldId id="355" r:id="rId45"/>
    <p:sldId id="331" r:id="rId46"/>
    <p:sldId id="332" r:id="rId47"/>
    <p:sldId id="333" r:id="rId48"/>
    <p:sldId id="335" r:id="rId49"/>
    <p:sldId id="336" r:id="rId50"/>
    <p:sldId id="337" r:id="rId51"/>
    <p:sldId id="334" r:id="rId52"/>
    <p:sldId id="386" r:id="rId53"/>
    <p:sldId id="387" r:id="rId54"/>
    <p:sldId id="388" r:id="rId55"/>
    <p:sldId id="389" r:id="rId56"/>
    <p:sldId id="338" r:id="rId57"/>
    <p:sldId id="342" r:id="rId58"/>
    <p:sldId id="339" r:id="rId59"/>
    <p:sldId id="341" r:id="rId60"/>
    <p:sldId id="305" r:id="rId61"/>
    <p:sldId id="408" r:id="rId62"/>
  </p:sldIdLst>
  <p:sldSz cx="9144000" cy="6858000" type="screen4x3"/>
  <p:notesSz cx="6858000" cy="9144000"/>
  <p:custDataLst>
    <p:tags r:id="rId6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66FFCC"/>
    <a:srgbClr val="CC3300"/>
    <a:srgbClr val="FFFF00"/>
    <a:srgbClr val="003399"/>
    <a:srgbClr val="FFFFCC"/>
    <a:srgbClr val="0033CC"/>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97" autoAdjust="0"/>
    <p:restoredTop sz="93695" autoAdjust="0"/>
  </p:normalViewPr>
  <p:slideViewPr>
    <p:cSldViewPr>
      <p:cViewPr>
        <p:scale>
          <a:sx n="90" d="100"/>
          <a:sy n="90" d="100"/>
        </p:scale>
        <p:origin x="1856" y="6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tags" Target="tags/tag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00E9CB1-77C1-4B2F-9B4B-0E948049F8B9}" type="slidenum">
              <a:rPr lang="en-US"/>
              <a:pPr/>
              <a:t>‹#›</a:t>
            </a:fld>
            <a:endParaRPr lang="en-US"/>
          </a:p>
        </p:txBody>
      </p:sp>
    </p:spTree>
    <p:extLst>
      <p:ext uri="{BB962C8B-B14F-4D97-AF65-F5344CB8AC3E}">
        <p14:creationId xmlns:p14="http://schemas.microsoft.com/office/powerpoint/2010/main" val="18569253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5B3507-E898-4044-A35B-6D31C1AB45A1}" type="slidenum">
              <a:rPr lang="en-US"/>
              <a:pPr/>
              <a:t>3</a:t>
            </a:fld>
            <a:endParaRPr lang="en-US"/>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7962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FADC97-9B3F-4782-AFF6-271623A445C4}" type="slidenum">
              <a:rPr lang="en-US"/>
              <a:pPr/>
              <a:t>12</a:t>
            </a:fld>
            <a:endParaRPr 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723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1E14E6-E5C6-4FFF-992B-D7E76A5F0E2D}" type="slidenum">
              <a:rPr lang="en-US"/>
              <a:pPr/>
              <a:t>13</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b="1"/>
              <a:t>Những điểm giống nhau giữa hai mô hình:</a:t>
            </a:r>
            <a:endParaRPr lang="en-US"/>
          </a:p>
          <a:p>
            <a:r>
              <a:rPr lang="en-US"/>
              <a:t>Đều phân tầng chức năng. Mô hình  OSI có 7 tầng chức năng, mô hình TCP/IP có 4 tầng chức năng.</a:t>
            </a:r>
          </a:p>
          <a:p>
            <a:r>
              <a:rPr lang="en-US"/>
              <a:t>Đều có tầng Giao vận và tầng Mạng.</a:t>
            </a:r>
          </a:p>
          <a:p>
            <a:r>
              <a:rPr lang="en-US"/>
              <a:t>Cung cấp phương pháp truyền thông chuyển mạch gói.</a:t>
            </a:r>
          </a:p>
          <a:p>
            <a:r>
              <a:rPr lang="en-US"/>
              <a:t>Mối quan hệ giữa các tầng trên dưới và các tầng đồng mức giống nhau.</a:t>
            </a:r>
            <a:endParaRPr lang="en-US" b="1"/>
          </a:p>
          <a:p>
            <a:r>
              <a:rPr lang="en-US" b="1"/>
              <a:t>Những điểm khác biệt giữa hai mô hình</a:t>
            </a:r>
          </a:p>
          <a:p>
            <a:r>
              <a:rPr lang="en-US"/>
              <a:t>TCP/TP đơn giản vì có ít tầng chức năng hơn, nó gộp 3 tầng chức năng trên cùng thành một tầng chức năng và 2 tầng chức năng dưới cùng thành một tầng chức năng. </a:t>
            </a:r>
          </a:p>
          <a:p>
            <a:r>
              <a:rPr lang="en-US"/>
              <a:t>OSI không khái niệm chuyển phát thiếu tin cậy ở tầng Giao vận như giao thức UDP của mô hình TCP/IP.</a:t>
            </a:r>
          </a:p>
          <a:p>
            <a:r>
              <a:rPr lang="en-US"/>
              <a:t>Mô hình OSI và mô hình TCP/IP không chỉ khác nhau về kiến trúc và chức năng của từng tầng mà việc ứng dụng hai mô hình này trong thực tế cũng có sự khác nhau. Internet được phát triển dựa trên các tiêu chuẩn của họ giao thức TCP/IP do đó mô hình TCP/IP được tin tưởng, tín nhiệm bởi các giao thức cụ thể của nó. Ngược lại mô hình OSI không định ra một giao thức cụ thể nào và nó chỉ đóng vai trò như một khung tham chiếu (hướng dẫn) để hiểu và tạo ra một quá trình truyền thông</a:t>
            </a:r>
          </a:p>
        </p:txBody>
      </p:sp>
    </p:spTree>
    <p:extLst>
      <p:ext uri="{BB962C8B-B14F-4D97-AF65-F5344CB8AC3E}">
        <p14:creationId xmlns:p14="http://schemas.microsoft.com/office/powerpoint/2010/main" val="982936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14</a:t>
            </a:fld>
            <a:endParaRPr lang="en-US"/>
          </a:p>
        </p:txBody>
      </p:sp>
    </p:spTree>
    <p:extLst>
      <p:ext uri="{BB962C8B-B14F-4D97-AF65-F5344CB8AC3E}">
        <p14:creationId xmlns:p14="http://schemas.microsoft.com/office/powerpoint/2010/main" val="1605043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15</a:t>
            </a:fld>
            <a:endParaRPr lang="en-US"/>
          </a:p>
        </p:txBody>
      </p:sp>
    </p:spTree>
    <p:extLst>
      <p:ext uri="{BB962C8B-B14F-4D97-AF65-F5344CB8AC3E}">
        <p14:creationId xmlns:p14="http://schemas.microsoft.com/office/powerpoint/2010/main" val="2568376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16</a:t>
            </a:fld>
            <a:endParaRPr lang="en-US"/>
          </a:p>
        </p:txBody>
      </p:sp>
    </p:spTree>
    <p:extLst>
      <p:ext uri="{BB962C8B-B14F-4D97-AF65-F5344CB8AC3E}">
        <p14:creationId xmlns:p14="http://schemas.microsoft.com/office/powerpoint/2010/main" val="4263717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17</a:t>
            </a:fld>
            <a:endParaRPr lang="en-US"/>
          </a:p>
        </p:txBody>
      </p:sp>
    </p:spTree>
    <p:extLst>
      <p:ext uri="{BB962C8B-B14F-4D97-AF65-F5344CB8AC3E}">
        <p14:creationId xmlns:p14="http://schemas.microsoft.com/office/powerpoint/2010/main" val="4012187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18</a:t>
            </a:fld>
            <a:endParaRPr lang="en-US"/>
          </a:p>
        </p:txBody>
      </p:sp>
    </p:spTree>
    <p:extLst>
      <p:ext uri="{BB962C8B-B14F-4D97-AF65-F5344CB8AC3E}">
        <p14:creationId xmlns:p14="http://schemas.microsoft.com/office/powerpoint/2010/main" val="3101559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19</a:t>
            </a:fld>
            <a:endParaRPr lang="en-US"/>
          </a:p>
        </p:txBody>
      </p:sp>
    </p:spTree>
    <p:extLst>
      <p:ext uri="{BB962C8B-B14F-4D97-AF65-F5344CB8AC3E}">
        <p14:creationId xmlns:p14="http://schemas.microsoft.com/office/powerpoint/2010/main" val="1855007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20</a:t>
            </a:fld>
            <a:endParaRPr lang="en-US"/>
          </a:p>
        </p:txBody>
      </p:sp>
    </p:spTree>
    <p:extLst>
      <p:ext uri="{BB962C8B-B14F-4D97-AF65-F5344CB8AC3E}">
        <p14:creationId xmlns:p14="http://schemas.microsoft.com/office/powerpoint/2010/main" val="1926222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21</a:t>
            </a:fld>
            <a:endParaRPr lang="en-US"/>
          </a:p>
        </p:txBody>
      </p:sp>
    </p:spTree>
    <p:extLst>
      <p:ext uri="{BB962C8B-B14F-4D97-AF65-F5344CB8AC3E}">
        <p14:creationId xmlns:p14="http://schemas.microsoft.com/office/powerpoint/2010/main" val="164899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6385E1-E616-45B7-986C-D8E890F45AE1}" type="slidenum">
              <a:rPr lang="en-US"/>
              <a:pPr/>
              <a:t>4</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690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22</a:t>
            </a:fld>
            <a:endParaRPr lang="en-US"/>
          </a:p>
        </p:txBody>
      </p:sp>
    </p:spTree>
    <p:extLst>
      <p:ext uri="{BB962C8B-B14F-4D97-AF65-F5344CB8AC3E}">
        <p14:creationId xmlns:p14="http://schemas.microsoft.com/office/powerpoint/2010/main" val="22553464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23</a:t>
            </a:fld>
            <a:endParaRPr lang="en-US"/>
          </a:p>
        </p:txBody>
      </p:sp>
    </p:spTree>
    <p:extLst>
      <p:ext uri="{BB962C8B-B14F-4D97-AF65-F5344CB8AC3E}">
        <p14:creationId xmlns:p14="http://schemas.microsoft.com/office/powerpoint/2010/main" val="2928257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24</a:t>
            </a:fld>
            <a:endParaRPr lang="en-US"/>
          </a:p>
        </p:txBody>
      </p:sp>
    </p:spTree>
    <p:extLst>
      <p:ext uri="{BB962C8B-B14F-4D97-AF65-F5344CB8AC3E}">
        <p14:creationId xmlns:p14="http://schemas.microsoft.com/office/powerpoint/2010/main" val="3193595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25</a:t>
            </a:fld>
            <a:endParaRPr lang="en-US"/>
          </a:p>
        </p:txBody>
      </p:sp>
    </p:spTree>
    <p:extLst>
      <p:ext uri="{BB962C8B-B14F-4D97-AF65-F5344CB8AC3E}">
        <p14:creationId xmlns:p14="http://schemas.microsoft.com/office/powerpoint/2010/main" val="2409898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26</a:t>
            </a:fld>
            <a:endParaRPr lang="en-US"/>
          </a:p>
        </p:txBody>
      </p:sp>
    </p:spTree>
    <p:extLst>
      <p:ext uri="{BB962C8B-B14F-4D97-AF65-F5344CB8AC3E}">
        <p14:creationId xmlns:p14="http://schemas.microsoft.com/office/powerpoint/2010/main" val="1332037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42AB2-6E7C-4920-AA0C-A1A4F077ECA2}" type="slidenum">
              <a:rPr lang="en-US"/>
              <a:pPr/>
              <a:t>27</a:t>
            </a:fld>
            <a:endParaRPr lang="en-US"/>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84238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0FD831-111C-4F20-B2B0-71152E9B4B5B}" type="slidenum">
              <a:rPr lang="en-US"/>
              <a:pPr/>
              <a:t>28</a:t>
            </a:fld>
            <a:endParaRPr 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5473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B9328E-2F6C-48A2-BBC2-93235BBB7D37}" type="slidenum">
              <a:rPr lang="en-US"/>
              <a:pPr/>
              <a:t>29</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r>
              <a:rPr lang="en-US"/>
              <a:t>ARP là duy trì một bảng ghi tương ứng địa chỉ IP-địa chỉ vật lý. Khi có một địa chỉ IP, ARP sẽ dùng bảng này để tìm ra địa chỉ vật lý. Nếu không thấy, nó sẽ gửi một gói dữ liệu quảng bá, gọi là ARP request, chứa địa chỉ IP vào mạng LAN. Nếu máy nào nhận ARP request và nhận ra địa chỉ IP của mình thì sẽ gửi lại một gói dữ liệu chứa địa chỉ vật lý của nó. Máy gửi sẽ sử dụng địa chỉ vật lý này để gửi gói tin cho máy đích trên cùng mạng LAN.</a:t>
            </a:r>
          </a:p>
          <a:p>
            <a:r>
              <a:rPr lang="en-US"/>
              <a:t>Đối với các gói tin gởi cho các máy tính có địa chỉ IP không cùng một mạng cục bộ với máy gởi sẽ được chuyển hướng cho một router nằm cùng mạng với máy gởi để chuyển đi tiếp. Địa chỉ vật lý đích là địa chỉ của router.</a:t>
            </a:r>
          </a:p>
          <a:p>
            <a:r>
              <a:rPr lang="en-US"/>
              <a:t>Vì các yêu cầu ARP được quảng bá rộng rãi, cho nên bất kỳ một máy tính cũng có thể theo dõi tất cả các yều cầu được quảng bá này để lấy thông tin về địa chỉ vật lý và địa chỉ IP của máy gởi yêu cầu và bổ sung vào bảng ghi ARP của nó khi cần thiết. Khi một máy tính khởi động, nó gởi một yêu cầu ARP ( có thể cho chính nó) như để thông báo với các máy tính khác về sự xuất hiện của nó trong mạng cục bộ. </a:t>
            </a:r>
          </a:p>
        </p:txBody>
      </p:sp>
    </p:spTree>
    <p:extLst>
      <p:ext uri="{BB962C8B-B14F-4D97-AF65-F5344CB8AC3E}">
        <p14:creationId xmlns:p14="http://schemas.microsoft.com/office/powerpoint/2010/main" val="624549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0B480-DAB0-4422-84CA-E9A25D8ADFA5}" type="slidenum">
              <a:rPr lang="en-US"/>
              <a:pPr/>
              <a:t>30</a:t>
            </a:fld>
            <a:endParaRPr 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r>
              <a:rPr lang="en-US"/>
              <a:t>Là giao thức ngược với giao thức ARP, giao thức RARP được dùng để tìm địa chỉ IP từ địa chỉ vật lý.Giả sử trong mạng có một máy cần biết địa chỉ IP của mình, nó gửi một gói dữ liệu cho tất cả các máy trong mạng LAN. Mọi máy trong mạng đều có thể nhận gói dữ liệu này, nhưng chỉ có RARP server mới trả lại thông báo chứa địa chỉ mạng của máy đó.</a:t>
            </a:r>
          </a:p>
        </p:txBody>
      </p:sp>
    </p:spTree>
    <p:extLst>
      <p:ext uri="{BB962C8B-B14F-4D97-AF65-F5344CB8AC3E}">
        <p14:creationId xmlns:p14="http://schemas.microsoft.com/office/powerpoint/2010/main" val="767066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73F55C-D9AE-49F7-B795-C7EC3216FF33}" type="slidenum">
              <a:rPr lang="en-US"/>
              <a:pPr/>
              <a:t>31</a:t>
            </a:fld>
            <a:endParaRPr lang="en-US"/>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6086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4051E2-81A3-45C8-8BB6-FF2BCDCD08D7}" type="slidenum">
              <a:rPr lang="en-US"/>
              <a:pPr/>
              <a:t>5</a:t>
            </a:fld>
            <a:endParaRPr lang="en-US"/>
          </a:p>
        </p:txBody>
      </p:sp>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pPr marL="228600" indent="-228600">
              <a:buFontTx/>
              <a:buAutoNum type="arabicParenBoth"/>
            </a:pPr>
            <a:r>
              <a:rPr lang="en-US"/>
              <a:t> -TCP : Tầng 4, IP: Tầng 3, OSI</a:t>
            </a:r>
          </a:p>
          <a:p>
            <a:pPr marL="228600" indent="-228600"/>
            <a:r>
              <a:rPr lang="en-US"/>
              <a:t>     -  Mối quan hệ: IP chỉ ra đường đi cho các gói tin, TCP vận chuyển liên mạng tin cậy </a:t>
            </a:r>
          </a:p>
          <a:p>
            <a:pPr marL="228600" indent="-228600"/>
            <a:r>
              <a:rPr lang="en-US"/>
              <a:t>     -  vị trí trung tâm, hàng trăm giao thức đi kèm =&gt; họ giao thức TCP/IP</a:t>
            </a:r>
          </a:p>
          <a:p>
            <a:pPr marL="228600" indent="-228600"/>
            <a:r>
              <a:rPr lang="en-US"/>
              <a:t>(2) - bộ giao thức chính, nền tảng of Internet, thay thế giao thức đầu tiên của ARPARNET, đáp ứng nhu cầu liên mạng</a:t>
            </a:r>
          </a:p>
          <a:p>
            <a:pPr marL="228600" indent="-228600"/>
            <a:r>
              <a:rPr lang="en-US"/>
              <a:t>(3) - phát triển như một chuẩn mở: tài liệu đề xuất lấy ý kiến của mọi người, tổng hợp IETF thuộc IAB</a:t>
            </a:r>
          </a:p>
          <a:p>
            <a:pPr marL="228600" indent="-228600"/>
            <a:r>
              <a:rPr lang="en-US"/>
              <a:t>     - Văn bản chính thức: RFC</a:t>
            </a:r>
          </a:p>
          <a:p>
            <a:pPr marL="228600" indent="-228600"/>
            <a:r>
              <a:rPr lang="en-US"/>
              <a:t>     - Tổ chức hỗ trợ phát triển: IANA, InterNIC	</a:t>
            </a:r>
          </a:p>
          <a:p>
            <a:pPr marL="228600" indent="-228600"/>
            <a:r>
              <a:rPr lang="en-US"/>
              <a:t>	</a:t>
            </a:r>
          </a:p>
        </p:txBody>
      </p:sp>
    </p:spTree>
    <p:extLst>
      <p:ext uri="{BB962C8B-B14F-4D97-AF65-F5344CB8AC3E}">
        <p14:creationId xmlns:p14="http://schemas.microsoft.com/office/powerpoint/2010/main" val="213801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4233F2-8564-40BC-B8C7-42CEA898D77C}" type="slidenum">
              <a:rPr lang="en-US"/>
              <a:pPr/>
              <a:t>32</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9273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0C60E-7658-402D-ADD2-B0201D355A36}" type="slidenum">
              <a:rPr lang="en-US"/>
              <a:pPr/>
              <a:t>33</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00030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1808F9-1D2C-4DBD-9BFC-AB48CEA55D59}" type="slidenum">
              <a:rPr lang="en-US"/>
              <a:pPr/>
              <a:t>34</a:t>
            </a:fld>
            <a:endParaRPr 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1294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0463BE-202C-42C1-859E-1E3A7B03D456}" type="slidenum">
              <a:rPr lang="en-US"/>
              <a:pPr/>
              <a:t>35</a:t>
            </a:fld>
            <a:endParaRPr lang="en-US"/>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42476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E3B2C3-269E-4D2F-A0ED-738E19004CF6}" type="slidenum">
              <a:rPr lang="en-US"/>
              <a:pPr/>
              <a:t>36</a:t>
            </a:fld>
            <a:endParaRPr 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55191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35D8D2-C1B7-467E-9AE9-0E5A39A39487}" type="slidenum">
              <a:rPr lang="en-US"/>
              <a:pPr/>
              <a:t>37</a:t>
            </a:fld>
            <a:endParaRPr lang="en-US"/>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1761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38</a:t>
            </a:fld>
            <a:endParaRPr lang="en-US"/>
          </a:p>
        </p:txBody>
      </p:sp>
    </p:spTree>
    <p:extLst>
      <p:ext uri="{BB962C8B-B14F-4D97-AF65-F5344CB8AC3E}">
        <p14:creationId xmlns:p14="http://schemas.microsoft.com/office/powerpoint/2010/main" val="1080934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39</a:t>
            </a:fld>
            <a:endParaRPr lang="en-US"/>
          </a:p>
        </p:txBody>
      </p:sp>
    </p:spTree>
    <p:extLst>
      <p:ext uri="{BB962C8B-B14F-4D97-AF65-F5344CB8AC3E}">
        <p14:creationId xmlns:p14="http://schemas.microsoft.com/office/powerpoint/2010/main" val="3356339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B4887D-792C-489D-BB35-3AE5660A11FC}" type="slidenum">
              <a:rPr lang="en-US"/>
              <a:pPr/>
              <a:t>40</a:t>
            </a:fld>
            <a:endParaRPr lang="en-US"/>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152091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9946D7-84F2-4BC5-859D-9A4DBC7BD6C3}" type="slidenum">
              <a:rPr lang="en-US"/>
              <a:pPr/>
              <a:t>41</a:t>
            </a:fld>
            <a:endParaRPr lang="en-US"/>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5649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6</a:t>
            </a:fld>
            <a:endParaRPr lang="en-US"/>
          </a:p>
        </p:txBody>
      </p:sp>
    </p:spTree>
    <p:extLst>
      <p:ext uri="{BB962C8B-B14F-4D97-AF65-F5344CB8AC3E}">
        <p14:creationId xmlns:p14="http://schemas.microsoft.com/office/powerpoint/2010/main" val="34394187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6890B4-ADEB-4A7F-A2E6-E618B28583BC}" type="slidenum">
              <a:rPr lang="en-US"/>
              <a:pPr/>
              <a:t>42</a:t>
            </a:fld>
            <a:endParaRPr 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87037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79FA43-A77D-4093-9835-674B7603C7E7}" type="slidenum">
              <a:rPr lang="en-US"/>
              <a:pPr/>
              <a:t>43</a:t>
            </a:fld>
            <a:endParaRPr lang="en-US"/>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798954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D4765-21C1-4561-AB05-22F44271533A}" type="slidenum">
              <a:rPr lang="en-US"/>
              <a:pPr/>
              <a:t>44</a:t>
            </a:fld>
            <a:endParaRPr lang="en-US"/>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50324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DA6DF-1148-4C37-AA0F-827A1CAC65CA}" type="slidenum">
              <a:rPr lang="en-US"/>
              <a:pPr/>
              <a:t>45</a:t>
            </a:fld>
            <a:endParaRPr lang="en-US"/>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78704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681883-9D54-478D-B571-A67D940935D0}" type="slidenum">
              <a:rPr lang="en-US"/>
              <a:pPr/>
              <a:t>46</a:t>
            </a:fld>
            <a:endParaRPr lang="en-US"/>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320263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7221C-F250-48ED-BAA3-002AA2FDCC00}" type="slidenum">
              <a:rPr lang="en-US"/>
              <a:pPr/>
              <a:t>47</a:t>
            </a:fld>
            <a:endParaRPr lang="en-US"/>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60600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51683F-6DB5-4108-AACD-97165A8E4553}" type="slidenum">
              <a:rPr lang="en-US"/>
              <a:pPr/>
              <a:t>48</a:t>
            </a:fld>
            <a:endParaRPr lang="en-US"/>
          </a:p>
        </p:txBody>
      </p:sp>
      <p:sp>
        <p:nvSpPr>
          <p:cNvPr id="336898" name="Rectangle 2"/>
          <p:cNvSpPr>
            <a:spLocks noGrp="1" noRot="1" noChangeAspect="1" noChangeArrowheads="1" noTextEdit="1"/>
          </p:cNvSpPr>
          <p:nvPr>
            <p:ph type="sldImg"/>
          </p:nvPr>
        </p:nvSpPr>
        <p:spPr>
          <a:ln/>
        </p:spPr>
      </p:sp>
      <p:sp>
        <p:nvSpPr>
          <p:cNvPr id="33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83880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74F739-F49F-455C-B896-6FAF8EA98470}" type="slidenum">
              <a:rPr lang="en-US"/>
              <a:pPr/>
              <a:t>49</a:t>
            </a:fld>
            <a:endParaRPr lang="en-US"/>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42780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AB2AE6-437D-4F72-8E83-7B571B0DDA38}" type="slidenum">
              <a:rPr lang="en-US"/>
              <a:pPr/>
              <a:t>50</a:t>
            </a:fld>
            <a:endParaRPr lang="en-US"/>
          </a:p>
        </p:txBody>
      </p:sp>
      <p:sp>
        <p:nvSpPr>
          <p:cNvPr id="338946" name="Rectangle 2"/>
          <p:cNvSpPr>
            <a:spLocks noGrp="1" noRot="1" noChangeAspect="1" noChangeArrowheads="1" noTextEdit="1"/>
          </p:cNvSpPr>
          <p:nvPr>
            <p:ph type="sldImg"/>
          </p:nvPr>
        </p:nvSpPr>
        <p:spPr>
          <a:ln/>
        </p:spPr>
      </p:sp>
      <p:sp>
        <p:nvSpPr>
          <p:cNvPr id="3389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2667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D59E72-BD0C-4F2B-9B42-D37262F6CB0C}" type="slidenum">
              <a:rPr lang="en-US"/>
              <a:pPr/>
              <a:t>51</a:t>
            </a:fld>
            <a:endParaRPr lang="en-US"/>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2707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7</a:t>
            </a:fld>
            <a:endParaRPr lang="en-US"/>
          </a:p>
        </p:txBody>
      </p:sp>
    </p:spTree>
    <p:extLst>
      <p:ext uri="{BB962C8B-B14F-4D97-AF65-F5344CB8AC3E}">
        <p14:creationId xmlns:p14="http://schemas.microsoft.com/office/powerpoint/2010/main" val="11691881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483A30B3-9725-4CDB-9A55-D21E064269E3}" type="slidenum">
              <a:rPr lang="en-US"/>
              <a:pPr/>
              <a:t>52</a:t>
            </a:fld>
            <a:endParaRPr lang="en-US"/>
          </a:p>
        </p:txBody>
      </p:sp>
      <p:sp>
        <p:nvSpPr>
          <p:cNvPr id="159746" name="Rectangle 2"/>
          <p:cNvSpPr>
            <a:spLocks noChangeArrowheads="1"/>
          </p:cNvSpPr>
          <p:nvPr/>
        </p:nvSpPr>
        <p:spPr bwMode="auto">
          <a:xfrm>
            <a:off x="3884614" y="-1587"/>
            <a:ext cx="2976562" cy="460376"/>
          </a:xfrm>
          <a:prstGeom prst="rect">
            <a:avLst/>
          </a:prstGeom>
          <a:noFill/>
          <a:ln w="9525">
            <a:noFill/>
            <a:miter lim="800000"/>
            <a:headEnd/>
            <a:tailEnd/>
          </a:ln>
          <a:effectLst/>
        </p:spPr>
        <p:txBody>
          <a:bodyPr wrap="none" anchor="ctr"/>
          <a:lstStyle/>
          <a:p>
            <a:endParaRPr lang="en-US"/>
          </a:p>
        </p:txBody>
      </p:sp>
      <p:sp>
        <p:nvSpPr>
          <p:cNvPr id="159747" name="Rectangle 3"/>
          <p:cNvSpPr>
            <a:spLocks noChangeArrowheads="1"/>
          </p:cNvSpPr>
          <p:nvPr/>
        </p:nvSpPr>
        <p:spPr bwMode="auto">
          <a:xfrm>
            <a:off x="-3175" y="-1587"/>
            <a:ext cx="2973388" cy="460376"/>
          </a:xfrm>
          <a:prstGeom prst="rect">
            <a:avLst/>
          </a:prstGeom>
          <a:noFill/>
          <a:ln w="9525">
            <a:noFill/>
            <a:miter lim="800000"/>
            <a:headEnd/>
            <a:tailEnd/>
          </a:ln>
          <a:effectLst/>
        </p:spPr>
        <p:txBody>
          <a:bodyPr wrap="none" anchor="ctr"/>
          <a:lstStyle/>
          <a:p>
            <a:endParaRPr lang="en-US"/>
          </a:p>
        </p:txBody>
      </p:sp>
      <p:sp>
        <p:nvSpPr>
          <p:cNvPr id="159748" name="Rectangle 4"/>
          <p:cNvSpPr>
            <a:spLocks noGrp="1" noRot="1" noChangeAspect="1" noChangeArrowheads="1" noTextEdit="1"/>
          </p:cNvSpPr>
          <p:nvPr>
            <p:ph type="sldImg"/>
          </p:nvPr>
        </p:nvSpPr>
        <p:spPr>
          <a:xfrm>
            <a:off x="1243013" y="563563"/>
            <a:ext cx="4384675" cy="3287712"/>
          </a:xfrm>
          <a:ln/>
        </p:spPr>
      </p:sp>
      <p:sp>
        <p:nvSpPr>
          <p:cNvPr id="159749" name="Rectangle 5"/>
          <p:cNvSpPr>
            <a:spLocks noGrp="1" noChangeArrowheads="1"/>
          </p:cNvSpPr>
          <p:nvPr>
            <p:ph type="body" idx="1"/>
          </p:nvPr>
        </p:nvSpPr>
        <p:spPr>
          <a:xfrm>
            <a:off x="858838" y="3997325"/>
            <a:ext cx="5160962" cy="4306888"/>
          </a:xfrm>
        </p:spPr>
        <p:txBody>
          <a:bodyPr lIns="89724" tIns="44862" rIns="89724" bIns="44862"/>
          <a:lstStyle/>
          <a:p>
            <a:r>
              <a:rPr lang="en-US"/>
              <a:t>Lesson Aim</a:t>
            </a:r>
          </a:p>
          <a:p>
            <a:pPr lvl="1"/>
            <a:r>
              <a:rPr lang="en-US"/>
              <a:t>&lt;Enter lesson aim here.&gt;</a:t>
            </a:r>
          </a:p>
        </p:txBody>
      </p:sp>
    </p:spTree>
    <p:extLst>
      <p:ext uri="{BB962C8B-B14F-4D97-AF65-F5344CB8AC3E}">
        <p14:creationId xmlns:p14="http://schemas.microsoft.com/office/powerpoint/2010/main" val="313089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963DDD4E-6FAC-4E4A-BB0A-703728710454}" type="slidenum">
              <a:rPr lang="en-US"/>
              <a:pPr/>
              <a:t>53</a:t>
            </a:fld>
            <a:endParaRPr lang="en-US"/>
          </a:p>
        </p:txBody>
      </p:sp>
      <p:sp>
        <p:nvSpPr>
          <p:cNvPr id="163842" name="Rectangle 2"/>
          <p:cNvSpPr>
            <a:spLocks noChangeArrowheads="1"/>
          </p:cNvSpPr>
          <p:nvPr/>
        </p:nvSpPr>
        <p:spPr bwMode="auto">
          <a:xfrm>
            <a:off x="3884614" y="-1587"/>
            <a:ext cx="2976562" cy="460376"/>
          </a:xfrm>
          <a:prstGeom prst="rect">
            <a:avLst/>
          </a:prstGeom>
          <a:noFill/>
          <a:ln w="9525">
            <a:noFill/>
            <a:miter lim="800000"/>
            <a:headEnd/>
            <a:tailEnd/>
          </a:ln>
          <a:effectLst/>
        </p:spPr>
        <p:txBody>
          <a:bodyPr wrap="none" anchor="ctr"/>
          <a:lstStyle/>
          <a:p>
            <a:endParaRPr lang="en-US"/>
          </a:p>
        </p:txBody>
      </p:sp>
      <p:sp>
        <p:nvSpPr>
          <p:cNvPr id="163843" name="Rectangle 3"/>
          <p:cNvSpPr>
            <a:spLocks noChangeArrowheads="1"/>
          </p:cNvSpPr>
          <p:nvPr/>
        </p:nvSpPr>
        <p:spPr bwMode="auto">
          <a:xfrm>
            <a:off x="-3175" y="-1587"/>
            <a:ext cx="2973388" cy="460376"/>
          </a:xfrm>
          <a:prstGeom prst="rect">
            <a:avLst/>
          </a:prstGeom>
          <a:noFill/>
          <a:ln w="9525">
            <a:noFill/>
            <a:miter lim="800000"/>
            <a:headEnd/>
            <a:tailEnd/>
          </a:ln>
          <a:effectLst/>
        </p:spPr>
        <p:txBody>
          <a:bodyPr wrap="none" anchor="ctr"/>
          <a:lstStyle/>
          <a:p>
            <a:endParaRPr lang="en-US"/>
          </a:p>
        </p:txBody>
      </p:sp>
      <p:sp>
        <p:nvSpPr>
          <p:cNvPr id="163844" name="Rectangle 4"/>
          <p:cNvSpPr>
            <a:spLocks noGrp="1" noRot="1" noChangeAspect="1" noChangeArrowheads="1" noTextEdit="1"/>
          </p:cNvSpPr>
          <p:nvPr>
            <p:ph type="sldImg"/>
          </p:nvPr>
        </p:nvSpPr>
        <p:spPr>
          <a:xfrm>
            <a:off x="1243013" y="563563"/>
            <a:ext cx="4384675" cy="3287712"/>
          </a:xfrm>
          <a:ln/>
        </p:spPr>
      </p:sp>
      <p:sp>
        <p:nvSpPr>
          <p:cNvPr id="163845" name="Rectangle 5"/>
          <p:cNvSpPr>
            <a:spLocks noGrp="1" noChangeArrowheads="1"/>
          </p:cNvSpPr>
          <p:nvPr>
            <p:ph type="body" idx="1"/>
          </p:nvPr>
        </p:nvSpPr>
        <p:spPr>
          <a:xfrm>
            <a:off x="858838" y="3997325"/>
            <a:ext cx="5160962" cy="4306888"/>
          </a:xfrm>
        </p:spPr>
        <p:txBody>
          <a:bodyPr lIns="89724" tIns="44862" rIns="89724" bIns="44862"/>
          <a:lstStyle/>
          <a:p>
            <a:r>
              <a:rPr lang="en-US"/>
              <a:t>Lesson Aim</a:t>
            </a:r>
          </a:p>
          <a:p>
            <a:pPr lvl="1"/>
            <a:r>
              <a:rPr lang="en-US"/>
              <a:t>&lt;Enter lesson aim here.&gt;</a:t>
            </a:r>
          </a:p>
        </p:txBody>
      </p:sp>
    </p:spTree>
    <p:extLst>
      <p:ext uri="{BB962C8B-B14F-4D97-AF65-F5344CB8AC3E}">
        <p14:creationId xmlns:p14="http://schemas.microsoft.com/office/powerpoint/2010/main" val="8165047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86D24DB6-AC14-4B9A-B6EC-322565D12381}" type="slidenum">
              <a:rPr lang="en-US"/>
              <a:pPr/>
              <a:t>54</a:t>
            </a:fld>
            <a:endParaRPr lang="en-US"/>
          </a:p>
        </p:txBody>
      </p:sp>
      <p:sp>
        <p:nvSpPr>
          <p:cNvPr id="165890" name="Rectangle 2"/>
          <p:cNvSpPr>
            <a:spLocks noChangeArrowheads="1"/>
          </p:cNvSpPr>
          <p:nvPr/>
        </p:nvSpPr>
        <p:spPr bwMode="auto">
          <a:xfrm>
            <a:off x="3884614" y="-1587"/>
            <a:ext cx="2976562" cy="460376"/>
          </a:xfrm>
          <a:prstGeom prst="rect">
            <a:avLst/>
          </a:prstGeom>
          <a:noFill/>
          <a:ln w="9525">
            <a:noFill/>
            <a:miter lim="800000"/>
            <a:headEnd/>
            <a:tailEnd/>
          </a:ln>
          <a:effectLst/>
        </p:spPr>
        <p:txBody>
          <a:bodyPr wrap="none" anchor="ctr"/>
          <a:lstStyle/>
          <a:p>
            <a:endParaRPr lang="en-US"/>
          </a:p>
        </p:txBody>
      </p:sp>
      <p:sp>
        <p:nvSpPr>
          <p:cNvPr id="165891" name="Rectangle 3"/>
          <p:cNvSpPr>
            <a:spLocks noChangeArrowheads="1"/>
          </p:cNvSpPr>
          <p:nvPr/>
        </p:nvSpPr>
        <p:spPr bwMode="auto">
          <a:xfrm>
            <a:off x="-3175" y="-1587"/>
            <a:ext cx="2973388" cy="460376"/>
          </a:xfrm>
          <a:prstGeom prst="rect">
            <a:avLst/>
          </a:prstGeom>
          <a:noFill/>
          <a:ln w="9525">
            <a:noFill/>
            <a:miter lim="800000"/>
            <a:headEnd/>
            <a:tailEnd/>
          </a:ln>
          <a:effectLst/>
        </p:spPr>
        <p:txBody>
          <a:bodyPr wrap="none" anchor="ctr"/>
          <a:lstStyle/>
          <a:p>
            <a:endParaRPr lang="en-US"/>
          </a:p>
        </p:txBody>
      </p:sp>
      <p:sp>
        <p:nvSpPr>
          <p:cNvPr id="165892" name="Rectangle 4"/>
          <p:cNvSpPr>
            <a:spLocks noGrp="1" noRot="1" noChangeAspect="1" noChangeArrowheads="1" noTextEdit="1"/>
          </p:cNvSpPr>
          <p:nvPr>
            <p:ph type="sldImg"/>
          </p:nvPr>
        </p:nvSpPr>
        <p:spPr>
          <a:xfrm>
            <a:off x="1243013" y="563563"/>
            <a:ext cx="4384675" cy="3287712"/>
          </a:xfrm>
          <a:ln/>
        </p:spPr>
      </p:sp>
      <p:sp>
        <p:nvSpPr>
          <p:cNvPr id="165893" name="Rectangle 5"/>
          <p:cNvSpPr>
            <a:spLocks noGrp="1" noChangeArrowheads="1"/>
          </p:cNvSpPr>
          <p:nvPr>
            <p:ph type="body" idx="1"/>
          </p:nvPr>
        </p:nvSpPr>
        <p:spPr>
          <a:xfrm>
            <a:off x="858838" y="3997325"/>
            <a:ext cx="5160962" cy="4306888"/>
          </a:xfrm>
        </p:spPr>
        <p:txBody>
          <a:bodyPr lIns="89724" tIns="44862" rIns="89724" bIns="44862"/>
          <a:lstStyle/>
          <a:p>
            <a:r>
              <a:rPr lang="en-US"/>
              <a:t>Lesson Aim</a:t>
            </a:r>
          </a:p>
          <a:p>
            <a:pPr lvl="1"/>
            <a:r>
              <a:rPr lang="en-US"/>
              <a:t>&lt;Enter lesson aim here.&gt;</a:t>
            </a:r>
          </a:p>
        </p:txBody>
      </p:sp>
    </p:spTree>
    <p:extLst>
      <p:ext uri="{BB962C8B-B14F-4D97-AF65-F5344CB8AC3E}">
        <p14:creationId xmlns:p14="http://schemas.microsoft.com/office/powerpoint/2010/main" val="15835710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2CF81E65-948C-495A-A41A-A2EBE1942C31}" type="slidenum">
              <a:rPr lang="en-US"/>
              <a:pPr/>
              <a:t>55</a:t>
            </a:fld>
            <a:endParaRPr lang="en-US"/>
          </a:p>
        </p:txBody>
      </p:sp>
      <p:sp>
        <p:nvSpPr>
          <p:cNvPr id="167938" name="Rectangle 2"/>
          <p:cNvSpPr>
            <a:spLocks noChangeArrowheads="1"/>
          </p:cNvSpPr>
          <p:nvPr/>
        </p:nvSpPr>
        <p:spPr bwMode="auto">
          <a:xfrm>
            <a:off x="3884614" y="-1587"/>
            <a:ext cx="2976562" cy="460376"/>
          </a:xfrm>
          <a:prstGeom prst="rect">
            <a:avLst/>
          </a:prstGeom>
          <a:noFill/>
          <a:ln w="9525">
            <a:noFill/>
            <a:miter lim="800000"/>
            <a:headEnd/>
            <a:tailEnd/>
          </a:ln>
          <a:effectLst/>
        </p:spPr>
        <p:txBody>
          <a:bodyPr wrap="none" anchor="ctr"/>
          <a:lstStyle/>
          <a:p>
            <a:endParaRPr lang="en-US"/>
          </a:p>
        </p:txBody>
      </p:sp>
      <p:sp>
        <p:nvSpPr>
          <p:cNvPr id="167939" name="Rectangle 3"/>
          <p:cNvSpPr>
            <a:spLocks noChangeArrowheads="1"/>
          </p:cNvSpPr>
          <p:nvPr/>
        </p:nvSpPr>
        <p:spPr bwMode="auto">
          <a:xfrm>
            <a:off x="-3175" y="-1587"/>
            <a:ext cx="2973388" cy="460376"/>
          </a:xfrm>
          <a:prstGeom prst="rect">
            <a:avLst/>
          </a:prstGeom>
          <a:noFill/>
          <a:ln w="9525">
            <a:noFill/>
            <a:miter lim="800000"/>
            <a:headEnd/>
            <a:tailEnd/>
          </a:ln>
          <a:effectLst/>
        </p:spPr>
        <p:txBody>
          <a:bodyPr wrap="none" anchor="ctr"/>
          <a:lstStyle/>
          <a:p>
            <a:endParaRPr lang="en-US"/>
          </a:p>
        </p:txBody>
      </p:sp>
      <p:sp>
        <p:nvSpPr>
          <p:cNvPr id="167940" name="Rectangle 4"/>
          <p:cNvSpPr>
            <a:spLocks noGrp="1" noRot="1" noChangeAspect="1" noChangeArrowheads="1" noTextEdit="1"/>
          </p:cNvSpPr>
          <p:nvPr>
            <p:ph type="sldImg"/>
          </p:nvPr>
        </p:nvSpPr>
        <p:spPr>
          <a:xfrm>
            <a:off x="1243013" y="563563"/>
            <a:ext cx="4384675" cy="3287712"/>
          </a:xfrm>
          <a:ln/>
        </p:spPr>
      </p:sp>
      <p:sp>
        <p:nvSpPr>
          <p:cNvPr id="167941" name="Rectangle 5"/>
          <p:cNvSpPr>
            <a:spLocks noGrp="1" noChangeArrowheads="1"/>
          </p:cNvSpPr>
          <p:nvPr>
            <p:ph type="body" idx="1"/>
          </p:nvPr>
        </p:nvSpPr>
        <p:spPr>
          <a:xfrm>
            <a:off x="858838" y="3997325"/>
            <a:ext cx="5160962" cy="4306888"/>
          </a:xfrm>
        </p:spPr>
        <p:txBody>
          <a:bodyPr lIns="89724" tIns="44862" rIns="89724" bIns="44862"/>
          <a:lstStyle/>
          <a:p>
            <a:r>
              <a:rPr lang="en-US"/>
              <a:t>Lesson Aim</a:t>
            </a:r>
          </a:p>
          <a:p>
            <a:pPr lvl="1"/>
            <a:r>
              <a:rPr lang="en-US"/>
              <a:t>&lt;Enter lesson aim here.&gt;</a:t>
            </a:r>
          </a:p>
        </p:txBody>
      </p:sp>
    </p:spTree>
    <p:extLst>
      <p:ext uri="{BB962C8B-B14F-4D97-AF65-F5344CB8AC3E}">
        <p14:creationId xmlns:p14="http://schemas.microsoft.com/office/powerpoint/2010/main" val="5593010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2B1814-6C66-4FE1-A150-3F145A962AC8}" type="slidenum">
              <a:rPr lang="en-US"/>
              <a:pPr/>
              <a:t>56</a:t>
            </a:fld>
            <a:endParaRPr lang="en-US"/>
          </a:p>
        </p:txBody>
      </p:sp>
      <p:sp>
        <p:nvSpPr>
          <p:cNvPr id="340994" name="Rectangle 2"/>
          <p:cNvSpPr>
            <a:spLocks noGrp="1" noRot="1" noChangeAspect="1" noChangeArrowheads="1" noTextEdit="1"/>
          </p:cNvSpPr>
          <p:nvPr>
            <p:ph type="sldImg"/>
          </p:nvPr>
        </p:nvSpPr>
        <p:spPr>
          <a:ln/>
        </p:spPr>
      </p:sp>
      <p:sp>
        <p:nvSpPr>
          <p:cNvPr id="3409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51320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B0360E-5FE7-4ED8-BFD9-861D493F8FD6}" type="slidenum">
              <a:rPr lang="en-US"/>
              <a:pPr/>
              <a:t>57</a:t>
            </a:fld>
            <a:endParaRPr lang="en-US"/>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60904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79382-5BD1-4FEB-AA51-69950CF31F5A}" type="slidenum">
              <a:rPr lang="en-US"/>
              <a:pPr/>
              <a:t>58</a:t>
            </a:fld>
            <a:endParaRPr lang="en-US"/>
          </a:p>
        </p:txBody>
      </p:sp>
      <p:sp>
        <p:nvSpPr>
          <p:cNvPr id="343042" name="Rectangle 2"/>
          <p:cNvSpPr>
            <a:spLocks noGrp="1" noRot="1" noChangeAspect="1" noChangeArrowheads="1" noTextEdit="1"/>
          </p:cNvSpPr>
          <p:nvPr>
            <p:ph type="sldImg"/>
          </p:nvPr>
        </p:nvSpPr>
        <p:spPr>
          <a:ln/>
        </p:spPr>
      </p:sp>
      <p:sp>
        <p:nvSpPr>
          <p:cNvPr id="343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748064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8E4BB6-CFAA-4DE8-BA30-D0E9F317AA94}" type="slidenum">
              <a:rPr lang="en-US"/>
              <a:pPr/>
              <a:t>59</a:t>
            </a:fld>
            <a:endParaRPr lang="en-US"/>
          </a:p>
        </p:txBody>
      </p:sp>
      <p:sp>
        <p:nvSpPr>
          <p:cNvPr id="344066" name="Rectangle 2"/>
          <p:cNvSpPr>
            <a:spLocks noGrp="1" noRot="1" noChangeAspect="1" noChangeArrowheads="1" noTextEdit="1"/>
          </p:cNvSpPr>
          <p:nvPr>
            <p:ph type="sldImg"/>
          </p:nvPr>
        </p:nvSpPr>
        <p:spPr>
          <a:ln/>
        </p:spPr>
      </p:sp>
      <p:sp>
        <p:nvSpPr>
          <p:cNvPr id="344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31445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EA6A07-BA20-4767-8256-99FC59167C5D}" type="slidenum">
              <a:rPr lang="en-US"/>
              <a:pPr/>
              <a:t>60</a:t>
            </a:fld>
            <a:endParaRPr lang="en-US"/>
          </a:p>
        </p:txBody>
      </p:sp>
      <p:sp>
        <p:nvSpPr>
          <p:cNvPr id="345090" name="Rectangle 2"/>
          <p:cNvSpPr>
            <a:spLocks noGrp="1" noRot="1" noChangeAspect="1" noChangeArrowheads="1" noTextEdit="1"/>
          </p:cNvSpPr>
          <p:nvPr>
            <p:ph type="sldImg"/>
          </p:nvPr>
        </p:nvSpPr>
        <p:spPr>
          <a:ln/>
        </p:spPr>
      </p:sp>
      <p:sp>
        <p:nvSpPr>
          <p:cNvPr id="345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39000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8</a:t>
            </a:fld>
            <a:endParaRPr lang="en-US"/>
          </a:p>
        </p:txBody>
      </p:sp>
    </p:spTree>
    <p:extLst>
      <p:ext uri="{BB962C8B-B14F-4D97-AF65-F5344CB8AC3E}">
        <p14:creationId xmlns:p14="http://schemas.microsoft.com/office/powerpoint/2010/main" val="1852709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0E9CB1-77C1-4B2F-9B4B-0E948049F8B9}" type="slidenum">
              <a:rPr lang="en-US" smtClean="0"/>
              <a:pPr/>
              <a:t>9</a:t>
            </a:fld>
            <a:endParaRPr lang="en-US"/>
          </a:p>
        </p:txBody>
      </p:sp>
    </p:spTree>
    <p:extLst>
      <p:ext uri="{BB962C8B-B14F-4D97-AF65-F5344CB8AC3E}">
        <p14:creationId xmlns:p14="http://schemas.microsoft.com/office/powerpoint/2010/main" val="2454182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166F8E-E7B7-4148-A17C-B9BC88317073}" type="slidenum">
              <a:rPr lang="en-US"/>
              <a:pPr/>
              <a:t>10</a:t>
            </a:fld>
            <a:endParaRPr 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828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D457A-AE57-49DC-BCEF-1FBEF9FDCC65}" type="slidenum">
              <a:rPr lang="en-US"/>
              <a:pPr/>
              <a:t>11</a:t>
            </a:fld>
            <a:endParaRPr lang="en-US"/>
          </a:p>
        </p:txBody>
      </p:sp>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r>
              <a:rPr lang="en-US"/>
              <a:t>Các đoạn dữ liệu của tầng giao vận sẽ được đánh địa chỉ logic tại tầng Internet nhờ giao thức IP, sau đó dữ liệu được đóng thành các gói dữ liệu.</a:t>
            </a:r>
          </a:p>
          <a:p>
            <a:r>
              <a:rPr lang="en-US"/>
              <a:t>Khi đi chu du trên mạng mỗi khi đi qua một bộ định tuyến nó sẽ được kiểm tra xem máy nhận có nằm trong vùng quản lý của bộ định tuyến đó</a:t>
            </a:r>
          </a:p>
        </p:txBody>
      </p:sp>
    </p:spTree>
    <p:extLst>
      <p:ext uri="{BB962C8B-B14F-4D97-AF65-F5344CB8AC3E}">
        <p14:creationId xmlns:p14="http://schemas.microsoft.com/office/powerpoint/2010/main" val="110613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EAEAEA"/>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0" y="1449388"/>
            <a:ext cx="9144000"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0" y="1397000"/>
            <a:ext cx="91440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0" y="2976563"/>
            <a:ext cx="91440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latin typeface="Arial" pitchFamily="34" charset="0"/>
                <a:cs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latin typeface="Arial" pitchFamily="34" charset="0"/>
                <a:cs typeface="Arial" pitchFamily="34" charset="0"/>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fld id="{34147F18-EE93-475B-946E-F56DFEAF40D6}" type="datetime1">
              <a:rPr lang="en-US" smtClean="0"/>
              <a:t>9/4/17</a:t>
            </a:fld>
            <a:endParaRPr lang="en-US" altLang="en-US"/>
          </a:p>
        </p:txBody>
      </p:sp>
      <p:sp>
        <p:nvSpPr>
          <p:cNvPr id="12" name="Footer Placeholder 16"/>
          <p:cNvSpPr>
            <a:spLocks noGrp="1"/>
          </p:cNvSpPr>
          <p:nvPr>
            <p:ph type="ftr" sz="quarter" idx="11"/>
          </p:nvPr>
        </p:nvSpPr>
        <p:spPr/>
        <p:txBody>
          <a:bodyPr/>
          <a:lstStyle>
            <a:lvl1pPr>
              <a:defRPr/>
            </a:lvl1pPr>
          </a:lstStyle>
          <a:p>
            <a:r>
              <a:rPr lang="en-US" altLang="en-US" smtClean="0"/>
              <a:t>Mô hình TCP/IP</a:t>
            </a:r>
            <a:endParaRPr lang="en-US" altLang="en-US"/>
          </a:p>
        </p:txBody>
      </p:sp>
      <p:sp>
        <p:nvSpPr>
          <p:cNvPr id="13" name="Slide Number Placeholder 28"/>
          <p:cNvSpPr>
            <a:spLocks noGrp="1"/>
          </p:cNvSpPr>
          <p:nvPr>
            <p:ph type="sldNum" sz="quarter" idx="12"/>
          </p:nvPr>
        </p:nvSpPr>
        <p:spPr/>
        <p:txBody>
          <a:bodyPr/>
          <a:lstStyle>
            <a:lvl1pPr>
              <a:defRPr/>
            </a:lvl1pPr>
          </a:lstStyle>
          <a:p>
            <a:fld id="{7E3F081D-1209-4532-B560-259E2797E0C7}" type="slidenum">
              <a:rPr lang="en-US" altLang="en-US" smtClean="0"/>
              <a:pPr/>
              <a:t>‹#›</a:t>
            </a:fld>
            <a:endParaRPr lang="en-US"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533400" y="1066800"/>
            <a:ext cx="8382000" cy="5257800"/>
          </a:xfrm>
        </p:spPr>
        <p:txBody>
          <a:bodyPr/>
          <a:lstStyle>
            <a:lvl1pPr>
              <a:defRPr>
                <a:solidFill>
                  <a:schemeClr val="accent1">
                    <a:lumMod val="50000"/>
                  </a:schemeClr>
                </a:solidFill>
              </a:defRPr>
            </a:lvl1pPr>
            <a:lvl2pPr>
              <a:defRPr>
                <a:solidFill>
                  <a:schemeClr val="accent1">
                    <a:lumMod val="50000"/>
                  </a:schemeClr>
                </a:solidFill>
              </a:defRPr>
            </a:lvl2pPr>
            <a:lvl3pPr>
              <a:defRPr>
                <a:solidFill>
                  <a:schemeClr val="accent1">
                    <a:lumMod val="50000"/>
                  </a:schemeClr>
                </a:solidFill>
              </a:defRPr>
            </a:lvl3pPr>
            <a:lvl4pPr>
              <a:defRPr>
                <a:solidFill>
                  <a:schemeClr val="accent1">
                    <a:lumMod val="50000"/>
                  </a:schemeClr>
                </a:solidFill>
              </a:defRPr>
            </a:lvl4pPr>
            <a:lvl5pPr>
              <a:defRPr>
                <a:solidFill>
                  <a:schemeClr val="accent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39CF783-685D-4234-9EE3-CDE3B9789A73}" type="datetime1">
              <a:rPr lang="en-US" smtClean="0"/>
              <a:t>9/4/17</a:t>
            </a:fld>
            <a:endParaRPr lang="en-US" altLang="en-US"/>
          </a:p>
        </p:txBody>
      </p:sp>
      <p:sp>
        <p:nvSpPr>
          <p:cNvPr id="5" name="Footer Placeholder 2"/>
          <p:cNvSpPr>
            <a:spLocks noGrp="1"/>
          </p:cNvSpPr>
          <p:nvPr>
            <p:ph type="ftr" sz="quarter" idx="11"/>
          </p:nvPr>
        </p:nvSpPr>
        <p:spPr/>
        <p:txBody>
          <a:bodyPr/>
          <a:lstStyle>
            <a:lvl1pPr>
              <a:defRPr/>
            </a:lvl1pPr>
          </a:lstStyle>
          <a:p>
            <a:r>
              <a:rPr lang="en-US" altLang="en-US" smtClean="0"/>
              <a:t>Mô hình TCP/IP</a:t>
            </a:r>
            <a:endParaRPr lang="en-US" altLang="en-US"/>
          </a:p>
        </p:txBody>
      </p:sp>
      <p:sp>
        <p:nvSpPr>
          <p:cNvPr id="6" name="Slide Number Placeholder 22"/>
          <p:cNvSpPr>
            <a:spLocks noGrp="1"/>
          </p:cNvSpPr>
          <p:nvPr>
            <p:ph type="sldNum" sz="quarter" idx="12"/>
          </p:nvPr>
        </p:nvSpPr>
        <p:spPr/>
        <p:txBody>
          <a:bodyPr/>
          <a:lstStyle>
            <a:lvl1pPr>
              <a:defRPr/>
            </a:lvl1pPr>
          </a:lstStyle>
          <a:p>
            <a:fld id="{A0B6C8C1-1111-434F-A403-A39D5C761593}" type="slidenum">
              <a:rPr lang="en-US" altLang="en-US" smtClean="0"/>
              <a:pPr/>
              <a:t>‹#›</a:t>
            </a:fld>
            <a:endParaRPr lang="en-US"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533400" y="1066800"/>
            <a:ext cx="41148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00600" y="1066800"/>
            <a:ext cx="41910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125482F-6479-4B34-B989-64825739E212}" type="datetime1">
              <a:rPr lang="en-US" smtClean="0"/>
              <a:t>9/4/17</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smtClean="0"/>
              <a:t>Mô hình TCP/IP</a:t>
            </a:r>
            <a:endParaRPr lang="en-US" altLang="en-US"/>
          </a:p>
        </p:txBody>
      </p:sp>
      <p:sp>
        <p:nvSpPr>
          <p:cNvPr id="7" name="Slide Number Placeholder 6"/>
          <p:cNvSpPr>
            <a:spLocks noGrp="1"/>
          </p:cNvSpPr>
          <p:nvPr>
            <p:ph type="sldNum" sz="quarter" idx="12"/>
          </p:nvPr>
        </p:nvSpPr>
        <p:spPr/>
        <p:txBody>
          <a:bodyPr/>
          <a:lstStyle>
            <a:lvl1pPr>
              <a:defRPr/>
            </a:lvl1pPr>
          </a:lstStyle>
          <a:p>
            <a:fld id="{B7317A98-CA78-45F8-AAF2-A821ACF70569}" type="slidenum">
              <a:rPr lang="en-US" altLang="en-US" smtClean="0"/>
              <a:pPr/>
              <a:t>‹#›</a:t>
            </a:fld>
            <a:endParaRPr lang="en-US"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02EFF16D-890E-4A80-98A9-BE186EC49C26}" type="datetime1">
              <a:rPr lang="en-US" smtClean="0"/>
              <a:t>9/4/17</a:t>
            </a:fld>
            <a:endParaRPr lang="en-US" altLang="en-US"/>
          </a:p>
        </p:txBody>
      </p:sp>
      <p:sp>
        <p:nvSpPr>
          <p:cNvPr id="4" name="Footer Placeholder 3"/>
          <p:cNvSpPr>
            <a:spLocks noGrp="1"/>
          </p:cNvSpPr>
          <p:nvPr>
            <p:ph type="ftr" sz="quarter" idx="11"/>
          </p:nvPr>
        </p:nvSpPr>
        <p:spPr/>
        <p:txBody>
          <a:bodyPr/>
          <a:lstStyle>
            <a:lvl1pPr>
              <a:defRPr/>
            </a:lvl1pPr>
          </a:lstStyle>
          <a:p>
            <a:r>
              <a:rPr lang="en-US" altLang="en-US" smtClean="0"/>
              <a:t>Mô hình TCP/IP</a:t>
            </a:r>
            <a:endParaRPr lang="en-US" altLang="en-US"/>
          </a:p>
        </p:txBody>
      </p:sp>
      <p:sp>
        <p:nvSpPr>
          <p:cNvPr id="5" name="Slide Number Placeholder 4"/>
          <p:cNvSpPr>
            <a:spLocks noGrp="1"/>
          </p:cNvSpPr>
          <p:nvPr>
            <p:ph type="sldNum" sz="quarter" idx="12"/>
          </p:nvPr>
        </p:nvSpPr>
        <p:spPr/>
        <p:txBody>
          <a:bodyPr/>
          <a:lstStyle>
            <a:lvl1pPr>
              <a:defRPr/>
            </a:lvl1pPr>
          </a:lstStyle>
          <a:p>
            <a:fld id="{3B952D09-210F-4811-8848-39CD55D5FBF6}"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7010400" y="6400800"/>
            <a:ext cx="2133600" cy="457200"/>
          </a:xfrm>
        </p:spPr>
        <p:txBody>
          <a:bodyPr/>
          <a:lstStyle>
            <a:lvl1pPr>
              <a:defRPr/>
            </a:lvl1pPr>
          </a:lstStyle>
          <a:p>
            <a:fld id="{91D3D19C-F32B-4627-AC6D-6E73277C9A9A}" type="datetime1">
              <a:rPr lang="en-US" smtClean="0"/>
              <a:t>9/4/17</a:t>
            </a:fld>
            <a:endParaRPr lang="en-US" altLang="en-US"/>
          </a:p>
        </p:txBody>
      </p:sp>
      <p:sp>
        <p:nvSpPr>
          <p:cNvPr id="7" name="Footer Placeholder 6"/>
          <p:cNvSpPr>
            <a:spLocks noGrp="1"/>
          </p:cNvSpPr>
          <p:nvPr>
            <p:ph type="ftr" sz="quarter" idx="11"/>
          </p:nvPr>
        </p:nvSpPr>
        <p:spPr>
          <a:xfrm>
            <a:off x="838200" y="6400800"/>
            <a:ext cx="2895600" cy="457200"/>
          </a:xfrm>
        </p:spPr>
        <p:txBody>
          <a:bodyPr/>
          <a:lstStyle>
            <a:lvl1pPr>
              <a:defRPr/>
            </a:lvl1pPr>
          </a:lstStyle>
          <a:p>
            <a:r>
              <a:rPr lang="en-US" altLang="en-US"/>
              <a:t>Mô hình TCP/IP</a:t>
            </a:r>
          </a:p>
        </p:txBody>
      </p:sp>
      <p:sp>
        <p:nvSpPr>
          <p:cNvPr id="8" name="Slide Number Placeholder 7"/>
          <p:cNvSpPr>
            <a:spLocks noGrp="1"/>
          </p:cNvSpPr>
          <p:nvPr>
            <p:ph type="sldNum" sz="quarter" idx="12"/>
          </p:nvPr>
        </p:nvSpPr>
        <p:spPr>
          <a:xfrm>
            <a:off x="0" y="6400800"/>
            <a:ext cx="838200" cy="457200"/>
          </a:xfrm>
        </p:spPr>
        <p:txBody>
          <a:bodyPr/>
          <a:lstStyle>
            <a:lvl1pPr>
              <a:defRPr/>
            </a:lvl1pPr>
          </a:lstStyle>
          <a:p>
            <a:fld id="{604950BF-186A-4882-8A0F-3AD0D614CB90}" type="slidenum">
              <a:rPr lang="en-US" altLang="en-US"/>
              <a:pPr/>
              <a:t>‹#›</a:t>
            </a:fld>
            <a:endParaRPr lang="en-US" altLang="en-US"/>
          </a:p>
        </p:txBody>
      </p:sp>
    </p:spTree>
    <p:extLst>
      <p:ext uri="{BB962C8B-B14F-4D97-AF65-F5344CB8AC3E}">
        <p14:creationId xmlns:p14="http://schemas.microsoft.com/office/powerpoint/2010/main" val="12871408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ounded Rectangle 7"/>
          <p:cNvSpPr/>
          <p:nvPr/>
        </p:nvSpPr>
        <p:spPr>
          <a:xfrm>
            <a:off x="63500" y="69850"/>
            <a:ext cx="9013825" cy="6692900"/>
          </a:xfrm>
          <a:prstGeom prst="roundRect">
            <a:avLst>
              <a:gd name="adj" fmla="val 4929"/>
            </a:avLst>
          </a:prstGeom>
          <a:solidFill>
            <a:schemeClr val="bg1">
              <a:lumMod val="85000"/>
            </a:schemeClr>
          </a:solidFill>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0" y="0"/>
            <a:ext cx="9144000" cy="6858000"/>
          </a:xfrm>
          <a:prstGeom prst="rect">
            <a:avLst/>
          </a:prstGeom>
          <a:solidFill>
            <a:srgbClr val="E6E6E6"/>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0" y="52389"/>
            <a:ext cx="9144000" cy="7858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196" name="Title Placeholder 21"/>
          <p:cNvSpPr>
            <a:spLocks noGrp="1"/>
          </p:cNvSpPr>
          <p:nvPr>
            <p:ph type="title"/>
          </p:nvPr>
        </p:nvSpPr>
        <p:spPr bwMode="auto">
          <a:xfrm>
            <a:off x="228600" y="152400"/>
            <a:ext cx="8763000" cy="6096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endParaRPr lang="en-US" dirty="0" smtClean="0"/>
          </a:p>
        </p:txBody>
      </p:sp>
      <p:sp>
        <p:nvSpPr>
          <p:cNvPr id="8197" name="Text Placeholder 12"/>
          <p:cNvSpPr>
            <a:spLocks noGrp="1"/>
          </p:cNvSpPr>
          <p:nvPr>
            <p:ph type="body" idx="1"/>
          </p:nvPr>
        </p:nvSpPr>
        <p:spPr bwMode="auto">
          <a:xfrm>
            <a:off x="508000" y="1042988"/>
            <a:ext cx="8483600" cy="52816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Date Placeholder 13"/>
          <p:cNvSpPr>
            <a:spLocks noGrp="1"/>
          </p:cNvSpPr>
          <p:nvPr>
            <p:ph type="dt" sz="half" idx="2"/>
          </p:nvPr>
        </p:nvSpPr>
        <p:spPr>
          <a:xfrm>
            <a:off x="6553200" y="6521450"/>
            <a:ext cx="2476500" cy="260350"/>
          </a:xfrm>
          <a:prstGeom prst="rect">
            <a:avLst/>
          </a:prstGeom>
        </p:spPr>
        <p:txBody>
          <a:bodyPr anchor="ctr" anchorCtr="0"/>
          <a:lstStyle>
            <a:lvl1pPr algn="r" eaLnBrk="1" latinLnBrk="0" hangingPunct="1">
              <a:defRPr kumimoji="0" sz="1400">
                <a:solidFill>
                  <a:schemeClr val="tx2"/>
                </a:solidFill>
              </a:defRPr>
            </a:lvl1pPr>
          </a:lstStyle>
          <a:p>
            <a:fld id="{19FD55A0-4346-4D0F-ACB9-809C2EEE5C0C}" type="datetime1">
              <a:rPr lang="en-US" smtClean="0"/>
              <a:t>9/4/17</a:t>
            </a:fld>
            <a:endParaRPr lang="en-US" altLang="en-US"/>
          </a:p>
        </p:txBody>
      </p:sp>
      <p:sp>
        <p:nvSpPr>
          <p:cNvPr id="3" name="Footer Placeholder 2"/>
          <p:cNvSpPr>
            <a:spLocks noGrp="1"/>
          </p:cNvSpPr>
          <p:nvPr>
            <p:ph type="ftr" sz="quarter" idx="3"/>
          </p:nvPr>
        </p:nvSpPr>
        <p:spPr>
          <a:xfrm>
            <a:off x="1143000" y="6534150"/>
            <a:ext cx="5105400" cy="247650"/>
          </a:xfrm>
          <a:prstGeom prst="rect">
            <a:avLst/>
          </a:prstGeom>
        </p:spPr>
        <p:txBody>
          <a:bodyPr anchor="ctr" anchorCtr="0"/>
          <a:lstStyle>
            <a:lvl1pPr eaLnBrk="1" latinLnBrk="0" hangingPunct="1">
              <a:defRPr kumimoji="0" sz="1400">
                <a:solidFill>
                  <a:schemeClr val="tx2"/>
                </a:solidFill>
              </a:defRPr>
            </a:lvl1pPr>
          </a:lstStyle>
          <a:p>
            <a:r>
              <a:rPr lang="en-US" altLang="en-US" smtClean="0"/>
              <a:t>Mô hình TCP/IP</a:t>
            </a:r>
            <a:endParaRPr lang="en-US" altLang="en-US"/>
          </a:p>
        </p:txBody>
      </p:sp>
      <p:sp>
        <p:nvSpPr>
          <p:cNvPr id="23" name="Slide Number Placeholder 22"/>
          <p:cNvSpPr>
            <a:spLocks noGrp="1"/>
          </p:cNvSpPr>
          <p:nvPr>
            <p:ph type="sldNum" sz="quarter" idx="4"/>
          </p:nvPr>
        </p:nvSpPr>
        <p:spPr>
          <a:xfrm>
            <a:off x="63500" y="6477000"/>
            <a:ext cx="850900" cy="3556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100">
                <a:solidFill>
                  <a:srgbClr val="FFFFFF"/>
                </a:solidFill>
                <a:latin typeface="Franklin Gothic Book" pitchFamily="34" charset="0"/>
                <a:cs typeface="Arial" charset="0"/>
              </a:defRPr>
            </a:lvl1pPr>
          </a:lstStyle>
          <a:p>
            <a:fld id="{FA2BD231-DB28-4752-A1F9-6FE55C7BB5E7}" type="slidenum">
              <a:rPr lang="en-US" altLang="en-US" smtClean="0"/>
              <a:pPr/>
              <a:t>‹#›</a:t>
            </a:fld>
            <a:endParaRPr lang="en-US" altLang="en-US"/>
          </a:p>
        </p:txBody>
      </p:sp>
      <p:sp>
        <p:nvSpPr>
          <p:cNvPr id="12" name="Rectangle 11"/>
          <p:cNvSpPr/>
          <p:nvPr/>
        </p:nvSpPr>
        <p:spPr>
          <a:xfrm>
            <a:off x="0" y="0"/>
            <a:ext cx="91440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p:nvPr/>
        </p:nvSpPr>
        <p:spPr>
          <a:xfrm>
            <a:off x="0" y="830263"/>
            <a:ext cx="91440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Rectangle 1"/>
          <p:cNvSpPr/>
          <p:nvPr/>
        </p:nvSpPr>
        <p:spPr>
          <a:xfrm>
            <a:off x="0" y="6438900"/>
            <a:ext cx="914400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7553" y="1066800"/>
            <a:ext cx="615553" cy="4724400"/>
          </a:xfrm>
          <a:prstGeom prst="rect">
            <a:avLst/>
          </a:prstGeom>
          <a:noFill/>
          <a:ln w="9525">
            <a:noFill/>
          </a:ln>
        </p:spPr>
        <p:txBody>
          <a:bodyPr vert="vert270" wrap="square" rtlCol="0" anchor="ctr" anchorCtr="0">
            <a:spAutoFit/>
          </a:bodyPr>
          <a:lstStyle/>
          <a:p>
            <a:r>
              <a:rPr lang="en-US" sz="2800" b="0" cap="none" spc="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Học</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thực</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để</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tạo</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ra</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giá</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trị</a:t>
            </a:r>
            <a:r>
              <a:rPr lang="en-US" sz="2800" b="0" cap="none" spc="0" baseline="0" dirty="0"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2800" b="0" cap="none" spc="0" baseline="0" dirty="0" err="1" smtClean="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rPr>
              <a:t>thực</a:t>
            </a:r>
            <a:endParaRPr lang="en-US" sz="2800" b="0" cap="none" spc="0" dirty="0">
              <a:ln w="18415" cmpd="sng">
                <a:solidFill>
                  <a:schemeClr val="bg1">
                    <a:lumMod val="95000"/>
                  </a:schemeClr>
                </a:solidFill>
                <a:prstDash val="solid"/>
              </a:ln>
              <a:solidFill>
                <a:schemeClr val="bg1">
                  <a:lumMod val="95000"/>
                </a:schemeClr>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
        <p:nvSpPr>
          <p:cNvPr id="4" name="Rectangle 3"/>
          <p:cNvSpPr/>
          <p:nvPr/>
        </p:nvSpPr>
        <p:spPr>
          <a:xfrm>
            <a:off x="419099" y="954088"/>
            <a:ext cx="0" cy="5484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324600" y="-88900"/>
            <a:ext cx="2819400" cy="261610"/>
          </a:xfrm>
          <a:prstGeom prst="rect">
            <a:avLst/>
          </a:prstGeom>
          <a:noFill/>
        </p:spPr>
        <p:txBody>
          <a:bodyPr wrap="square" rtlCol="0">
            <a:spAutoFit/>
          </a:bodyPr>
          <a:lstStyle/>
          <a:p>
            <a:pPr algn="r"/>
            <a:r>
              <a:rPr lang="en-US" sz="1100" dirty="0" smtClean="0">
                <a:solidFill>
                  <a:schemeClr val="bg1">
                    <a:lumMod val="85000"/>
                  </a:schemeClr>
                </a:solidFill>
              </a:rPr>
              <a:t>Nguyen </a:t>
            </a:r>
            <a:r>
              <a:rPr lang="en-US" sz="1100" dirty="0" err="1" smtClean="0">
                <a:solidFill>
                  <a:schemeClr val="bg1">
                    <a:lumMod val="85000"/>
                  </a:schemeClr>
                </a:solidFill>
              </a:rPr>
              <a:t>Huu</a:t>
            </a:r>
            <a:r>
              <a:rPr lang="en-US" sz="1100" dirty="0" smtClean="0">
                <a:solidFill>
                  <a:schemeClr val="bg1">
                    <a:lumMod val="85000"/>
                  </a:schemeClr>
                </a:solidFill>
              </a:rPr>
              <a:t> </a:t>
            </a:r>
            <a:r>
              <a:rPr lang="en-US" sz="1100" dirty="0" err="1" smtClean="0">
                <a:solidFill>
                  <a:schemeClr val="bg1">
                    <a:lumMod val="85000"/>
                  </a:schemeClr>
                </a:solidFill>
              </a:rPr>
              <a:t>Trung</a:t>
            </a:r>
            <a:endParaRPr lang="en-US" sz="1100" dirty="0">
              <a:solidFill>
                <a:schemeClr val="bg1">
                  <a:lumMod val="85000"/>
                </a:scheme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6" r:id="rId5"/>
  </p:sldLayoutIdLst>
  <p:timing>
    <p:tnLst>
      <p:par>
        <p:cTn id="1" dur="indefinite" restart="never" nodeType="tmRoot"/>
      </p:par>
    </p:tnLst>
  </p:timing>
  <p:hf hdr="0"/>
  <p:txStyles>
    <p:titleStyle>
      <a:lvl1pPr algn="l" rtl="0" eaLnBrk="1" fontAlgn="base" hangingPunct="1">
        <a:spcBef>
          <a:spcPct val="0"/>
        </a:spcBef>
        <a:spcAft>
          <a:spcPct val="0"/>
        </a:spcAft>
        <a:defRPr sz="3000" b="1" kern="1200">
          <a:solidFill>
            <a:schemeClr val="bg1">
              <a:lumMod val="95000"/>
            </a:schemeClr>
          </a:solidFill>
          <a:latin typeface="Arial" pitchFamily="34" charset="0"/>
          <a:ea typeface="+mj-ea"/>
          <a:cs typeface="Arial" pitchFamily="34" charset="0"/>
        </a:defRPr>
      </a:lvl1pPr>
      <a:lvl2pPr algn="l" rtl="0" eaLnBrk="1" fontAlgn="base" hangingPunct="1">
        <a:spcBef>
          <a:spcPct val="0"/>
        </a:spcBef>
        <a:spcAft>
          <a:spcPct val="0"/>
        </a:spcAft>
        <a:defRPr sz="4000">
          <a:solidFill>
            <a:schemeClr val="tx2"/>
          </a:solidFill>
          <a:latin typeface="Arial" charset="0"/>
          <a:cs typeface="Arial" charset="0"/>
        </a:defRPr>
      </a:lvl2pPr>
      <a:lvl3pPr algn="l" rtl="0" eaLnBrk="1" fontAlgn="base" hangingPunct="1">
        <a:spcBef>
          <a:spcPct val="0"/>
        </a:spcBef>
        <a:spcAft>
          <a:spcPct val="0"/>
        </a:spcAft>
        <a:defRPr sz="4000">
          <a:solidFill>
            <a:schemeClr val="tx2"/>
          </a:solidFill>
          <a:latin typeface="Arial" charset="0"/>
          <a:cs typeface="Arial" charset="0"/>
        </a:defRPr>
      </a:lvl3pPr>
      <a:lvl4pPr algn="l" rtl="0" eaLnBrk="1" fontAlgn="base" hangingPunct="1">
        <a:spcBef>
          <a:spcPct val="0"/>
        </a:spcBef>
        <a:spcAft>
          <a:spcPct val="0"/>
        </a:spcAft>
        <a:defRPr sz="4000">
          <a:solidFill>
            <a:schemeClr val="tx2"/>
          </a:solidFill>
          <a:latin typeface="Arial" charset="0"/>
          <a:cs typeface="Arial" charset="0"/>
        </a:defRPr>
      </a:lvl4pPr>
      <a:lvl5pPr algn="l" rtl="0" eaLnBrk="1" fontAlgn="base" hangingPunct="1">
        <a:spcBef>
          <a:spcPct val="0"/>
        </a:spcBef>
        <a:spcAft>
          <a:spcPct val="0"/>
        </a:spcAft>
        <a:defRPr sz="4000">
          <a:solidFill>
            <a:schemeClr val="tx2"/>
          </a:solidFill>
          <a:latin typeface="Arial" charset="0"/>
          <a:cs typeface="Arial" charset="0"/>
        </a:defRPr>
      </a:lvl5pPr>
      <a:lvl6pPr marL="457200" algn="l" rtl="0" eaLnBrk="1" fontAlgn="base" hangingPunct="1">
        <a:spcBef>
          <a:spcPct val="0"/>
        </a:spcBef>
        <a:spcAft>
          <a:spcPct val="0"/>
        </a:spcAft>
        <a:defRPr sz="4000">
          <a:solidFill>
            <a:schemeClr val="tx2"/>
          </a:solidFill>
          <a:latin typeface="Arial" charset="0"/>
          <a:cs typeface="Arial" charset="0"/>
        </a:defRPr>
      </a:lvl6pPr>
      <a:lvl7pPr marL="914400" algn="l" rtl="0" eaLnBrk="1" fontAlgn="base" hangingPunct="1">
        <a:spcBef>
          <a:spcPct val="0"/>
        </a:spcBef>
        <a:spcAft>
          <a:spcPct val="0"/>
        </a:spcAft>
        <a:defRPr sz="4000">
          <a:solidFill>
            <a:schemeClr val="tx2"/>
          </a:solidFill>
          <a:latin typeface="Arial" charset="0"/>
          <a:cs typeface="Arial" charset="0"/>
        </a:defRPr>
      </a:lvl7pPr>
      <a:lvl8pPr marL="1371600" algn="l" rtl="0" eaLnBrk="1" fontAlgn="base" hangingPunct="1">
        <a:spcBef>
          <a:spcPct val="0"/>
        </a:spcBef>
        <a:spcAft>
          <a:spcPct val="0"/>
        </a:spcAft>
        <a:defRPr sz="4000">
          <a:solidFill>
            <a:schemeClr val="tx2"/>
          </a:solidFill>
          <a:latin typeface="Arial" charset="0"/>
          <a:cs typeface="Arial" charset="0"/>
        </a:defRPr>
      </a:lvl8pPr>
      <a:lvl9pPr marL="1828800" algn="l" rtl="0" eaLnBrk="1" fontAlgn="base" hangingPunct="1">
        <a:spcBef>
          <a:spcPct val="0"/>
        </a:spcBef>
        <a:spcAft>
          <a:spcPct val="0"/>
        </a:spcAft>
        <a:defRPr sz="4000">
          <a:solidFill>
            <a:schemeClr val="tx2"/>
          </a:solidFill>
          <a:latin typeface="Arial" charset="0"/>
          <a:cs typeface="Arial" charset="0"/>
        </a:defRPr>
      </a:lvl9pPr>
    </p:titleStyle>
    <p:bodyStyle>
      <a:lvl1pPr marL="273050" indent="-273050" algn="l" rtl="0" eaLnBrk="1" fontAlgn="base" hangingPunct="1">
        <a:spcBef>
          <a:spcPts val="575"/>
        </a:spcBef>
        <a:spcAft>
          <a:spcPct val="0"/>
        </a:spcAft>
        <a:buClr>
          <a:schemeClr val="accent1"/>
        </a:buClr>
        <a:buSzPct val="85000"/>
        <a:buFont typeface="Wingdings 2" pitchFamily="18" charset="2"/>
        <a:buChar char=""/>
        <a:defRPr sz="2600" kern="1200">
          <a:solidFill>
            <a:schemeClr val="accent1">
              <a:lumMod val="50000"/>
            </a:schemeClr>
          </a:solidFill>
          <a:latin typeface="Arial" pitchFamily="34" charset="0"/>
          <a:ea typeface="+mn-ea"/>
          <a:cs typeface="Arial" pitchFamily="34" charset="0"/>
        </a:defRPr>
      </a:lvl1pPr>
      <a:lvl2pPr marL="547688" indent="-228600" algn="l" rtl="0" eaLnBrk="1" fontAlgn="base" hangingPunct="1">
        <a:spcBef>
          <a:spcPts val="375"/>
        </a:spcBef>
        <a:spcAft>
          <a:spcPct val="0"/>
        </a:spcAft>
        <a:buClr>
          <a:schemeClr val="accent2"/>
        </a:buClr>
        <a:buSzPct val="85000"/>
        <a:buFont typeface="Wingdings 2" pitchFamily="18" charset="2"/>
        <a:buChar char=""/>
        <a:defRPr sz="2400" kern="1200">
          <a:solidFill>
            <a:schemeClr val="accent1">
              <a:lumMod val="50000"/>
            </a:schemeClr>
          </a:solidFill>
          <a:latin typeface="Arial" pitchFamily="34" charset="0"/>
          <a:ea typeface="+mn-ea"/>
          <a:cs typeface="Arial" pitchFamily="34" charset="0"/>
        </a:defRPr>
      </a:lvl2pPr>
      <a:lvl3pPr marL="822325" indent="-228600" algn="l" rtl="0" eaLnBrk="1" fontAlgn="base" hangingPunct="1">
        <a:spcBef>
          <a:spcPts val="375"/>
        </a:spcBef>
        <a:spcAft>
          <a:spcPct val="0"/>
        </a:spcAft>
        <a:buClr>
          <a:srgbClr val="AABBDF"/>
        </a:buClr>
        <a:buSzPct val="85000"/>
        <a:buFont typeface="Wingdings 2" pitchFamily="18" charset="2"/>
        <a:buChar char=""/>
        <a:defRPr sz="2000" kern="1200">
          <a:solidFill>
            <a:schemeClr val="accent1">
              <a:lumMod val="50000"/>
            </a:schemeClr>
          </a:solidFill>
          <a:latin typeface="Arial" pitchFamily="34" charset="0"/>
          <a:ea typeface="+mn-ea"/>
          <a:cs typeface="Arial" pitchFamily="34" charset="0"/>
        </a:defRPr>
      </a:lvl3pPr>
      <a:lvl4pPr marL="1096963" indent="-228600" algn="l" rtl="0" eaLnBrk="1" fontAlgn="base" hangingPunct="1">
        <a:spcBef>
          <a:spcPts val="375"/>
        </a:spcBef>
        <a:spcAft>
          <a:spcPct val="0"/>
        </a:spcAft>
        <a:buClr>
          <a:srgbClr val="0BD0D9"/>
        </a:buClr>
        <a:buSzPct val="80000"/>
        <a:buFont typeface="Wingdings 2" pitchFamily="18" charset="2"/>
        <a:buChar char=""/>
        <a:defRPr sz="2000" kern="1200">
          <a:solidFill>
            <a:schemeClr val="accent1">
              <a:lumMod val="50000"/>
            </a:schemeClr>
          </a:solidFill>
          <a:latin typeface="Arial" pitchFamily="34" charset="0"/>
          <a:ea typeface="+mn-ea"/>
          <a:cs typeface="Arial" pitchFamily="34" charset="0"/>
        </a:defRPr>
      </a:lvl4pPr>
      <a:lvl5pPr marL="1371600" indent="-228600" algn="l" rtl="0" eaLnBrk="1" fontAlgn="base" hangingPunct="1">
        <a:spcBef>
          <a:spcPts val="375"/>
        </a:spcBef>
        <a:spcAft>
          <a:spcPct val="0"/>
        </a:spcAft>
        <a:buClr>
          <a:srgbClr val="0BD0D9"/>
        </a:buClr>
        <a:buChar char="o"/>
        <a:defRPr sz="2000" kern="1200">
          <a:solidFill>
            <a:schemeClr val="accent1">
              <a:lumMod val="50000"/>
            </a:schemeClr>
          </a:solidFill>
          <a:latin typeface="Arial" pitchFamily="34" charset="0"/>
          <a:ea typeface="+mn-ea"/>
          <a:cs typeface="Arial" pitchFamily="34"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1" Type="http://schemas.openxmlformats.org/officeDocument/2006/relationships/slide" Target="slide22.xml"/><Relationship Id="rId12" Type="http://schemas.openxmlformats.org/officeDocument/2006/relationships/slide" Target="slide24.xml"/><Relationship Id="rId13" Type="http://schemas.openxmlformats.org/officeDocument/2006/relationships/slide" Target="slide23.xml"/><Relationship Id="rId14" Type="http://schemas.openxmlformats.org/officeDocument/2006/relationships/slide" Target="slide25.xml"/><Relationship Id="rId15" Type="http://schemas.openxmlformats.org/officeDocument/2006/relationships/slide" Target="slide26.xm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slide" Target="slide15.xml"/><Relationship Id="rId5" Type="http://schemas.openxmlformats.org/officeDocument/2006/relationships/slide" Target="slide16.xml"/><Relationship Id="rId6" Type="http://schemas.openxmlformats.org/officeDocument/2006/relationships/slide" Target="slide17.xml"/><Relationship Id="rId7" Type="http://schemas.openxmlformats.org/officeDocument/2006/relationships/slide" Target="slide18.xml"/><Relationship Id="rId8" Type="http://schemas.openxmlformats.org/officeDocument/2006/relationships/slide" Target="slide19.xml"/><Relationship Id="rId9" Type="http://schemas.openxmlformats.org/officeDocument/2006/relationships/slide" Target="slide20.xml"/><Relationship Id="rId10" Type="http://schemas.openxmlformats.org/officeDocument/2006/relationships/slide" Target="slide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slide" Target="slide14.xml"/></Relationships>
</file>

<file path=ppt/slides/_rels/slide17.xml.rels><?xml version="1.0" encoding="UTF-8" standalone="yes"?>
<Relationships xmlns="http://schemas.openxmlformats.org/package/2006/relationships"><Relationship Id="rId3" Type="http://schemas.openxmlformats.org/officeDocument/2006/relationships/hyperlink" Target="mailto:usename@company.com" TargetMode="External"/><Relationship Id="rId4" Type="http://schemas.openxmlformats.org/officeDocument/2006/relationships/slide" Target="slide14.xml"/><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slide" Target="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slide" Target="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slide" Target="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slide" Target="slide1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slide" Target="slide14.xml"/><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slide" Target="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slide" Target="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slide" Target="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7.xml.rels><?xml version="1.0" encoding="UTF-8" standalone="yes"?>
<Relationships xmlns="http://schemas.openxmlformats.org/package/2006/relationships"><Relationship Id="rId3" Type="http://schemas.openxmlformats.org/officeDocument/2006/relationships/image" Target="../media/image16.wmf"/><Relationship Id="rId4"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3.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kiểm tra </a:t>
            </a:r>
            <a:r>
              <a:rPr lang="en-US"/>
              <a:t>10 ph</a:t>
            </a:r>
            <a:r>
              <a:rPr lang="vi-VN"/>
              <a:t>út</a:t>
            </a:r>
            <a:endParaRPr lang="en-US"/>
          </a:p>
        </p:txBody>
      </p:sp>
      <p:sp>
        <p:nvSpPr>
          <p:cNvPr id="3" name="Content Placeholder 2"/>
          <p:cNvSpPr>
            <a:spLocks noGrp="1"/>
          </p:cNvSpPr>
          <p:nvPr>
            <p:ph sz="quarter" idx="1"/>
          </p:nvPr>
        </p:nvSpPr>
        <p:spPr>
          <a:xfrm>
            <a:off x="6553200" y="1066800"/>
            <a:ext cx="2362200" cy="5257800"/>
          </a:xfrm>
        </p:spPr>
        <p:txBody>
          <a:bodyPr/>
          <a:lstStyle/>
          <a:p>
            <a:endParaRPr lang="en-US"/>
          </a:p>
        </p:txBody>
      </p:sp>
      <p:sp>
        <p:nvSpPr>
          <p:cNvPr id="4" name="Date Placeholder 3"/>
          <p:cNvSpPr>
            <a:spLocks noGrp="1"/>
          </p:cNvSpPr>
          <p:nvPr>
            <p:ph type="dt" sz="half" idx="10"/>
          </p:nvPr>
        </p:nvSpPr>
        <p:spPr/>
        <p:txBody>
          <a:bodyPr/>
          <a:lstStyle/>
          <a:p>
            <a:fld id="{C39CF783-685D-4234-9EE3-CDE3B9789A73}"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smtClean="0"/>
              <a:t>Mô hình TCP/IP</a:t>
            </a:r>
            <a:endParaRPr lang="en-US" altLang="en-US"/>
          </a:p>
        </p:txBody>
      </p:sp>
      <p:sp>
        <p:nvSpPr>
          <p:cNvPr id="6" name="Slide Number Placeholder 5"/>
          <p:cNvSpPr>
            <a:spLocks noGrp="1"/>
          </p:cNvSpPr>
          <p:nvPr>
            <p:ph type="sldNum" sz="quarter" idx="12"/>
          </p:nvPr>
        </p:nvSpPr>
        <p:spPr/>
        <p:txBody>
          <a:bodyPr/>
          <a:lstStyle/>
          <a:p>
            <a:fld id="{A0B6C8C1-1111-434F-A403-A39D5C761593}" type="slidenum">
              <a:rPr lang="en-US" altLang="en-US" smtClean="0"/>
              <a:pPr/>
              <a:t>1</a:t>
            </a:fld>
            <a:endParaRPr lang="en-US" alt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88950" y="1009650"/>
            <a:ext cx="5759450" cy="5314950"/>
          </a:xfrm>
          <a:prstGeom prst="rect">
            <a:avLst/>
          </a:prstGeom>
          <a:noFill/>
          <a:ln>
            <a:noFill/>
          </a:ln>
        </p:spPr>
      </p:pic>
      <p:sp>
        <p:nvSpPr>
          <p:cNvPr id="8" name="Text Box 8"/>
          <p:cNvSpPr txBox="1"/>
          <p:nvPr/>
        </p:nvSpPr>
        <p:spPr>
          <a:xfrm>
            <a:off x="6189980" y="1066800"/>
            <a:ext cx="2982595" cy="510540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342900" marR="0" lvl="0" indent="-342900">
              <a:spcBef>
                <a:spcPts val="0"/>
              </a:spcBef>
              <a:spcAft>
                <a:spcPts val="0"/>
              </a:spcAft>
              <a:buFont typeface="+mj-lt"/>
              <a:buAutoNum type="alphaUcPeriod"/>
            </a:pPr>
            <a:r>
              <a:rPr lang="x-none" sz="1000">
                <a:effectLst/>
                <a:latin typeface="Arial" charset="0"/>
                <a:ea typeface="Calibri" charset="0"/>
              </a:rPr>
              <a:t>Destination MAC: 0011.43da.2c98</a:t>
            </a:r>
            <a:endParaRPr lang="en-US" sz="1200">
              <a:effectLst/>
              <a:latin typeface="Arial" charset="0"/>
              <a:ea typeface="Calibri" charset="0"/>
            </a:endParaRPr>
          </a:p>
          <a:p>
            <a:pPr marL="457200" marR="0">
              <a:spcBef>
                <a:spcPts val="0"/>
              </a:spcBef>
              <a:spcAft>
                <a:spcPts val="0"/>
              </a:spcAft>
            </a:pPr>
            <a:r>
              <a:rPr lang="x-none" sz="1000">
                <a:effectLst/>
                <a:latin typeface="Arial" charset="0"/>
                <a:ea typeface="Calibri" charset="0"/>
              </a:rPr>
              <a:t>Source MAC: 0007.0e8f.088a</a:t>
            </a:r>
            <a:endParaRPr lang="en-US" sz="1200">
              <a:effectLst/>
              <a:latin typeface="Arial" charset="0"/>
              <a:ea typeface="Calibri" charset="0"/>
            </a:endParaRPr>
          </a:p>
          <a:p>
            <a:pPr marL="457200" marR="0">
              <a:spcBef>
                <a:spcPts val="0"/>
              </a:spcBef>
              <a:spcAft>
                <a:spcPts val="0"/>
              </a:spcAft>
            </a:pPr>
            <a:r>
              <a:rPr lang="x-none" sz="1000">
                <a:effectLst/>
                <a:latin typeface="Arial" charset="0"/>
                <a:ea typeface="Calibri" charset="0"/>
              </a:rPr>
              <a:t>Destination IP: 192.168.60.5</a:t>
            </a:r>
            <a:endParaRPr lang="en-US" sz="1200">
              <a:effectLst/>
              <a:latin typeface="Arial" charset="0"/>
              <a:ea typeface="Calibri" charset="0"/>
            </a:endParaRPr>
          </a:p>
          <a:p>
            <a:pPr marL="457200" marR="0">
              <a:spcBef>
                <a:spcPts val="0"/>
              </a:spcBef>
              <a:spcAft>
                <a:spcPts val="0"/>
              </a:spcAft>
            </a:pPr>
            <a:r>
              <a:rPr lang="x-none" sz="1000">
                <a:effectLst/>
                <a:latin typeface="Arial" charset="0"/>
                <a:ea typeface="Calibri" charset="0"/>
              </a:rPr>
              <a:t>Source IP: 192.168.60.1</a:t>
            </a:r>
            <a:endParaRPr lang="en-US" sz="1200">
              <a:effectLst/>
              <a:latin typeface="Arial" charset="0"/>
              <a:ea typeface="Calibri" charset="0"/>
            </a:endParaRPr>
          </a:p>
          <a:p>
            <a:pPr marR="0" lvl="0">
              <a:spcBef>
                <a:spcPts val="0"/>
              </a:spcBef>
              <a:spcAft>
                <a:spcPts val="0"/>
              </a:spcAft>
            </a:pPr>
            <a:r>
              <a:rPr lang="en-US" sz="1000">
                <a:effectLst/>
                <a:latin typeface="Arial" charset="0"/>
                <a:ea typeface="Calibri" charset="0"/>
              </a:rPr>
              <a:t>B          </a:t>
            </a:r>
            <a:r>
              <a:rPr lang="x-none" sz="1000">
                <a:effectLst/>
                <a:latin typeface="Arial" charset="0"/>
                <a:ea typeface="Calibri" charset="0"/>
              </a:rPr>
              <a:t>Destination MAC: 0011.43da.2c98</a:t>
            </a:r>
            <a:endParaRPr lang="en-US" sz="1200">
              <a:effectLst/>
              <a:latin typeface="Arial" charset="0"/>
              <a:ea typeface="Calibri" charset="0"/>
            </a:endParaRPr>
          </a:p>
          <a:p>
            <a:pPr marL="457200" marR="0">
              <a:spcBef>
                <a:spcPts val="0"/>
              </a:spcBef>
              <a:spcAft>
                <a:spcPts val="0"/>
              </a:spcAft>
            </a:pPr>
            <a:r>
              <a:rPr lang="x-none" sz="1000">
                <a:effectLst/>
                <a:latin typeface="Arial" charset="0"/>
                <a:ea typeface="Calibri" charset="0"/>
              </a:rPr>
              <a:t>Source MAC: 0007.0e8f.088a</a:t>
            </a:r>
            <a:endParaRPr lang="en-US" sz="1200">
              <a:effectLst/>
              <a:latin typeface="Arial" charset="0"/>
              <a:ea typeface="Calibri" charset="0"/>
            </a:endParaRPr>
          </a:p>
          <a:p>
            <a:pPr marL="457200" marR="0">
              <a:spcBef>
                <a:spcPts val="0"/>
              </a:spcBef>
              <a:spcAft>
                <a:spcPts val="0"/>
              </a:spcAft>
            </a:pPr>
            <a:r>
              <a:rPr lang="x-none" sz="1000">
                <a:effectLst/>
                <a:latin typeface="Arial" charset="0"/>
                <a:ea typeface="Calibri" charset="0"/>
              </a:rPr>
              <a:t>Destination IP: 192.168.60.5</a:t>
            </a:r>
            <a:endParaRPr lang="en-US" sz="1200">
              <a:effectLst/>
              <a:latin typeface="Arial" charset="0"/>
              <a:ea typeface="Calibri" charset="0"/>
            </a:endParaRPr>
          </a:p>
          <a:p>
            <a:pPr marL="457200" marR="0">
              <a:spcBef>
                <a:spcPts val="0"/>
              </a:spcBef>
              <a:spcAft>
                <a:spcPts val="0"/>
              </a:spcAft>
            </a:pPr>
            <a:r>
              <a:rPr lang="x-none" sz="1000">
                <a:effectLst/>
                <a:latin typeface="Arial" charset="0"/>
                <a:ea typeface="Calibri" charset="0"/>
              </a:rPr>
              <a:t>Source IP: 192.168.24.5</a:t>
            </a:r>
            <a:endParaRPr lang="en-US" sz="1200">
              <a:effectLst/>
              <a:latin typeface="Arial" charset="0"/>
              <a:ea typeface="Calibri" charset="0"/>
            </a:endParaRPr>
          </a:p>
          <a:p>
            <a:pPr marR="0" lvl="0">
              <a:spcBef>
                <a:spcPts val="0"/>
              </a:spcBef>
              <a:spcAft>
                <a:spcPts val="0"/>
              </a:spcAft>
            </a:pPr>
            <a:r>
              <a:rPr lang="en-US" sz="1000">
                <a:effectLst/>
                <a:latin typeface="Arial" charset="0"/>
                <a:ea typeface="Calibri" charset="0"/>
              </a:rPr>
              <a:t>c.          </a:t>
            </a:r>
            <a:r>
              <a:rPr lang="x-none" sz="1000">
                <a:effectLst/>
                <a:latin typeface="Arial" charset="0"/>
                <a:ea typeface="Calibri" charset="0"/>
              </a:rPr>
              <a:t>Destination MAC: 0011.43da.2c98</a:t>
            </a:r>
            <a:endParaRPr lang="en-US" sz="1200">
              <a:effectLst/>
              <a:latin typeface="Arial" charset="0"/>
              <a:ea typeface="Calibri" charset="0"/>
            </a:endParaRPr>
          </a:p>
          <a:p>
            <a:pPr marL="457200" marR="0">
              <a:spcBef>
                <a:spcPts val="0"/>
              </a:spcBef>
              <a:spcAft>
                <a:spcPts val="0"/>
              </a:spcAft>
            </a:pPr>
            <a:r>
              <a:rPr lang="x-none" sz="1000">
                <a:effectLst/>
                <a:latin typeface="Arial" charset="0"/>
                <a:ea typeface="Calibri" charset="0"/>
              </a:rPr>
              <a:t>Source MAC: 00b0.d0ef.5f6a</a:t>
            </a:r>
            <a:endParaRPr lang="en-US" sz="1200">
              <a:effectLst/>
              <a:latin typeface="Arial" charset="0"/>
              <a:ea typeface="Calibri" charset="0"/>
            </a:endParaRPr>
          </a:p>
          <a:p>
            <a:pPr marL="457200" marR="0">
              <a:spcBef>
                <a:spcPts val="0"/>
              </a:spcBef>
              <a:spcAft>
                <a:spcPts val="0"/>
              </a:spcAft>
            </a:pPr>
            <a:r>
              <a:rPr lang="x-none" sz="1000">
                <a:effectLst/>
                <a:latin typeface="Arial" charset="0"/>
                <a:ea typeface="Calibri" charset="0"/>
              </a:rPr>
              <a:t>Destination IP: 192.168.60.5</a:t>
            </a:r>
            <a:endParaRPr lang="en-US" sz="1200">
              <a:effectLst/>
              <a:latin typeface="Arial" charset="0"/>
              <a:ea typeface="Calibri" charset="0"/>
            </a:endParaRPr>
          </a:p>
          <a:p>
            <a:pPr marL="457200" marR="0">
              <a:spcBef>
                <a:spcPts val="0"/>
              </a:spcBef>
              <a:spcAft>
                <a:spcPts val="0"/>
              </a:spcAft>
            </a:pPr>
            <a:r>
              <a:rPr lang="x-none" sz="1000">
                <a:effectLst/>
                <a:latin typeface="Arial" charset="0"/>
                <a:ea typeface="Calibri" charset="0"/>
              </a:rPr>
              <a:t>Source IP: 192.168.24.5</a:t>
            </a:r>
            <a:endParaRPr lang="en-US" sz="1200">
              <a:effectLst/>
              <a:latin typeface="Arial" charset="0"/>
              <a:ea typeface="Calibri" charset="0"/>
            </a:endParaRPr>
          </a:p>
          <a:p>
            <a:pPr marR="0" lvl="0">
              <a:spcBef>
                <a:spcPts val="0"/>
              </a:spcBef>
              <a:spcAft>
                <a:spcPts val="0"/>
              </a:spcAft>
            </a:pPr>
            <a:r>
              <a:rPr lang="en-US" sz="1000">
                <a:effectLst/>
                <a:latin typeface="Arial" charset="0"/>
                <a:ea typeface="Calibri" charset="0"/>
              </a:rPr>
              <a:t>d.          </a:t>
            </a:r>
            <a:r>
              <a:rPr lang="x-none" sz="1000">
                <a:effectLst/>
                <a:latin typeface="Arial" charset="0"/>
                <a:ea typeface="Calibri" charset="0"/>
              </a:rPr>
              <a:t>Destination MAC: 0011.43da.2c98</a:t>
            </a:r>
            <a:endParaRPr lang="en-US" sz="1200">
              <a:effectLst/>
              <a:latin typeface="Arial" charset="0"/>
              <a:ea typeface="Calibri" charset="0"/>
            </a:endParaRPr>
          </a:p>
          <a:p>
            <a:pPr marL="457200" marR="0">
              <a:spcBef>
                <a:spcPts val="0"/>
              </a:spcBef>
              <a:spcAft>
                <a:spcPts val="0"/>
              </a:spcAft>
            </a:pPr>
            <a:r>
              <a:rPr lang="x-none" sz="1000">
                <a:effectLst/>
                <a:latin typeface="Arial" charset="0"/>
                <a:ea typeface="Calibri" charset="0"/>
              </a:rPr>
              <a:t>Source MAC: 0007.0e97.af4e</a:t>
            </a:r>
            <a:endParaRPr lang="en-US" sz="1200">
              <a:effectLst/>
              <a:latin typeface="Arial" charset="0"/>
              <a:ea typeface="Calibri" charset="0"/>
            </a:endParaRPr>
          </a:p>
          <a:p>
            <a:pPr marL="457200" marR="0">
              <a:spcBef>
                <a:spcPts val="0"/>
              </a:spcBef>
              <a:spcAft>
                <a:spcPts val="0"/>
              </a:spcAft>
            </a:pPr>
            <a:r>
              <a:rPr lang="x-none" sz="1000">
                <a:effectLst/>
                <a:latin typeface="Arial" charset="0"/>
                <a:ea typeface="Calibri" charset="0"/>
              </a:rPr>
              <a:t>Destination IP: 192.168.60.5</a:t>
            </a:r>
            <a:endParaRPr lang="en-US" sz="1200">
              <a:effectLst/>
              <a:latin typeface="Arial" charset="0"/>
              <a:ea typeface="Calibri" charset="0"/>
            </a:endParaRPr>
          </a:p>
          <a:p>
            <a:pPr marL="457200" marR="0">
              <a:spcBef>
                <a:spcPts val="0"/>
              </a:spcBef>
              <a:spcAft>
                <a:spcPts val="0"/>
              </a:spcAft>
            </a:pPr>
            <a:r>
              <a:rPr lang="x-none" sz="1000">
                <a:effectLst/>
                <a:latin typeface="Arial" charset="0"/>
                <a:ea typeface="Calibri" charset="0"/>
              </a:rPr>
              <a:t>Source IP: 192.168.60.2</a:t>
            </a:r>
            <a:endParaRPr lang="en-US" sz="1200">
              <a:effectLst/>
              <a:latin typeface="Arial" charset="0"/>
              <a:ea typeface="Calibri" charset="0"/>
            </a:endParaRPr>
          </a:p>
          <a:p>
            <a:pPr marL="0" marR="0">
              <a:lnSpc>
                <a:spcPct val="115000"/>
              </a:lnSpc>
              <a:spcBef>
                <a:spcPts val="0"/>
              </a:spcBef>
              <a:spcAft>
                <a:spcPts val="1000"/>
              </a:spcAft>
            </a:pPr>
            <a:r>
              <a:rPr lang="en-US" sz="900">
                <a:effectLst/>
                <a:ea typeface="Times New Roman" charset="0"/>
                <a:cs typeface="Times New Roman" charset="0"/>
              </a:rPr>
              <a:t> </a:t>
            </a:r>
            <a:r>
              <a:rPr lang="vi-VN" sz="900">
                <a:effectLst/>
                <a:ea typeface="Times New Roman" charset="0"/>
                <a:cs typeface="Times New Roman" charset="0"/>
              </a:rPr>
              <a:t>Chọn đáp án đúng</a:t>
            </a:r>
            <a:endParaRPr lang="en-US" sz="1100">
              <a:effectLst/>
              <a:ea typeface="Times New Roman" charset="0"/>
              <a:cs typeface="Times New Roman" charset="0"/>
            </a:endParaRPr>
          </a:p>
        </p:txBody>
      </p:sp>
    </p:spTree>
    <p:extLst>
      <p:ext uri="{BB962C8B-B14F-4D97-AF65-F5344CB8AC3E}">
        <p14:creationId xmlns:p14="http://schemas.microsoft.com/office/powerpoint/2010/main" val="1582152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3412" name="Picture 4"/>
          <p:cNvPicPr>
            <a:picLocks noGrp="1" noChangeAspect="1" noChangeArrowheads="1"/>
          </p:cNvPicPr>
          <p:nvPr>
            <p:ph type="title"/>
          </p:nvPr>
        </p:nvPicPr>
        <p:blipFill>
          <a:blip r:embed="rId3" cstate="print">
            <a:extLst>
              <a:ext uri="{28A0092B-C50C-407E-A947-70E740481C1C}">
                <a14:useLocalDpi xmlns:a14="http://schemas.microsoft.com/office/drawing/2010/main" val="0"/>
              </a:ext>
            </a:extLst>
          </a:blip>
          <a:stretch>
            <a:fillRect/>
          </a:stretch>
        </p:blipFill>
        <p:spPr>
          <a:xfrm>
            <a:off x="5654333" y="1066800"/>
            <a:ext cx="3489667" cy="3874904"/>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273411" name="Rectangle 3"/>
          <p:cNvSpPr>
            <a:spLocks noGrp="1" noChangeArrowheads="1"/>
          </p:cNvSpPr>
          <p:nvPr>
            <p:ph sz="quarter" idx="1"/>
          </p:nvPr>
        </p:nvSpPr>
        <p:spPr>
          <a:xfrm>
            <a:off x="533400" y="1066800"/>
            <a:ext cx="5105400" cy="5257800"/>
          </a:xfrm>
        </p:spPr>
        <p:txBody>
          <a:bodyPr/>
          <a:lstStyle/>
          <a:p>
            <a:pPr algn="just">
              <a:lnSpc>
                <a:spcPct val="105000"/>
              </a:lnSpc>
            </a:pPr>
            <a:r>
              <a:rPr lang="en-US" sz="2400"/>
              <a:t>Dữ liệu được xử lý bởi tầng application</a:t>
            </a:r>
            <a:endParaRPr lang="en-US" sz="2400" b="1"/>
          </a:p>
          <a:p>
            <a:pPr lvl="1" algn="just">
              <a:lnSpc>
                <a:spcPct val="105000"/>
              </a:lnSpc>
            </a:pPr>
            <a:r>
              <a:rPr lang="en-US" sz="2000"/>
              <a:t>Tầng application tổ chức DL theo khuôn dạng và trật tự để tầng ứng dụng ở máy nhận có thể hiểu được</a:t>
            </a:r>
          </a:p>
          <a:p>
            <a:pPr lvl="1" algn="just">
              <a:lnSpc>
                <a:spcPct val="105000"/>
              </a:lnSpc>
            </a:pPr>
            <a:r>
              <a:rPr lang="en-US" sz="2000"/>
              <a:t>Tầng ứng dụng gửi dữ liệu xuống tầng dưới theo dòng byte nối byte</a:t>
            </a:r>
          </a:p>
          <a:p>
            <a:pPr lvl="1" algn="just">
              <a:lnSpc>
                <a:spcPct val="105000"/>
              </a:lnSpc>
            </a:pPr>
            <a:r>
              <a:rPr lang="en-US" sz="2000"/>
              <a:t>Tầng ứng dụng gửi các thông tin điều khiển khác giúp xác định địa chỉ đến, đi của dữ liệu</a:t>
            </a:r>
          </a:p>
          <a:p>
            <a:pPr algn="just">
              <a:lnSpc>
                <a:spcPct val="105000"/>
              </a:lnSpc>
            </a:pPr>
            <a:r>
              <a:rPr lang="en-US" sz="2400"/>
              <a:t>Khi tới tầng giao vận, DL sẽ được đóng thành các gói có kích thước nhỏ hơn 64 KB (Segment (TCP) /Datagram (UDP)) </a:t>
            </a:r>
          </a:p>
          <a:p>
            <a:endParaRPr lang="en-US" sz="2400"/>
          </a:p>
        </p:txBody>
      </p:sp>
      <p:sp>
        <p:nvSpPr>
          <p:cNvPr id="5" name="Date Placeholder 3"/>
          <p:cNvSpPr>
            <a:spLocks noGrp="1"/>
          </p:cNvSpPr>
          <p:nvPr>
            <p:ph type="dt" sz="half" idx="10"/>
          </p:nvPr>
        </p:nvSpPr>
        <p:spPr/>
        <p:txBody>
          <a:bodyPr/>
          <a:lstStyle/>
          <a:p>
            <a:fld id="{FEE725B0-1A6C-49FF-A4F3-DBA54294EFE4}" type="datetime1">
              <a:rPr lang="en-US" smtClean="0"/>
              <a:t>9/4/17</a:t>
            </a:fld>
            <a:endParaRPr lang="en-US" altLang="en-US"/>
          </a:p>
        </p:txBody>
      </p:sp>
      <p:sp>
        <p:nvSpPr>
          <p:cNvPr id="6" name="Footer Placeholder 4"/>
          <p:cNvSpPr>
            <a:spLocks noGrp="1"/>
          </p:cNvSpPr>
          <p:nvPr>
            <p:ph type="ftr" sz="quarter" idx="11"/>
          </p:nvPr>
        </p:nvSpPr>
        <p:spPr/>
        <p:txBody>
          <a:bodyPr/>
          <a:lstStyle/>
          <a:p>
            <a:r>
              <a:rPr lang="en-US" altLang="en-US"/>
              <a:t>Mô hình TCP/IP</a:t>
            </a:r>
          </a:p>
        </p:txBody>
      </p:sp>
      <p:sp>
        <p:nvSpPr>
          <p:cNvPr id="7" name="Slide Number Placeholder 5"/>
          <p:cNvSpPr>
            <a:spLocks noGrp="1"/>
          </p:cNvSpPr>
          <p:nvPr>
            <p:ph type="sldNum" sz="quarter" idx="12"/>
          </p:nvPr>
        </p:nvSpPr>
        <p:spPr/>
        <p:txBody>
          <a:bodyPr/>
          <a:lstStyle/>
          <a:p>
            <a:fld id="{F9A994A9-9F08-4E12-A84D-A61189201890}" type="slidenum">
              <a:rPr lang="en-US" altLang="en-US"/>
              <a:pPr/>
              <a:t>10</a:t>
            </a:fld>
            <a:endParaRPr lang="en-US" altLang="en-US"/>
          </a:p>
        </p:txBody>
      </p:sp>
      <p:sp>
        <p:nvSpPr>
          <p:cNvPr id="273413" name="Rectangle 5"/>
          <p:cNvSpPr>
            <a:spLocks noChangeArrowheads="1"/>
          </p:cNvSpPr>
          <p:nvPr/>
        </p:nvSpPr>
        <p:spPr bwMode="auto">
          <a:xfrm>
            <a:off x="457200" y="152400"/>
            <a:ext cx="8229600" cy="56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sz="4200">
                <a:solidFill>
                  <a:schemeClr val="bg1"/>
                </a:solidFill>
                <a:latin typeface="Times New Roman" pitchFamily="18" charset="0"/>
                <a:cs typeface="Times New Roman" pitchFamily="18" charset="0"/>
              </a:rPr>
              <a:t>Truyền dữ </a:t>
            </a:r>
            <a:r>
              <a:rPr lang="en-US" sz="4200" smtClean="0">
                <a:solidFill>
                  <a:schemeClr val="bg1"/>
                </a:solidFill>
                <a:latin typeface="Times New Roman" pitchFamily="18" charset="0"/>
                <a:cs typeface="Times New Roman" pitchFamily="18" charset="0"/>
              </a:rPr>
              <a:t>liệu với </a:t>
            </a:r>
            <a:r>
              <a:rPr lang="en-US" sz="4200">
                <a:solidFill>
                  <a:schemeClr val="bg1"/>
                </a:solidFill>
                <a:latin typeface="Times New Roman" pitchFamily="18" charset="0"/>
                <a:cs typeface="Times New Roman" pitchFamily="18" charset="0"/>
              </a:rPr>
              <a:t>TCP/IP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t>Truyền dữ liệu với TCP/IP</a:t>
            </a:r>
            <a:r>
              <a:rPr lang="en-US" sz="3400"/>
              <a:t>(t)</a:t>
            </a:r>
          </a:p>
        </p:txBody>
      </p:sp>
      <p:sp>
        <p:nvSpPr>
          <p:cNvPr id="192515" name="Rectangle 3"/>
          <p:cNvSpPr>
            <a:spLocks noGrp="1" noChangeArrowheads="1"/>
          </p:cNvSpPr>
          <p:nvPr>
            <p:ph sz="quarter" idx="1"/>
          </p:nvPr>
        </p:nvSpPr>
        <p:spPr>
          <a:xfrm>
            <a:off x="647700" y="1268413"/>
            <a:ext cx="8054975" cy="3911600"/>
          </a:xfrm>
        </p:spPr>
        <p:txBody>
          <a:bodyPr/>
          <a:lstStyle/>
          <a:p>
            <a:pPr algn="just">
              <a:lnSpc>
                <a:spcPct val="105000"/>
              </a:lnSpc>
            </a:pPr>
            <a:r>
              <a:rPr lang="en-US" sz="2500"/>
              <a:t>Các đoạn dữ liệu của tầng giao vận sẽ được đánh địa chỉ logic tại tầng Internet nhờ giao thức IP, sau đó dữ liệu được đóng thành các gói dữ liệu (Packet/Datagram) .</a:t>
            </a:r>
          </a:p>
          <a:p>
            <a:pPr algn="just">
              <a:lnSpc>
                <a:spcPct val="105000"/>
              </a:lnSpc>
            </a:pPr>
            <a:r>
              <a:rPr lang="en-US" sz="2500"/>
              <a:t>Khi các gói dữ liệu từ tầng Internet tới tầng tiếp cận mạng, nó sẽ được gắn thêm một header khác để tạo thành khung dữ liệu (frame).</a:t>
            </a:r>
          </a:p>
          <a:p>
            <a:pPr algn="just">
              <a:lnSpc>
                <a:spcPct val="105000"/>
              </a:lnSpc>
            </a:pPr>
            <a:r>
              <a:rPr lang="en-US" sz="2500"/>
              <a:t>DL tới máy nhận gói được xử lý theo chiều ngược lại.</a:t>
            </a:r>
          </a:p>
        </p:txBody>
      </p:sp>
      <p:sp>
        <p:nvSpPr>
          <p:cNvPr id="4" name="Date Placeholder 3"/>
          <p:cNvSpPr>
            <a:spLocks noGrp="1"/>
          </p:cNvSpPr>
          <p:nvPr>
            <p:ph type="dt" sz="half" idx="10"/>
          </p:nvPr>
        </p:nvSpPr>
        <p:spPr/>
        <p:txBody>
          <a:bodyPr/>
          <a:lstStyle/>
          <a:p>
            <a:fld id="{2EC64F7F-F61F-4D2D-A2CB-79B63129DBE1}"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2B19CB64-C5D1-4DA1-99DC-7B5E4A3B7F65}" type="slidenum">
              <a:rPr lang="en-US" altLang="en-US"/>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2515">
                                            <p:txEl>
                                              <p:pRg st="1" end="1"/>
                                            </p:txEl>
                                          </p:spTgt>
                                        </p:tgtEl>
                                        <p:attrNameLst>
                                          <p:attrName>style.visibility</p:attrName>
                                        </p:attrNameLst>
                                      </p:cBhvr>
                                      <p:to>
                                        <p:strVal val="visible"/>
                                      </p:to>
                                    </p:set>
                                    <p:anim calcmode="lin" valueType="num">
                                      <p:cBhvr additive="base">
                                        <p:cTn id="13" dur="5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2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2515">
                                            <p:txEl>
                                              <p:pRg st="2" end="2"/>
                                            </p:txEl>
                                          </p:spTgt>
                                        </p:tgtEl>
                                        <p:attrNameLst>
                                          <p:attrName>style.visibility</p:attrName>
                                        </p:attrNameLst>
                                      </p:cBhvr>
                                      <p:to>
                                        <p:strVal val="visible"/>
                                      </p:to>
                                    </p:set>
                                    <p:anim calcmode="lin" valueType="num">
                                      <p:cBhvr additive="base">
                                        <p:cTn id="19" dur="500" fill="hold"/>
                                        <p:tgtEl>
                                          <p:spTgt spid="1925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US" sz="3800"/>
              <a:t>4</a:t>
            </a:r>
            <a:r>
              <a:rPr lang="en-US" sz="3800" smtClean="0"/>
              <a:t>.1.3</a:t>
            </a:r>
            <a:r>
              <a:rPr lang="en-US" sz="3800"/>
              <a:t>. Mô hình TCP/IP vs mô hình OSI</a:t>
            </a:r>
          </a:p>
        </p:txBody>
      </p:sp>
      <p:sp>
        <p:nvSpPr>
          <p:cNvPr id="276483" name="Rectangle 3"/>
          <p:cNvSpPr>
            <a:spLocks noGrp="1" noChangeArrowheads="1"/>
          </p:cNvSpPr>
          <p:nvPr>
            <p:ph sz="quarter" idx="1"/>
          </p:nvPr>
        </p:nvSpPr>
        <p:spPr/>
        <p:txBody>
          <a:bodyPr/>
          <a:lstStyle/>
          <a:p>
            <a:r>
              <a:rPr lang="en-US"/>
              <a:t>Sự tương đương giữa các tầng</a:t>
            </a:r>
          </a:p>
          <a:p>
            <a:pPr>
              <a:buFont typeface="Wingdings" pitchFamily="2" charset="2"/>
              <a:buNone/>
            </a:pPr>
            <a:endParaRPr lang="en-US"/>
          </a:p>
        </p:txBody>
      </p:sp>
      <p:sp>
        <p:nvSpPr>
          <p:cNvPr id="5" name="Date Placeholder 3"/>
          <p:cNvSpPr>
            <a:spLocks noGrp="1"/>
          </p:cNvSpPr>
          <p:nvPr>
            <p:ph type="dt" sz="half" idx="10"/>
          </p:nvPr>
        </p:nvSpPr>
        <p:spPr/>
        <p:txBody>
          <a:bodyPr/>
          <a:lstStyle/>
          <a:p>
            <a:fld id="{0FD4D493-FA44-463F-A6DE-A79ECEF169E5}" type="datetime1">
              <a:rPr lang="en-US" smtClean="0"/>
              <a:t>9/4/17</a:t>
            </a:fld>
            <a:endParaRPr lang="en-US" altLang="en-US"/>
          </a:p>
        </p:txBody>
      </p:sp>
      <p:sp>
        <p:nvSpPr>
          <p:cNvPr id="6" name="Footer Placeholder 4"/>
          <p:cNvSpPr>
            <a:spLocks noGrp="1"/>
          </p:cNvSpPr>
          <p:nvPr>
            <p:ph type="ftr" sz="quarter" idx="11"/>
          </p:nvPr>
        </p:nvSpPr>
        <p:spPr/>
        <p:txBody>
          <a:bodyPr/>
          <a:lstStyle/>
          <a:p>
            <a:r>
              <a:rPr lang="en-US" altLang="en-US"/>
              <a:t>Mô hình TCP/IP</a:t>
            </a:r>
          </a:p>
        </p:txBody>
      </p:sp>
      <p:sp>
        <p:nvSpPr>
          <p:cNvPr id="7" name="Slide Number Placeholder 5"/>
          <p:cNvSpPr>
            <a:spLocks noGrp="1"/>
          </p:cNvSpPr>
          <p:nvPr>
            <p:ph type="sldNum" sz="quarter" idx="12"/>
          </p:nvPr>
        </p:nvSpPr>
        <p:spPr/>
        <p:txBody>
          <a:bodyPr/>
          <a:lstStyle/>
          <a:p>
            <a:fld id="{FABAE9DD-3F92-49D0-8342-8C0A79FAAC8D}" type="slidenum">
              <a:rPr lang="en-US" altLang="en-US"/>
              <a:pPr/>
              <a:t>12</a:t>
            </a:fld>
            <a:endParaRPr lang="en-US" altLang="en-US"/>
          </a:p>
        </p:txBody>
      </p:sp>
      <p:pic>
        <p:nvPicPr>
          <p:cNvPr id="2764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628" y="1747284"/>
            <a:ext cx="7828172" cy="40386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sz="3800"/>
              <a:t>Mô hình TCP/IP vs mô hình OSI(t)</a:t>
            </a:r>
          </a:p>
        </p:txBody>
      </p:sp>
      <p:sp>
        <p:nvSpPr>
          <p:cNvPr id="38028" name="Rectangle 140"/>
          <p:cNvSpPr>
            <a:spLocks noGrp="1" noChangeArrowheads="1"/>
          </p:cNvSpPr>
          <p:nvPr>
            <p:ph sz="quarter" idx="1"/>
          </p:nvPr>
        </p:nvSpPr>
        <p:spPr/>
        <p:txBody>
          <a:bodyPr/>
          <a:lstStyle/>
          <a:p>
            <a:pPr algn="just">
              <a:lnSpc>
                <a:spcPct val="80000"/>
              </a:lnSpc>
            </a:pPr>
            <a:r>
              <a:rPr lang="en-US" sz="2000"/>
              <a:t>Giống nhau</a:t>
            </a:r>
          </a:p>
          <a:p>
            <a:pPr lvl="1" algn="just">
              <a:lnSpc>
                <a:spcPct val="80000"/>
              </a:lnSpc>
            </a:pPr>
            <a:r>
              <a:rPr lang="en-US" sz="1800"/>
              <a:t>Đều phân tầng chức năng. </a:t>
            </a:r>
          </a:p>
          <a:p>
            <a:pPr lvl="1" algn="just">
              <a:lnSpc>
                <a:spcPct val="80000"/>
              </a:lnSpc>
            </a:pPr>
            <a:r>
              <a:rPr lang="en-US" sz="1800"/>
              <a:t>Đều có tầng Giao vận và tầng Mạng.</a:t>
            </a:r>
          </a:p>
          <a:p>
            <a:pPr lvl="1" algn="just">
              <a:lnSpc>
                <a:spcPct val="80000"/>
              </a:lnSpc>
            </a:pPr>
            <a:r>
              <a:rPr lang="en-US" sz="1800"/>
              <a:t>Cung cấp phương pháp truyền thông chuyển mạch gói.</a:t>
            </a:r>
          </a:p>
          <a:p>
            <a:pPr lvl="1" algn="just">
              <a:lnSpc>
                <a:spcPct val="80000"/>
              </a:lnSpc>
            </a:pPr>
            <a:r>
              <a:rPr lang="en-US" sz="1800"/>
              <a:t>Mối quan hệ giữa các tầng trên dưới và các tầng đồng mức giống nhau.</a:t>
            </a:r>
            <a:endParaRPr lang="en-US" sz="1800" b="1"/>
          </a:p>
          <a:p>
            <a:pPr lvl="1" algn="just">
              <a:lnSpc>
                <a:spcPct val="80000"/>
              </a:lnSpc>
            </a:pPr>
            <a:endParaRPr lang="en-US" sz="1800"/>
          </a:p>
        </p:txBody>
      </p:sp>
      <p:sp>
        <p:nvSpPr>
          <p:cNvPr id="38029" name="Rectangle 141"/>
          <p:cNvSpPr>
            <a:spLocks noGrp="1" noChangeArrowheads="1"/>
          </p:cNvSpPr>
          <p:nvPr>
            <p:ph sz="quarter" idx="2"/>
          </p:nvPr>
        </p:nvSpPr>
        <p:spPr>
          <a:xfrm>
            <a:off x="4572000" y="1066800"/>
            <a:ext cx="4419600" cy="5257800"/>
          </a:xfrm>
        </p:spPr>
        <p:txBody>
          <a:bodyPr/>
          <a:lstStyle/>
          <a:p>
            <a:pPr algn="just">
              <a:lnSpc>
                <a:spcPct val="80000"/>
              </a:lnSpc>
            </a:pPr>
            <a:r>
              <a:rPr lang="en-US" sz="2000"/>
              <a:t>Khác nhau</a:t>
            </a:r>
          </a:p>
          <a:p>
            <a:pPr lvl="1" algn="just">
              <a:lnSpc>
                <a:spcPct val="80000"/>
              </a:lnSpc>
            </a:pPr>
            <a:r>
              <a:rPr lang="en-US" sz="1800" smtClean="0"/>
              <a:t>TCP/IP </a:t>
            </a:r>
            <a:r>
              <a:rPr lang="en-US" sz="1800"/>
              <a:t>đơn giản </a:t>
            </a:r>
          </a:p>
          <a:p>
            <a:pPr lvl="1" algn="just">
              <a:lnSpc>
                <a:spcPct val="80000"/>
              </a:lnSpc>
            </a:pPr>
            <a:r>
              <a:rPr lang="en-US" sz="1800"/>
              <a:t>OSI không khái niệm chuyển phát thiếu tin cậy ở tầng Giao vận như giao thức UDP của mô hình TCP/IP.</a:t>
            </a:r>
          </a:p>
          <a:p>
            <a:pPr lvl="1" algn="just">
              <a:lnSpc>
                <a:spcPct val="80000"/>
              </a:lnSpc>
            </a:pPr>
            <a:r>
              <a:rPr lang="en-US" sz="1800"/>
              <a:t>Ứng dụng khác nhau</a:t>
            </a:r>
          </a:p>
          <a:p>
            <a:pPr lvl="2" algn="just">
              <a:lnSpc>
                <a:spcPct val="80000"/>
              </a:lnSpc>
            </a:pPr>
            <a:r>
              <a:rPr lang="en-US" sz="1600"/>
              <a:t>Internet được phát triển dựa trên các tiêu chuẩn của họ giao thức TCP/IP do đó mô hình TCP/IP được tin tưởng, tín nhiệm bởi các giao thức cụ thể của nó. </a:t>
            </a:r>
          </a:p>
          <a:p>
            <a:pPr lvl="2" algn="just">
              <a:lnSpc>
                <a:spcPct val="80000"/>
              </a:lnSpc>
            </a:pPr>
            <a:r>
              <a:rPr lang="en-US" sz="1600"/>
              <a:t>Mô hình OSI không định ra một giao thức cụ thể nào và nó chỉ đóng vai trò như một khung tham chiếu (hướng dẫn) để hiểu và tạo ra một quá trình truyền thông</a:t>
            </a:r>
          </a:p>
          <a:p>
            <a:pPr lvl="2" algn="just">
              <a:lnSpc>
                <a:spcPct val="80000"/>
              </a:lnSpc>
            </a:pPr>
            <a:endParaRPr lang="en-US" sz="1600"/>
          </a:p>
          <a:p>
            <a:pPr lvl="1" algn="just">
              <a:lnSpc>
                <a:spcPct val="80000"/>
              </a:lnSpc>
            </a:pPr>
            <a:endParaRPr lang="en-US" sz="1800"/>
          </a:p>
        </p:txBody>
      </p:sp>
      <p:sp>
        <p:nvSpPr>
          <p:cNvPr id="5" name="Date Placeholder 4"/>
          <p:cNvSpPr>
            <a:spLocks noGrp="1"/>
          </p:cNvSpPr>
          <p:nvPr>
            <p:ph type="dt" sz="half" idx="10"/>
          </p:nvPr>
        </p:nvSpPr>
        <p:spPr/>
        <p:txBody>
          <a:bodyPr/>
          <a:lstStyle/>
          <a:p>
            <a:fld id="{AC8C7FC1-67A3-4F87-A7A0-0DE7D6CD7A48}" type="datetime1">
              <a:rPr lang="en-US" smtClean="0"/>
              <a:t>9/4/17</a:t>
            </a:fld>
            <a:endParaRPr lang="en-US" altLang="en-US"/>
          </a:p>
        </p:txBody>
      </p:sp>
      <p:sp>
        <p:nvSpPr>
          <p:cNvPr id="6" name="Footer Placeholder 5"/>
          <p:cNvSpPr>
            <a:spLocks noGrp="1"/>
          </p:cNvSpPr>
          <p:nvPr>
            <p:ph type="ftr" sz="quarter" idx="11"/>
          </p:nvPr>
        </p:nvSpPr>
        <p:spPr/>
        <p:txBody>
          <a:bodyPr/>
          <a:lstStyle/>
          <a:p>
            <a:r>
              <a:rPr lang="en-US" altLang="en-US"/>
              <a:t>Mô hình TCP/IP</a:t>
            </a:r>
          </a:p>
        </p:txBody>
      </p:sp>
      <p:sp>
        <p:nvSpPr>
          <p:cNvPr id="7" name="Slide Number Placeholder 6"/>
          <p:cNvSpPr>
            <a:spLocks noGrp="1"/>
          </p:cNvSpPr>
          <p:nvPr>
            <p:ph type="sldNum" sz="quarter" idx="12"/>
          </p:nvPr>
        </p:nvSpPr>
        <p:spPr/>
        <p:txBody>
          <a:bodyPr/>
          <a:lstStyle/>
          <a:p>
            <a:fld id="{588C4DCA-4B29-475C-B2D6-CCA73D2529CF}" type="slidenum">
              <a:rPr lang="en-US" altLang="en-US"/>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4"/>
          <p:cNvSpPr>
            <a:spLocks noGrp="1"/>
          </p:cNvSpPr>
          <p:nvPr>
            <p:ph type="ftr" sz="quarter" idx="11"/>
          </p:nvPr>
        </p:nvSpPr>
        <p:spPr/>
        <p:txBody>
          <a:bodyPr/>
          <a:lstStyle/>
          <a:p>
            <a:r>
              <a:rPr lang="en-US" smtClean="0"/>
              <a:t>Mô hình TCP/IP</a:t>
            </a:r>
            <a:endParaRPr lang="en-US"/>
          </a:p>
        </p:txBody>
      </p:sp>
      <p:sp>
        <p:nvSpPr>
          <p:cNvPr id="76802" name="Rectangle 2"/>
          <p:cNvSpPr>
            <a:spLocks noGrp="1" noChangeArrowheads="1"/>
          </p:cNvSpPr>
          <p:nvPr>
            <p:ph type="title"/>
          </p:nvPr>
        </p:nvSpPr>
        <p:spPr/>
        <p:txBody>
          <a:bodyPr/>
          <a:lstStyle/>
          <a:p>
            <a:r>
              <a:rPr lang="en-US" sz="2400">
                <a:solidFill>
                  <a:schemeClr val="bg1"/>
                </a:solidFill>
                <a:effectLst>
                  <a:outerShdw blurRad="38100" dist="38100" dir="2700000" algn="tl">
                    <a:srgbClr val="C0C0C0"/>
                  </a:outerShdw>
                </a:effectLst>
              </a:rPr>
              <a:t>Các giao thức thông dụng nhất</a:t>
            </a:r>
          </a:p>
        </p:txBody>
      </p:sp>
      <p:pic>
        <p:nvPicPr>
          <p:cNvPr id="76805" name="Picture 5" descr="p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8305800" cy="4784725"/>
          </a:xfrm>
          <a:prstGeom prst="rect">
            <a:avLst/>
          </a:prstGeom>
          <a:noFill/>
          <a:extLst>
            <a:ext uri="{909E8E84-426E-40dd-AFC4-6F175D3DCCD1}">
              <a14:hiddenFill xmlns="" xmlns:a14="http://schemas.microsoft.com/office/drawing/2010/main">
                <a:solidFill>
                  <a:srgbClr val="FFFFFF"/>
                </a:solidFill>
              </a14:hiddenFill>
            </a:ext>
          </a:extLst>
        </p:spPr>
      </p:pic>
      <p:sp>
        <p:nvSpPr>
          <p:cNvPr id="76806" name="Rectangle 6"/>
          <p:cNvSpPr>
            <a:spLocks noChangeArrowheads="1"/>
          </p:cNvSpPr>
          <p:nvPr/>
        </p:nvSpPr>
        <p:spPr bwMode="gray">
          <a:xfrm>
            <a:off x="3962400" y="228600"/>
            <a:ext cx="4953000" cy="563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53882" dir="2700000" algn="ctr" rotWithShape="0">
                    <a:schemeClr val="bg2">
                      <a:alpha val="50000"/>
                    </a:schemeClr>
                  </a:outerShdw>
                </a:effectLst>
              </a14:hiddenEffects>
            </a:ext>
          </a:extLst>
        </p:spPr>
        <p:txBody>
          <a:bodyPr anchor="ctr"/>
          <a:lstStyle/>
          <a:p>
            <a:pPr algn="r"/>
            <a:endParaRPr lang="en-US" sz="2000" b="1" i="1">
              <a:effectLst>
                <a:outerShdw blurRad="38100" dist="38100" dir="2700000" algn="tl">
                  <a:srgbClr val="C0C0C0"/>
                </a:outerShdw>
              </a:effectLst>
            </a:endParaRPr>
          </a:p>
        </p:txBody>
      </p:sp>
      <p:sp>
        <p:nvSpPr>
          <p:cNvPr id="76807" name="AutoShape 7">
            <a:hlinkClick r:id="rId4" action="ppaction://hlinksldjump" highlightClick="1"/>
          </p:cNvPr>
          <p:cNvSpPr>
            <a:spLocks noChangeArrowheads="1"/>
          </p:cNvSpPr>
          <p:nvPr/>
        </p:nvSpPr>
        <p:spPr bwMode="auto">
          <a:xfrm>
            <a:off x="2971800" y="2057400"/>
            <a:ext cx="228600" cy="228600"/>
          </a:xfrm>
          <a:prstGeom prst="actionButtonHelp">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8" name="AutoShape 8">
            <a:hlinkClick r:id="rId5" action="ppaction://hlinksldjump" highlightClick="1"/>
          </p:cNvPr>
          <p:cNvSpPr>
            <a:spLocks noChangeArrowheads="1"/>
          </p:cNvSpPr>
          <p:nvPr/>
        </p:nvSpPr>
        <p:spPr bwMode="auto">
          <a:xfrm>
            <a:off x="4191000" y="2057400"/>
            <a:ext cx="228600" cy="228600"/>
          </a:xfrm>
          <a:prstGeom prst="actionButtonHelp">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9" name="AutoShape 9">
            <a:hlinkClick r:id="rId6" action="ppaction://hlinksldjump" highlightClick="1"/>
          </p:cNvPr>
          <p:cNvSpPr>
            <a:spLocks noChangeArrowheads="1"/>
          </p:cNvSpPr>
          <p:nvPr/>
        </p:nvSpPr>
        <p:spPr bwMode="auto">
          <a:xfrm>
            <a:off x="5334000" y="2057400"/>
            <a:ext cx="228600" cy="228600"/>
          </a:xfrm>
          <a:prstGeom prst="actionButtonHelp">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0" name="AutoShape 10">
            <a:hlinkClick r:id="rId7" action="ppaction://hlinksldjump" highlightClick="1"/>
          </p:cNvPr>
          <p:cNvSpPr>
            <a:spLocks noChangeArrowheads="1"/>
          </p:cNvSpPr>
          <p:nvPr/>
        </p:nvSpPr>
        <p:spPr bwMode="auto">
          <a:xfrm>
            <a:off x="6477000" y="2057400"/>
            <a:ext cx="228600" cy="228600"/>
          </a:xfrm>
          <a:prstGeom prst="actionButtonHelp">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1" name="AutoShape 11">
            <a:hlinkClick r:id="rId8" action="ppaction://hlinksldjump" highlightClick="1"/>
          </p:cNvPr>
          <p:cNvSpPr>
            <a:spLocks noChangeArrowheads="1"/>
          </p:cNvSpPr>
          <p:nvPr/>
        </p:nvSpPr>
        <p:spPr bwMode="auto">
          <a:xfrm>
            <a:off x="7620000" y="2057400"/>
            <a:ext cx="228600" cy="228600"/>
          </a:xfrm>
          <a:prstGeom prst="actionButtonHelp">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2" name="AutoShape 12">
            <a:hlinkClick r:id="rId9" action="ppaction://hlinksldjump" highlightClick="1"/>
          </p:cNvPr>
          <p:cNvSpPr>
            <a:spLocks noChangeArrowheads="1"/>
          </p:cNvSpPr>
          <p:nvPr/>
        </p:nvSpPr>
        <p:spPr bwMode="auto">
          <a:xfrm>
            <a:off x="2971800" y="3581400"/>
            <a:ext cx="228600" cy="228600"/>
          </a:xfrm>
          <a:prstGeom prst="actionButtonHelp">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3" name="AutoShape 13">
            <a:hlinkClick r:id="rId10" action="ppaction://hlinksldjump" highlightClick="1"/>
          </p:cNvPr>
          <p:cNvSpPr>
            <a:spLocks noChangeArrowheads="1"/>
          </p:cNvSpPr>
          <p:nvPr/>
        </p:nvSpPr>
        <p:spPr bwMode="auto">
          <a:xfrm>
            <a:off x="5562600" y="3581400"/>
            <a:ext cx="228600" cy="228600"/>
          </a:xfrm>
          <a:prstGeom prst="actionButtonHelp">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4" name="AutoShape 14">
            <a:hlinkClick r:id="rId11" action="ppaction://hlinksldjump" highlightClick="1"/>
          </p:cNvPr>
          <p:cNvSpPr>
            <a:spLocks noChangeArrowheads="1"/>
          </p:cNvSpPr>
          <p:nvPr/>
        </p:nvSpPr>
        <p:spPr bwMode="auto">
          <a:xfrm>
            <a:off x="7848600" y="3200400"/>
            <a:ext cx="228600" cy="228600"/>
          </a:xfrm>
          <a:prstGeom prst="actionButtonHelp">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5" name="AutoShape 15">
            <a:hlinkClick r:id="rId12" action="ppaction://hlinksldjump" highlightClick="1"/>
          </p:cNvPr>
          <p:cNvSpPr>
            <a:spLocks noChangeArrowheads="1"/>
          </p:cNvSpPr>
          <p:nvPr/>
        </p:nvSpPr>
        <p:spPr bwMode="auto">
          <a:xfrm>
            <a:off x="3124200" y="4800600"/>
            <a:ext cx="228600" cy="228600"/>
          </a:xfrm>
          <a:prstGeom prst="actionButtonHelp">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6" name="AutoShape 16">
            <a:hlinkClick r:id="rId13" action="ppaction://hlinksldjump" highlightClick="1"/>
          </p:cNvPr>
          <p:cNvSpPr>
            <a:spLocks noChangeArrowheads="1"/>
          </p:cNvSpPr>
          <p:nvPr/>
        </p:nvSpPr>
        <p:spPr bwMode="auto">
          <a:xfrm>
            <a:off x="4038600" y="4800600"/>
            <a:ext cx="228600" cy="228600"/>
          </a:xfrm>
          <a:prstGeom prst="actionButtonHelp">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7" name="AutoShape 17">
            <a:hlinkClick r:id="rId14" action="ppaction://hlinksldjump" highlightClick="1"/>
          </p:cNvPr>
          <p:cNvSpPr>
            <a:spLocks noChangeArrowheads="1"/>
          </p:cNvSpPr>
          <p:nvPr/>
        </p:nvSpPr>
        <p:spPr bwMode="auto">
          <a:xfrm>
            <a:off x="7543800" y="4419600"/>
            <a:ext cx="228600" cy="228600"/>
          </a:xfrm>
          <a:prstGeom prst="actionButtonHelp">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99710D3F-9D0D-41B9-AAEE-CDCE7A6DA706}"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14</a:t>
            </a:fld>
            <a:endParaRPr lang="en-US" altLang="en-US"/>
          </a:p>
        </p:txBody>
      </p:sp>
      <p:sp>
        <p:nvSpPr>
          <p:cNvPr id="4" name="Action Button: Forward or Next 3">
            <a:hlinkClick r:id="rId15" action="ppaction://hlinksldjump" highlightClick="1"/>
          </p:cNvPr>
          <p:cNvSpPr/>
          <p:nvPr/>
        </p:nvSpPr>
        <p:spPr>
          <a:xfrm>
            <a:off x="4305300" y="6477000"/>
            <a:ext cx="495300" cy="3810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970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mtClean="0">
                <a:solidFill>
                  <a:schemeClr val="bg1"/>
                </a:solidFill>
                <a:effectLst>
                  <a:outerShdw blurRad="38100" dist="38100" dir="2700000" algn="tl">
                    <a:srgbClr val="C0C0C0"/>
                  </a:outerShdw>
                </a:effectLst>
                <a:latin typeface="VNI-Revue" pitchFamily="2" charset="0"/>
              </a:rPr>
              <a:t>FTP </a:t>
            </a:r>
            <a:r>
              <a:rPr lang="en-US" sz="2000" i="1">
                <a:solidFill>
                  <a:schemeClr val="bg1"/>
                </a:solidFill>
                <a:effectLst>
                  <a:outerShdw blurRad="38100" dist="38100" dir="2700000" algn="tl">
                    <a:srgbClr val="C0C0C0"/>
                  </a:outerShdw>
                </a:effectLst>
                <a:latin typeface="VNI-Cooper" pitchFamily="2" charset="0"/>
              </a:rPr>
              <a:t>(File Transfer Protocol)</a:t>
            </a:r>
          </a:p>
        </p:txBody>
      </p:sp>
      <p:sp>
        <p:nvSpPr>
          <p:cNvPr id="97283" name="Rectangle 3"/>
          <p:cNvSpPr>
            <a:spLocks noGrp="1" noChangeArrowheads="1"/>
          </p:cNvSpPr>
          <p:nvPr>
            <p:ph type="body" idx="1"/>
          </p:nvPr>
        </p:nvSpPr>
        <p:spPr>
          <a:xfrm>
            <a:off x="381000" y="1828800"/>
            <a:ext cx="8305800" cy="4648200"/>
          </a:xfrm>
        </p:spPr>
        <p:txBody>
          <a:bodyPr/>
          <a:lstStyle/>
          <a:p>
            <a:pPr>
              <a:buClr>
                <a:srgbClr val="EC654A"/>
              </a:buClr>
              <a:buFontTx/>
              <a:buChar char="•"/>
            </a:pPr>
            <a:r>
              <a:rPr lang="en-US" b="1">
                <a:effectLst>
                  <a:outerShdw blurRad="38100" dist="38100" dir="2700000" algn="tl">
                    <a:srgbClr val="C0C0C0"/>
                  </a:outerShdw>
                </a:effectLst>
                <a:latin typeface="Arial Unicode MS" pitchFamily="34" charset="-128"/>
              </a:rPr>
              <a:t>Là dịch vụ truyền tập tin trên hệ thống Internet và trên các hệ thống mạng TCP/IP</a:t>
            </a:r>
          </a:p>
          <a:p>
            <a:pPr>
              <a:buClr>
                <a:srgbClr val="EC654A"/>
              </a:buClr>
              <a:buFontTx/>
              <a:buChar char="•"/>
            </a:pPr>
            <a:r>
              <a:rPr lang="en-US" b="1">
                <a:effectLst>
                  <a:outerShdw blurRad="38100" dist="38100" dir="2700000" algn="tl">
                    <a:srgbClr val="C0C0C0"/>
                  </a:outerShdw>
                </a:effectLst>
                <a:latin typeface="Arial Unicode MS" pitchFamily="34" charset="-128"/>
              </a:rPr>
              <a:t>Dịch vụ này cho phép người dùng đưa lên máy chủ các yêu cầu tải lên hoặc chép về các tập tin</a:t>
            </a:r>
          </a:p>
          <a:p>
            <a:pPr>
              <a:buClr>
                <a:srgbClr val="EC654A"/>
              </a:buClr>
              <a:buFontTx/>
              <a:buChar char="•"/>
            </a:pPr>
            <a:r>
              <a:rPr lang="en-US" b="1">
                <a:effectLst>
                  <a:outerShdw blurRad="38100" dist="38100" dir="2700000" algn="tl">
                    <a:srgbClr val="C0C0C0"/>
                  </a:outerShdw>
                </a:effectLst>
                <a:latin typeface="Arial Unicode MS" pitchFamily="34" charset="-128"/>
              </a:rPr>
              <a:t>FPT hoạt động giữa nhiều loại hệ thống h</a:t>
            </a:r>
            <a:r>
              <a:rPr lang="en-US" b="1">
                <a:effectLst>
                  <a:outerShdw blurRad="38100" dist="38100" dir="2700000" algn="tl">
                    <a:srgbClr val="C0C0C0"/>
                  </a:outerShdw>
                </a:effectLst>
              </a:rPr>
              <a:t>ỗn</a:t>
            </a:r>
            <a:r>
              <a:rPr lang="en-US" b="1">
                <a:effectLst>
                  <a:outerShdw blurRad="38100" dist="38100" dir="2700000" algn="tl">
                    <a:srgbClr val="C0C0C0"/>
                  </a:outerShdw>
                </a:effectLst>
                <a:latin typeface="Arial Unicode MS" pitchFamily="34" charset="-128"/>
              </a:rPr>
              <a:t> hợp, cho phép người dùng từ hệ thống này tương tác hệ thống khác mà không cần quan tâm đến hệ điều hành tại đó</a:t>
            </a:r>
          </a:p>
        </p:txBody>
      </p:sp>
      <p:sp>
        <p:nvSpPr>
          <p:cNvPr id="97284" name="AutoShape 4">
            <a:hlinkClick r:id="rId3" action="ppaction://hlinksldjump" highlightClick="1"/>
          </p:cNvPr>
          <p:cNvSpPr>
            <a:spLocks noChangeArrowheads="1"/>
          </p:cNvSpPr>
          <p:nvPr/>
        </p:nvSpPr>
        <p:spPr bwMode="auto">
          <a:xfrm>
            <a:off x="8001000" y="5410200"/>
            <a:ext cx="762000" cy="661988"/>
          </a:xfrm>
          <a:prstGeom prst="actionButtonHome">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396A26A3-8D04-4F9B-A80D-F6E67B3DE3C4}" type="datetime1">
              <a:rPr lang="en-US" smtClean="0"/>
              <a:t>9/4/17</a:t>
            </a:fld>
            <a:endParaRPr lang="en-US" altLang="en-US"/>
          </a:p>
        </p:txBody>
      </p:sp>
      <p:sp>
        <p:nvSpPr>
          <p:cNvPr id="3" name="Footer Placeholder 2"/>
          <p:cNvSpPr>
            <a:spLocks noGrp="1"/>
          </p:cNvSpPr>
          <p:nvPr>
            <p:ph type="ftr" sz="quarter" idx="11"/>
          </p:nvPr>
        </p:nvSpPr>
        <p:spPr/>
        <p:txBody>
          <a:bodyPr/>
          <a:lstStyle/>
          <a:p>
            <a:r>
              <a:rPr lang="en-US" altLang="en-US" smtClean="0"/>
              <a:t>Mô hình TCP/IP</a:t>
            </a:r>
            <a:endParaRPr lang="en-US" altLang="en-US"/>
          </a:p>
        </p:txBody>
      </p:sp>
      <p:sp>
        <p:nvSpPr>
          <p:cNvPr id="4" name="Slide Number Placeholder 3"/>
          <p:cNvSpPr>
            <a:spLocks noGrp="1"/>
          </p:cNvSpPr>
          <p:nvPr>
            <p:ph type="sldNum" sz="quarter" idx="12"/>
          </p:nvPr>
        </p:nvSpPr>
        <p:spPr/>
        <p:txBody>
          <a:bodyPr/>
          <a:lstStyle/>
          <a:p>
            <a:fld id="{A0B6C8C1-1111-434F-A403-A39D5C761593}" type="slidenum">
              <a:rPr lang="en-US" altLang="en-US" smtClean="0"/>
              <a:pPr/>
              <a:t>15</a:t>
            </a:fld>
            <a:endParaRPr lang="en-US" altLang="en-US"/>
          </a:p>
        </p:txBody>
      </p:sp>
    </p:spTree>
    <p:extLst>
      <p:ext uri="{BB962C8B-B14F-4D97-AF65-F5344CB8AC3E}">
        <p14:creationId xmlns:p14="http://schemas.microsoft.com/office/powerpoint/2010/main" val="7038128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smtClean="0"/>
              <a:t>Mô hình TCP/IP</a:t>
            </a:r>
            <a:endParaRPr lang="en-US"/>
          </a:p>
        </p:txBody>
      </p:sp>
      <p:sp>
        <p:nvSpPr>
          <p:cNvPr id="98306" name="Rectangle 2"/>
          <p:cNvSpPr>
            <a:spLocks noGrp="1" noChangeArrowheads="1"/>
          </p:cNvSpPr>
          <p:nvPr>
            <p:ph type="title"/>
          </p:nvPr>
        </p:nvSpPr>
        <p:spPr/>
        <p:txBody>
          <a:bodyPr/>
          <a:lstStyle/>
          <a:p>
            <a:r>
              <a:rPr lang="en-US">
                <a:solidFill>
                  <a:schemeClr val="bg1"/>
                </a:solidFill>
                <a:effectLst>
                  <a:outerShdw blurRad="38100" dist="38100" dir="2700000" algn="tl">
                    <a:srgbClr val="C0C0C0"/>
                  </a:outerShdw>
                </a:effectLst>
                <a:latin typeface="VNI-Revue" pitchFamily="2" charset="0"/>
              </a:rPr>
              <a:t>HTTP</a:t>
            </a:r>
            <a:r>
              <a:rPr lang="en-US" sz="2400">
                <a:solidFill>
                  <a:schemeClr val="bg1"/>
                </a:solidFill>
              </a:rPr>
              <a:t> </a:t>
            </a:r>
            <a:r>
              <a:rPr lang="en-US" sz="2000" i="1">
                <a:solidFill>
                  <a:schemeClr val="bg1"/>
                </a:solidFill>
                <a:effectLst>
                  <a:outerShdw blurRad="38100" dist="38100" dir="2700000" algn="tl">
                    <a:srgbClr val="C0C0C0"/>
                  </a:outerShdw>
                </a:effectLst>
                <a:latin typeface="VNI-Cooper" pitchFamily="2" charset="0"/>
              </a:rPr>
              <a:t>(Hypertext Transfer Protocol)</a:t>
            </a:r>
          </a:p>
        </p:txBody>
      </p:sp>
      <p:sp>
        <p:nvSpPr>
          <p:cNvPr id="98307" name="Rectangle 3"/>
          <p:cNvSpPr>
            <a:spLocks noGrp="1" noChangeArrowheads="1"/>
          </p:cNvSpPr>
          <p:nvPr>
            <p:ph type="body" idx="1"/>
          </p:nvPr>
        </p:nvSpPr>
        <p:spPr/>
        <p:txBody>
          <a:bodyPr/>
          <a:lstStyle/>
          <a:p>
            <a:pPr>
              <a:buClr>
                <a:schemeClr val="accent2"/>
              </a:buClr>
              <a:buFontTx/>
              <a:buChar char="•"/>
            </a:pPr>
            <a:r>
              <a:rPr lang="en-US" b="1">
                <a:effectLst>
                  <a:outerShdw blurRad="38100" dist="38100" dir="2700000" algn="tl">
                    <a:srgbClr val="C0C0C0"/>
                  </a:outerShdw>
                </a:effectLst>
                <a:latin typeface="Arial Unicode MS" pitchFamily="34" charset="-128"/>
              </a:rPr>
              <a:t>Là giao thức Client/Server dùng cho Word Wide Web. Nó cung cấp cách thức để Web browse truy xuất Web Server, và yêu cầu các văn bản Hypermedia được tạo bởi HTML</a:t>
            </a:r>
          </a:p>
          <a:p>
            <a:pPr>
              <a:buClr>
                <a:schemeClr val="accent2"/>
              </a:buClr>
              <a:buFontTx/>
              <a:buChar char="•"/>
            </a:pPr>
            <a:r>
              <a:rPr lang="en-US" b="1">
                <a:effectLst>
                  <a:outerShdw blurRad="38100" dist="38100" dir="2700000" algn="tl">
                    <a:srgbClr val="C0C0C0"/>
                  </a:outerShdw>
                </a:effectLst>
                <a:latin typeface="Arial Unicode MS" pitchFamily="34" charset="-128"/>
              </a:rPr>
              <a:t>Word Wide Web được xây dựng dựa vào nền Internet và sử dụng giao thức TCP/IP để truyền tải thông tin giữa Web Client và Web Server</a:t>
            </a:r>
          </a:p>
          <a:p>
            <a:pPr>
              <a:buClr>
                <a:schemeClr val="accent2"/>
              </a:buClr>
              <a:buFontTx/>
              <a:buChar char="•"/>
            </a:pPr>
            <a:r>
              <a:rPr lang="en-US" b="1">
                <a:effectLst>
                  <a:outerShdw blurRad="38100" dist="38100" dir="2700000" algn="tl">
                    <a:srgbClr val="C0C0C0"/>
                  </a:outerShdw>
                </a:effectLst>
                <a:latin typeface="Arial Unicode MS" pitchFamily="34" charset="-128"/>
              </a:rPr>
              <a:t>HTTP có nhiệm vụ xử lý liên kết này và cung cấp các giao thức truyền tin cho Web Client và Web Server</a:t>
            </a:r>
          </a:p>
        </p:txBody>
      </p:sp>
      <p:sp>
        <p:nvSpPr>
          <p:cNvPr id="98308" name="AutoShape 4">
            <a:hlinkClick r:id="rId3" action="ppaction://hlinksldjump" highlightClick="1"/>
          </p:cNvPr>
          <p:cNvSpPr>
            <a:spLocks noChangeArrowheads="1"/>
          </p:cNvSpPr>
          <p:nvPr/>
        </p:nvSpPr>
        <p:spPr bwMode="auto">
          <a:xfrm>
            <a:off x="8001000" y="5638800"/>
            <a:ext cx="762000" cy="661988"/>
          </a:xfrm>
          <a:prstGeom prst="actionButtonHome">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0D73CC17-3AD1-4667-8124-4FC4EC0ADEF2}"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16</a:t>
            </a:fld>
            <a:endParaRPr lang="en-US" altLang="en-US"/>
          </a:p>
        </p:txBody>
      </p:sp>
    </p:spTree>
    <p:extLst>
      <p:ext uri="{BB962C8B-B14F-4D97-AF65-F5344CB8AC3E}">
        <p14:creationId xmlns:p14="http://schemas.microsoft.com/office/powerpoint/2010/main" val="12651545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smtClean="0"/>
              <a:t>Mô hình TCP/IP</a:t>
            </a:r>
            <a:endParaRPr lang="en-US"/>
          </a:p>
        </p:txBody>
      </p:sp>
      <p:sp>
        <p:nvSpPr>
          <p:cNvPr id="99330" name="Rectangle 2"/>
          <p:cNvSpPr>
            <a:spLocks noGrp="1" noChangeArrowheads="1"/>
          </p:cNvSpPr>
          <p:nvPr>
            <p:ph type="title"/>
          </p:nvPr>
        </p:nvSpPr>
        <p:spPr/>
        <p:txBody>
          <a:bodyPr/>
          <a:lstStyle/>
          <a:p>
            <a:r>
              <a:rPr lang="en-US">
                <a:solidFill>
                  <a:schemeClr val="bg1"/>
                </a:solidFill>
                <a:effectLst>
                  <a:outerShdw blurRad="38100" dist="38100" dir="2700000" algn="tl">
                    <a:srgbClr val="C0C0C0"/>
                  </a:outerShdw>
                </a:effectLst>
                <a:latin typeface="VNI-Revue" pitchFamily="2" charset="0"/>
              </a:rPr>
              <a:t>SMTP</a:t>
            </a:r>
            <a:r>
              <a:rPr lang="en-US" sz="2400">
                <a:solidFill>
                  <a:schemeClr val="bg1"/>
                </a:solidFill>
              </a:rPr>
              <a:t> </a:t>
            </a:r>
            <a:r>
              <a:rPr lang="en-US" sz="2000" i="1">
                <a:solidFill>
                  <a:schemeClr val="bg1"/>
                </a:solidFill>
                <a:effectLst>
                  <a:outerShdw blurRad="38100" dist="38100" dir="2700000" algn="tl">
                    <a:srgbClr val="C0C0C0"/>
                  </a:outerShdw>
                </a:effectLst>
                <a:latin typeface="VNI-Cooper" pitchFamily="2" charset="0"/>
              </a:rPr>
              <a:t>(Simple Mail Transfer Protocol)</a:t>
            </a:r>
          </a:p>
        </p:txBody>
      </p:sp>
      <p:sp>
        <p:nvSpPr>
          <p:cNvPr id="99331" name="Rectangle 3"/>
          <p:cNvSpPr>
            <a:spLocks noGrp="1" noChangeArrowheads="1"/>
          </p:cNvSpPr>
          <p:nvPr>
            <p:ph type="body" idx="1"/>
          </p:nvPr>
        </p:nvSpPr>
        <p:spPr>
          <a:xfrm>
            <a:off x="381000" y="1676400"/>
            <a:ext cx="8305800" cy="4648200"/>
          </a:xfrm>
        </p:spPr>
        <p:txBody>
          <a:bodyPr/>
          <a:lstStyle/>
          <a:p>
            <a:pPr>
              <a:lnSpc>
                <a:spcPct val="80000"/>
              </a:lnSpc>
              <a:buClr>
                <a:schemeClr val="accent2"/>
              </a:buClr>
              <a:buFontTx/>
              <a:buChar char="•"/>
            </a:pPr>
            <a:r>
              <a:rPr lang="en-US" sz="2400" b="1">
                <a:effectLst>
                  <a:outerShdw blurRad="38100" dist="38100" dir="2700000" algn="tl">
                    <a:srgbClr val="C0C0C0"/>
                  </a:outerShdw>
                </a:effectLst>
                <a:latin typeface="Arial Unicode MS" pitchFamily="34" charset="-128"/>
              </a:rPr>
              <a:t>Là cơ chế chuyển trao đổi thư trên Internet</a:t>
            </a:r>
          </a:p>
          <a:p>
            <a:pPr>
              <a:lnSpc>
                <a:spcPct val="80000"/>
              </a:lnSpc>
              <a:buClr>
                <a:schemeClr val="accent2"/>
              </a:buClr>
              <a:buFontTx/>
              <a:buChar char="•"/>
            </a:pPr>
            <a:r>
              <a:rPr lang="en-US" sz="2400" b="1">
                <a:effectLst>
                  <a:outerShdw blurRad="38100" dist="38100" dir="2700000" algn="tl">
                    <a:srgbClr val="C0C0C0"/>
                  </a:outerShdw>
                </a:effectLst>
                <a:latin typeface="Arial Unicode MS" pitchFamily="34" charset="-128"/>
              </a:rPr>
              <a:t>Nó có trách nhiệm chuyển thông điệp từ Mail Server (máy chủ chuyên trách về thư tín điện tử) này đến Mail Server khác</a:t>
            </a:r>
          </a:p>
          <a:p>
            <a:pPr>
              <a:lnSpc>
                <a:spcPct val="80000"/>
              </a:lnSpc>
              <a:buClr>
                <a:schemeClr val="accent2"/>
              </a:buClr>
              <a:buFontTx/>
              <a:buChar char="•"/>
            </a:pPr>
            <a:r>
              <a:rPr lang="en-US" sz="2400" b="1">
                <a:effectLst>
                  <a:outerShdw blurRad="38100" dist="38100" dir="2700000" algn="tl">
                    <a:srgbClr val="C0C0C0"/>
                  </a:outerShdw>
                </a:effectLst>
                <a:latin typeface="Arial Unicode MS" pitchFamily="34" charset="-128"/>
              </a:rPr>
              <a:t>SMTP sử dụng loại địa chỉ mà tất cả chúng ta hẳn đều quen thuộc : </a:t>
            </a:r>
            <a:r>
              <a:rPr lang="en-US" sz="2400" b="1" i="1">
                <a:effectLst>
                  <a:outerShdw blurRad="38100" dist="38100" dir="2700000" algn="tl">
                    <a:srgbClr val="C0C0C0"/>
                  </a:outerShdw>
                </a:effectLst>
                <a:latin typeface="Arial Unicode MS" pitchFamily="34" charset="-128"/>
                <a:hlinkClick r:id="rId3"/>
              </a:rPr>
              <a:t>usename@company.com</a:t>
            </a:r>
            <a:endParaRPr lang="en-US" sz="2400" b="1" i="1">
              <a:effectLst>
                <a:outerShdw blurRad="38100" dist="38100" dir="2700000" algn="tl">
                  <a:srgbClr val="C0C0C0"/>
                </a:outerShdw>
              </a:effectLst>
              <a:latin typeface="Arial Unicode MS" pitchFamily="34" charset="-128"/>
            </a:endParaRPr>
          </a:p>
          <a:p>
            <a:pPr>
              <a:lnSpc>
                <a:spcPct val="80000"/>
              </a:lnSpc>
              <a:buClr>
                <a:schemeClr val="accent2"/>
              </a:buClr>
              <a:buFontTx/>
              <a:buChar char="•"/>
            </a:pPr>
            <a:r>
              <a:rPr lang="en-US" sz="2400" b="1">
                <a:effectLst>
                  <a:outerShdw blurRad="38100" dist="38100" dir="2700000" algn="tl">
                    <a:srgbClr val="C0C0C0"/>
                  </a:outerShdw>
                </a:effectLst>
                <a:latin typeface="Arial Unicode MS" pitchFamily="34" charset="-128"/>
              </a:rPr>
              <a:t>Mail Server sử dụng giao thức kiểm soát thông điệp gọi là POP </a:t>
            </a:r>
            <a:r>
              <a:rPr lang="en-US" sz="2000" b="1" i="1">
                <a:effectLst>
                  <a:outerShdw blurRad="38100" dist="38100" dir="2700000" algn="tl">
                    <a:srgbClr val="C0C0C0"/>
                  </a:outerShdw>
                </a:effectLst>
                <a:latin typeface="Arial Unicode MS" pitchFamily="34" charset="-128"/>
              </a:rPr>
              <a:t>(Post Office Protocol)</a:t>
            </a:r>
            <a:r>
              <a:rPr lang="en-US" sz="2400" b="1">
                <a:effectLst>
                  <a:outerShdw blurRad="38100" dist="38100" dir="2700000" algn="tl">
                    <a:srgbClr val="C0C0C0"/>
                  </a:outerShdw>
                </a:effectLst>
                <a:latin typeface="Arial Unicode MS" pitchFamily="34" charset="-128"/>
              </a:rPr>
              <a:t> hay IMAP4 </a:t>
            </a:r>
            <a:r>
              <a:rPr lang="en-US" sz="2000" b="1" i="1">
                <a:effectLst>
                  <a:outerShdw blurRad="38100" dist="38100" dir="2700000" algn="tl">
                    <a:srgbClr val="C0C0C0"/>
                  </a:outerShdw>
                </a:effectLst>
                <a:latin typeface="Arial Unicode MS" pitchFamily="34" charset="-128"/>
              </a:rPr>
              <a:t>(giao thức truy cập thư Internet phiên bản 4),</a:t>
            </a:r>
            <a:r>
              <a:rPr lang="en-US" sz="2400" b="1">
                <a:effectLst>
                  <a:outerShdw blurRad="38100" dist="38100" dir="2700000" algn="tl">
                    <a:srgbClr val="C0C0C0"/>
                  </a:outerShdw>
                </a:effectLst>
                <a:latin typeface="Arial Unicode MS" pitchFamily="34" charset="-128"/>
              </a:rPr>
              <a:t> là 1 giao thức mới và linh động hơn POP</a:t>
            </a:r>
          </a:p>
          <a:p>
            <a:pPr>
              <a:lnSpc>
                <a:spcPct val="80000"/>
              </a:lnSpc>
              <a:buClr>
                <a:schemeClr val="accent2"/>
              </a:buClr>
              <a:buFontTx/>
              <a:buChar char="•"/>
            </a:pPr>
            <a:r>
              <a:rPr lang="en-US" sz="2400" b="1">
                <a:effectLst>
                  <a:outerShdw blurRad="38100" dist="38100" dir="2700000" algn="tl">
                    <a:srgbClr val="C0C0C0"/>
                  </a:outerShdw>
                </a:effectLst>
                <a:latin typeface="Arial Unicode MS" pitchFamily="34" charset="-128"/>
              </a:rPr>
              <a:t>SMTP như người mang thư có trách nhiệm chuyển thư, còn POP và IMAP4 giống như bưu điện có trách nhiệm nhận trữ và chuyển tiếp thư</a:t>
            </a:r>
          </a:p>
        </p:txBody>
      </p:sp>
      <p:sp>
        <p:nvSpPr>
          <p:cNvPr id="99332" name="AutoShape 4">
            <a:hlinkClick r:id="rId4" action="ppaction://hlinksldjump" highlightClick="1"/>
          </p:cNvPr>
          <p:cNvSpPr>
            <a:spLocks noChangeArrowheads="1"/>
          </p:cNvSpPr>
          <p:nvPr/>
        </p:nvSpPr>
        <p:spPr bwMode="auto">
          <a:xfrm>
            <a:off x="8001000" y="5562600"/>
            <a:ext cx="762000" cy="661988"/>
          </a:xfrm>
          <a:prstGeom prst="actionButtonHome">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ED2B1BEE-884C-4FCD-841E-B23055AE3D73}"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17</a:t>
            </a:fld>
            <a:endParaRPr lang="en-US" altLang="en-US"/>
          </a:p>
        </p:txBody>
      </p:sp>
    </p:spTree>
    <p:extLst>
      <p:ext uri="{BB962C8B-B14F-4D97-AF65-F5344CB8AC3E}">
        <p14:creationId xmlns:p14="http://schemas.microsoft.com/office/powerpoint/2010/main" val="24338097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smtClean="0"/>
              <a:t>Mô hình TCP/IP</a:t>
            </a:r>
            <a:endParaRPr lang="en-US"/>
          </a:p>
        </p:txBody>
      </p:sp>
      <p:sp>
        <p:nvSpPr>
          <p:cNvPr id="100354" name="Rectangle 2"/>
          <p:cNvSpPr>
            <a:spLocks noGrp="1" noChangeArrowheads="1"/>
          </p:cNvSpPr>
          <p:nvPr>
            <p:ph type="title"/>
          </p:nvPr>
        </p:nvSpPr>
        <p:spPr/>
        <p:txBody>
          <a:bodyPr/>
          <a:lstStyle/>
          <a:p>
            <a:r>
              <a:rPr lang="en-US">
                <a:solidFill>
                  <a:schemeClr val="bg1"/>
                </a:solidFill>
                <a:effectLst>
                  <a:outerShdw blurRad="38100" dist="38100" dir="2700000" algn="tl">
                    <a:srgbClr val="C0C0C0"/>
                  </a:outerShdw>
                </a:effectLst>
                <a:latin typeface="VNI-Revue" pitchFamily="2" charset="0"/>
              </a:rPr>
              <a:t>DNS</a:t>
            </a:r>
            <a:r>
              <a:rPr lang="en-US">
                <a:solidFill>
                  <a:schemeClr val="bg1"/>
                </a:solidFill>
              </a:rPr>
              <a:t> </a:t>
            </a:r>
            <a:r>
              <a:rPr lang="en-US" sz="2000" i="1">
                <a:solidFill>
                  <a:schemeClr val="bg1"/>
                </a:solidFill>
                <a:effectLst>
                  <a:outerShdw blurRad="38100" dist="38100" dir="2700000" algn="tl">
                    <a:srgbClr val="C0C0C0"/>
                  </a:outerShdw>
                </a:effectLst>
              </a:rPr>
              <a:t>(Domain Name System)</a:t>
            </a:r>
          </a:p>
        </p:txBody>
      </p:sp>
      <p:sp>
        <p:nvSpPr>
          <p:cNvPr id="100355" name="Rectangle 3"/>
          <p:cNvSpPr>
            <a:spLocks noGrp="1" noChangeArrowheads="1"/>
          </p:cNvSpPr>
          <p:nvPr>
            <p:ph type="body" idx="1"/>
          </p:nvPr>
        </p:nvSpPr>
        <p:spPr>
          <a:xfrm>
            <a:off x="381000" y="1676400"/>
            <a:ext cx="8305800" cy="4648200"/>
          </a:xfrm>
        </p:spPr>
        <p:txBody>
          <a:bodyPr/>
          <a:lstStyle/>
          <a:p>
            <a:pPr>
              <a:buClr>
                <a:schemeClr val="accent2"/>
              </a:buClr>
              <a:buFontTx/>
              <a:buChar char="•"/>
            </a:pPr>
            <a:r>
              <a:rPr lang="en-US" b="1">
                <a:effectLst>
                  <a:outerShdw blurRad="38100" dist="38100" dir="2700000" algn="tl">
                    <a:srgbClr val="C0C0C0"/>
                  </a:outerShdw>
                </a:effectLst>
                <a:latin typeface="Arial Unicode MS" pitchFamily="34" charset="-128"/>
              </a:rPr>
              <a:t>Hệ thống phân giải tên miền</a:t>
            </a:r>
          </a:p>
          <a:p>
            <a:pPr>
              <a:buClr>
                <a:schemeClr val="accent2"/>
              </a:buClr>
              <a:buFontTx/>
              <a:buChar char="•"/>
            </a:pPr>
            <a:r>
              <a:rPr lang="en-US" b="1">
                <a:effectLst>
                  <a:outerShdw blurRad="38100" dist="38100" dir="2700000" algn="tl">
                    <a:srgbClr val="C0C0C0"/>
                  </a:outerShdw>
                </a:effectLst>
                <a:latin typeface="Arial Unicode MS" pitchFamily="34" charset="-128"/>
              </a:rPr>
              <a:t>Máy chủ DNS được đặt trên Internet để chuyển tên miền sang địa chỉ IP</a:t>
            </a:r>
          </a:p>
          <a:p>
            <a:pPr>
              <a:buClr>
                <a:schemeClr val="accent2"/>
              </a:buClr>
              <a:buFontTx/>
              <a:buChar char="•"/>
            </a:pPr>
            <a:r>
              <a:rPr lang="en-US" b="1">
                <a:effectLst>
                  <a:outerShdw blurRad="38100" dist="38100" dir="2700000" algn="tl">
                    <a:srgbClr val="C0C0C0"/>
                  </a:outerShdw>
                </a:effectLst>
                <a:latin typeface="Arial Unicode MS" pitchFamily="34" charset="-128"/>
              </a:rPr>
              <a:t>Khi ta nhập tên miền vào trong Web Browse, yêu cầu này được gởi đến Server DNS sơ cấp được định nghĩa trong Web Browse, máy chủ chuyển tên này sang địa chỉ IP và trả về cho hệ thống</a:t>
            </a:r>
          </a:p>
          <a:p>
            <a:pPr>
              <a:buClr>
                <a:schemeClr val="accent2"/>
              </a:buClr>
              <a:buFontTx/>
              <a:buChar char="•"/>
            </a:pPr>
            <a:r>
              <a:rPr lang="en-US" b="1">
                <a:effectLst>
                  <a:outerShdw blurRad="38100" dist="38100" dir="2700000" algn="tl">
                    <a:srgbClr val="C0C0C0"/>
                  </a:outerShdw>
                </a:effectLst>
                <a:latin typeface="Arial Unicode MS" pitchFamily="34" charset="-128"/>
              </a:rPr>
              <a:t>Nếu Server DNS mặc định không phân giải được, nó sẽ nhờ đến DNS ở cấp cao hơn.</a:t>
            </a:r>
          </a:p>
        </p:txBody>
      </p:sp>
      <p:sp>
        <p:nvSpPr>
          <p:cNvPr id="100356" name="AutoShape 4">
            <a:hlinkClick r:id="rId3" action="ppaction://hlinksldjump" highlightClick="1"/>
          </p:cNvPr>
          <p:cNvSpPr>
            <a:spLocks noChangeArrowheads="1"/>
          </p:cNvSpPr>
          <p:nvPr/>
        </p:nvSpPr>
        <p:spPr bwMode="auto">
          <a:xfrm>
            <a:off x="8153400" y="5638800"/>
            <a:ext cx="762000" cy="661988"/>
          </a:xfrm>
          <a:prstGeom prst="actionButtonHome">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169FF1BF-8ED5-4CDB-ADDC-687B1488BE24}"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18</a:t>
            </a:fld>
            <a:endParaRPr lang="en-US" altLang="en-US"/>
          </a:p>
        </p:txBody>
      </p:sp>
    </p:spTree>
    <p:extLst>
      <p:ext uri="{BB962C8B-B14F-4D97-AF65-F5344CB8AC3E}">
        <p14:creationId xmlns:p14="http://schemas.microsoft.com/office/powerpoint/2010/main" val="2580829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smtClean="0"/>
              <a:t>Mô hình TCP/IP</a:t>
            </a:r>
            <a:endParaRPr lang="en-US"/>
          </a:p>
        </p:txBody>
      </p:sp>
      <p:sp>
        <p:nvSpPr>
          <p:cNvPr id="101378" name="Rectangle 2"/>
          <p:cNvSpPr>
            <a:spLocks noGrp="1" noChangeArrowheads="1"/>
          </p:cNvSpPr>
          <p:nvPr>
            <p:ph type="title"/>
          </p:nvPr>
        </p:nvSpPr>
        <p:spPr/>
        <p:txBody>
          <a:bodyPr/>
          <a:lstStyle/>
          <a:p>
            <a:r>
              <a:rPr lang="en-US" sz="2400">
                <a:solidFill>
                  <a:schemeClr val="bg1"/>
                </a:solidFill>
                <a:effectLst>
                  <a:outerShdw blurRad="38100" dist="38100" dir="2700000" algn="tl">
                    <a:srgbClr val="C0C0C0"/>
                  </a:outerShdw>
                </a:effectLst>
                <a:latin typeface="VNI-Revue" pitchFamily="2" charset="0"/>
              </a:rPr>
              <a:t>TFTP</a:t>
            </a:r>
            <a:r>
              <a:rPr lang="en-US" sz="2400">
                <a:solidFill>
                  <a:schemeClr val="bg1"/>
                </a:solidFill>
              </a:rPr>
              <a:t> </a:t>
            </a:r>
            <a:r>
              <a:rPr lang="en-US" sz="2000" i="1">
                <a:solidFill>
                  <a:schemeClr val="bg1"/>
                </a:solidFill>
                <a:effectLst>
                  <a:outerShdw blurRad="38100" dist="38100" dir="2700000" algn="tl">
                    <a:srgbClr val="C0C0C0"/>
                  </a:outerShdw>
                </a:effectLst>
                <a:latin typeface="VNI-Cooper" pitchFamily="2" charset="0"/>
              </a:rPr>
              <a:t>(Trivial File Transfer Protocol)</a:t>
            </a:r>
          </a:p>
        </p:txBody>
      </p:sp>
      <p:sp>
        <p:nvSpPr>
          <p:cNvPr id="101379" name="Rectangle 3"/>
          <p:cNvSpPr>
            <a:spLocks noGrp="1" noChangeArrowheads="1"/>
          </p:cNvSpPr>
          <p:nvPr>
            <p:ph type="body" idx="1"/>
          </p:nvPr>
        </p:nvSpPr>
        <p:spPr/>
        <p:txBody>
          <a:bodyPr/>
          <a:lstStyle/>
          <a:p>
            <a:pPr>
              <a:buClr>
                <a:schemeClr val="accent2"/>
              </a:buClr>
              <a:buFontTx/>
              <a:buChar char="•"/>
            </a:pPr>
            <a:r>
              <a:rPr lang="en-US" b="1">
                <a:effectLst>
                  <a:outerShdw blurRad="38100" dist="38100" dir="2700000" algn="tl">
                    <a:srgbClr val="C0C0C0"/>
                  </a:outerShdw>
                </a:effectLst>
                <a:latin typeface="Arial Unicode MS" pitchFamily="34" charset="-128"/>
              </a:rPr>
              <a:t>Là giao thức truyền tập tin giống như FTP, nhưng nó được giảm chức năng để dùng ít tài nguyên hơn</a:t>
            </a:r>
          </a:p>
          <a:p>
            <a:pPr>
              <a:buClr>
                <a:schemeClr val="accent2"/>
              </a:buClr>
              <a:buFontTx/>
              <a:buChar char="•"/>
            </a:pPr>
            <a:r>
              <a:rPr lang="en-US" b="1">
                <a:effectLst>
                  <a:outerShdw blurRad="38100" dist="38100" dir="2700000" algn="tl">
                    <a:srgbClr val="C0C0C0"/>
                  </a:outerShdw>
                </a:effectLst>
                <a:latin typeface="Arial Unicode MS" pitchFamily="34" charset="-128"/>
              </a:rPr>
              <a:t>TFTP dùng giao thức UDP (Use Datagram Protocol), cho phép sử dụng trong các môi trường không dùng TCP</a:t>
            </a:r>
          </a:p>
          <a:p>
            <a:pPr>
              <a:buClr>
                <a:schemeClr val="accent2"/>
              </a:buClr>
              <a:buFontTx/>
              <a:buChar char="•"/>
            </a:pPr>
            <a:r>
              <a:rPr lang="en-US" b="1">
                <a:effectLst>
                  <a:outerShdw blurRad="38100" dist="38100" dir="2700000" algn="tl">
                    <a:srgbClr val="C0C0C0"/>
                  </a:outerShdw>
                </a:effectLst>
                <a:latin typeface="Arial Unicode MS" pitchFamily="34" charset="-128"/>
              </a:rPr>
              <a:t>Không có chức năng giao diện người dùng như FTP</a:t>
            </a:r>
          </a:p>
          <a:p>
            <a:pPr>
              <a:buClr>
                <a:schemeClr val="accent2"/>
              </a:buClr>
              <a:buFontTx/>
              <a:buChar char="•"/>
            </a:pPr>
            <a:r>
              <a:rPr lang="en-US" b="1">
                <a:effectLst>
                  <a:outerShdw blurRad="38100" dist="38100" dir="2700000" algn="tl">
                    <a:srgbClr val="C0C0C0"/>
                  </a:outerShdw>
                </a:effectLst>
                <a:latin typeface="Arial Unicode MS" pitchFamily="34" charset="-128"/>
              </a:rPr>
              <a:t>Không thể liệt kê thư mục, cũng không có thủ tục Login trong TFTP</a:t>
            </a:r>
          </a:p>
        </p:txBody>
      </p:sp>
      <p:sp>
        <p:nvSpPr>
          <p:cNvPr id="101380" name="AutoShape 4">
            <a:hlinkClick r:id="rId3" action="ppaction://hlinksldjump" highlightClick="1"/>
          </p:cNvPr>
          <p:cNvSpPr>
            <a:spLocks noChangeArrowheads="1"/>
          </p:cNvSpPr>
          <p:nvPr/>
        </p:nvSpPr>
        <p:spPr bwMode="auto">
          <a:xfrm>
            <a:off x="8001000" y="5715000"/>
            <a:ext cx="762000" cy="661988"/>
          </a:xfrm>
          <a:prstGeom prst="actionButtonHome">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A561E035-F813-4FD9-A026-FA682FB6C4BD}"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19</a:t>
            </a:fld>
            <a:endParaRPr lang="en-US" altLang="en-US"/>
          </a:p>
        </p:txBody>
      </p:sp>
    </p:spTree>
    <p:extLst>
      <p:ext uri="{BB962C8B-B14F-4D97-AF65-F5344CB8AC3E}">
        <p14:creationId xmlns:p14="http://schemas.microsoft.com/office/powerpoint/2010/main" val="1601442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vi-VN"/>
              <a:t>Câu 2:</a:t>
            </a:r>
            <a:r>
              <a:rPr lang="en-US"/>
              <a:t> FTP server đang gửi gói tin đến PC_1. Xác định các địa chỉ (IP nguồn, IP đích, MAC nguồn, MAC đích) của gói tin ở đoạn từ RouterA gửi đến PC_1? </a:t>
            </a:r>
          </a:p>
          <a:p>
            <a:endParaRPr lang="en-US"/>
          </a:p>
        </p:txBody>
      </p:sp>
      <p:sp>
        <p:nvSpPr>
          <p:cNvPr id="4" name="Date Placeholder 3"/>
          <p:cNvSpPr>
            <a:spLocks noGrp="1"/>
          </p:cNvSpPr>
          <p:nvPr>
            <p:ph type="dt" sz="half" idx="10"/>
          </p:nvPr>
        </p:nvSpPr>
        <p:spPr/>
        <p:txBody>
          <a:bodyPr/>
          <a:lstStyle/>
          <a:p>
            <a:fld id="{C39CF783-685D-4234-9EE3-CDE3B9789A73}"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smtClean="0"/>
              <a:t>Mô hình TCP/IP</a:t>
            </a:r>
            <a:endParaRPr lang="en-US" altLang="en-US"/>
          </a:p>
        </p:txBody>
      </p:sp>
      <p:sp>
        <p:nvSpPr>
          <p:cNvPr id="6" name="Slide Number Placeholder 5"/>
          <p:cNvSpPr>
            <a:spLocks noGrp="1"/>
          </p:cNvSpPr>
          <p:nvPr>
            <p:ph type="sldNum" sz="quarter" idx="12"/>
          </p:nvPr>
        </p:nvSpPr>
        <p:spPr/>
        <p:txBody>
          <a:bodyPr/>
          <a:lstStyle/>
          <a:p>
            <a:fld id="{A0B6C8C1-1111-434F-A403-A39D5C761593}" type="slidenum">
              <a:rPr lang="en-US" altLang="en-US" smtClean="0"/>
              <a:pPr/>
              <a:t>2</a:t>
            </a:fld>
            <a:endParaRPr lang="en-US" alt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83180"/>
            <a:ext cx="8458200" cy="3741420"/>
          </a:xfrm>
          <a:prstGeom prst="rect">
            <a:avLst/>
          </a:prstGeom>
          <a:noFill/>
          <a:ln>
            <a:noFill/>
          </a:ln>
        </p:spPr>
      </p:pic>
    </p:spTree>
    <p:extLst>
      <p:ext uri="{BB962C8B-B14F-4D97-AF65-F5344CB8AC3E}">
        <p14:creationId xmlns:p14="http://schemas.microsoft.com/office/powerpoint/2010/main" val="617909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smtClean="0"/>
              <a:t>Mô hình TCP/IP</a:t>
            </a:r>
            <a:endParaRPr lang="en-US"/>
          </a:p>
        </p:txBody>
      </p:sp>
      <p:sp>
        <p:nvSpPr>
          <p:cNvPr id="102402" name="Rectangle 2"/>
          <p:cNvSpPr>
            <a:spLocks noGrp="1" noChangeArrowheads="1"/>
          </p:cNvSpPr>
          <p:nvPr>
            <p:ph type="title"/>
          </p:nvPr>
        </p:nvSpPr>
        <p:spPr/>
        <p:txBody>
          <a:bodyPr/>
          <a:lstStyle/>
          <a:p>
            <a:r>
              <a:rPr lang="en-US" sz="2400">
                <a:solidFill>
                  <a:schemeClr val="bg1"/>
                </a:solidFill>
                <a:effectLst>
                  <a:outerShdw blurRad="38100" dist="38100" dir="2700000" algn="tl">
                    <a:srgbClr val="C0C0C0"/>
                  </a:outerShdw>
                </a:effectLst>
                <a:latin typeface="VNI-Revue" pitchFamily="2" charset="0"/>
              </a:rPr>
              <a:t>TCP</a:t>
            </a:r>
            <a:r>
              <a:rPr lang="en-US" sz="2400">
                <a:solidFill>
                  <a:schemeClr val="bg1"/>
                </a:solidFill>
              </a:rPr>
              <a:t> </a:t>
            </a:r>
            <a:r>
              <a:rPr lang="en-US" sz="2000" i="1">
                <a:solidFill>
                  <a:schemeClr val="bg1"/>
                </a:solidFill>
                <a:effectLst>
                  <a:outerShdw blurRad="38100" dist="38100" dir="2700000" algn="tl">
                    <a:srgbClr val="C0C0C0"/>
                  </a:outerShdw>
                </a:effectLst>
                <a:latin typeface="VNI-Cooper" pitchFamily="2" charset="0"/>
              </a:rPr>
              <a:t>(Transmission Control Protocol)</a:t>
            </a:r>
          </a:p>
        </p:txBody>
      </p:sp>
      <p:sp>
        <p:nvSpPr>
          <p:cNvPr id="102403" name="Rectangle 3"/>
          <p:cNvSpPr>
            <a:spLocks noGrp="1" noChangeArrowheads="1"/>
          </p:cNvSpPr>
          <p:nvPr>
            <p:ph type="body" idx="1"/>
          </p:nvPr>
        </p:nvSpPr>
        <p:spPr/>
        <p:txBody>
          <a:bodyPr/>
          <a:lstStyle/>
          <a:p>
            <a:pPr>
              <a:lnSpc>
                <a:spcPct val="90000"/>
              </a:lnSpc>
              <a:buClr>
                <a:schemeClr val="accent2"/>
              </a:buClr>
              <a:buFontTx/>
              <a:buChar char="•"/>
            </a:pPr>
            <a:r>
              <a:rPr lang="en-US" sz="2400" b="1">
                <a:effectLst>
                  <a:outerShdw blurRad="38100" dist="38100" dir="2700000" algn="tl">
                    <a:srgbClr val="C0C0C0"/>
                  </a:outerShdw>
                </a:effectLst>
                <a:latin typeface="Arial Unicode MS" pitchFamily="34" charset="-128"/>
              </a:rPr>
              <a:t>Một kết nối trước hết phải được yêu cầu bởi người gởi và bảo đảm bởi người người nhận</a:t>
            </a:r>
          </a:p>
          <a:p>
            <a:pPr>
              <a:lnSpc>
                <a:spcPct val="90000"/>
              </a:lnSpc>
              <a:buClr>
                <a:schemeClr val="accent2"/>
              </a:buClr>
              <a:buFontTx/>
              <a:buChar char="•"/>
            </a:pPr>
            <a:r>
              <a:rPr lang="en-US" sz="2400" b="1">
                <a:effectLst>
                  <a:outerShdw blurRad="38100" dist="38100" dir="2700000" algn="tl">
                    <a:srgbClr val="C0C0C0"/>
                  </a:outerShdw>
                </a:effectLst>
                <a:latin typeface="Arial Unicode MS" pitchFamily="34" charset="-128"/>
              </a:rPr>
              <a:t>Điều này cung cấp mức đầu tiên của độ tin cậy bằng cách bảo đảm người nhận sẵn sàng nhận dữ liệu</a:t>
            </a:r>
          </a:p>
          <a:p>
            <a:pPr>
              <a:lnSpc>
                <a:spcPct val="90000"/>
              </a:lnSpc>
              <a:buClr>
                <a:schemeClr val="accent2"/>
              </a:buClr>
              <a:buFontTx/>
              <a:buChar char="•"/>
            </a:pPr>
            <a:r>
              <a:rPr lang="en-US" sz="2400" b="1">
                <a:effectLst>
                  <a:outerShdw blurRad="38100" dist="38100" dir="2700000" algn="tl">
                    <a:srgbClr val="C0C0C0"/>
                  </a:outerShdw>
                </a:effectLst>
                <a:latin typeface="Arial Unicode MS" pitchFamily="34" charset="-128"/>
              </a:rPr>
              <a:t>Nếu 1 ứng dụng cần truyền dữ liệu trực tiếp đến 1 máy khác, IP bắt đầu gởi các gói dữ liệu đến đích. Nhưng nếu đích không làm việc (offline), hoặc bận rộn, IP không thể nào báo cho ứng dụng đó rằng dữ liệu không được tiếp nhận</a:t>
            </a:r>
          </a:p>
          <a:p>
            <a:pPr>
              <a:lnSpc>
                <a:spcPct val="90000"/>
              </a:lnSpc>
              <a:buClr>
                <a:schemeClr val="accent2"/>
              </a:buClr>
              <a:buFontTx/>
              <a:buChar char="•"/>
            </a:pPr>
            <a:r>
              <a:rPr lang="en-US" sz="2400" b="1">
                <a:effectLst>
                  <a:outerShdw blurRad="38100" dist="38100" dir="2700000" algn="tl">
                    <a:srgbClr val="C0C0C0"/>
                  </a:outerShdw>
                </a:effectLst>
                <a:latin typeface="Arial Unicode MS" pitchFamily="34" charset="-128"/>
              </a:rPr>
              <a:t>TCP quản lý điều này bằng cách gởi 1 yêu cầu kết nối đơn giản, và IP sẽ chuyển đi. Khi người nhận phản ứng, TCP bắt đầu gởi nhiều thông tin hơn đến IP, bảo đảm rằng IP không để mất dữ liệu.</a:t>
            </a:r>
          </a:p>
        </p:txBody>
      </p:sp>
      <p:sp>
        <p:nvSpPr>
          <p:cNvPr id="102404" name="AutoShape 4">
            <a:hlinkClick r:id="rId3" action="ppaction://hlinksldjump" highlightClick="1"/>
          </p:cNvPr>
          <p:cNvSpPr>
            <a:spLocks noChangeArrowheads="1"/>
          </p:cNvSpPr>
          <p:nvPr/>
        </p:nvSpPr>
        <p:spPr bwMode="auto">
          <a:xfrm>
            <a:off x="8511363" y="5715000"/>
            <a:ext cx="457200" cy="509588"/>
          </a:xfrm>
          <a:prstGeom prst="actionButtonHome">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4F157D0D-507F-48DE-AFBC-EF743F656875}"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20</a:t>
            </a:fld>
            <a:endParaRPr lang="en-US" altLang="en-US"/>
          </a:p>
        </p:txBody>
      </p:sp>
    </p:spTree>
    <p:extLst>
      <p:ext uri="{BB962C8B-B14F-4D97-AF65-F5344CB8AC3E}">
        <p14:creationId xmlns:p14="http://schemas.microsoft.com/office/powerpoint/2010/main" val="1412210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smtClean="0"/>
              <a:t>Mô hình TCP/IP</a:t>
            </a:r>
            <a:endParaRPr lang="en-US"/>
          </a:p>
        </p:txBody>
      </p:sp>
      <p:sp>
        <p:nvSpPr>
          <p:cNvPr id="103426" name="Rectangle 2"/>
          <p:cNvSpPr>
            <a:spLocks noGrp="1" noChangeArrowheads="1"/>
          </p:cNvSpPr>
          <p:nvPr>
            <p:ph type="title"/>
          </p:nvPr>
        </p:nvSpPr>
        <p:spPr>
          <a:xfrm>
            <a:off x="381000" y="228600"/>
            <a:ext cx="8763000" cy="609600"/>
          </a:xfrm>
        </p:spPr>
        <p:txBody>
          <a:bodyPr/>
          <a:lstStyle/>
          <a:p>
            <a:r>
              <a:rPr lang="en-US">
                <a:solidFill>
                  <a:schemeClr val="bg1"/>
                </a:solidFill>
                <a:effectLst>
                  <a:outerShdw blurRad="38100" dist="38100" dir="2700000" algn="tl">
                    <a:srgbClr val="C0C0C0"/>
                  </a:outerShdw>
                </a:effectLst>
                <a:latin typeface="VNI-Revue" pitchFamily="2" charset="0"/>
              </a:rPr>
              <a:t>UDP</a:t>
            </a:r>
            <a:r>
              <a:rPr lang="en-US" sz="2400">
                <a:solidFill>
                  <a:schemeClr val="bg1"/>
                </a:solidFill>
                <a:effectLst>
                  <a:outerShdw blurRad="38100" dist="38100" dir="2700000" algn="tl">
                    <a:srgbClr val="C0C0C0"/>
                  </a:outerShdw>
                </a:effectLst>
              </a:rPr>
              <a:t> </a:t>
            </a:r>
            <a:r>
              <a:rPr lang="en-US" sz="2000" i="1">
                <a:solidFill>
                  <a:schemeClr val="bg1"/>
                </a:solidFill>
                <a:effectLst>
                  <a:outerShdw blurRad="38100" dist="38100" dir="2700000" algn="tl">
                    <a:srgbClr val="C0C0C0"/>
                  </a:outerShdw>
                </a:effectLst>
                <a:latin typeface="VNI-Cooper" pitchFamily="2" charset="0"/>
              </a:rPr>
              <a:t>(Use Datagram Protocol)</a:t>
            </a:r>
          </a:p>
        </p:txBody>
      </p:sp>
      <p:sp>
        <p:nvSpPr>
          <p:cNvPr id="103427" name="Rectangle 3"/>
          <p:cNvSpPr>
            <a:spLocks noGrp="1" noChangeArrowheads="1"/>
          </p:cNvSpPr>
          <p:nvPr>
            <p:ph type="body" idx="1"/>
          </p:nvPr>
        </p:nvSpPr>
        <p:spPr>
          <a:xfrm>
            <a:off x="228600" y="1981200"/>
            <a:ext cx="8458200" cy="4648200"/>
          </a:xfrm>
        </p:spPr>
        <p:txBody>
          <a:bodyPr/>
          <a:lstStyle/>
          <a:p>
            <a:pPr>
              <a:buClr>
                <a:schemeClr val="accent2"/>
              </a:buClr>
              <a:buFontTx/>
              <a:buChar char="•"/>
            </a:pPr>
            <a:r>
              <a:rPr lang="en-US" b="1">
                <a:effectLst>
                  <a:outerShdw blurRad="38100" dist="38100" dir="2700000" algn="tl">
                    <a:srgbClr val="C0C0C0"/>
                  </a:outerShdw>
                </a:effectLst>
                <a:latin typeface="Arial Unicode MS" pitchFamily="34" charset="-128"/>
              </a:rPr>
              <a:t>Giao thức truyền không kết nối, không đảm bảo độ tin cậy, nhưng tiết kiệm chi phí truyền</a:t>
            </a:r>
          </a:p>
          <a:p>
            <a:pPr>
              <a:buClr>
                <a:schemeClr val="accent2"/>
              </a:buClr>
              <a:buFontTx/>
              <a:buChar char="•"/>
            </a:pPr>
            <a:r>
              <a:rPr lang="en-US" b="1">
                <a:effectLst>
                  <a:outerShdw blurRad="38100" dist="38100" dir="2700000" algn="tl">
                    <a:srgbClr val="C0C0C0"/>
                  </a:outerShdw>
                </a:effectLst>
                <a:latin typeface="Arial Unicode MS" pitchFamily="34" charset="-128"/>
              </a:rPr>
              <a:t>UDP được thiết kế để chuyển giao dữ liệu theo thời gian thực như âm thanh, video…trực tiếp từ điểm này đến điểm khác trên internet hay intranet</a:t>
            </a:r>
          </a:p>
          <a:p>
            <a:pPr>
              <a:buClr>
                <a:schemeClr val="accent2"/>
              </a:buClr>
              <a:buFontTx/>
              <a:buChar char="•"/>
            </a:pPr>
            <a:r>
              <a:rPr lang="en-US" b="1">
                <a:effectLst>
                  <a:outerShdw blurRad="38100" dist="38100" dir="2700000" algn="tl">
                    <a:srgbClr val="C0C0C0"/>
                  </a:outerShdw>
                </a:effectLst>
                <a:latin typeface="Arial Unicode MS" pitchFamily="34" charset="-128"/>
              </a:rPr>
              <a:t>Với UDP ứng dụng có thể gởi data đến 1 máy khác mà không cần yêu cầu kết nối, đối với TCP thì cần phải có</a:t>
            </a:r>
          </a:p>
        </p:txBody>
      </p:sp>
      <p:sp>
        <p:nvSpPr>
          <p:cNvPr id="103428" name="AutoShape 4">
            <a:hlinkClick r:id="rId3" action="ppaction://hlinksldjump" highlightClick="1"/>
          </p:cNvPr>
          <p:cNvSpPr>
            <a:spLocks noChangeArrowheads="1"/>
          </p:cNvSpPr>
          <p:nvPr/>
        </p:nvSpPr>
        <p:spPr bwMode="auto">
          <a:xfrm>
            <a:off x="8001000" y="5410200"/>
            <a:ext cx="762000" cy="661988"/>
          </a:xfrm>
          <a:prstGeom prst="actionButtonHome">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82B1D255-03B0-4D0E-8BF8-45B8F23D42B9}"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21</a:t>
            </a:fld>
            <a:endParaRPr lang="en-US" altLang="en-US"/>
          </a:p>
        </p:txBody>
      </p:sp>
    </p:spTree>
    <p:extLst>
      <p:ext uri="{BB962C8B-B14F-4D97-AF65-F5344CB8AC3E}">
        <p14:creationId xmlns:p14="http://schemas.microsoft.com/office/powerpoint/2010/main" val="1824794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smtClean="0"/>
              <a:t>Mô hình TCP/IP</a:t>
            </a:r>
            <a:endParaRPr lang="en-US"/>
          </a:p>
        </p:txBody>
      </p:sp>
      <p:sp>
        <p:nvSpPr>
          <p:cNvPr id="104450" name="Rectangle 2"/>
          <p:cNvSpPr>
            <a:spLocks noGrp="1" noChangeArrowheads="1"/>
          </p:cNvSpPr>
          <p:nvPr>
            <p:ph type="title"/>
          </p:nvPr>
        </p:nvSpPr>
        <p:spPr/>
        <p:txBody>
          <a:bodyPr/>
          <a:lstStyle/>
          <a:p>
            <a:r>
              <a:rPr lang="en-US">
                <a:solidFill>
                  <a:schemeClr val="bg1"/>
                </a:solidFill>
                <a:effectLst>
                  <a:outerShdw blurRad="38100" dist="38100" dir="2700000" algn="tl">
                    <a:srgbClr val="C0C0C0"/>
                  </a:outerShdw>
                </a:effectLst>
                <a:latin typeface="VNI-Revue" pitchFamily="2" charset="0"/>
              </a:rPr>
              <a:t>RIP</a:t>
            </a:r>
            <a:r>
              <a:rPr lang="en-US" sz="2400">
                <a:solidFill>
                  <a:schemeClr val="bg1"/>
                </a:solidFill>
                <a:effectLst>
                  <a:outerShdw blurRad="38100" dist="38100" dir="2700000" algn="tl">
                    <a:srgbClr val="C0C0C0"/>
                  </a:outerShdw>
                </a:effectLst>
              </a:rPr>
              <a:t> </a:t>
            </a:r>
            <a:r>
              <a:rPr lang="en-US" sz="2000" i="1">
                <a:solidFill>
                  <a:schemeClr val="bg1"/>
                </a:solidFill>
                <a:effectLst>
                  <a:outerShdw blurRad="38100" dist="38100" dir="2700000" algn="tl">
                    <a:srgbClr val="C0C0C0"/>
                  </a:outerShdw>
                </a:effectLst>
                <a:latin typeface="VNI-Cooper" pitchFamily="2" charset="0"/>
              </a:rPr>
              <a:t>(Routing Information Protocol)</a:t>
            </a:r>
          </a:p>
        </p:txBody>
      </p:sp>
      <p:sp>
        <p:nvSpPr>
          <p:cNvPr id="104451" name="Rectangle 3"/>
          <p:cNvSpPr>
            <a:spLocks noGrp="1" noChangeArrowheads="1"/>
          </p:cNvSpPr>
          <p:nvPr>
            <p:ph type="body" idx="1"/>
          </p:nvPr>
        </p:nvSpPr>
        <p:spPr>
          <a:xfrm>
            <a:off x="381000" y="1828800"/>
            <a:ext cx="8305800" cy="4648200"/>
          </a:xfrm>
        </p:spPr>
        <p:txBody>
          <a:bodyPr/>
          <a:lstStyle/>
          <a:p>
            <a:r>
              <a:rPr lang="en-US" b="1">
                <a:effectLst>
                  <a:outerShdw blurRad="38100" dist="38100" dir="2700000" algn="tl">
                    <a:srgbClr val="C0C0C0"/>
                  </a:outerShdw>
                </a:effectLst>
                <a:latin typeface="Arial Unicode MS" pitchFamily="34" charset="-128"/>
              </a:rPr>
              <a:t>Giao thức dẫn đường động, dùng để 2 mạng khác Subnet Mask có thể truyền thông cho nhau</a:t>
            </a:r>
          </a:p>
        </p:txBody>
      </p:sp>
      <p:pic>
        <p:nvPicPr>
          <p:cNvPr id="104452" name="Picture 4"/>
          <p:cNvPicPr>
            <a:picLocks noChangeAspect="1" noChangeArrowheads="1"/>
          </p:cNvPicPr>
          <p:nvPr/>
        </p:nvPicPr>
        <p:blipFill>
          <a:blip r:embed="rId3">
            <a:extLst>
              <a:ext uri="{28A0092B-C50C-407E-A947-70E740481C1C}">
                <a14:useLocalDpi xmlns:a14="http://schemas.microsoft.com/office/drawing/2010/main" val="0"/>
              </a:ext>
            </a:extLst>
          </a:blip>
          <a:srcRect l="7996" t="38280" r="4109" b="13538"/>
          <a:stretch>
            <a:fillRect/>
          </a:stretch>
        </p:blipFill>
        <p:spPr bwMode="auto">
          <a:xfrm>
            <a:off x="1219200" y="3352800"/>
            <a:ext cx="6858000" cy="281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4453" name="AutoShape 5">
            <a:hlinkClick r:id="rId4" action="ppaction://hlinksldjump" highlightClick="1"/>
          </p:cNvPr>
          <p:cNvSpPr>
            <a:spLocks noChangeArrowheads="1"/>
          </p:cNvSpPr>
          <p:nvPr/>
        </p:nvSpPr>
        <p:spPr bwMode="auto">
          <a:xfrm>
            <a:off x="8229600" y="5562600"/>
            <a:ext cx="762000" cy="661988"/>
          </a:xfrm>
          <a:prstGeom prst="actionButtonHome">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EBF21268-1DF9-46C2-8EEF-FED38D56A8B6}"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22</a:t>
            </a:fld>
            <a:endParaRPr lang="en-US" altLang="en-US"/>
          </a:p>
        </p:txBody>
      </p:sp>
    </p:spTree>
    <p:extLst>
      <p:ext uri="{BB962C8B-B14F-4D97-AF65-F5344CB8AC3E}">
        <p14:creationId xmlns:p14="http://schemas.microsoft.com/office/powerpoint/2010/main" val="1914931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smtClean="0"/>
              <a:t>Mô hình TCP/IP</a:t>
            </a:r>
            <a:endParaRPr lang="en-US"/>
          </a:p>
        </p:txBody>
      </p:sp>
      <p:sp>
        <p:nvSpPr>
          <p:cNvPr id="105474" name="Rectangle 2"/>
          <p:cNvSpPr>
            <a:spLocks noGrp="1" noChangeArrowheads="1"/>
          </p:cNvSpPr>
          <p:nvPr>
            <p:ph type="title"/>
          </p:nvPr>
        </p:nvSpPr>
        <p:spPr/>
        <p:txBody>
          <a:bodyPr/>
          <a:lstStyle/>
          <a:p>
            <a:r>
              <a:rPr lang="en-US">
                <a:solidFill>
                  <a:schemeClr val="bg1"/>
                </a:solidFill>
                <a:effectLst>
                  <a:outerShdw blurRad="38100" dist="38100" dir="2700000" algn="tl">
                    <a:srgbClr val="C0C0C0"/>
                  </a:outerShdw>
                </a:effectLst>
                <a:latin typeface="VNI-Revue" pitchFamily="2" charset="0"/>
              </a:rPr>
              <a:t>IP</a:t>
            </a:r>
            <a:r>
              <a:rPr lang="en-US">
                <a:solidFill>
                  <a:schemeClr val="bg1"/>
                </a:solidFill>
              </a:rPr>
              <a:t> </a:t>
            </a:r>
            <a:r>
              <a:rPr lang="en-US" sz="2000" i="1">
                <a:solidFill>
                  <a:schemeClr val="bg1"/>
                </a:solidFill>
                <a:effectLst>
                  <a:outerShdw blurRad="38100" dist="38100" dir="2700000" algn="tl">
                    <a:srgbClr val="C0C0C0"/>
                  </a:outerShdw>
                </a:effectLst>
                <a:latin typeface="VNI-Cooper" pitchFamily="2" charset="0"/>
              </a:rPr>
              <a:t>(Internet Protocol)</a:t>
            </a:r>
          </a:p>
        </p:txBody>
      </p:sp>
      <p:sp>
        <p:nvSpPr>
          <p:cNvPr id="105475" name="Rectangle 3"/>
          <p:cNvSpPr>
            <a:spLocks noGrp="1" noChangeArrowheads="1"/>
          </p:cNvSpPr>
          <p:nvPr>
            <p:ph type="body" idx="1"/>
          </p:nvPr>
        </p:nvSpPr>
        <p:spPr>
          <a:xfrm>
            <a:off x="457200" y="2209800"/>
            <a:ext cx="8305800" cy="4648200"/>
          </a:xfrm>
        </p:spPr>
        <p:txBody>
          <a:bodyPr/>
          <a:lstStyle/>
          <a:p>
            <a:r>
              <a:rPr lang="en-US" b="1">
                <a:effectLst>
                  <a:outerShdw blurRad="38100" dist="38100" dir="2700000" algn="tl">
                    <a:srgbClr val="C0C0C0"/>
                  </a:outerShdw>
                </a:effectLst>
                <a:latin typeface="Arial Unicode MS" pitchFamily="34" charset="-128"/>
              </a:rPr>
              <a:t>Giao thức Internet chuyển giao các gói tin qua các máy tính đến đích</a:t>
            </a:r>
          </a:p>
          <a:p>
            <a:r>
              <a:rPr lang="en-US" b="1">
                <a:effectLst>
                  <a:outerShdw blurRad="38100" dist="38100" dir="2700000" algn="tl">
                    <a:srgbClr val="C0C0C0"/>
                  </a:outerShdw>
                </a:effectLst>
                <a:latin typeface="Arial Unicode MS" pitchFamily="34" charset="-128"/>
              </a:rPr>
              <a:t>IP (hiện nay là IP thế hệ 4 hay IPv4) là giao thức vận chuyển cơ bản cho các gói tin trên mạng Internet và các mạng dùng giao thức TCP/IP</a:t>
            </a:r>
          </a:p>
          <a:p>
            <a:r>
              <a:rPr lang="en-US" b="1">
                <a:effectLst>
                  <a:outerShdw blurRad="38100" dist="38100" dir="2700000" algn="tl">
                    <a:srgbClr val="C0C0C0"/>
                  </a:outerShdw>
                </a:effectLst>
                <a:latin typeface="Arial Unicode MS" pitchFamily="34" charset="-128"/>
              </a:rPr>
              <a:t>IP dùng để xây dựng 1 giao tiếp mạng và các địa chỉ máy tính trong giao tiếp mạng đó</a:t>
            </a:r>
            <a:r>
              <a:rPr lang="en-US"/>
              <a:t> </a:t>
            </a:r>
          </a:p>
        </p:txBody>
      </p:sp>
      <p:sp>
        <p:nvSpPr>
          <p:cNvPr id="105476" name="AutoShape 4">
            <a:hlinkClick r:id="rId3" action="ppaction://hlinksldjump" highlightClick="1"/>
          </p:cNvPr>
          <p:cNvSpPr>
            <a:spLocks noChangeArrowheads="1"/>
          </p:cNvSpPr>
          <p:nvPr/>
        </p:nvSpPr>
        <p:spPr bwMode="auto">
          <a:xfrm>
            <a:off x="8001000" y="5410200"/>
            <a:ext cx="762000" cy="661988"/>
          </a:xfrm>
          <a:prstGeom prst="actionButtonHome">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97529982-12F6-43F1-8ACF-37EAFF5BDCA3}"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23</a:t>
            </a:fld>
            <a:endParaRPr lang="en-US" altLang="en-US"/>
          </a:p>
        </p:txBody>
      </p:sp>
    </p:spTree>
    <p:extLst>
      <p:ext uri="{BB962C8B-B14F-4D97-AF65-F5344CB8AC3E}">
        <p14:creationId xmlns:p14="http://schemas.microsoft.com/office/powerpoint/2010/main" val="4030285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en-US" smtClean="0"/>
              <a:t>Mô hình TCP/IP</a:t>
            </a:r>
            <a:endParaRPr lang="en-US"/>
          </a:p>
        </p:txBody>
      </p:sp>
      <p:sp>
        <p:nvSpPr>
          <p:cNvPr id="106498" name="Rectangle 2"/>
          <p:cNvSpPr>
            <a:spLocks noGrp="1" noChangeArrowheads="1"/>
          </p:cNvSpPr>
          <p:nvPr>
            <p:ph type="title"/>
          </p:nvPr>
        </p:nvSpPr>
        <p:spPr/>
        <p:txBody>
          <a:bodyPr/>
          <a:lstStyle/>
          <a:p>
            <a:r>
              <a:rPr lang="en-US">
                <a:solidFill>
                  <a:schemeClr val="bg1"/>
                </a:solidFill>
                <a:effectLst>
                  <a:outerShdw blurRad="38100" dist="38100" dir="2700000" algn="tl">
                    <a:srgbClr val="C0C0C0"/>
                  </a:outerShdw>
                </a:effectLst>
                <a:latin typeface="VNI-Revue" pitchFamily="2" charset="0"/>
              </a:rPr>
              <a:t>ARP</a:t>
            </a:r>
            <a:r>
              <a:rPr lang="en-US" sz="2400">
                <a:solidFill>
                  <a:schemeClr val="bg1"/>
                </a:solidFill>
              </a:rPr>
              <a:t> </a:t>
            </a:r>
            <a:r>
              <a:rPr lang="en-US" sz="2000" i="1">
                <a:solidFill>
                  <a:schemeClr val="bg1"/>
                </a:solidFill>
                <a:effectLst>
                  <a:outerShdw blurRad="38100" dist="38100" dir="2700000" algn="tl">
                    <a:srgbClr val="C0C0C0"/>
                  </a:outerShdw>
                </a:effectLst>
                <a:latin typeface="VNI-Cooper" pitchFamily="2" charset="0"/>
              </a:rPr>
              <a:t>(Address Resolution Protocol)</a:t>
            </a:r>
          </a:p>
        </p:txBody>
      </p:sp>
      <p:sp>
        <p:nvSpPr>
          <p:cNvPr id="106499" name="Rectangle 3"/>
          <p:cNvSpPr>
            <a:spLocks noGrp="1" noChangeArrowheads="1"/>
          </p:cNvSpPr>
          <p:nvPr>
            <p:ph type="body" idx="1"/>
          </p:nvPr>
        </p:nvSpPr>
        <p:spPr>
          <a:xfrm>
            <a:off x="381000" y="2209800"/>
            <a:ext cx="8305800" cy="4648200"/>
          </a:xfrm>
        </p:spPr>
        <p:txBody>
          <a:bodyPr/>
          <a:lstStyle/>
          <a:p>
            <a:r>
              <a:rPr lang="en-US" b="1">
                <a:effectLst>
                  <a:outerShdw blurRad="38100" dist="38100" dir="2700000" algn="tl">
                    <a:srgbClr val="C0C0C0"/>
                  </a:outerShdw>
                </a:effectLst>
                <a:latin typeface="Arial Unicode MS" pitchFamily="34" charset="-128"/>
              </a:rPr>
              <a:t>Giao thức phân giải địa chỉ</a:t>
            </a:r>
          </a:p>
          <a:p>
            <a:r>
              <a:rPr lang="en-US" b="1">
                <a:effectLst>
                  <a:outerShdw blurRad="38100" dist="38100" dir="2700000" algn="tl">
                    <a:srgbClr val="C0C0C0"/>
                  </a:outerShdw>
                </a:effectLst>
                <a:latin typeface="Arial Unicode MS" pitchFamily="34" charset="-128"/>
              </a:rPr>
              <a:t>Trên các mạng TCP/IP, giao thức ARP dùng để tìm 1 địa chỉ MAC tương ứng với 1 địa chỉ IP</a:t>
            </a:r>
          </a:p>
          <a:p>
            <a:r>
              <a:rPr lang="en-US" b="1">
                <a:effectLst>
                  <a:outerShdw blurRad="38100" dist="38100" dir="2700000" algn="tl">
                    <a:srgbClr val="C0C0C0"/>
                  </a:outerShdw>
                </a:effectLst>
                <a:latin typeface="Arial Unicode MS" pitchFamily="34" charset="-128"/>
              </a:rPr>
              <a:t>ARP được dùng trong tất cả các trường hợp 1 nút nằm trên mạng cần biết địa chỉ IP của 1 nút khác cùng 1 mạng hay liên mạng</a:t>
            </a:r>
          </a:p>
        </p:txBody>
      </p:sp>
      <p:sp>
        <p:nvSpPr>
          <p:cNvPr id="106500" name="AutoShape 4">
            <a:hlinkClick r:id="rId3" action="ppaction://hlinksldjump" highlightClick="1"/>
          </p:cNvPr>
          <p:cNvSpPr>
            <a:spLocks noChangeArrowheads="1"/>
          </p:cNvSpPr>
          <p:nvPr/>
        </p:nvSpPr>
        <p:spPr bwMode="auto">
          <a:xfrm>
            <a:off x="8001000" y="5410200"/>
            <a:ext cx="762000" cy="661988"/>
          </a:xfrm>
          <a:prstGeom prst="actionButtonHome">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AA91C27C-4595-4756-AD1E-C50DA00210C7}"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24</a:t>
            </a:fld>
            <a:endParaRPr lang="en-US" altLang="en-US"/>
          </a:p>
        </p:txBody>
      </p:sp>
    </p:spTree>
    <p:extLst>
      <p:ext uri="{BB962C8B-B14F-4D97-AF65-F5344CB8AC3E}">
        <p14:creationId xmlns:p14="http://schemas.microsoft.com/office/powerpoint/2010/main" val="2989774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04800" y="304800"/>
            <a:ext cx="6781800" cy="563562"/>
          </a:xfrm>
        </p:spPr>
        <p:txBody>
          <a:bodyPr/>
          <a:lstStyle/>
          <a:p>
            <a:r>
              <a:rPr lang="en-US" altLang="zh-CN">
                <a:solidFill>
                  <a:schemeClr val="bg1"/>
                </a:solidFill>
                <a:effectLst>
                  <a:outerShdw blurRad="38100" dist="38100" dir="2700000" algn="tl">
                    <a:srgbClr val="C0C0C0"/>
                  </a:outerShdw>
                </a:effectLst>
                <a:latin typeface="Arial Unicode MS" pitchFamily="34" charset="-128"/>
                <a:ea typeface="SimSun" pitchFamily="2" charset="-122"/>
              </a:rPr>
              <a:t>ICMP</a:t>
            </a:r>
            <a:r>
              <a:rPr lang="en-US" altLang="zh-CN" sz="2400">
                <a:solidFill>
                  <a:schemeClr val="bg1"/>
                </a:solidFill>
                <a:latin typeface="Arial Unicode MS" pitchFamily="34" charset="-128"/>
                <a:ea typeface="SimSun" pitchFamily="2" charset="-122"/>
              </a:rPr>
              <a:t> </a:t>
            </a:r>
            <a:r>
              <a:rPr lang="en-US" altLang="zh-CN" sz="2400" i="1">
                <a:solidFill>
                  <a:schemeClr val="bg1"/>
                </a:solidFill>
                <a:latin typeface="Arial Unicode MS" pitchFamily="34" charset="-128"/>
                <a:ea typeface="SimSun" pitchFamily="2" charset="-122"/>
              </a:rPr>
              <a:t>(Internet Control Message Protocol</a:t>
            </a:r>
            <a:r>
              <a:rPr lang="en-US" altLang="zh-CN" sz="2400" i="1" smtClean="0">
                <a:solidFill>
                  <a:schemeClr val="bg1"/>
                </a:solidFill>
                <a:latin typeface="Arial Unicode MS" pitchFamily="34" charset="-128"/>
                <a:ea typeface="SimSun" pitchFamily="2" charset="-122"/>
              </a:rPr>
              <a:t>)</a:t>
            </a:r>
            <a:endParaRPr lang="en-US" sz="2400">
              <a:solidFill>
                <a:schemeClr val="bg1"/>
              </a:solidFill>
            </a:endParaRPr>
          </a:p>
        </p:txBody>
      </p:sp>
      <p:sp>
        <p:nvSpPr>
          <p:cNvPr id="107523" name="Rectangle 3"/>
          <p:cNvSpPr>
            <a:spLocks noGrp="1" noChangeArrowheads="1"/>
          </p:cNvSpPr>
          <p:nvPr>
            <p:ph type="body" idx="1"/>
          </p:nvPr>
        </p:nvSpPr>
        <p:spPr>
          <a:xfrm>
            <a:off x="381000" y="1828800"/>
            <a:ext cx="8305800" cy="4191000"/>
          </a:xfrm>
        </p:spPr>
        <p:txBody>
          <a:bodyPr/>
          <a:lstStyle/>
          <a:p>
            <a:r>
              <a:rPr lang="en-US" sz="2400" b="1">
                <a:effectLst>
                  <a:outerShdw blurRad="38100" dist="38100" dir="2700000" algn="tl">
                    <a:srgbClr val="C0C0C0"/>
                  </a:outerShdw>
                </a:effectLst>
                <a:latin typeface="Arial Unicode MS" pitchFamily="34" charset="-128"/>
              </a:rPr>
              <a:t>Là 1 giao thức báo lỗi hoạt động hợp nhất với IP</a:t>
            </a:r>
          </a:p>
          <a:p>
            <a:r>
              <a:rPr lang="en-US" sz="2400" b="1">
                <a:effectLst>
                  <a:outerShdw blurRad="38100" dist="38100" dir="2700000" algn="tl">
                    <a:srgbClr val="C0C0C0"/>
                  </a:outerShdw>
                </a:effectLst>
                <a:latin typeface="Arial Unicode MS" pitchFamily="34" charset="-128"/>
              </a:rPr>
              <a:t>Lệnh Ping sử dụng ICMP như là 1 sự thăm dò để tìm ra trạm có thể đến được. Ping sẽ gởi thông điệp ICMP Echo Request (yêu cầu nhắc lại) vào trong datagram và gởi đến đích đã chọn</a:t>
            </a:r>
          </a:p>
          <a:p>
            <a:r>
              <a:rPr lang="en-US" sz="2400" b="1">
                <a:effectLst>
                  <a:outerShdw blurRad="38100" dist="38100" dir="2700000" algn="tl">
                    <a:srgbClr val="C0C0C0"/>
                  </a:outerShdw>
                </a:effectLst>
                <a:latin typeface="Arial Unicode MS" pitchFamily="34" charset="-128"/>
              </a:rPr>
              <a:t>Khi đích nhận được thông điệp Echo Request, nó sẽ đáp ứng bằng cách gởi lại 1 thông điệp đáp lại Echo</a:t>
            </a:r>
          </a:p>
          <a:p>
            <a:r>
              <a:rPr lang="en-US" sz="2400" b="1">
                <a:effectLst>
                  <a:outerShdw blurRad="38100" dist="38100" dir="2700000" algn="tl">
                    <a:srgbClr val="C0C0C0"/>
                  </a:outerShdw>
                </a:effectLst>
                <a:latin typeface="Arial Unicode MS" pitchFamily="34" charset="-128"/>
              </a:rPr>
              <a:t>Một ứng dụng khác của ICMP là traceroute, dùng để cung cấp danh sách các Router dọc theo đường đến đích</a:t>
            </a:r>
          </a:p>
        </p:txBody>
      </p:sp>
      <p:sp>
        <p:nvSpPr>
          <p:cNvPr id="107524" name="AutoShape 4">
            <a:hlinkClick r:id="rId3" action="ppaction://hlinksldjump" highlightClick="1"/>
          </p:cNvPr>
          <p:cNvSpPr>
            <a:spLocks noChangeArrowheads="1"/>
          </p:cNvSpPr>
          <p:nvPr/>
        </p:nvSpPr>
        <p:spPr bwMode="auto">
          <a:xfrm>
            <a:off x="8001000" y="5410200"/>
            <a:ext cx="762000" cy="661988"/>
          </a:xfrm>
          <a:prstGeom prst="actionButtonHome">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10"/>
          </p:nvPr>
        </p:nvSpPr>
        <p:spPr/>
        <p:txBody>
          <a:bodyPr/>
          <a:lstStyle/>
          <a:p>
            <a:fld id="{F3DA5F60-04F6-4E65-9092-1731905113B8}" type="datetime1">
              <a:rPr lang="en-US" smtClean="0"/>
              <a:t>9/4/17</a:t>
            </a:fld>
            <a:endParaRPr lang="en-US" altLang="en-US"/>
          </a:p>
        </p:txBody>
      </p:sp>
      <p:sp>
        <p:nvSpPr>
          <p:cNvPr id="3" name="Footer Placeholder 2"/>
          <p:cNvSpPr>
            <a:spLocks noGrp="1"/>
          </p:cNvSpPr>
          <p:nvPr>
            <p:ph type="ftr" sz="quarter" idx="11"/>
          </p:nvPr>
        </p:nvSpPr>
        <p:spPr/>
        <p:txBody>
          <a:bodyPr/>
          <a:lstStyle/>
          <a:p>
            <a:r>
              <a:rPr lang="en-US" altLang="en-US" smtClean="0"/>
              <a:t>Mô hình TCP/IP</a:t>
            </a:r>
            <a:endParaRPr lang="en-US" altLang="en-US"/>
          </a:p>
        </p:txBody>
      </p:sp>
      <p:sp>
        <p:nvSpPr>
          <p:cNvPr id="4" name="Slide Number Placeholder 3"/>
          <p:cNvSpPr>
            <a:spLocks noGrp="1"/>
          </p:cNvSpPr>
          <p:nvPr>
            <p:ph type="sldNum" sz="quarter" idx="12"/>
          </p:nvPr>
        </p:nvSpPr>
        <p:spPr/>
        <p:txBody>
          <a:bodyPr/>
          <a:lstStyle/>
          <a:p>
            <a:fld id="{A0B6C8C1-1111-434F-A403-A39D5C761593}" type="slidenum">
              <a:rPr lang="en-US" altLang="en-US" smtClean="0"/>
              <a:pPr/>
              <a:t>25</a:t>
            </a:fld>
            <a:endParaRPr lang="en-US" altLang="en-US"/>
          </a:p>
        </p:txBody>
      </p:sp>
    </p:spTree>
    <p:extLst>
      <p:ext uri="{BB962C8B-B14F-4D97-AF65-F5344CB8AC3E}">
        <p14:creationId xmlns:p14="http://schemas.microsoft.com/office/powerpoint/2010/main" val="28825444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Port Numbers</a:t>
            </a:r>
            <a:endParaRPr lang="en-US"/>
          </a:p>
        </p:txBody>
      </p:sp>
      <p:sp>
        <p:nvSpPr>
          <p:cNvPr id="4" name="Date Placeholder 3"/>
          <p:cNvSpPr>
            <a:spLocks noGrp="1"/>
          </p:cNvSpPr>
          <p:nvPr>
            <p:ph type="dt" sz="half" idx="10"/>
          </p:nvPr>
        </p:nvSpPr>
        <p:spPr/>
        <p:txBody>
          <a:bodyPr/>
          <a:lstStyle/>
          <a:p>
            <a:fld id="{E5B85D12-4403-439E-A170-00F94FC45CBE}"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smtClean="0"/>
              <a:t>Mô hình TCP/IP</a:t>
            </a:r>
            <a:endParaRPr lang="en-US" altLang="en-US"/>
          </a:p>
        </p:txBody>
      </p:sp>
      <p:sp>
        <p:nvSpPr>
          <p:cNvPr id="6" name="Slide Number Placeholder 5"/>
          <p:cNvSpPr>
            <a:spLocks noGrp="1"/>
          </p:cNvSpPr>
          <p:nvPr>
            <p:ph type="sldNum" sz="quarter" idx="12"/>
          </p:nvPr>
        </p:nvSpPr>
        <p:spPr/>
        <p:txBody>
          <a:bodyPr/>
          <a:lstStyle/>
          <a:p>
            <a:fld id="{A0B6C8C1-1111-434F-A403-A39D5C761593}" type="slidenum">
              <a:rPr lang="en-US" altLang="en-US" smtClean="0"/>
              <a:pPr/>
              <a:t>26</a:t>
            </a:fld>
            <a:endParaRPr lang="en-US" altLang="en-US"/>
          </a:p>
        </p:txBody>
      </p:sp>
      <p:pic>
        <p:nvPicPr>
          <p:cNvPr id="7" name="Picture 5" descr="301P_164"/>
          <p:cNvPicPr>
            <a:picLocks noChangeAspect="1" noChangeArrowheads="1"/>
          </p:cNvPicPr>
          <p:nvPr/>
        </p:nvPicPr>
        <p:blipFill>
          <a:blip r:embed="rId3"/>
          <a:srcRect/>
          <a:stretch>
            <a:fillRect/>
          </a:stretch>
        </p:blipFill>
        <p:spPr bwMode="auto">
          <a:xfrm>
            <a:off x="457200" y="1066800"/>
            <a:ext cx="8305800" cy="4848225"/>
          </a:xfrm>
          <a:prstGeom prst="rect">
            <a:avLst/>
          </a:prstGeom>
          <a:noFill/>
        </p:spPr>
      </p:pic>
    </p:spTree>
    <p:extLst>
      <p:ext uri="{BB962C8B-B14F-4D97-AF65-F5344CB8AC3E}">
        <p14:creationId xmlns:p14="http://schemas.microsoft.com/office/powerpoint/2010/main" val="27292589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304800" y="76200"/>
            <a:ext cx="8239125" cy="762000"/>
          </a:xfrm>
        </p:spPr>
        <p:txBody>
          <a:bodyPr/>
          <a:lstStyle/>
          <a:p>
            <a:r>
              <a:rPr lang="en-US" sz="3800"/>
              <a:t>4</a:t>
            </a:r>
            <a:r>
              <a:rPr lang="en-US" sz="3800" smtClean="0"/>
              <a:t>.2.2</a:t>
            </a:r>
            <a:r>
              <a:rPr lang="en-US" sz="3800"/>
              <a:t>. Giao thức trên tầng mạng</a:t>
            </a:r>
          </a:p>
        </p:txBody>
      </p:sp>
      <p:sp>
        <p:nvSpPr>
          <p:cNvPr id="266243" name="Rectangle 3"/>
          <p:cNvSpPr>
            <a:spLocks noGrp="1" noChangeArrowheads="1"/>
          </p:cNvSpPr>
          <p:nvPr>
            <p:ph sz="quarter" idx="1"/>
          </p:nvPr>
        </p:nvSpPr>
        <p:spPr/>
        <p:txBody>
          <a:bodyPr/>
          <a:lstStyle/>
          <a:p>
            <a:pPr>
              <a:lnSpc>
                <a:spcPct val="130000"/>
              </a:lnSpc>
              <a:spcBef>
                <a:spcPct val="25000"/>
              </a:spcBef>
            </a:pPr>
            <a:r>
              <a:rPr lang="en-US"/>
              <a:t>ARP, RARP</a:t>
            </a:r>
          </a:p>
          <a:p>
            <a:pPr>
              <a:lnSpc>
                <a:spcPct val="130000"/>
              </a:lnSpc>
              <a:spcBef>
                <a:spcPct val="25000"/>
              </a:spcBef>
            </a:pPr>
            <a:r>
              <a:rPr lang="en-US" b="1"/>
              <a:t>IP</a:t>
            </a:r>
          </a:p>
          <a:p>
            <a:pPr>
              <a:lnSpc>
                <a:spcPct val="130000"/>
              </a:lnSpc>
              <a:spcBef>
                <a:spcPct val="25000"/>
              </a:spcBef>
            </a:pPr>
            <a:r>
              <a:rPr lang="en-US"/>
              <a:t>ICMP</a:t>
            </a:r>
          </a:p>
        </p:txBody>
      </p:sp>
      <p:sp>
        <p:nvSpPr>
          <p:cNvPr id="4" name="Date Placeholder 3"/>
          <p:cNvSpPr>
            <a:spLocks noGrp="1"/>
          </p:cNvSpPr>
          <p:nvPr>
            <p:ph type="dt" sz="half" idx="10"/>
          </p:nvPr>
        </p:nvSpPr>
        <p:spPr/>
        <p:txBody>
          <a:bodyPr/>
          <a:lstStyle/>
          <a:p>
            <a:fld id="{6126173C-BFB2-49EB-A379-EAC840D10666}"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30907B04-809E-45CD-891F-E2CF875A3760}" type="slidenum">
              <a:rPr lang="en-US" altLang="en-US"/>
              <a:pPr/>
              <a:t>27</a:t>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228600" y="0"/>
            <a:ext cx="8763000" cy="762000"/>
          </a:xfrm>
        </p:spPr>
        <p:txBody>
          <a:bodyPr/>
          <a:lstStyle/>
          <a:p>
            <a:r>
              <a:rPr lang="en-US" sz="2400" smtClean="0"/>
              <a:t>4</a:t>
            </a:r>
            <a:r>
              <a:rPr lang="en-US" sz="2400" b="1" smtClean="0"/>
              <a:t>.2.2.1.Giao </a:t>
            </a:r>
            <a:r>
              <a:rPr lang="en-US" sz="2400" b="1"/>
              <a:t>thức chuyển đổi giữa các dạng địa </a:t>
            </a:r>
            <a:r>
              <a:rPr lang="en-US" sz="2400" b="1" smtClean="0"/>
              <a:t>chỉ</a:t>
            </a:r>
            <a:endParaRPr lang="en-US" sz="2400"/>
          </a:p>
        </p:txBody>
      </p:sp>
      <p:sp>
        <p:nvSpPr>
          <p:cNvPr id="303107" name="Rectangle 3"/>
          <p:cNvSpPr>
            <a:spLocks noGrp="1" noChangeArrowheads="1"/>
          </p:cNvSpPr>
          <p:nvPr>
            <p:ph sz="quarter" idx="1"/>
          </p:nvPr>
        </p:nvSpPr>
        <p:spPr/>
        <p:txBody>
          <a:bodyPr/>
          <a:lstStyle/>
          <a:p>
            <a:pPr>
              <a:buFont typeface="Wingdings" pitchFamily="2" charset="2"/>
              <a:buNone/>
            </a:pPr>
            <a:r>
              <a:rPr lang="en-US"/>
              <a:t>a) Giao thức ARP (Address Resolution Protocol) </a:t>
            </a:r>
          </a:p>
        </p:txBody>
      </p:sp>
      <p:sp>
        <p:nvSpPr>
          <p:cNvPr id="5" name="Date Placeholder 3"/>
          <p:cNvSpPr>
            <a:spLocks noGrp="1"/>
          </p:cNvSpPr>
          <p:nvPr>
            <p:ph type="dt" sz="half" idx="10"/>
          </p:nvPr>
        </p:nvSpPr>
        <p:spPr/>
        <p:txBody>
          <a:bodyPr/>
          <a:lstStyle/>
          <a:p>
            <a:fld id="{4AF6B64D-25D0-4211-874D-95C03D7EDB35}" type="datetime1">
              <a:rPr lang="en-US" smtClean="0"/>
              <a:t>9/4/17</a:t>
            </a:fld>
            <a:endParaRPr lang="en-US" altLang="en-US"/>
          </a:p>
        </p:txBody>
      </p:sp>
      <p:sp>
        <p:nvSpPr>
          <p:cNvPr id="6" name="Footer Placeholder 4"/>
          <p:cNvSpPr>
            <a:spLocks noGrp="1"/>
          </p:cNvSpPr>
          <p:nvPr>
            <p:ph type="ftr" sz="quarter" idx="11"/>
          </p:nvPr>
        </p:nvSpPr>
        <p:spPr/>
        <p:txBody>
          <a:bodyPr/>
          <a:lstStyle/>
          <a:p>
            <a:r>
              <a:rPr lang="en-US" altLang="en-US"/>
              <a:t>Mô hình TCP/IP</a:t>
            </a:r>
          </a:p>
        </p:txBody>
      </p:sp>
      <p:sp>
        <p:nvSpPr>
          <p:cNvPr id="7" name="Slide Number Placeholder 5"/>
          <p:cNvSpPr>
            <a:spLocks noGrp="1"/>
          </p:cNvSpPr>
          <p:nvPr>
            <p:ph type="sldNum" sz="quarter" idx="12"/>
          </p:nvPr>
        </p:nvSpPr>
        <p:spPr/>
        <p:txBody>
          <a:bodyPr/>
          <a:lstStyle/>
          <a:p>
            <a:fld id="{97F0757C-2B56-45E7-AB89-E6F192EF7ACD}" type="slidenum">
              <a:rPr lang="en-US" altLang="en-US"/>
              <a:pPr/>
              <a:t>28</a:t>
            </a:fld>
            <a:endParaRPr lang="en-US" altLang="en-US"/>
          </a:p>
        </p:txBody>
      </p:sp>
      <p:pic>
        <p:nvPicPr>
          <p:cNvPr id="3031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8458200" cy="472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p:txBody>
          <a:bodyPr/>
          <a:lstStyle/>
          <a:p>
            <a:r>
              <a:rPr lang="en-US"/>
              <a:t>ARP(t)</a:t>
            </a:r>
          </a:p>
        </p:txBody>
      </p:sp>
      <p:sp>
        <p:nvSpPr>
          <p:cNvPr id="304131" name="Rectangle 3"/>
          <p:cNvSpPr>
            <a:spLocks noGrp="1" noChangeArrowheads="1"/>
          </p:cNvSpPr>
          <p:nvPr>
            <p:ph sz="quarter" idx="1"/>
          </p:nvPr>
        </p:nvSpPr>
        <p:spPr>
          <a:xfrm>
            <a:off x="533400" y="1066800"/>
            <a:ext cx="4419600" cy="5257800"/>
          </a:xfrm>
        </p:spPr>
        <p:txBody>
          <a:bodyPr/>
          <a:lstStyle/>
          <a:p>
            <a:pPr algn="just">
              <a:lnSpc>
                <a:spcPct val="90000"/>
              </a:lnSpc>
            </a:pPr>
            <a:r>
              <a:rPr lang="en-US" sz="2400"/>
              <a:t>Giao thức tìm địa chỉ vật lý từ địa chỉ IP </a:t>
            </a:r>
          </a:p>
          <a:p>
            <a:pPr lvl="1" algn="just">
              <a:lnSpc>
                <a:spcPct val="90000"/>
              </a:lnSpc>
            </a:pPr>
            <a:r>
              <a:rPr lang="en-US" sz="2000"/>
              <a:t>Duy trì một bảng ghi tương ứng địa chỉ IP-địa chỉ vật lý trong một máy (ARP request )</a:t>
            </a:r>
          </a:p>
          <a:p>
            <a:pPr lvl="1" algn="just">
              <a:lnSpc>
                <a:spcPct val="90000"/>
              </a:lnSpc>
            </a:pPr>
            <a:r>
              <a:rPr lang="en-US" sz="2000"/>
              <a:t>Gửi một gói dữ liệu quảng bá trên cùng mạng LAN nếu không tìm thấy cặp IP-địa chỉ vật lý trong bảng. Máy nào có địa chỉ IP tương ứng sẽ gửi trả lại thông tin về địa chỉ vật lý</a:t>
            </a:r>
          </a:p>
          <a:p>
            <a:pPr lvl="1" algn="just">
              <a:lnSpc>
                <a:spcPct val="90000"/>
              </a:lnSpc>
            </a:pPr>
            <a:r>
              <a:rPr lang="en-US" sz="2000"/>
              <a:t>Máy tính gửi trong nội bộ mạng: dùng địa chỉ vật lý của máy nhận </a:t>
            </a:r>
          </a:p>
          <a:p>
            <a:pPr lvl="1" algn="just">
              <a:lnSpc>
                <a:spcPct val="90000"/>
              </a:lnSpc>
            </a:pPr>
            <a:r>
              <a:rPr lang="en-US" sz="2000"/>
              <a:t>Máy tính gửi cho máy ngoài mạng: dùng địa chỉ vật lý của router</a:t>
            </a:r>
          </a:p>
          <a:p>
            <a:pPr lvl="2" algn="just">
              <a:lnSpc>
                <a:spcPct val="90000"/>
              </a:lnSpc>
            </a:pPr>
            <a:endParaRPr lang="en-US" sz="1800"/>
          </a:p>
          <a:p>
            <a:pPr lvl="1" algn="just">
              <a:lnSpc>
                <a:spcPct val="90000"/>
              </a:lnSpc>
            </a:pPr>
            <a:endParaRPr lang="en-US" sz="2000"/>
          </a:p>
        </p:txBody>
      </p:sp>
      <p:sp>
        <p:nvSpPr>
          <p:cNvPr id="4" name="Date Placeholder 3"/>
          <p:cNvSpPr>
            <a:spLocks noGrp="1"/>
          </p:cNvSpPr>
          <p:nvPr>
            <p:ph type="dt" sz="half" idx="10"/>
          </p:nvPr>
        </p:nvSpPr>
        <p:spPr/>
        <p:txBody>
          <a:bodyPr/>
          <a:lstStyle/>
          <a:p>
            <a:fld id="{ED1A3765-8E63-4000-91A9-FBF45BC52B62}"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9692EA5C-3095-40DC-8094-18DD1FB2A524}" type="slidenum">
              <a:rPr lang="en-US" altLang="en-US"/>
              <a:pPr/>
              <a:t>29</a:t>
            </a:fld>
            <a:endParaRPr lang="en-US" altLang="en-US"/>
          </a:p>
        </p:txBody>
      </p:sp>
      <p:pic>
        <p:nvPicPr>
          <p:cNvPr id="102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143000"/>
            <a:ext cx="4191000" cy="457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9" name="Rectangle 5"/>
          <p:cNvSpPr>
            <a:spLocks noGrp="1" noChangeArrowheads="1"/>
          </p:cNvSpPr>
          <p:nvPr>
            <p:ph type="subTitle" idx="1"/>
          </p:nvPr>
        </p:nvSpPr>
        <p:spPr>
          <a:xfrm>
            <a:off x="1295400" y="4343400"/>
            <a:ext cx="6400800" cy="457200"/>
          </a:xfrm>
        </p:spPr>
        <p:txBody>
          <a:bodyPr/>
          <a:lstStyle/>
          <a:p>
            <a:r>
              <a:rPr lang="en-US" smtClean="0"/>
              <a:t>Nguyễn Hữu Trung</a:t>
            </a:r>
            <a:endParaRPr lang="en-US" dirty="0"/>
          </a:p>
        </p:txBody>
      </p:sp>
      <p:sp>
        <p:nvSpPr>
          <p:cNvPr id="267268" name="Rectangle 4"/>
          <p:cNvSpPr>
            <a:spLocks noGrp="1" noChangeArrowheads="1"/>
          </p:cNvSpPr>
          <p:nvPr>
            <p:ph type="ctrTitle"/>
          </p:nvPr>
        </p:nvSpPr>
        <p:spPr/>
        <p:txBody>
          <a:bodyPr/>
          <a:lstStyle/>
          <a:p>
            <a:r>
              <a:rPr lang="en-US" sz="5000" dirty="0" err="1"/>
              <a:t>Chương</a:t>
            </a:r>
            <a:r>
              <a:rPr lang="en-US" sz="5000"/>
              <a:t> </a:t>
            </a:r>
            <a:r>
              <a:rPr lang="en-US" sz="5000" smtClean="0"/>
              <a:t>4. </a:t>
            </a:r>
            <a:r>
              <a:rPr lang="en-US" sz="5000"/>
              <a:t>Mô hình và ứng dụng của TCP/IP</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US"/>
              <a:t>b. RARP</a:t>
            </a:r>
          </a:p>
        </p:txBody>
      </p:sp>
      <p:sp>
        <p:nvSpPr>
          <p:cNvPr id="306179" name="Rectangle 3"/>
          <p:cNvSpPr>
            <a:spLocks noGrp="1" noChangeArrowheads="1"/>
          </p:cNvSpPr>
          <p:nvPr>
            <p:ph sz="quarter" idx="1"/>
          </p:nvPr>
        </p:nvSpPr>
        <p:spPr/>
        <p:txBody>
          <a:bodyPr/>
          <a:lstStyle/>
          <a:p>
            <a:r>
              <a:rPr lang="en-US"/>
              <a:t>Giao thức RARP được dùng để tìm địa chỉ IP từ địa chỉ vật lý</a:t>
            </a:r>
          </a:p>
          <a:p>
            <a:pPr lvl="1"/>
            <a:r>
              <a:rPr lang="en-US"/>
              <a:t>Máy cần biết địa chỉ IP sẽ gửi một gói dữ liệu quảng bá trong mạng</a:t>
            </a:r>
          </a:p>
          <a:p>
            <a:pPr lvl="1"/>
            <a:r>
              <a:rPr lang="en-US"/>
              <a:t>RARP server trả lại thông báo chứa địa chỉ IP của máy đó</a:t>
            </a:r>
          </a:p>
        </p:txBody>
      </p:sp>
      <p:sp>
        <p:nvSpPr>
          <p:cNvPr id="4" name="Date Placeholder 3"/>
          <p:cNvSpPr>
            <a:spLocks noGrp="1"/>
          </p:cNvSpPr>
          <p:nvPr>
            <p:ph type="dt" sz="half" idx="10"/>
          </p:nvPr>
        </p:nvSpPr>
        <p:spPr/>
        <p:txBody>
          <a:bodyPr/>
          <a:lstStyle/>
          <a:p>
            <a:fld id="{CBB4E8B2-4A60-41CE-BD56-A10DFA52911C}"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6196D064-B1F1-4098-8BAD-2E713DD1E153}" type="slidenum">
              <a:rPr lang="en-US" altLang="en-US"/>
              <a:pPr/>
              <a:t>30</a:t>
            </a:fld>
            <a:endParaRPr lang="en-US"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57200" y="0"/>
            <a:ext cx="8202613" cy="762000"/>
          </a:xfrm>
        </p:spPr>
        <p:txBody>
          <a:bodyPr/>
          <a:lstStyle/>
          <a:p>
            <a:r>
              <a:rPr lang="en-US"/>
              <a:t>4</a:t>
            </a:r>
            <a:r>
              <a:rPr lang="en-US" smtClean="0"/>
              <a:t>.2.1 </a:t>
            </a:r>
            <a:r>
              <a:rPr lang="en-US"/>
              <a:t>Giao thức IP</a:t>
            </a:r>
            <a:r>
              <a:rPr lang="en-US" sz="3800"/>
              <a:t> </a:t>
            </a:r>
            <a:r>
              <a:rPr lang="en-US" sz="2900"/>
              <a:t>(Internet Protocol)</a:t>
            </a:r>
            <a:r>
              <a:rPr lang="en-US" sz="3800"/>
              <a:t> </a:t>
            </a:r>
          </a:p>
        </p:txBody>
      </p:sp>
      <p:sp>
        <p:nvSpPr>
          <p:cNvPr id="194568" name="Rectangle 8"/>
          <p:cNvSpPr>
            <a:spLocks noGrp="1" noChangeArrowheads="1"/>
          </p:cNvSpPr>
          <p:nvPr>
            <p:ph sz="quarter" idx="1"/>
          </p:nvPr>
        </p:nvSpPr>
        <p:spPr>
          <a:xfrm>
            <a:off x="685800" y="1295400"/>
            <a:ext cx="7653337" cy="2962275"/>
          </a:xfrm>
        </p:spPr>
        <p:txBody>
          <a:bodyPr/>
          <a:lstStyle/>
          <a:p>
            <a:pPr>
              <a:lnSpc>
                <a:spcPct val="130000"/>
              </a:lnSpc>
              <a:spcBef>
                <a:spcPct val="30000"/>
              </a:spcBef>
            </a:pPr>
            <a:r>
              <a:rPr lang="en-US"/>
              <a:t>Nhiệm vụ</a:t>
            </a:r>
          </a:p>
          <a:p>
            <a:pPr>
              <a:lnSpc>
                <a:spcPct val="130000"/>
              </a:lnSpc>
              <a:spcBef>
                <a:spcPct val="30000"/>
              </a:spcBef>
            </a:pPr>
            <a:r>
              <a:rPr lang="en-US"/>
              <a:t>Cấu trúc gói tin</a:t>
            </a:r>
          </a:p>
          <a:p>
            <a:pPr>
              <a:lnSpc>
                <a:spcPct val="130000"/>
              </a:lnSpc>
              <a:spcBef>
                <a:spcPct val="30000"/>
              </a:spcBef>
            </a:pPr>
            <a:r>
              <a:rPr lang="en-US"/>
              <a:t>Nguyên tắc hoạt động của giao thức IP</a:t>
            </a:r>
          </a:p>
        </p:txBody>
      </p:sp>
      <p:sp>
        <p:nvSpPr>
          <p:cNvPr id="4" name="Date Placeholder 3"/>
          <p:cNvSpPr>
            <a:spLocks noGrp="1"/>
          </p:cNvSpPr>
          <p:nvPr>
            <p:ph type="dt" sz="half" idx="10"/>
          </p:nvPr>
        </p:nvSpPr>
        <p:spPr/>
        <p:txBody>
          <a:bodyPr/>
          <a:lstStyle/>
          <a:p>
            <a:fld id="{55B66DE7-5C05-42A1-8082-022060E14A12}"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5A5D5B2E-7273-437B-9ED7-AF56E7E1A4E3}" type="slidenum">
              <a:rPr lang="en-US" altLang="en-US"/>
              <a:pPr/>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57200" y="152400"/>
            <a:ext cx="8202613" cy="685800"/>
          </a:xfrm>
        </p:spPr>
        <p:txBody>
          <a:bodyPr/>
          <a:lstStyle/>
          <a:p>
            <a:r>
              <a:rPr lang="en-US" sz="4000"/>
              <a:t>Nhiệm vụ của giao thức IP</a:t>
            </a:r>
            <a:r>
              <a:rPr lang="en-US" sz="2400"/>
              <a:t> </a:t>
            </a:r>
          </a:p>
        </p:txBody>
      </p:sp>
      <p:sp>
        <p:nvSpPr>
          <p:cNvPr id="196611" name="Rectangle 3"/>
          <p:cNvSpPr>
            <a:spLocks noGrp="1" noChangeArrowheads="1"/>
          </p:cNvSpPr>
          <p:nvPr>
            <p:ph sz="quarter" idx="1"/>
          </p:nvPr>
        </p:nvSpPr>
        <p:spPr>
          <a:xfrm>
            <a:off x="533400" y="990600"/>
            <a:ext cx="8353425" cy="3995737"/>
          </a:xfrm>
        </p:spPr>
        <p:txBody>
          <a:bodyPr/>
          <a:lstStyle/>
          <a:p>
            <a:pPr lvl="1"/>
            <a:r>
              <a:rPr lang="en-US"/>
              <a:t>Cung cấp khả năng kết nối các mạng con thành liên kết mạng để truyền dữ liệu</a:t>
            </a:r>
          </a:p>
          <a:p>
            <a:pPr lvl="1"/>
            <a:r>
              <a:rPr lang="en-US"/>
              <a:t>IP có vai trò như giao thức tầng mạng trong OSI</a:t>
            </a:r>
          </a:p>
          <a:p>
            <a:pPr lvl="1"/>
            <a:r>
              <a:rPr lang="en-US"/>
              <a:t>Giao thức IP là giao thức không liên kết</a:t>
            </a:r>
          </a:p>
          <a:p>
            <a:pPr lvl="1"/>
            <a:r>
              <a:rPr lang="en-US"/>
              <a:t>Sơ đồ địa chỉ hóa để định danh các trạm (host) trong liên mạng được gọi là địa chỉ IP 32 bit</a:t>
            </a:r>
          </a:p>
          <a:p>
            <a:pPr lvl="1"/>
            <a:r>
              <a:rPr lang="en-US"/>
              <a:t>Địa chỉ IP gồm: netid và hostid (địa chỉ máy)</a:t>
            </a:r>
          </a:p>
          <a:p>
            <a:pPr lvl="1"/>
            <a:r>
              <a:rPr lang="en-US"/>
              <a:t>Địa chỉ IP là để định danh duy nhất cho một máy tính bất kỳ trên liên mạng</a:t>
            </a:r>
          </a:p>
        </p:txBody>
      </p:sp>
      <p:sp>
        <p:nvSpPr>
          <p:cNvPr id="4" name="Date Placeholder 3"/>
          <p:cNvSpPr>
            <a:spLocks noGrp="1"/>
          </p:cNvSpPr>
          <p:nvPr>
            <p:ph type="dt" sz="half" idx="10"/>
          </p:nvPr>
        </p:nvSpPr>
        <p:spPr/>
        <p:txBody>
          <a:bodyPr/>
          <a:lstStyle/>
          <a:p>
            <a:fld id="{26C98E85-3DA6-420F-8021-2D78E40519A2}"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75515182-EE3F-4893-BD53-944517E08E85}" type="slidenum">
              <a:rPr lang="en-US" altLang="en-US"/>
              <a:pPr/>
              <a:t>32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blinds(horizontal)">
                                      <p:cBhvr>
                                        <p:cTn id="7" dur="500"/>
                                        <p:tgtEl>
                                          <p:spTgt spid="196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6611">
                                            <p:txEl>
                                              <p:pRg st="1" end="1"/>
                                            </p:txEl>
                                          </p:spTgt>
                                        </p:tgtEl>
                                        <p:attrNameLst>
                                          <p:attrName>style.visibility</p:attrName>
                                        </p:attrNameLst>
                                      </p:cBhvr>
                                      <p:to>
                                        <p:strVal val="visible"/>
                                      </p:to>
                                    </p:set>
                                    <p:animEffect transition="in" filter="blinds(horizontal)">
                                      <p:cBhvr>
                                        <p:cTn id="12" dur="500"/>
                                        <p:tgtEl>
                                          <p:spTgt spid="196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6611">
                                            <p:txEl>
                                              <p:pRg st="2" end="2"/>
                                            </p:txEl>
                                          </p:spTgt>
                                        </p:tgtEl>
                                        <p:attrNameLst>
                                          <p:attrName>style.visibility</p:attrName>
                                        </p:attrNameLst>
                                      </p:cBhvr>
                                      <p:to>
                                        <p:strVal val="visible"/>
                                      </p:to>
                                    </p:set>
                                    <p:animEffect transition="in" filter="blinds(horizontal)">
                                      <p:cBhvr>
                                        <p:cTn id="17" dur="500"/>
                                        <p:tgtEl>
                                          <p:spTgt spid="196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6611">
                                            <p:txEl>
                                              <p:pRg st="3" end="3"/>
                                            </p:txEl>
                                          </p:spTgt>
                                        </p:tgtEl>
                                        <p:attrNameLst>
                                          <p:attrName>style.visibility</p:attrName>
                                        </p:attrNameLst>
                                      </p:cBhvr>
                                      <p:to>
                                        <p:strVal val="visible"/>
                                      </p:to>
                                    </p:set>
                                    <p:animEffect transition="in" filter="blinds(horizontal)">
                                      <p:cBhvr>
                                        <p:cTn id="22" dur="500"/>
                                        <p:tgtEl>
                                          <p:spTgt spid="196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6611">
                                            <p:txEl>
                                              <p:pRg st="4" end="4"/>
                                            </p:txEl>
                                          </p:spTgt>
                                        </p:tgtEl>
                                        <p:attrNameLst>
                                          <p:attrName>style.visibility</p:attrName>
                                        </p:attrNameLst>
                                      </p:cBhvr>
                                      <p:to>
                                        <p:strVal val="visible"/>
                                      </p:to>
                                    </p:set>
                                    <p:animEffect transition="in" filter="blinds(horizontal)">
                                      <p:cBhvr>
                                        <p:cTn id="27" dur="500"/>
                                        <p:tgtEl>
                                          <p:spTgt spid="196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96611">
                                            <p:txEl>
                                              <p:pRg st="5" end="5"/>
                                            </p:txEl>
                                          </p:spTgt>
                                        </p:tgtEl>
                                        <p:attrNameLst>
                                          <p:attrName>style.visibility</p:attrName>
                                        </p:attrNameLst>
                                      </p:cBhvr>
                                      <p:to>
                                        <p:strVal val="visible"/>
                                      </p:to>
                                    </p:set>
                                    <p:animEffect transition="in" filter="blinds(horizontal)">
                                      <p:cBhvr>
                                        <p:cTn id="32" dur="500"/>
                                        <p:tgtEl>
                                          <p:spTgt spid="196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57200" y="277813"/>
            <a:ext cx="7881938" cy="560387"/>
          </a:xfrm>
        </p:spPr>
        <p:txBody>
          <a:bodyPr/>
          <a:lstStyle/>
          <a:p>
            <a:r>
              <a:rPr lang="en-US" sz="4600"/>
              <a:t>Cấu trúc gói tin của IP</a:t>
            </a:r>
            <a:endParaRPr lang="en-US"/>
          </a:p>
        </p:txBody>
      </p:sp>
      <p:sp>
        <p:nvSpPr>
          <p:cNvPr id="16" name="Date Placeholder 3"/>
          <p:cNvSpPr>
            <a:spLocks noGrp="1"/>
          </p:cNvSpPr>
          <p:nvPr>
            <p:ph type="dt" sz="half" idx="10"/>
          </p:nvPr>
        </p:nvSpPr>
        <p:spPr/>
        <p:txBody>
          <a:bodyPr/>
          <a:lstStyle/>
          <a:p>
            <a:fld id="{D386481E-9092-4866-BFC1-EAEFF174E6A1}" type="datetime1">
              <a:rPr lang="en-US" smtClean="0"/>
              <a:t>9/4/17</a:t>
            </a:fld>
            <a:endParaRPr lang="en-US" altLang="en-US"/>
          </a:p>
        </p:txBody>
      </p:sp>
      <p:sp>
        <p:nvSpPr>
          <p:cNvPr id="17" name="Footer Placeholder 4"/>
          <p:cNvSpPr>
            <a:spLocks noGrp="1"/>
          </p:cNvSpPr>
          <p:nvPr>
            <p:ph type="ftr" sz="quarter" idx="11"/>
          </p:nvPr>
        </p:nvSpPr>
        <p:spPr/>
        <p:txBody>
          <a:bodyPr/>
          <a:lstStyle/>
          <a:p>
            <a:r>
              <a:rPr lang="en-US" altLang="en-US"/>
              <a:t>Mô hình TCP/IP</a:t>
            </a:r>
          </a:p>
        </p:txBody>
      </p:sp>
      <p:sp>
        <p:nvSpPr>
          <p:cNvPr id="18" name="Slide Number Placeholder 5"/>
          <p:cNvSpPr>
            <a:spLocks noGrp="1"/>
          </p:cNvSpPr>
          <p:nvPr>
            <p:ph type="sldNum" sz="quarter" idx="12"/>
          </p:nvPr>
        </p:nvSpPr>
        <p:spPr/>
        <p:txBody>
          <a:bodyPr/>
          <a:lstStyle/>
          <a:p>
            <a:fld id="{BD828E64-9C84-4AE0-9878-44E7AB0003E6}" type="slidenum">
              <a:rPr lang="en-US" altLang="en-US"/>
              <a:pPr/>
              <a:t>33</a:t>
            </a:fld>
            <a:endParaRPr lang="en-US" altLang="en-US"/>
          </a:p>
        </p:txBody>
      </p:sp>
      <p:pic>
        <p:nvPicPr>
          <p:cNvPr id="198681" name="Picture 25"/>
          <p:cNvPicPr>
            <a:picLocks noChangeAspect="1" noChangeArrowheads="1"/>
          </p:cNvPicPr>
          <p:nvPr/>
        </p:nvPicPr>
        <p:blipFill>
          <a:blip r:embed="rId3">
            <a:extLst>
              <a:ext uri="{28A0092B-C50C-407E-A947-70E740481C1C}">
                <a14:useLocalDpi xmlns:a14="http://schemas.microsoft.com/office/drawing/2010/main" val="0"/>
              </a:ext>
            </a:extLst>
          </a:blip>
          <a:srcRect l="7639" t="34479" r="20750" b="26776"/>
          <a:stretch>
            <a:fillRect/>
          </a:stretch>
        </p:blipFill>
        <p:spPr bwMode="auto">
          <a:xfrm>
            <a:off x="755650" y="1447800"/>
            <a:ext cx="8137525" cy="31829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8666" name="AutoShape 10"/>
          <p:cNvSpPr>
            <a:spLocks noChangeArrowheads="1"/>
          </p:cNvSpPr>
          <p:nvPr/>
        </p:nvSpPr>
        <p:spPr bwMode="auto">
          <a:xfrm>
            <a:off x="1150938" y="2960687"/>
            <a:ext cx="5437187" cy="1295400"/>
          </a:xfrm>
          <a:prstGeom prst="wedgeRectCallout">
            <a:avLst>
              <a:gd name="adj1" fmla="val -39634"/>
              <a:gd name="adj2" fmla="val -119361"/>
            </a:avLst>
          </a:prstGeom>
          <a:solidFill>
            <a:srgbClr val="003399"/>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a:solidFill>
                  <a:schemeClr val="bg1"/>
                </a:solidFill>
              </a:rPr>
              <a:t>VERsion hiện hành của giao thức IP hiện được cài đặt, chỉ số phiên bản cho phép có các trao đổi giữa các hệ thống sử dụng phiên bản cũ và hệ thống sử dụng phiên bản mới</a:t>
            </a:r>
          </a:p>
        </p:txBody>
      </p:sp>
      <p:sp>
        <p:nvSpPr>
          <p:cNvPr id="198667" name="AutoShape 11"/>
          <p:cNvSpPr>
            <a:spLocks noChangeArrowheads="1"/>
          </p:cNvSpPr>
          <p:nvPr/>
        </p:nvSpPr>
        <p:spPr bwMode="auto">
          <a:xfrm>
            <a:off x="2447925" y="2492375"/>
            <a:ext cx="3997325" cy="2411412"/>
          </a:xfrm>
          <a:prstGeom prst="wedgeRoundRectCallout">
            <a:avLst>
              <a:gd name="adj1" fmla="val -43685"/>
              <a:gd name="adj2" fmla="val -72384"/>
              <a:gd name="adj3" fmla="val 16667"/>
            </a:avLst>
          </a:prstGeom>
          <a:solidFill>
            <a:srgbClr val="003399"/>
          </a:solidFill>
          <a:ln w="9525">
            <a:solidFill>
              <a:srgbClr val="F2002E"/>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0" hangingPunct="0"/>
            <a:r>
              <a:rPr lang="en-US" i="1">
                <a:solidFill>
                  <a:schemeClr val="bg1"/>
                </a:solidFill>
              </a:rPr>
              <a:t>IHL (4 bits)</a:t>
            </a:r>
            <a:r>
              <a:rPr lang="en-US">
                <a:solidFill>
                  <a:schemeClr val="bg1"/>
                </a:solidFill>
              </a:rPr>
              <a:t>: Internet Header Length của gói tin datagram, tính theo đơn vị từ (32 bits). Bắt buộc phải có vì phần đầu IP có thể có độ dài thay đổi tùy ý. Độ dài tối thiểu là 5 từ (20 bytes), độ dài tối đa là 15 từ hay là  60 bytes </a:t>
            </a:r>
          </a:p>
        </p:txBody>
      </p:sp>
      <p:sp>
        <p:nvSpPr>
          <p:cNvPr id="198668" name="AutoShape 12"/>
          <p:cNvSpPr>
            <a:spLocks noChangeArrowheads="1"/>
          </p:cNvSpPr>
          <p:nvPr/>
        </p:nvSpPr>
        <p:spPr bwMode="auto">
          <a:xfrm>
            <a:off x="1403350" y="2600325"/>
            <a:ext cx="4789488" cy="1547812"/>
          </a:xfrm>
          <a:prstGeom prst="wedgeRoundRectCallout">
            <a:avLst>
              <a:gd name="adj1" fmla="val 5352"/>
              <a:gd name="adj2" fmla="val -83130"/>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0" hangingPunct="0"/>
            <a:r>
              <a:rPr lang="en-US"/>
              <a:t>Đặc tả các tham số về dịch vụ nhằm thông báo cho mạng biết dịch vụ nào mà gói tin muốn được sử dụng, chẳng hạn ưu tiên, thời hạn chậm trễ, năng suất truyền và độ tin cậy </a:t>
            </a:r>
          </a:p>
        </p:txBody>
      </p:sp>
      <p:sp>
        <p:nvSpPr>
          <p:cNvPr id="198669" name="AutoShape 13"/>
          <p:cNvSpPr>
            <a:spLocks noChangeArrowheads="1"/>
          </p:cNvSpPr>
          <p:nvPr/>
        </p:nvSpPr>
        <p:spPr bwMode="auto">
          <a:xfrm>
            <a:off x="5435600" y="2492375"/>
            <a:ext cx="3708400" cy="1512887"/>
          </a:xfrm>
          <a:prstGeom prst="wedgeRoundRectCallout">
            <a:avLst>
              <a:gd name="adj1" fmla="val -19736"/>
              <a:gd name="adj2" fmla="val -79801"/>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eaLnBrk="0" hangingPunct="0">
              <a:buFontTx/>
              <a:buChar char="•"/>
            </a:pPr>
            <a:r>
              <a:rPr lang="en-US"/>
              <a:t>Độ dài toàn bộ gói tin</a:t>
            </a:r>
          </a:p>
          <a:p>
            <a:pPr marL="342900" indent="-342900" eaLnBrk="0" hangingPunct="0">
              <a:buFontTx/>
              <a:buChar char="•"/>
            </a:pPr>
            <a:r>
              <a:rPr lang="en-US"/>
              <a:t>Tính theo đơn vị byte với chiều dài tối đa là 65535 bytes</a:t>
            </a:r>
          </a:p>
        </p:txBody>
      </p:sp>
      <p:sp>
        <p:nvSpPr>
          <p:cNvPr id="198670" name="AutoShape 14"/>
          <p:cNvSpPr>
            <a:spLocks noChangeArrowheads="1"/>
          </p:cNvSpPr>
          <p:nvPr/>
        </p:nvSpPr>
        <p:spPr bwMode="auto">
          <a:xfrm>
            <a:off x="2916238" y="3032125"/>
            <a:ext cx="3852862" cy="1584325"/>
          </a:xfrm>
          <a:prstGeom prst="wedgeRoundRectCallout">
            <a:avLst>
              <a:gd name="adj1" fmla="val -28782"/>
              <a:gd name="adj2" fmla="val -86773"/>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eaLnBrk="0" hangingPunct="0">
              <a:buFontTx/>
              <a:buChar char="•"/>
            </a:pPr>
            <a:r>
              <a:rPr lang="en-US"/>
              <a:t>Độ dài: 16 bits</a:t>
            </a:r>
          </a:p>
          <a:p>
            <a:pPr marL="342900" indent="-342900" eaLnBrk="0" hangingPunct="0">
              <a:buFontTx/>
              <a:buChar char="•"/>
            </a:pPr>
            <a:r>
              <a:rPr lang="en-US"/>
              <a:t>Dùng để định danh duy nhất cho một datagram trong khoảng thời gian nó vẫn còn trên liên mạng</a:t>
            </a:r>
          </a:p>
        </p:txBody>
      </p:sp>
      <p:sp>
        <p:nvSpPr>
          <p:cNvPr id="198671" name="AutoShape 15"/>
          <p:cNvSpPr>
            <a:spLocks noChangeArrowheads="1"/>
          </p:cNvSpPr>
          <p:nvPr/>
        </p:nvSpPr>
        <p:spPr bwMode="auto">
          <a:xfrm>
            <a:off x="4932363" y="2779712"/>
            <a:ext cx="3348037" cy="2160588"/>
          </a:xfrm>
          <a:prstGeom prst="wedgeRoundRectCallout">
            <a:avLst>
              <a:gd name="adj1" fmla="val -42981"/>
              <a:gd name="adj2" fmla="val -64403"/>
              <a:gd name="adj3" fmla="val 16667"/>
            </a:avLst>
          </a:prstGeom>
          <a:solidFill>
            <a:schemeClr val="accent2"/>
          </a:solidFill>
          <a:ln w="19050">
            <a:solidFill>
              <a:srgbClr val="CC33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eaLnBrk="0" hangingPunct="0">
              <a:buFontTx/>
              <a:buChar char="•"/>
            </a:pPr>
            <a:r>
              <a:rPr lang="en-US">
                <a:solidFill>
                  <a:schemeClr val="bg1"/>
                </a:solidFill>
              </a:rPr>
              <a:t>Dài 3 bits</a:t>
            </a:r>
          </a:p>
          <a:p>
            <a:pPr marL="342900" indent="-342900" eaLnBrk="0" hangingPunct="0">
              <a:buFontTx/>
              <a:buChar char="•"/>
            </a:pPr>
            <a:r>
              <a:rPr lang="en-US">
                <a:solidFill>
                  <a:schemeClr val="bg1"/>
                </a:solidFill>
              </a:rPr>
              <a:t>Các gói tin đi trên đường đi có thể bị phân thành nhiều gói tin nhỏ</a:t>
            </a:r>
          </a:p>
          <a:p>
            <a:pPr marL="342900" indent="-342900" eaLnBrk="0" hangingPunct="0">
              <a:buFontTx/>
              <a:buChar char="•"/>
            </a:pPr>
            <a:r>
              <a:rPr lang="en-US">
                <a:solidFill>
                  <a:schemeClr val="bg1"/>
                </a:solidFill>
              </a:rPr>
              <a:t>Flags được dùng điều khiển phân đoạn và tái lắp ghép bó dữ liệu </a:t>
            </a:r>
          </a:p>
        </p:txBody>
      </p:sp>
      <p:sp>
        <p:nvSpPr>
          <p:cNvPr id="198672" name="AutoShape 16"/>
          <p:cNvSpPr>
            <a:spLocks noChangeArrowheads="1"/>
          </p:cNvSpPr>
          <p:nvPr/>
        </p:nvSpPr>
        <p:spPr bwMode="auto">
          <a:xfrm>
            <a:off x="5292725" y="3248025"/>
            <a:ext cx="3671888" cy="971550"/>
          </a:xfrm>
          <a:prstGeom prst="wedgeRectCallout">
            <a:avLst>
              <a:gd name="adj1" fmla="val 25056"/>
              <a:gd name="adj2" fmla="val -137417"/>
            </a:avLst>
          </a:prstGeom>
          <a:solidFill>
            <a:schemeClr val="hlink"/>
          </a:solidFill>
          <a:ln w="28575">
            <a:solidFill>
              <a:srgbClr val="CC330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0" hangingPunct="0"/>
            <a:r>
              <a:rPr lang="en-US">
                <a:solidFill>
                  <a:schemeClr val="bg1"/>
                </a:solidFill>
              </a:rPr>
              <a:t>(13bits) cho biết vị trí dữ liệu thuộc phân đoạn tương ứng với đoạn bắt đầu của gói dữ liệu gốc </a:t>
            </a:r>
          </a:p>
        </p:txBody>
      </p:sp>
      <p:sp>
        <p:nvSpPr>
          <p:cNvPr id="198673" name="AutoShape 17"/>
          <p:cNvSpPr>
            <a:spLocks noChangeArrowheads="1"/>
          </p:cNvSpPr>
          <p:nvPr/>
        </p:nvSpPr>
        <p:spPr bwMode="auto">
          <a:xfrm>
            <a:off x="900113" y="3211512"/>
            <a:ext cx="3744912" cy="1403350"/>
          </a:xfrm>
          <a:prstGeom prst="wedgeRoundRectCallout">
            <a:avLst>
              <a:gd name="adj1" fmla="val -27870"/>
              <a:gd name="adj2" fmla="val -78394"/>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0" hangingPunct="0"/>
            <a:r>
              <a:rPr lang="en-US" i="1"/>
              <a:t>(8 bits):</a:t>
            </a:r>
            <a:r>
              <a:rPr lang="en-US"/>
              <a:t> qui định thời gian tồn tại (tính bằng giây) của gói tin trong mạng để tránh tình trạng một gói tin bị quẩn trên mạng</a:t>
            </a:r>
          </a:p>
        </p:txBody>
      </p:sp>
      <p:sp>
        <p:nvSpPr>
          <p:cNvPr id="198674" name="AutoShape 18"/>
          <p:cNvSpPr>
            <a:spLocks noChangeArrowheads="1"/>
          </p:cNvSpPr>
          <p:nvPr/>
        </p:nvSpPr>
        <p:spPr bwMode="auto">
          <a:xfrm>
            <a:off x="3635375" y="3284537"/>
            <a:ext cx="4752975" cy="1331913"/>
          </a:xfrm>
          <a:prstGeom prst="wedgeRoundRectCallout">
            <a:avLst>
              <a:gd name="adj1" fmla="val -36875"/>
              <a:gd name="adj2" fmla="val -89213"/>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0" hangingPunct="0"/>
            <a:r>
              <a:rPr lang="en-US" i="1"/>
              <a:t>(8 bits)</a:t>
            </a:r>
            <a:r>
              <a:rPr lang="en-US"/>
              <a:t> chỉ giao thức tầng trên kế tiếp sẽ nhận vùng dữ liệu ở trạm đích. </a:t>
            </a:r>
          </a:p>
          <a:p>
            <a:pPr algn="ctr" eaLnBrk="0" hangingPunct="0"/>
            <a:r>
              <a:rPr lang="en-US"/>
              <a:t>VD: </a:t>
            </a:r>
            <a:r>
              <a:rPr lang="en-US" b="1"/>
              <a:t>TCP</a:t>
            </a:r>
            <a:r>
              <a:rPr lang="en-US"/>
              <a:t> có giá trị trường </a:t>
            </a:r>
            <a:r>
              <a:rPr lang="en-US" b="1"/>
              <a:t>Protocol</a:t>
            </a:r>
            <a:r>
              <a:rPr lang="en-US"/>
              <a:t> là 6, </a:t>
            </a:r>
            <a:r>
              <a:rPr lang="en-US" b="1"/>
              <a:t>UDP</a:t>
            </a:r>
            <a:r>
              <a:rPr lang="en-US"/>
              <a:t> có giá trị trường</a:t>
            </a:r>
            <a:r>
              <a:rPr lang="en-US" b="1"/>
              <a:t> Protocol</a:t>
            </a:r>
            <a:r>
              <a:rPr lang="en-US"/>
              <a:t> là 17</a:t>
            </a:r>
          </a:p>
        </p:txBody>
      </p:sp>
      <p:sp>
        <p:nvSpPr>
          <p:cNvPr id="198675" name="AutoShape 19"/>
          <p:cNvSpPr>
            <a:spLocks noChangeArrowheads="1"/>
          </p:cNvSpPr>
          <p:nvPr/>
        </p:nvSpPr>
        <p:spPr bwMode="auto">
          <a:xfrm>
            <a:off x="4319588" y="3248025"/>
            <a:ext cx="3348037" cy="827087"/>
          </a:xfrm>
          <a:prstGeom prst="wedgeRoundRectCallout">
            <a:avLst>
              <a:gd name="adj1" fmla="val 13917"/>
              <a:gd name="adj2" fmla="val -102014"/>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0" hangingPunct="0"/>
            <a:r>
              <a:rPr lang="en-US"/>
              <a:t>Mã kiểm soát lỗi của header gói tin IP</a:t>
            </a:r>
          </a:p>
        </p:txBody>
      </p:sp>
      <p:sp>
        <p:nvSpPr>
          <p:cNvPr id="198676" name="AutoShape 20"/>
          <p:cNvSpPr>
            <a:spLocks noChangeArrowheads="1"/>
          </p:cNvSpPr>
          <p:nvPr/>
        </p:nvSpPr>
        <p:spPr bwMode="auto">
          <a:xfrm>
            <a:off x="1584325" y="4256087"/>
            <a:ext cx="3887788" cy="936625"/>
          </a:xfrm>
          <a:prstGeom prst="wedgeRectCallout">
            <a:avLst>
              <a:gd name="adj1" fmla="val 21949"/>
              <a:gd name="adj2" fmla="val -7356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0" hangingPunct="0"/>
            <a:r>
              <a:rPr lang="en-US" i="1"/>
              <a:t>(độ dài thay đổi):</a:t>
            </a:r>
            <a:r>
              <a:rPr lang="en-US"/>
              <a:t> khai báo các lựa chọn do người gửi yêu cầu (tùy theo từng chương trình)</a:t>
            </a:r>
          </a:p>
        </p:txBody>
      </p:sp>
      <p:sp>
        <p:nvSpPr>
          <p:cNvPr id="198677" name="AutoShape 21"/>
          <p:cNvSpPr>
            <a:spLocks noChangeArrowheads="1"/>
          </p:cNvSpPr>
          <p:nvPr/>
        </p:nvSpPr>
        <p:spPr bwMode="auto">
          <a:xfrm>
            <a:off x="4679950" y="4148137"/>
            <a:ext cx="4175125" cy="900113"/>
          </a:xfrm>
          <a:prstGeom prst="wedgeRectCallout">
            <a:avLst>
              <a:gd name="adj1" fmla="val -25019"/>
              <a:gd name="adj2" fmla="val -70458"/>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0" hangingPunct="0"/>
            <a:r>
              <a:rPr lang="en-US" i="1"/>
              <a:t>(độ dài thay đổi):</a:t>
            </a:r>
            <a:r>
              <a:rPr lang="en-US"/>
              <a:t> Vùng đệm, được dùng để đảm bảo cho phần header luôn kết thúc ở một mốc 32 bits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8666"/>
                                        </p:tgtEl>
                                        <p:attrNameLst>
                                          <p:attrName>style.visibility</p:attrName>
                                        </p:attrNameLst>
                                      </p:cBhvr>
                                      <p:to>
                                        <p:strVal val="visible"/>
                                      </p:to>
                                    </p:set>
                                    <p:anim calcmode="lin" valueType="num">
                                      <p:cBhvr additive="base">
                                        <p:cTn id="7" dur="500" fill="hold"/>
                                        <p:tgtEl>
                                          <p:spTgt spid="198666"/>
                                        </p:tgtEl>
                                        <p:attrNameLst>
                                          <p:attrName>ppt_x</p:attrName>
                                        </p:attrNameLst>
                                      </p:cBhvr>
                                      <p:tavLst>
                                        <p:tav tm="0">
                                          <p:val>
                                            <p:strVal val="#ppt_x"/>
                                          </p:val>
                                        </p:tav>
                                        <p:tav tm="100000">
                                          <p:val>
                                            <p:strVal val="#ppt_x"/>
                                          </p:val>
                                        </p:tav>
                                      </p:tavLst>
                                    </p:anim>
                                    <p:anim calcmode="lin" valueType="num">
                                      <p:cBhvr additive="base">
                                        <p:cTn id="8" dur="500" fill="hold"/>
                                        <p:tgtEl>
                                          <p:spTgt spid="19866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198666"/>
                                        </p:tgtEl>
                                        <p:attrNameLst>
                                          <p:attrName>ppt_x</p:attrName>
                                        </p:attrNameLst>
                                      </p:cBhvr>
                                      <p:tavLst>
                                        <p:tav tm="0">
                                          <p:val>
                                            <p:strVal val="ppt_x"/>
                                          </p:val>
                                        </p:tav>
                                        <p:tav tm="100000">
                                          <p:val>
                                            <p:strVal val="ppt_x"/>
                                          </p:val>
                                        </p:tav>
                                      </p:tavLst>
                                    </p:anim>
                                    <p:anim calcmode="lin" valueType="num">
                                      <p:cBhvr additive="base">
                                        <p:cTn id="13" dur="500"/>
                                        <p:tgtEl>
                                          <p:spTgt spid="198666"/>
                                        </p:tgtEl>
                                        <p:attrNameLst>
                                          <p:attrName>ppt_y</p:attrName>
                                        </p:attrNameLst>
                                      </p:cBhvr>
                                      <p:tavLst>
                                        <p:tav tm="0">
                                          <p:val>
                                            <p:strVal val="ppt_y"/>
                                          </p:val>
                                        </p:tav>
                                        <p:tav tm="100000">
                                          <p:val>
                                            <p:strVal val="1+ppt_h/2"/>
                                          </p:val>
                                        </p:tav>
                                      </p:tavLst>
                                    </p:anim>
                                    <p:set>
                                      <p:cBhvr>
                                        <p:cTn id="14" dur="1" fill="hold">
                                          <p:stCondLst>
                                            <p:cond delay="499"/>
                                          </p:stCondLst>
                                        </p:cTn>
                                        <p:tgtEl>
                                          <p:spTgt spid="19866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8667"/>
                                        </p:tgtEl>
                                        <p:attrNameLst>
                                          <p:attrName>style.visibility</p:attrName>
                                        </p:attrNameLst>
                                      </p:cBhvr>
                                      <p:to>
                                        <p:strVal val="visible"/>
                                      </p:to>
                                    </p:set>
                                    <p:anim calcmode="lin" valueType="num">
                                      <p:cBhvr additive="base">
                                        <p:cTn id="19" dur="500" fill="hold"/>
                                        <p:tgtEl>
                                          <p:spTgt spid="198667"/>
                                        </p:tgtEl>
                                        <p:attrNameLst>
                                          <p:attrName>ppt_x</p:attrName>
                                        </p:attrNameLst>
                                      </p:cBhvr>
                                      <p:tavLst>
                                        <p:tav tm="0">
                                          <p:val>
                                            <p:strVal val="#ppt_x"/>
                                          </p:val>
                                        </p:tav>
                                        <p:tav tm="100000">
                                          <p:val>
                                            <p:strVal val="#ppt_x"/>
                                          </p:val>
                                        </p:tav>
                                      </p:tavLst>
                                    </p:anim>
                                    <p:anim calcmode="lin" valueType="num">
                                      <p:cBhvr additive="base">
                                        <p:cTn id="20" dur="500" fill="hold"/>
                                        <p:tgtEl>
                                          <p:spTgt spid="19866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1" nodeType="clickEffect">
                                  <p:stCondLst>
                                    <p:cond delay="0"/>
                                  </p:stCondLst>
                                  <p:childTnLst>
                                    <p:anim calcmode="lin" valueType="num">
                                      <p:cBhvr additive="base">
                                        <p:cTn id="24" dur="500"/>
                                        <p:tgtEl>
                                          <p:spTgt spid="198667"/>
                                        </p:tgtEl>
                                        <p:attrNameLst>
                                          <p:attrName>ppt_x</p:attrName>
                                        </p:attrNameLst>
                                      </p:cBhvr>
                                      <p:tavLst>
                                        <p:tav tm="0">
                                          <p:val>
                                            <p:strVal val="ppt_x"/>
                                          </p:val>
                                        </p:tav>
                                        <p:tav tm="100000">
                                          <p:val>
                                            <p:strVal val="ppt_x"/>
                                          </p:val>
                                        </p:tav>
                                      </p:tavLst>
                                    </p:anim>
                                    <p:anim calcmode="lin" valueType="num">
                                      <p:cBhvr additive="base">
                                        <p:cTn id="25" dur="500"/>
                                        <p:tgtEl>
                                          <p:spTgt spid="198667"/>
                                        </p:tgtEl>
                                        <p:attrNameLst>
                                          <p:attrName>ppt_y</p:attrName>
                                        </p:attrNameLst>
                                      </p:cBhvr>
                                      <p:tavLst>
                                        <p:tav tm="0">
                                          <p:val>
                                            <p:strVal val="ppt_y"/>
                                          </p:val>
                                        </p:tav>
                                        <p:tav tm="100000">
                                          <p:val>
                                            <p:strVal val="1+ppt_h/2"/>
                                          </p:val>
                                        </p:tav>
                                      </p:tavLst>
                                    </p:anim>
                                    <p:set>
                                      <p:cBhvr>
                                        <p:cTn id="26" dur="1" fill="hold">
                                          <p:stCondLst>
                                            <p:cond delay="499"/>
                                          </p:stCondLst>
                                        </p:cTn>
                                        <p:tgtEl>
                                          <p:spTgt spid="19866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98668"/>
                                        </p:tgtEl>
                                        <p:attrNameLst>
                                          <p:attrName>style.visibility</p:attrName>
                                        </p:attrNameLst>
                                      </p:cBhvr>
                                      <p:to>
                                        <p:strVal val="visible"/>
                                      </p:to>
                                    </p:set>
                                    <p:animEffect transition="in" filter="box(in)">
                                      <p:cBhvr>
                                        <p:cTn id="31" dur="500"/>
                                        <p:tgtEl>
                                          <p:spTgt spid="1986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xit" presetSubtype="16" fill="hold" grpId="1" nodeType="clickEffect">
                                  <p:stCondLst>
                                    <p:cond delay="0"/>
                                  </p:stCondLst>
                                  <p:childTnLst>
                                    <p:animEffect transition="out" filter="box(in)">
                                      <p:cBhvr>
                                        <p:cTn id="35" dur="500"/>
                                        <p:tgtEl>
                                          <p:spTgt spid="198668"/>
                                        </p:tgtEl>
                                      </p:cBhvr>
                                    </p:animEffect>
                                    <p:set>
                                      <p:cBhvr>
                                        <p:cTn id="36" dur="1" fill="hold">
                                          <p:stCondLst>
                                            <p:cond delay="499"/>
                                          </p:stCondLst>
                                        </p:cTn>
                                        <p:tgtEl>
                                          <p:spTgt spid="198668"/>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8669"/>
                                        </p:tgtEl>
                                        <p:attrNameLst>
                                          <p:attrName>style.visibility</p:attrName>
                                        </p:attrNameLst>
                                      </p:cBhvr>
                                      <p:to>
                                        <p:strVal val="visible"/>
                                      </p:to>
                                    </p:set>
                                    <p:anim calcmode="lin" valueType="num">
                                      <p:cBhvr additive="base">
                                        <p:cTn id="41" dur="500" fill="hold"/>
                                        <p:tgtEl>
                                          <p:spTgt spid="198669"/>
                                        </p:tgtEl>
                                        <p:attrNameLst>
                                          <p:attrName>ppt_x</p:attrName>
                                        </p:attrNameLst>
                                      </p:cBhvr>
                                      <p:tavLst>
                                        <p:tav tm="0">
                                          <p:val>
                                            <p:strVal val="#ppt_x"/>
                                          </p:val>
                                        </p:tav>
                                        <p:tav tm="100000">
                                          <p:val>
                                            <p:strVal val="#ppt_x"/>
                                          </p:val>
                                        </p:tav>
                                      </p:tavLst>
                                    </p:anim>
                                    <p:anim calcmode="lin" valueType="num">
                                      <p:cBhvr additive="base">
                                        <p:cTn id="42" dur="500" fill="hold"/>
                                        <p:tgtEl>
                                          <p:spTgt spid="19866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xit" presetSubtype="4" fill="hold" grpId="1" nodeType="clickEffect">
                                  <p:stCondLst>
                                    <p:cond delay="0"/>
                                  </p:stCondLst>
                                  <p:childTnLst>
                                    <p:anim calcmode="lin" valueType="num">
                                      <p:cBhvr additive="base">
                                        <p:cTn id="46" dur="500"/>
                                        <p:tgtEl>
                                          <p:spTgt spid="198669"/>
                                        </p:tgtEl>
                                        <p:attrNameLst>
                                          <p:attrName>ppt_x</p:attrName>
                                        </p:attrNameLst>
                                      </p:cBhvr>
                                      <p:tavLst>
                                        <p:tav tm="0">
                                          <p:val>
                                            <p:strVal val="ppt_x"/>
                                          </p:val>
                                        </p:tav>
                                        <p:tav tm="100000">
                                          <p:val>
                                            <p:strVal val="ppt_x"/>
                                          </p:val>
                                        </p:tav>
                                      </p:tavLst>
                                    </p:anim>
                                    <p:anim calcmode="lin" valueType="num">
                                      <p:cBhvr additive="base">
                                        <p:cTn id="47" dur="500"/>
                                        <p:tgtEl>
                                          <p:spTgt spid="198669"/>
                                        </p:tgtEl>
                                        <p:attrNameLst>
                                          <p:attrName>ppt_y</p:attrName>
                                        </p:attrNameLst>
                                      </p:cBhvr>
                                      <p:tavLst>
                                        <p:tav tm="0">
                                          <p:val>
                                            <p:strVal val="ppt_y"/>
                                          </p:val>
                                        </p:tav>
                                        <p:tav tm="100000">
                                          <p:val>
                                            <p:strVal val="1+ppt_h/2"/>
                                          </p:val>
                                        </p:tav>
                                      </p:tavLst>
                                    </p:anim>
                                    <p:set>
                                      <p:cBhvr>
                                        <p:cTn id="48" dur="1" fill="hold">
                                          <p:stCondLst>
                                            <p:cond delay="499"/>
                                          </p:stCondLst>
                                        </p:cTn>
                                        <p:tgtEl>
                                          <p:spTgt spid="198669"/>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98670"/>
                                        </p:tgtEl>
                                        <p:attrNameLst>
                                          <p:attrName>style.visibility</p:attrName>
                                        </p:attrNameLst>
                                      </p:cBhvr>
                                      <p:to>
                                        <p:strVal val="visible"/>
                                      </p:to>
                                    </p:set>
                                    <p:animEffect transition="in" filter="checkerboard(across)">
                                      <p:cBhvr>
                                        <p:cTn id="53" dur="500"/>
                                        <p:tgtEl>
                                          <p:spTgt spid="19867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xit" presetSubtype="10" fill="hold" grpId="1" nodeType="clickEffect">
                                  <p:stCondLst>
                                    <p:cond delay="0"/>
                                  </p:stCondLst>
                                  <p:childTnLst>
                                    <p:animEffect transition="out" filter="checkerboard(across)">
                                      <p:cBhvr>
                                        <p:cTn id="57" dur="500"/>
                                        <p:tgtEl>
                                          <p:spTgt spid="198670"/>
                                        </p:tgtEl>
                                      </p:cBhvr>
                                    </p:animEffect>
                                    <p:set>
                                      <p:cBhvr>
                                        <p:cTn id="58" dur="1" fill="hold">
                                          <p:stCondLst>
                                            <p:cond delay="499"/>
                                          </p:stCondLst>
                                        </p:cTn>
                                        <p:tgtEl>
                                          <p:spTgt spid="198670"/>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198671"/>
                                        </p:tgtEl>
                                        <p:attrNameLst>
                                          <p:attrName>style.visibility</p:attrName>
                                        </p:attrNameLst>
                                      </p:cBhvr>
                                      <p:to>
                                        <p:strVal val="visible"/>
                                      </p:to>
                                    </p:set>
                                    <p:animEffect transition="in" filter="box(in)">
                                      <p:cBhvr>
                                        <p:cTn id="63" dur="500"/>
                                        <p:tgtEl>
                                          <p:spTgt spid="19867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xit" presetSubtype="16" fill="hold" grpId="1" nodeType="clickEffect">
                                  <p:stCondLst>
                                    <p:cond delay="0"/>
                                  </p:stCondLst>
                                  <p:childTnLst>
                                    <p:animEffect transition="out" filter="box(in)">
                                      <p:cBhvr>
                                        <p:cTn id="67" dur="500"/>
                                        <p:tgtEl>
                                          <p:spTgt spid="198671"/>
                                        </p:tgtEl>
                                      </p:cBhvr>
                                    </p:animEffect>
                                    <p:set>
                                      <p:cBhvr>
                                        <p:cTn id="68" dur="1" fill="hold">
                                          <p:stCondLst>
                                            <p:cond delay="499"/>
                                          </p:stCondLst>
                                        </p:cTn>
                                        <p:tgtEl>
                                          <p:spTgt spid="198671"/>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98672"/>
                                        </p:tgtEl>
                                        <p:attrNameLst>
                                          <p:attrName>style.visibility</p:attrName>
                                        </p:attrNameLst>
                                      </p:cBhvr>
                                      <p:to>
                                        <p:strVal val="visible"/>
                                      </p:to>
                                    </p:set>
                                    <p:anim calcmode="lin" valueType="num">
                                      <p:cBhvr additive="base">
                                        <p:cTn id="73" dur="500" fill="hold"/>
                                        <p:tgtEl>
                                          <p:spTgt spid="198672"/>
                                        </p:tgtEl>
                                        <p:attrNameLst>
                                          <p:attrName>ppt_x</p:attrName>
                                        </p:attrNameLst>
                                      </p:cBhvr>
                                      <p:tavLst>
                                        <p:tav tm="0">
                                          <p:val>
                                            <p:strVal val="0-#ppt_w/2"/>
                                          </p:val>
                                        </p:tav>
                                        <p:tav tm="100000">
                                          <p:val>
                                            <p:strVal val="#ppt_x"/>
                                          </p:val>
                                        </p:tav>
                                      </p:tavLst>
                                    </p:anim>
                                    <p:anim calcmode="lin" valueType="num">
                                      <p:cBhvr additive="base">
                                        <p:cTn id="74" dur="500" fill="hold"/>
                                        <p:tgtEl>
                                          <p:spTgt spid="198672"/>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xit" presetSubtype="2" fill="hold" grpId="1" nodeType="clickEffect">
                                  <p:stCondLst>
                                    <p:cond delay="0"/>
                                  </p:stCondLst>
                                  <p:childTnLst>
                                    <p:anim calcmode="lin" valueType="num">
                                      <p:cBhvr additive="base">
                                        <p:cTn id="78" dur="500"/>
                                        <p:tgtEl>
                                          <p:spTgt spid="198672"/>
                                        </p:tgtEl>
                                        <p:attrNameLst>
                                          <p:attrName>ppt_x</p:attrName>
                                        </p:attrNameLst>
                                      </p:cBhvr>
                                      <p:tavLst>
                                        <p:tav tm="0">
                                          <p:val>
                                            <p:strVal val="ppt_x"/>
                                          </p:val>
                                        </p:tav>
                                        <p:tav tm="100000">
                                          <p:val>
                                            <p:strVal val="1+ppt_w/2"/>
                                          </p:val>
                                        </p:tav>
                                      </p:tavLst>
                                    </p:anim>
                                    <p:anim calcmode="lin" valueType="num">
                                      <p:cBhvr additive="base">
                                        <p:cTn id="79" dur="500"/>
                                        <p:tgtEl>
                                          <p:spTgt spid="198672"/>
                                        </p:tgtEl>
                                        <p:attrNameLst>
                                          <p:attrName>ppt_y</p:attrName>
                                        </p:attrNameLst>
                                      </p:cBhvr>
                                      <p:tavLst>
                                        <p:tav tm="0">
                                          <p:val>
                                            <p:strVal val="ppt_y"/>
                                          </p:val>
                                        </p:tav>
                                        <p:tav tm="100000">
                                          <p:val>
                                            <p:strVal val="ppt_y"/>
                                          </p:val>
                                        </p:tav>
                                      </p:tavLst>
                                    </p:anim>
                                    <p:set>
                                      <p:cBhvr>
                                        <p:cTn id="80" dur="1" fill="hold">
                                          <p:stCondLst>
                                            <p:cond delay="499"/>
                                          </p:stCondLst>
                                        </p:cTn>
                                        <p:tgtEl>
                                          <p:spTgt spid="198672"/>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198673"/>
                                        </p:tgtEl>
                                        <p:attrNameLst>
                                          <p:attrName>style.visibility</p:attrName>
                                        </p:attrNameLst>
                                      </p:cBhvr>
                                      <p:to>
                                        <p:strVal val="visible"/>
                                      </p:to>
                                    </p:set>
                                    <p:anim calcmode="lin" valueType="num">
                                      <p:cBhvr additive="base">
                                        <p:cTn id="85" dur="500" fill="hold"/>
                                        <p:tgtEl>
                                          <p:spTgt spid="198673"/>
                                        </p:tgtEl>
                                        <p:attrNameLst>
                                          <p:attrName>ppt_x</p:attrName>
                                        </p:attrNameLst>
                                      </p:cBhvr>
                                      <p:tavLst>
                                        <p:tav tm="0">
                                          <p:val>
                                            <p:strVal val="1+#ppt_w/2"/>
                                          </p:val>
                                        </p:tav>
                                        <p:tav tm="100000">
                                          <p:val>
                                            <p:strVal val="#ppt_x"/>
                                          </p:val>
                                        </p:tav>
                                      </p:tavLst>
                                    </p:anim>
                                    <p:anim calcmode="lin" valueType="num">
                                      <p:cBhvr additive="base">
                                        <p:cTn id="86" dur="500" fill="hold"/>
                                        <p:tgtEl>
                                          <p:spTgt spid="198673"/>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xit" presetSubtype="8" fill="hold" grpId="1" nodeType="clickEffect">
                                  <p:stCondLst>
                                    <p:cond delay="0"/>
                                  </p:stCondLst>
                                  <p:childTnLst>
                                    <p:anim calcmode="lin" valueType="num">
                                      <p:cBhvr additive="base">
                                        <p:cTn id="90" dur="500"/>
                                        <p:tgtEl>
                                          <p:spTgt spid="198673"/>
                                        </p:tgtEl>
                                        <p:attrNameLst>
                                          <p:attrName>ppt_x</p:attrName>
                                        </p:attrNameLst>
                                      </p:cBhvr>
                                      <p:tavLst>
                                        <p:tav tm="0">
                                          <p:val>
                                            <p:strVal val="ppt_x"/>
                                          </p:val>
                                        </p:tav>
                                        <p:tav tm="100000">
                                          <p:val>
                                            <p:strVal val="0-ppt_w/2"/>
                                          </p:val>
                                        </p:tav>
                                      </p:tavLst>
                                    </p:anim>
                                    <p:anim calcmode="lin" valueType="num">
                                      <p:cBhvr additive="base">
                                        <p:cTn id="91" dur="500"/>
                                        <p:tgtEl>
                                          <p:spTgt spid="198673"/>
                                        </p:tgtEl>
                                        <p:attrNameLst>
                                          <p:attrName>ppt_y</p:attrName>
                                        </p:attrNameLst>
                                      </p:cBhvr>
                                      <p:tavLst>
                                        <p:tav tm="0">
                                          <p:val>
                                            <p:strVal val="ppt_y"/>
                                          </p:val>
                                        </p:tav>
                                        <p:tav tm="100000">
                                          <p:val>
                                            <p:strVal val="ppt_y"/>
                                          </p:val>
                                        </p:tav>
                                      </p:tavLst>
                                    </p:anim>
                                    <p:set>
                                      <p:cBhvr>
                                        <p:cTn id="92" dur="1" fill="hold">
                                          <p:stCondLst>
                                            <p:cond delay="499"/>
                                          </p:stCondLst>
                                        </p:cTn>
                                        <p:tgtEl>
                                          <p:spTgt spid="198673"/>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98674"/>
                                        </p:tgtEl>
                                        <p:attrNameLst>
                                          <p:attrName>style.visibility</p:attrName>
                                        </p:attrNameLst>
                                      </p:cBhvr>
                                      <p:to>
                                        <p:strVal val="visible"/>
                                      </p:to>
                                    </p:set>
                                    <p:anim calcmode="lin" valueType="num">
                                      <p:cBhvr additive="base">
                                        <p:cTn id="97" dur="500" fill="hold"/>
                                        <p:tgtEl>
                                          <p:spTgt spid="198674"/>
                                        </p:tgtEl>
                                        <p:attrNameLst>
                                          <p:attrName>ppt_x</p:attrName>
                                        </p:attrNameLst>
                                      </p:cBhvr>
                                      <p:tavLst>
                                        <p:tav tm="0">
                                          <p:val>
                                            <p:strVal val="#ppt_x"/>
                                          </p:val>
                                        </p:tav>
                                        <p:tav tm="100000">
                                          <p:val>
                                            <p:strVal val="#ppt_x"/>
                                          </p:val>
                                        </p:tav>
                                      </p:tavLst>
                                    </p:anim>
                                    <p:anim calcmode="lin" valueType="num">
                                      <p:cBhvr additive="base">
                                        <p:cTn id="98" dur="500" fill="hold"/>
                                        <p:tgtEl>
                                          <p:spTgt spid="198674"/>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xit" presetSubtype="1" fill="hold" grpId="1" nodeType="clickEffect">
                                  <p:stCondLst>
                                    <p:cond delay="0"/>
                                  </p:stCondLst>
                                  <p:childTnLst>
                                    <p:anim calcmode="lin" valueType="num">
                                      <p:cBhvr additive="base">
                                        <p:cTn id="102" dur="500"/>
                                        <p:tgtEl>
                                          <p:spTgt spid="198674"/>
                                        </p:tgtEl>
                                        <p:attrNameLst>
                                          <p:attrName>ppt_x</p:attrName>
                                        </p:attrNameLst>
                                      </p:cBhvr>
                                      <p:tavLst>
                                        <p:tav tm="0">
                                          <p:val>
                                            <p:strVal val="ppt_x"/>
                                          </p:val>
                                        </p:tav>
                                        <p:tav tm="100000">
                                          <p:val>
                                            <p:strVal val="ppt_x"/>
                                          </p:val>
                                        </p:tav>
                                      </p:tavLst>
                                    </p:anim>
                                    <p:anim calcmode="lin" valueType="num">
                                      <p:cBhvr additive="base">
                                        <p:cTn id="103" dur="500"/>
                                        <p:tgtEl>
                                          <p:spTgt spid="198674"/>
                                        </p:tgtEl>
                                        <p:attrNameLst>
                                          <p:attrName>ppt_y</p:attrName>
                                        </p:attrNameLst>
                                      </p:cBhvr>
                                      <p:tavLst>
                                        <p:tav tm="0">
                                          <p:val>
                                            <p:strVal val="ppt_y"/>
                                          </p:val>
                                        </p:tav>
                                        <p:tav tm="100000">
                                          <p:val>
                                            <p:strVal val="0-ppt_h/2"/>
                                          </p:val>
                                        </p:tav>
                                      </p:tavLst>
                                    </p:anim>
                                    <p:set>
                                      <p:cBhvr>
                                        <p:cTn id="104" dur="1" fill="hold">
                                          <p:stCondLst>
                                            <p:cond delay="499"/>
                                          </p:stCondLst>
                                        </p:cTn>
                                        <p:tgtEl>
                                          <p:spTgt spid="198674"/>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1" fill="hold" grpId="0" nodeType="clickEffect">
                                  <p:stCondLst>
                                    <p:cond delay="0"/>
                                  </p:stCondLst>
                                  <p:childTnLst>
                                    <p:set>
                                      <p:cBhvr>
                                        <p:cTn id="108" dur="1" fill="hold">
                                          <p:stCondLst>
                                            <p:cond delay="0"/>
                                          </p:stCondLst>
                                        </p:cTn>
                                        <p:tgtEl>
                                          <p:spTgt spid="198675"/>
                                        </p:tgtEl>
                                        <p:attrNameLst>
                                          <p:attrName>style.visibility</p:attrName>
                                        </p:attrNameLst>
                                      </p:cBhvr>
                                      <p:to>
                                        <p:strVal val="visible"/>
                                      </p:to>
                                    </p:set>
                                    <p:anim calcmode="lin" valueType="num">
                                      <p:cBhvr additive="base">
                                        <p:cTn id="109" dur="500" fill="hold"/>
                                        <p:tgtEl>
                                          <p:spTgt spid="198675"/>
                                        </p:tgtEl>
                                        <p:attrNameLst>
                                          <p:attrName>ppt_x</p:attrName>
                                        </p:attrNameLst>
                                      </p:cBhvr>
                                      <p:tavLst>
                                        <p:tav tm="0">
                                          <p:val>
                                            <p:strVal val="#ppt_x"/>
                                          </p:val>
                                        </p:tav>
                                        <p:tav tm="100000">
                                          <p:val>
                                            <p:strVal val="#ppt_x"/>
                                          </p:val>
                                        </p:tav>
                                      </p:tavLst>
                                    </p:anim>
                                    <p:anim calcmode="lin" valueType="num">
                                      <p:cBhvr additive="base">
                                        <p:cTn id="110" dur="500" fill="hold"/>
                                        <p:tgtEl>
                                          <p:spTgt spid="198675"/>
                                        </p:tgtEl>
                                        <p:attrNameLst>
                                          <p:attrName>ppt_y</p:attrName>
                                        </p:attrNameLst>
                                      </p:cBhvr>
                                      <p:tavLst>
                                        <p:tav tm="0">
                                          <p:val>
                                            <p:strVal val="0-#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xit" presetSubtype="4" fill="hold" grpId="1" nodeType="clickEffect">
                                  <p:stCondLst>
                                    <p:cond delay="0"/>
                                  </p:stCondLst>
                                  <p:childTnLst>
                                    <p:anim calcmode="lin" valueType="num">
                                      <p:cBhvr additive="base">
                                        <p:cTn id="114" dur="500"/>
                                        <p:tgtEl>
                                          <p:spTgt spid="198675"/>
                                        </p:tgtEl>
                                        <p:attrNameLst>
                                          <p:attrName>ppt_x</p:attrName>
                                        </p:attrNameLst>
                                      </p:cBhvr>
                                      <p:tavLst>
                                        <p:tav tm="0">
                                          <p:val>
                                            <p:strVal val="ppt_x"/>
                                          </p:val>
                                        </p:tav>
                                        <p:tav tm="100000">
                                          <p:val>
                                            <p:strVal val="ppt_x"/>
                                          </p:val>
                                        </p:tav>
                                      </p:tavLst>
                                    </p:anim>
                                    <p:anim calcmode="lin" valueType="num">
                                      <p:cBhvr additive="base">
                                        <p:cTn id="115" dur="500"/>
                                        <p:tgtEl>
                                          <p:spTgt spid="198675"/>
                                        </p:tgtEl>
                                        <p:attrNameLst>
                                          <p:attrName>ppt_y</p:attrName>
                                        </p:attrNameLst>
                                      </p:cBhvr>
                                      <p:tavLst>
                                        <p:tav tm="0">
                                          <p:val>
                                            <p:strVal val="ppt_y"/>
                                          </p:val>
                                        </p:tav>
                                        <p:tav tm="100000">
                                          <p:val>
                                            <p:strVal val="1+ppt_h/2"/>
                                          </p:val>
                                        </p:tav>
                                      </p:tavLst>
                                    </p:anim>
                                    <p:set>
                                      <p:cBhvr>
                                        <p:cTn id="116" dur="1" fill="hold">
                                          <p:stCondLst>
                                            <p:cond delay="499"/>
                                          </p:stCondLst>
                                        </p:cTn>
                                        <p:tgtEl>
                                          <p:spTgt spid="198675"/>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8" presetClass="entr" presetSubtype="16" fill="hold" grpId="0" nodeType="clickEffect">
                                  <p:stCondLst>
                                    <p:cond delay="0"/>
                                  </p:stCondLst>
                                  <p:childTnLst>
                                    <p:set>
                                      <p:cBhvr>
                                        <p:cTn id="120" dur="1" fill="hold">
                                          <p:stCondLst>
                                            <p:cond delay="0"/>
                                          </p:stCondLst>
                                        </p:cTn>
                                        <p:tgtEl>
                                          <p:spTgt spid="198676"/>
                                        </p:tgtEl>
                                        <p:attrNameLst>
                                          <p:attrName>style.visibility</p:attrName>
                                        </p:attrNameLst>
                                      </p:cBhvr>
                                      <p:to>
                                        <p:strVal val="visible"/>
                                      </p:to>
                                    </p:set>
                                    <p:animEffect transition="in" filter="diamond(in)">
                                      <p:cBhvr>
                                        <p:cTn id="121" dur="2000"/>
                                        <p:tgtEl>
                                          <p:spTgt spid="198676"/>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8" presetClass="exit" presetSubtype="16" fill="hold" grpId="1" nodeType="clickEffect">
                                  <p:stCondLst>
                                    <p:cond delay="0"/>
                                  </p:stCondLst>
                                  <p:childTnLst>
                                    <p:animEffect transition="out" filter="diamond(in)">
                                      <p:cBhvr>
                                        <p:cTn id="125" dur="2000"/>
                                        <p:tgtEl>
                                          <p:spTgt spid="198676"/>
                                        </p:tgtEl>
                                      </p:cBhvr>
                                    </p:animEffect>
                                    <p:set>
                                      <p:cBhvr>
                                        <p:cTn id="126" dur="1" fill="hold">
                                          <p:stCondLst>
                                            <p:cond delay="1999"/>
                                          </p:stCondLst>
                                        </p:cTn>
                                        <p:tgtEl>
                                          <p:spTgt spid="198676"/>
                                        </p:tgtEl>
                                        <p:attrNameLst>
                                          <p:attrName>style.visibility</p:attrName>
                                        </p:attrNameLst>
                                      </p:cBhvr>
                                      <p:to>
                                        <p:strVal val="hidden"/>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98677"/>
                                        </p:tgtEl>
                                        <p:attrNameLst>
                                          <p:attrName>style.visibility</p:attrName>
                                        </p:attrNameLst>
                                      </p:cBhvr>
                                      <p:to>
                                        <p:strVal val="visible"/>
                                      </p:to>
                                    </p:set>
                                    <p:anim calcmode="lin" valueType="num">
                                      <p:cBhvr additive="base">
                                        <p:cTn id="131" dur="500" fill="hold"/>
                                        <p:tgtEl>
                                          <p:spTgt spid="198677"/>
                                        </p:tgtEl>
                                        <p:attrNameLst>
                                          <p:attrName>ppt_x</p:attrName>
                                        </p:attrNameLst>
                                      </p:cBhvr>
                                      <p:tavLst>
                                        <p:tav tm="0">
                                          <p:val>
                                            <p:strVal val="#ppt_x"/>
                                          </p:val>
                                        </p:tav>
                                        <p:tav tm="100000">
                                          <p:val>
                                            <p:strVal val="#ppt_x"/>
                                          </p:val>
                                        </p:tav>
                                      </p:tavLst>
                                    </p:anim>
                                    <p:anim calcmode="lin" valueType="num">
                                      <p:cBhvr additive="base">
                                        <p:cTn id="132" dur="500" fill="hold"/>
                                        <p:tgtEl>
                                          <p:spTgt spid="198677"/>
                                        </p:tgtEl>
                                        <p:attrNameLst>
                                          <p:attrName>ppt_y</p:attrName>
                                        </p:attrNameLst>
                                      </p:cBhvr>
                                      <p:tavLst>
                                        <p:tav tm="0">
                                          <p:val>
                                            <p:strVal val="1+#ppt_h/2"/>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xit" presetSubtype="10" fill="hold" grpId="1" nodeType="clickEffect">
                                  <p:stCondLst>
                                    <p:cond delay="0"/>
                                  </p:stCondLst>
                                  <p:childTnLst>
                                    <p:animEffect transition="out" filter="blinds(horizontal)">
                                      <p:cBhvr>
                                        <p:cTn id="136" dur="500"/>
                                        <p:tgtEl>
                                          <p:spTgt spid="198677"/>
                                        </p:tgtEl>
                                      </p:cBhvr>
                                    </p:animEffect>
                                    <p:set>
                                      <p:cBhvr>
                                        <p:cTn id="137" dur="1" fill="hold">
                                          <p:stCondLst>
                                            <p:cond delay="499"/>
                                          </p:stCondLst>
                                        </p:cTn>
                                        <p:tgtEl>
                                          <p:spTgt spid="1986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6" grpId="0" animBg="1"/>
      <p:bldP spid="198666" grpId="1" animBg="1"/>
      <p:bldP spid="198667" grpId="0" animBg="1"/>
      <p:bldP spid="198667" grpId="1" animBg="1"/>
      <p:bldP spid="198668" grpId="0" animBg="1"/>
      <p:bldP spid="198668" grpId="1" animBg="1"/>
      <p:bldP spid="198669" grpId="0" animBg="1"/>
      <p:bldP spid="198669" grpId="1" animBg="1"/>
      <p:bldP spid="198670" grpId="0" animBg="1"/>
      <p:bldP spid="198670" grpId="1" animBg="1"/>
      <p:bldP spid="198671" grpId="0" animBg="1"/>
      <p:bldP spid="198671" grpId="1" animBg="1"/>
      <p:bldP spid="198672" grpId="0" animBg="1"/>
      <p:bldP spid="198672" grpId="1" animBg="1"/>
      <p:bldP spid="198673" grpId="0" animBg="1"/>
      <p:bldP spid="198673" grpId="1" animBg="1"/>
      <p:bldP spid="198674" grpId="0" animBg="1"/>
      <p:bldP spid="198674" grpId="1" animBg="1"/>
      <p:bldP spid="198675" grpId="0" animBg="1"/>
      <p:bldP spid="198675" grpId="1" animBg="1"/>
      <p:bldP spid="198676" grpId="0" animBg="1"/>
      <p:bldP spid="198676" grpId="1" animBg="1"/>
      <p:bldP spid="198677" grpId="0" animBg="1"/>
      <p:bldP spid="19867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Nguyên tắc hoạt động của IP</a:t>
            </a:r>
          </a:p>
        </p:txBody>
      </p:sp>
      <p:sp>
        <p:nvSpPr>
          <p:cNvPr id="203779" name="Rectangle 3"/>
          <p:cNvSpPr>
            <a:spLocks noGrp="1" noChangeArrowheads="1"/>
          </p:cNvSpPr>
          <p:nvPr>
            <p:ph sz="quarter" idx="1"/>
          </p:nvPr>
        </p:nvSpPr>
        <p:spPr>
          <a:xfrm>
            <a:off x="609600" y="1219200"/>
            <a:ext cx="8101012" cy="3983037"/>
          </a:xfrm>
        </p:spPr>
        <p:txBody>
          <a:bodyPr/>
          <a:lstStyle/>
          <a:p>
            <a:pPr algn="just">
              <a:lnSpc>
                <a:spcPct val="105000"/>
              </a:lnSpc>
              <a:spcBef>
                <a:spcPct val="15000"/>
              </a:spcBef>
            </a:pPr>
            <a:r>
              <a:rPr lang="en-US"/>
              <a:t>Đối với thực thể IP ở máy nguồn, khi nhận được một yêu cầu gửi từ tầng trên, thực hiện:</a:t>
            </a:r>
          </a:p>
          <a:p>
            <a:pPr lvl="1" algn="just">
              <a:lnSpc>
                <a:spcPct val="105000"/>
              </a:lnSpc>
              <a:spcBef>
                <a:spcPct val="35000"/>
              </a:spcBef>
            </a:pPr>
            <a:r>
              <a:rPr lang="en-US"/>
              <a:t>Tạo một IP datagram dựa trên  tham số nhận được</a:t>
            </a:r>
          </a:p>
          <a:p>
            <a:pPr lvl="1" algn="just">
              <a:lnSpc>
                <a:spcPct val="105000"/>
              </a:lnSpc>
              <a:spcBef>
                <a:spcPct val="15000"/>
              </a:spcBef>
            </a:pPr>
            <a:r>
              <a:rPr lang="en-US"/>
              <a:t>Tính checksum và ghép vào header của gói tin</a:t>
            </a:r>
          </a:p>
          <a:p>
            <a:pPr lvl="1" algn="just">
              <a:lnSpc>
                <a:spcPct val="105000"/>
              </a:lnSpc>
              <a:spcBef>
                <a:spcPct val="15000"/>
              </a:spcBef>
            </a:pPr>
            <a:r>
              <a:rPr lang="en-US"/>
              <a:t>Ra quyết định chọn đường: hoặc là trạm đích nằm trên cùng mạng hoặc một gateway sẽ được chọn cho chặng tiếp theo</a:t>
            </a:r>
          </a:p>
          <a:p>
            <a:pPr lvl="1" algn="just">
              <a:lnSpc>
                <a:spcPct val="105000"/>
              </a:lnSpc>
              <a:spcBef>
                <a:spcPct val="15000"/>
              </a:spcBef>
            </a:pPr>
            <a:r>
              <a:rPr lang="en-US"/>
              <a:t>Chuyển gói tin xuống tầng dưới để truyền qua mạng</a:t>
            </a:r>
          </a:p>
        </p:txBody>
      </p:sp>
      <p:sp>
        <p:nvSpPr>
          <p:cNvPr id="4" name="Date Placeholder 3"/>
          <p:cNvSpPr>
            <a:spLocks noGrp="1"/>
          </p:cNvSpPr>
          <p:nvPr>
            <p:ph type="dt" sz="half" idx="10"/>
          </p:nvPr>
        </p:nvSpPr>
        <p:spPr/>
        <p:txBody>
          <a:bodyPr/>
          <a:lstStyle/>
          <a:p>
            <a:fld id="{C44B4354-31E1-4C70-A85B-A699C5FBAA0A}"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0DB3FAF6-E10C-4767-A9A1-DCF8E2272C44}" type="slidenum">
              <a:rPr lang="en-US" altLang="en-US"/>
              <a:pPr/>
              <a:t>34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3779">
                                            <p:txEl>
                                              <p:pRg st="1" end="1"/>
                                            </p:txEl>
                                          </p:spTgt>
                                        </p:tgtEl>
                                        <p:attrNameLst>
                                          <p:attrName>style.visibility</p:attrName>
                                        </p:attrNameLst>
                                      </p:cBhvr>
                                      <p:to>
                                        <p:strVal val="visible"/>
                                      </p:to>
                                    </p:set>
                                    <p:anim calcmode="lin" valueType="num">
                                      <p:cBhvr additive="base">
                                        <p:cTn id="7" dur="500" fill="hold"/>
                                        <p:tgtEl>
                                          <p:spTgt spid="2037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37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3779">
                                            <p:txEl>
                                              <p:pRg st="2" end="2"/>
                                            </p:txEl>
                                          </p:spTgt>
                                        </p:tgtEl>
                                        <p:attrNameLst>
                                          <p:attrName>style.visibility</p:attrName>
                                        </p:attrNameLst>
                                      </p:cBhvr>
                                      <p:to>
                                        <p:strVal val="visible"/>
                                      </p:to>
                                    </p:set>
                                    <p:anim calcmode="lin" valueType="num">
                                      <p:cBhvr additive="base">
                                        <p:cTn id="13" dur="500" fill="hold"/>
                                        <p:tgtEl>
                                          <p:spTgt spid="2037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37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3779">
                                            <p:txEl>
                                              <p:pRg st="3" end="3"/>
                                            </p:txEl>
                                          </p:spTgt>
                                        </p:tgtEl>
                                        <p:attrNameLst>
                                          <p:attrName>style.visibility</p:attrName>
                                        </p:attrNameLst>
                                      </p:cBhvr>
                                      <p:to>
                                        <p:strVal val="visible"/>
                                      </p:to>
                                    </p:set>
                                    <p:anim calcmode="lin" valueType="num">
                                      <p:cBhvr additive="base">
                                        <p:cTn id="19" dur="500" fill="hold"/>
                                        <p:tgtEl>
                                          <p:spTgt spid="2037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37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3779">
                                            <p:txEl>
                                              <p:pRg st="4" end="4"/>
                                            </p:txEl>
                                          </p:spTgt>
                                        </p:tgtEl>
                                        <p:attrNameLst>
                                          <p:attrName>style.visibility</p:attrName>
                                        </p:attrNameLst>
                                      </p:cBhvr>
                                      <p:to>
                                        <p:strVal val="visible"/>
                                      </p:to>
                                    </p:set>
                                    <p:anim calcmode="lin" valueType="num">
                                      <p:cBhvr additive="base">
                                        <p:cTn id="25" dur="500" fill="hold"/>
                                        <p:tgtEl>
                                          <p:spTgt spid="2037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37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dirty="0" err="1"/>
              <a:t>Nguyên</a:t>
            </a:r>
            <a:r>
              <a:rPr lang="en-US"/>
              <a:t> tắc hoạt động của IP</a:t>
            </a:r>
          </a:p>
        </p:txBody>
      </p:sp>
      <p:sp>
        <p:nvSpPr>
          <p:cNvPr id="206851" name="Rectangle 3"/>
          <p:cNvSpPr>
            <a:spLocks noGrp="1" noChangeArrowheads="1"/>
          </p:cNvSpPr>
          <p:nvPr>
            <p:ph sz="quarter" idx="1"/>
          </p:nvPr>
        </p:nvSpPr>
        <p:spPr>
          <a:xfrm>
            <a:off x="838200" y="1295400"/>
            <a:ext cx="8101012" cy="4495800"/>
          </a:xfrm>
        </p:spPr>
        <p:txBody>
          <a:bodyPr/>
          <a:lstStyle/>
          <a:p>
            <a:pPr algn="just"/>
            <a:r>
              <a:rPr lang="en-US" sz="2600"/>
              <a:t>Đối với gateway, khi nhận được một gói tin:</a:t>
            </a:r>
          </a:p>
          <a:p>
            <a:pPr lvl="1" algn="just"/>
            <a:r>
              <a:rPr lang="en-US" sz="2400"/>
              <a:t>Tính checksum, nếu sai thì loại bỏ gói tin</a:t>
            </a:r>
          </a:p>
          <a:p>
            <a:pPr lvl="1" algn="just"/>
            <a:r>
              <a:rPr lang="en-US" sz="2400"/>
              <a:t>Giảm giá trị tham số Time-to-Live, nếu thời gian đã hết thì loại bỏ gói tin</a:t>
            </a:r>
          </a:p>
          <a:p>
            <a:pPr lvl="1">
              <a:lnSpc>
                <a:spcPct val="120000"/>
              </a:lnSpc>
            </a:pPr>
            <a:r>
              <a:rPr lang="en-US" sz="2400"/>
              <a:t>Ra quyết định chọn đường</a:t>
            </a:r>
          </a:p>
          <a:p>
            <a:pPr lvl="1">
              <a:lnSpc>
                <a:spcPct val="120000"/>
              </a:lnSpc>
            </a:pPr>
            <a:r>
              <a:rPr lang="en-US" sz="2400"/>
              <a:t>Phân đoạn gói tin (nếu cần)</a:t>
            </a:r>
          </a:p>
          <a:p>
            <a:pPr lvl="1">
              <a:lnSpc>
                <a:spcPct val="120000"/>
              </a:lnSpc>
            </a:pPr>
            <a:r>
              <a:rPr lang="en-US" sz="2400"/>
              <a:t>Kiến tạo lại IP header, gồm giá trị mới của các vùng Time-to-Live, Fragmentation và Checksum</a:t>
            </a:r>
          </a:p>
          <a:p>
            <a:pPr lvl="1">
              <a:lnSpc>
                <a:spcPct val="120000"/>
              </a:lnSpc>
            </a:pPr>
            <a:r>
              <a:rPr lang="en-US" sz="2400"/>
              <a:t>Chuyển datagram xuống tầng dưới để chuyển qua mạng</a:t>
            </a:r>
          </a:p>
        </p:txBody>
      </p:sp>
      <p:sp>
        <p:nvSpPr>
          <p:cNvPr id="4" name="Date Placeholder 3"/>
          <p:cNvSpPr>
            <a:spLocks noGrp="1"/>
          </p:cNvSpPr>
          <p:nvPr>
            <p:ph type="dt" sz="half" idx="10"/>
          </p:nvPr>
        </p:nvSpPr>
        <p:spPr/>
        <p:txBody>
          <a:bodyPr/>
          <a:lstStyle/>
          <a:p>
            <a:fld id="{D901183F-5ADE-4345-A1FA-8C8969037F12}"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341A419F-F702-4C9D-9F98-5EF90ECAC0BA}" type="slidenum">
              <a:rPr lang="en-US" altLang="en-US"/>
              <a:pPr/>
              <a:t>35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6851">
                                            <p:txEl>
                                              <p:pRg st="1" end="1"/>
                                            </p:txEl>
                                          </p:spTgt>
                                        </p:tgtEl>
                                        <p:attrNameLst>
                                          <p:attrName>style.visibility</p:attrName>
                                        </p:attrNameLst>
                                      </p:cBhvr>
                                      <p:to>
                                        <p:strVal val="visible"/>
                                      </p:to>
                                    </p:set>
                                    <p:animEffect transition="in" filter="blinds(horizontal)">
                                      <p:cBhvr>
                                        <p:cTn id="7" dur="500"/>
                                        <p:tgtEl>
                                          <p:spTgt spid="2068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6851">
                                            <p:txEl>
                                              <p:pRg st="2" end="2"/>
                                            </p:txEl>
                                          </p:spTgt>
                                        </p:tgtEl>
                                        <p:attrNameLst>
                                          <p:attrName>style.visibility</p:attrName>
                                        </p:attrNameLst>
                                      </p:cBhvr>
                                      <p:to>
                                        <p:strVal val="visible"/>
                                      </p:to>
                                    </p:set>
                                    <p:animEffect transition="in" filter="blinds(horizontal)">
                                      <p:cBhvr>
                                        <p:cTn id="12" dur="500"/>
                                        <p:tgtEl>
                                          <p:spTgt spid="2068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6851">
                                            <p:txEl>
                                              <p:pRg st="3" end="3"/>
                                            </p:txEl>
                                          </p:spTgt>
                                        </p:tgtEl>
                                        <p:attrNameLst>
                                          <p:attrName>style.visibility</p:attrName>
                                        </p:attrNameLst>
                                      </p:cBhvr>
                                      <p:to>
                                        <p:strVal val="visible"/>
                                      </p:to>
                                    </p:set>
                                    <p:animEffect transition="in" filter="blinds(horizontal)">
                                      <p:cBhvr>
                                        <p:cTn id="17" dur="500"/>
                                        <p:tgtEl>
                                          <p:spTgt spid="2068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6851">
                                            <p:txEl>
                                              <p:pRg st="4" end="4"/>
                                            </p:txEl>
                                          </p:spTgt>
                                        </p:tgtEl>
                                        <p:attrNameLst>
                                          <p:attrName>style.visibility</p:attrName>
                                        </p:attrNameLst>
                                      </p:cBhvr>
                                      <p:to>
                                        <p:strVal val="visible"/>
                                      </p:to>
                                    </p:set>
                                    <p:animEffect transition="in" filter="blinds(horizontal)">
                                      <p:cBhvr>
                                        <p:cTn id="22" dur="500"/>
                                        <p:tgtEl>
                                          <p:spTgt spid="2068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6851">
                                            <p:txEl>
                                              <p:pRg st="5" end="5"/>
                                            </p:txEl>
                                          </p:spTgt>
                                        </p:tgtEl>
                                        <p:attrNameLst>
                                          <p:attrName>style.visibility</p:attrName>
                                        </p:attrNameLst>
                                      </p:cBhvr>
                                      <p:to>
                                        <p:strVal val="visible"/>
                                      </p:to>
                                    </p:set>
                                    <p:animEffect transition="in" filter="blinds(horizontal)">
                                      <p:cBhvr>
                                        <p:cTn id="27" dur="500"/>
                                        <p:tgtEl>
                                          <p:spTgt spid="20685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6851">
                                            <p:txEl>
                                              <p:pRg st="6" end="6"/>
                                            </p:txEl>
                                          </p:spTgt>
                                        </p:tgtEl>
                                        <p:attrNameLst>
                                          <p:attrName>style.visibility</p:attrName>
                                        </p:attrNameLst>
                                      </p:cBhvr>
                                      <p:to>
                                        <p:strVal val="visible"/>
                                      </p:to>
                                    </p:set>
                                    <p:animEffect transition="in" filter="blinds(horizontal)">
                                      <p:cBhvr>
                                        <p:cTn id="32" dur="500"/>
                                        <p:tgtEl>
                                          <p:spTgt spid="2068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533400" y="-152400"/>
            <a:ext cx="8239125" cy="990600"/>
          </a:xfrm>
        </p:spPr>
        <p:txBody>
          <a:bodyPr/>
          <a:lstStyle/>
          <a:p>
            <a:r>
              <a:rPr lang="en-US"/>
              <a:t>Nguyên tắc hoạt động của IP (t)</a:t>
            </a:r>
          </a:p>
        </p:txBody>
      </p:sp>
      <p:sp>
        <p:nvSpPr>
          <p:cNvPr id="205827" name="Rectangle 3"/>
          <p:cNvSpPr>
            <a:spLocks noGrp="1" noChangeArrowheads="1"/>
          </p:cNvSpPr>
          <p:nvPr>
            <p:ph sz="quarter" idx="1"/>
          </p:nvPr>
        </p:nvSpPr>
        <p:spPr>
          <a:xfrm>
            <a:off x="762000" y="1219200"/>
            <a:ext cx="7883525" cy="4090988"/>
          </a:xfrm>
        </p:spPr>
        <p:txBody>
          <a:bodyPr/>
          <a:lstStyle/>
          <a:p>
            <a:pPr algn="just">
              <a:lnSpc>
                <a:spcPct val="120000"/>
              </a:lnSpc>
            </a:pPr>
            <a:r>
              <a:rPr lang="en-US"/>
              <a:t>Cuối cùng khi một datagram nhận bởi một thực thể IP ở trạm đích, nó sẽ thực hiện:</a:t>
            </a:r>
          </a:p>
          <a:p>
            <a:pPr lvl="1"/>
            <a:r>
              <a:rPr lang="en-US"/>
              <a:t>Tính checksum. Nếu sai thì loại bỏ gói tin</a:t>
            </a:r>
          </a:p>
          <a:p>
            <a:pPr lvl="1"/>
            <a:r>
              <a:rPr lang="en-US"/>
              <a:t>Tập hợp các đoạn của gói tin (nếu có phân đoạn)</a:t>
            </a:r>
          </a:p>
          <a:p>
            <a:pPr lvl="1"/>
            <a:r>
              <a:rPr lang="en-US"/>
              <a:t>Chuyển dữ liệu và các tham số điều khiển lên tầng trên</a:t>
            </a:r>
          </a:p>
        </p:txBody>
      </p:sp>
      <p:sp>
        <p:nvSpPr>
          <p:cNvPr id="4" name="Date Placeholder 3"/>
          <p:cNvSpPr>
            <a:spLocks noGrp="1"/>
          </p:cNvSpPr>
          <p:nvPr>
            <p:ph type="dt" sz="half" idx="10"/>
          </p:nvPr>
        </p:nvSpPr>
        <p:spPr/>
        <p:txBody>
          <a:bodyPr/>
          <a:lstStyle/>
          <a:p>
            <a:fld id="{24C8394C-0B94-44F2-B041-1C6D3341D1CA}"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5E439975-EF9C-415B-80CA-D85573FBDD32}" type="slidenum">
              <a:rPr lang="en-US" altLang="en-US"/>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t>Giao thức ICMP</a:t>
            </a:r>
          </a:p>
        </p:txBody>
      </p:sp>
      <p:sp>
        <p:nvSpPr>
          <p:cNvPr id="210947" name="Rectangle 3"/>
          <p:cNvSpPr>
            <a:spLocks noGrp="1" noChangeArrowheads="1"/>
          </p:cNvSpPr>
          <p:nvPr>
            <p:ph sz="quarter" idx="1"/>
          </p:nvPr>
        </p:nvSpPr>
        <p:spPr>
          <a:xfrm>
            <a:off x="685799" y="1066800"/>
            <a:ext cx="3581399" cy="5105400"/>
          </a:xfrm>
        </p:spPr>
        <p:txBody>
          <a:bodyPr/>
          <a:lstStyle/>
          <a:p>
            <a:pPr algn="just">
              <a:lnSpc>
                <a:spcPct val="110000"/>
              </a:lnSpc>
            </a:pPr>
            <a:r>
              <a:rPr lang="en-US" sz="2000"/>
              <a:t>Truyền các thông báo điều khiển giữa các gateway hoặc một nút của liên mạng</a:t>
            </a:r>
          </a:p>
          <a:p>
            <a:pPr algn="just">
              <a:lnSpc>
                <a:spcPct val="110000"/>
              </a:lnSpc>
            </a:pPr>
            <a:r>
              <a:rPr lang="en-US" sz="2000"/>
              <a:t>Các lỗi:</a:t>
            </a:r>
          </a:p>
          <a:p>
            <a:pPr lvl="1" algn="just">
              <a:lnSpc>
                <a:spcPct val="110000"/>
              </a:lnSpc>
            </a:pPr>
            <a:r>
              <a:rPr lang="en-US" sz="1800"/>
              <a:t>Gói tin IP không thể tới đích</a:t>
            </a:r>
          </a:p>
          <a:p>
            <a:pPr lvl="1" algn="just">
              <a:lnSpc>
                <a:spcPct val="110000"/>
              </a:lnSpc>
            </a:pPr>
            <a:r>
              <a:rPr lang="en-US" sz="1800"/>
              <a:t>Router không đủ bộ nhớ đệm để lưu, chuyển một gói tin IP</a:t>
            </a:r>
          </a:p>
          <a:p>
            <a:pPr algn="just">
              <a:lnSpc>
                <a:spcPct val="110000"/>
              </a:lnSpc>
            </a:pPr>
            <a:r>
              <a:rPr lang="en-US" sz="2000"/>
              <a:t>Một thông báo ICMP được tạo và chuyển cho IP</a:t>
            </a:r>
          </a:p>
          <a:p>
            <a:pPr algn="just">
              <a:lnSpc>
                <a:spcPct val="110000"/>
              </a:lnSpc>
            </a:pPr>
            <a:r>
              <a:rPr lang="en-US" sz="2000"/>
              <a:t>IP sẽ “bọc” (encapsulate) thông báo đó với một IP header và truyền đến cho router hoặc trạm đích</a:t>
            </a:r>
          </a:p>
        </p:txBody>
      </p:sp>
      <p:sp>
        <p:nvSpPr>
          <p:cNvPr id="4" name="Date Placeholder 3"/>
          <p:cNvSpPr>
            <a:spLocks noGrp="1"/>
          </p:cNvSpPr>
          <p:nvPr>
            <p:ph type="dt" sz="half" idx="10"/>
          </p:nvPr>
        </p:nvSpPr>
        <p:spPr/>
        <p:txBody>
          <a:bodyPr/>
          <a:lstStyle/>
          <a:p>
            <a:fld id="{62935CCF-E052-4070-878D-06958FA8768B}"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09DFB2C4-9198-4478-996F-8E76E5571468}" type="slidenum">
              <a:rPr lang="en-US" altLang="en-US"/>
              <a:pPr/>
              <a:t>37</a:t>
            </a:fld>
            <a:endParaRPr lang="en-US" altLang="en-US"/>
          </a:p>
        </p:txBody>
      </p:sp>
      <p:pic>
        <p:nvPicPr>
          <p:cNvPr id="205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199" y="990600"/>
            <a:ext cx="4862623"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 calcmode="lin" valueType="num">
                                      <p:cBhvr additive="base">
                                        <p:cTn id="7" dur="500" fill="hold"/>
                                        <p:tgtEl>
                                          <p:spTgt spid="210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09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0947">
                                            <p:txEl>
                                              <p:pRg st="1" end="1"/>
                                            </p:txEl>
                                          </p:spTgt>
                                        </p:tgtEl>
                                        <p:attrNameLst>
                                          <p:attrName>style.visibility</p:attrName>
                                        </p:attrNameLst>
                                      </p:cBhvr>
                                      <p:to>
                                        <p:strVal val="visible"/>
                                      </p:to>
                                    </p:set>
                                    <p:anim calcmode="lin" valueType="num">
                                      <p:cBhvr additive="base">
                                        <p:cTn id="13" dur="500" fill="hold"/>
                                        <p:tgtEl>
                                          <p:spTgt spid="2109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09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 calcmode="lin" valueType="num">
                                      <p:cBhvr additive="base">
                                        <p:cTn id="17" dur="500" fill="hold"/>
                                        <p:tgtEl>
                                          <p:spTgt spid="2109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09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0947">
                                            <p:txEl>
                                              <p:pRg st="3" end="3"/>
                                            </p:txEl>
                                          </p:spTgt>
                                        </p:tgtEl>
                                        <p:attrNameLst>
                                          <p:attrName>style.visibility</p:attrName>
                                        </p:attrNameLst>
                                      </p:cBhvr>
                                      <p:to>
                                        <p:strVal val="visible"/>
                                      </p:to>
                                    </p:set>
                                    <p:anim calcmode="lin" valueType="num">
                                      <p:cBhvr additive="base">
                                        <p:cTn id="21" dur="500" fill="hold"/>
                                        <p:tgtEl>
                                          <p:spTgt spid="2109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0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10947">
                                            <p:txEl>
                                              <p:pRg st="4" end="4"/>
                                            </p:txEl>
                                          </p:spTgt>
                                        </p:tgtEl>
                                        <p:attrNameLst>
                                          <p:attrName>style.visibility</p:attrName>
                                        </p:attrNameLst>
                                      </p:cBhvr>
                                      <p:to>
                                        <p:strVal val="visible"/>
                                      </p:to>
                                    </p:set>
                                    <p:anim calcmode="lin" valueType="num">
                                      <p:cBhvr additive="base">
                                        <p:cTn id="27" dur="500" fill="hold"/>
                                        <p:tgtEl>
                                          <p:spTgt spid="21094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0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10947">
                                            <p:txEl>
                                              <p:pRg st="5" end="5"/>
                                            </p:txEl>
                                          </p:spTgt>
                                        </p:tgtEl>
                                        <p:attrNameLst>
                                          <p:attrName>style.visibility</p:attrName>
                                        </p:attrNameLst>
                                      </p:cBhvr>
                                      <p:to>
                                        <p:strVal val="visible"/>
                                      </p:to>
                                    </p:set>
                                    <p:anim calcmode="lin" valueType="num">
                                      <p:cBhvr additive="base">
                                        <p:cTn id="33" dur="500" fill="hold"/>
                                        <p:tgtEl>
                                          <p:spTgt spid="21094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09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228600" y="152400"/>
            <a:ext cx="8229600" cy="639762"/>
          </a:xfrm>
        </p:spPr>
        <p:txBody>
          <a:bodyPr/>
          <a:lstStyle/>
          <a:p>
            <a:r>
              <a:rPr lang="en-US">
                <a:solidFill>
                  <a:schemeClr val="bg1"/>
                </a:solidFill>
              </a:rPr>
              <a:t>Host-Based Tools: ping</a:t>
            </a:r>
          </a:p>
        </p:txBody>
      </p:sp>
      <p:pic>
        <p:nvPicPr>
          <p:cNvPr id="118788" name="Picture 4" descr="ping"/>
          <p:cNvPicPr>
            <a:picLocks noChangeAspect="1" noChangeArrowheads="1"/>
          </p:cNvPicPr>
          <p:nvPr/>
        </p:nvPicPr>
        <p:blipFill>
          <a:blip r:embed="rId3"/>
          <a:srcRect/>
          <a:stretch>
            <a:fillRect/>
          </a:stretch>
        </p:blipFill>
        <p:spPr bwMode="auto">
          <a:xfrm>
            <a:off x="609600" y="990600"/>
            <a:ext cx="8458200" cy="4389438"/>
          </a:xfrm>
          <a:prstGeom prst="rect">
            <a:avLst/>
          </a:prstGeom>
          <a:noFill/>
        </p:spPr>
      </p:pic>
      <p:sp>
        <p:nvSpPr>
          <p:cNvPr id="2" name="Date Placeholder 1"/>
          <p:cNvSpPr>
            <a:spLocks noGrp="1"/>
          </p:cNvSpPr>
          <p:nvPr>
            <p:ph type="dt" sz="half" idx="10"/>
          </p:nvPr>
        </p:nvSpPr>
        <p:spPr/>
        <p:txBody>
          <a:bodyPr/>
          <a:lstStyle/>
          <a:p>
            <a:fld id="{433ED6FD-A355-4CE3-BED5-E73780E675DA}" type="datetime1">
              <a:rPr lang="en-US" smtClean="0"/>
              <a:t>9/4/17</a:t>
            </a:fld>
            <a:endParaRPr lang="en-US" altLang="en-US"/>
          </a:p>
        </p:txBody>
      </p:sp>
      <p:sp>
        <p:nvSpPr>
          <p:cNvPr id="3" name="Footer Placeholder 2"/>
          <p:cNvSpPr>
            <a:spLocks noGrp="1"/>
          </p:cNvSpPr>
          <p:nvPr>
            <p:ph type="ftr" sz="quarter" idx="11"/>
          </p:nvPr>
        </p:nvSpPr>
        <p:spPr/>
        <p:txBody>
          <a:bodyPr/>
          <a:lstStyle/>
          <a:p>
            <a:r>
              <a:rPr lang="en-US" altLang="en-US" smtClean="0"/>
              <a:t>Mô hình TCP/IP</a:t>
            </a:r>
            <a:endParaRPr lang="en-US" altLang="en-US"/>
          </a:p>
        </p:txBody>
      </p:sp>
      <p:sp>
        <p:nvSpPr>
          <p:cNvPr id="4" name="Slide Number Placeholder 3"/>
          <p:cNvSpPr>
            <a:spLocks noGrp="1"/>
          </p:cNvSpPr>
          <p:nvPr>
            <p:ph type="sldNum" sz="quarter" idx="12"/>
          </p:nvPr>
        </p:nvSpPr>
        <p:spPr/>
        <p:txBody>
          <a:bodyPr/>
          <a:lstStyle/>
          <a:p>
            <a:fld id="{A0B6C8C1-1111-434F-A403-A39D5C761593}" type="slidenum">
              <a:rPr lang="en-US" altLang="en-US" smtClean="0"/>
              <a:pPr/>
              <a:t>38</a:t>
            </a:fld>
            <a:endParaRPr lang="en-US" altLang="en-US"/>
          </a:p>
        </p:txBody>
      </p:sp>
    </p:spTree>
    <p:extLst>
      <p:ext uri="{BB962C8B-B14F-4D97-AF65-F5344CB8AC3E}">
        <p14:creationId xmlns:p14="http://schemas.microsoft.com/office/powerpoint/2010/main" val="3453093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04800" y="122238"/>
            <a:ext cx="8229600" cy="715962"/>
          </a:xfrm>
        </p:spPr>
        <p:txBody>
          <a:bodyPr/>
          <a:lstStyle/>
          <a:p>
            <a:r>
              <a:rPr lang="en-US">
                <a:solidFill>
                  <a:schemeClr val="bg1"/>
                </a:solidFill>
              </a:rPr>
              <a:t>Host-Based Tools: tracert</a:t>
            </a:r>
          </a:p>
        </p:txBody>
      </p:sp>
      <p:pic>
        <p:nvPicPr>
          <p:cNvPr id="119811" name="Picture 3"/>
          <p:cNvPicPr>
            <a:picLocks noChangeAspect="1" noChangeArrowheads="1"/>
          </p:cNvPicPr>
          <p:nvPr/>
        </p:nvPicPr>
        <p:blipFill>
          <a:blip r:embed="rId3"/>
          <a:srcRect/>
          <a:stretch>
            <a:fillRect/>
          </a:stretch>
        </p:blipFill>
        <p:spPr bwMode="auto">
          <a:xfrm>
            <a:off x="914400" y="1095375"/>
            <a:ext cx="7366110" cy="5153025"/>
          </a:xfrm>
          <a:prstGeom prst="rect">
            <a:avLst/>
          </a:prstGeom>
          <a:noFill/>
        </p:spPr>
      </p:pic>
      <p:sp>
        <p:nvSpPr>
          <p:cNvPr id="2" name="Date Placeholder 1"/>
          <p:cNvSpPr>
            <a:spLocks noGrp="1"/>
          </p:cNvSpPr>
          <p:nvPr>
            <p:ph type="dt" sz="half" idx="10"/>
          </p:nvPr>
        </p:nvSpPr>
        <p:spPr/>
        <p:txBody>
          <a:bodyPr/>
          <a:lstStyle/>
          <a:p>
            <a:fld id="{993921CD-49DB-4133-B4A9-916A4B531E5D}" type="datetime1">
              <a:rPr lang="en-US" smtClean="0"/>
              <a:t>9/4/17</a:t>
            </a:fld>
            <a:endParaRPr lang="en-US" altLang="en-US"/>
          </a:p>
        </p:txBody>
      </p:sp>
      <p:sp>
        <p:nvSpPr>
          <p:cNvPr id="3" name="Footer Placeholder 2"/>
          <p:cNvSpPr>
            <a:spLocks noGrp="1"/>
          </p:cNvSpPr>
          <p:nvPr>
            <p:ph type="ftr" sz="quarter" idx="11"/>
          </p:nvPr>
        </p:nvSpPr>
        <p:spPr/>
        <p:txBody>
          <a:bodyPr/>
          <a:lstStyle/>
          <a:p>
            <a:r>
              <a:rPr lang="en-US" altLang="en-US" smtClean="0"/>
              <a:t>Mô hình TCP/IP</a:t>
            </a:r>
            <a:endParaRPr lang="en-US" altLang="en-US"/>
          </a:p>
        </p:txBody>
      </p:sp>
      <p:sp>
        <p:nvSpPr>
          <p:cNvPr id="4" name="Slide Number Placeholder 3"/>
          <p:cNvSpPr>
            <a:spLocks noGrp="1"/>
          </p:cNvSpPr>
          <p:nvPr>
            <p:ph type="sldNum" sz="quarter" idx="12"/>
          </p:nvPr>
        </p:nvSpPr>
        <p:spPr/>
        <p:txBody>
          <a:bodyPr/>
          <a:lstStyle/>
          <a:p>
            <a:fld id="{A0B6C8C1-1111-434F-A403-A39D5C761593}" type="slidenum">
              <a:rPr lang="en-US" altLang="en-US" smtClean="0"/>
              <a:pPr/>
              <a:t>39</a:t>
            </a:fld>
            <a:endParaRPr lang="en-US" altLang="en-US"/>
          </a:p>
        </p:txBody>
      </p:sp>
    </p:spTree>
    <p:extLst>
      <p:ext uri="{BB962C8B-B14F-4D97-AF65-F5344CB8AC3E}">
        <p14:creationId xmlns:p14="http://schemas.microsoft.com/office/powerpoint/2010/main" val="17998646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76200"/>
            <a:ext cx="8094663" cy="827087"/>
          </a:xfrm>
        </p:spPr>
        <p:txBody>
          <a:bodyPr/>
          <a:lstStyle/>
          <a:p>
            <a:pPr>
              <a:lnSpc>
                <a:spcPct val="110000"/>
              </a:lnSpc>
            </a:pPr>
            <a:r>
              <a:rPr lang="en-US"/>
              <a:t>Chương </a:t>
            </a:r>
            <a:r>
              <a:rPr lang="en-US" smtClean="0"/>
              <a:t>4: Mô hình TCP/IP</a:t>
            </a:r>
            <a:endParaRPr lang="en-US"/>
          </a:p>
        </p:txBody>
      </p:sp>
      <p:sp>
        <p:nvSpPr>
          <p:cNvPr id="15365" name="Rectangle 5"/>
          <p:cNvSpPr>
            <a:spLocks noGrp="1" noChangeArrowheads="1"/>
          </p:cNvSpPr>
          <p:nvPr>
            <p:ph sz="quarter" idx="1"/>
          </p:nvPr>
        </p:nvSpPr>
        <p:spPr>
          <a:xfrm>
            <a:off x="685800" y="1066800"/>
            <a:ext cx="8229600" cy="4530725"/>
          </a:xfrm>
        </p:spPr>
        <p:txBody>
          <a:bodyPr/>
          <a:lstStyle/>
          <a:p>
            <a:pPr>
              <a:lnSpc>
                <a:spcPct val="80000"/>
              </a:lnSpc>
              <a:buFont typeface="Wingdings" pitchFamily="2" charset="2"/>
              <a:buNone/>
            </a:pPr>
            <a:r>
              <a:rPr lang="en-US"/>
              <a:t>4</a:t>
            </a:r>
            <a:r>
              <a:rPr lang="en-US" sz="2600" smtClean="0"/>
              <a:t>.1</a:t>
            </a:r>
            <a:r>
              <a:rPr lang="en-US" sz="2600"/>
              <a:t>. Tổng quan về TCP/IP</a:t>
            </a:r>
          </a:p>
          <a:p>
            <a:pPr>
              <a:lnSpc>
                <a:spcPct val="80000"/>
              </a:lnSpc>
              <a:buFont typeface="Wingdings" pitchFamily="2" charset="2"/>
              <a:buNone/>
            </a:pPr>
            <a:r>
              <a:rPr lang="en-US" sz="2600"/>
              <a:t>  </a:t>
            </a:r>
            <a:r>
              <a:rPr lang="en-US" sz="2600" smtClean="0"/>
              <a:t>4.1.1</a:t>
            </a:r>
            <a:r>
              <a:rPr lang="en-US" sz="2600"/>
              <a:t>. Sự hình thành và phát triển</a:t>
            </a:r>
          </a:p>
          <a:p>
            <a:pPr>
              <a:lnSpc>
                <a:spcPct val="80000"/>
              </a:lnSpc>
              <a:buFont typeface="Wingdings" pitchFamily="2" charset="2"/>
              <a:buNone/>
            </a:pPr>
            <a:r>
              <a:rPr lang="en-US" sz="2600"/>
              <a:t>  </a:t>
            </a:r>
            <a:r>
              <a:rPr lang="en-US" sz="2600" smtClean="0"/>
              <a:t>4.1.2</a:t>
            </a:r>
            <a:r>
              <a:rPr lang="en-US" sz="2600"/>
              <a:t>. Các tầng trong mô hình TCP/IP</a:t>
            </a:r>
          </a:p>
          <a:p>
            <a:pPr>
              <a:lnSpc>
                <a:spcPct val="80000"/>
              </a:lnSpc>
              <a:buFont typeface="Wingdings" pitchFamily="2" charset="2"/>
              <a:buNone/>
            </a:pPr>
            <a:r>
              <a:rPr lang="en-US" sz="2600"/>
              <a:t>  </a:t>
            </a:r>
            <a:r>
              <a:rPr lang="en-US"/>
              <a:t>4</a:t>
            </a:r>
            <a:r>
              <a:rPr lang="en-US" sz="2600" smtClean="0"/>
              <a:t>.1.3</a:t>
            </a:r>
            <a:r>
              <a:rPr lang="en-US" sz="2600"/>
              <a:t>. Mô hình OSI vs Mô hình TCP/IP</a:t>
            </a:r>
          </a:p>
          <a:p>
            <a:pPr>
              <a:lnSpc>
                <a:spcPct val="80000"/>
              </a:lnSpc>
              <a:buFont typeface="Wingdings" pitchFamily="2" charset="2"/>
              <a:buNone/>
            </a:pPr>
            <a:r>
              <a:rPr lang="en-US"/>
              <a:t>4</a:t>
            </a:r>
            <a:r>
              <a:rPr lang="en-US" sz="2600" smtClean="0"/>
              <a:t>.2</a:t>
            </a:r>
            <a:r>
              <a:rPr lang="en-US" sz="2600"/>
              <a:t>. Các giao thức trong mô hình</a:t>
            </a:r>
          </a:p>
          <a:p>
            <a:pPr>
              <a:lnSpc>
                <a:spcPct val="80000"/>
              </a:lnSpc>
              <a:buFont typeface="Wingdings" pitchFamily="2" charset="2"/>
              <a:buNone/>
            </a:pPr>
            <a:r>
              <a:rPr lang="en-US" sz="2600" smtClean="0"/>
              <a:t>	4.2.2</a:t>
            </a:r>
            <a:r>
              <a:rPr lang="en-US" sz="2600"/>
              <a:t>. Giao thức trên tầng mạng </a:t>
            </a:r>
          </a:p>
          <a:p>
            <a:pPr>
              <a:lnSpc>
                <a:spcPct val="80000"/>
              </a:lnSpc>
              <a:buFont typeface="Wingdings" pitchFamily="2" charset="2"/>
              <a:buNone/>
            </a:pPr>
            <a:r>
              <a:rPr lang="en-US" sz="2600"/>
              <a:t>  </a:t>
            </a:r>
            <a:r>
              <a:rPr lang="en-US" sz="2600" smtClean="0"/>
              <a:t>	4.2.3</a:t>
            </a:r>
            <a:r>
              <a:rPr lang="en-US" sz="2600"/>
              <a:t>. Giao thức trên tầng giao </a:t>
            </a:r>
            <a:r>
              <a:rPr lang="en-US" sz="2600" smtClean="0"/>
              <a:t>vận</a:t>
            </a:r>
            <a:endParaRPr lang="de-DE" sz="2600"/>
          </a:p>
        </p:txBody>
      </p:sp>
      <p:sp>
        <p:nvSpPr>
          <p:cNvPr id="4" name="Date Placeholder 3"/>
          <p:cNvSpPr>
            <a:spLocks noGrp="1"/>
          </p:cNvSpPr>
          <p:nvPr>
            <p:ph type="dt" sz="half" idx="10"/>
          </p:nvPr>
        </p:nvSpPr>
        <p:spPr/>
        <p:txBody>
          <a:bodyPr/>
          <a:lstStyle/>
          <a:p>
            <a:fld id="{3F5FE2DD-3DDD-4B02-BF7F-BC2CD9E4639E}"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B88D33DF-A0BF-4A82-91AF-AA351A7CC044}" type="slidenum">
              <a:rPr lang="en-US" altLang="en-US"/>
              <a:pPr/>
              <a:t>4</a:t>
            </a:fld>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4</a:t>
            </a:r>
            <a:r>
              <a:rPr lang="en-US" smtClean="0"/>
              <a:t>.2.3</a:t>
            </a:r>
            <a:r>
              <a:rPr lang="en-US"/>
              <a:t>. Giao thức TCP </a:t>
            </a:r>
          </a:p>
        </p:txBody>
      </p:sp>
      <p:sp>
        <p:nvSpPr>
          <p:cNvPr id="211971" name="Rectangle 3"/>
          <p:cNvSpPr>
            <a:spLocks noGrp="1" noChangeArrowheads="1"/>
          </p:cNvSpPr>
          <p:nvPr>
            <p:ph sz="quarter" idx="1"/>
          </p:nvPr>
        </p:nvSpPr>
        <p:spPr>
          <a:xfrm>
            <a:off x="1112838" y="1862138"/>
            <a:ext cx="6265862" cy="3619500"/>
          </a:xfrm>
        </p:spPr>
        <p:txBody>
          <a:bodyPr/>
          <a:lstStyle/>
          <a:p>
            <a:pPr algn="just">
              <a:lnSpc>
                <a:spcPct val="130000"/>
              </a:lnSpc>
              <a:spcBef>
                <a:spcPct val="30000"/>
              </a:spcBef>
            </a:pPr>
            <a:r>
              <a:rPr lang="en-US"/>
              <a:t>Nhiệm vụ</a:t>
            </a:r>
          </a:p>
          <a:p>
            <a:pPr algn="just">
              <a:lnSpc>
                <a:spcPct val="130000"/>
              </a:lnSpc>
              <a:spcBef>
                <a:spcPct val="30000"/>
              </a:spcBef>
            </a:pPr>
            <a:r>
              <a:rPr lang="en-US"/>
              <a:t>Cấu trúc gói tin</a:t>
            </a:r>
          </a:p>
          <a:p>
            <a:pPr algn="just">
              <a:lnSpc>
                <a:spcPct val="130000"/>
              </a:lnSpc>
              <a:spcBef>
                <a:spcPct val="30000"/>
              </a:spcBef>
            </a:pPr>
            <a:r>
              <a:rPr lang="en-US"/>
              <a:t>Nguyên tắc hoạt động</a:t>
            </a:r>
          </a:p>
        </p:txBody>
      </p:sp>
      <p:sp>
        <p:nvSpPr>
          <p:cNvPr id="4" name="Date Placeholder 3"/>
          <p:cNvSpPr>
            <a:spLocks noGrp="1"/>
          </p:cNvSpPr>
          <p:nvPr>
            <p:ph type="dt" sz="half" idx="10"/>
          </p:nvPr>
        </p:nvSpPr>
        <p:spPr/>
        <p:txBody>
          <a:bodyPr/>
          <a:lstStyle/>
          <a:p>
            <a:fld id="{299019B5-C9C7-4B7A-9738-802E55C07F2A}"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4B591098-65DC-4EF4-B9B6-5F621863D21C}" type="slidenum">
              <a:rPr lang="en-US" altLang="en-US"/>
              <a:pPr/>
              <a:t>40</a:t>
            </a:fld>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Nhiệm vụ của TCP </a:t>
            </a:r>
          </a:p>
        </p:txBody>
      </p:sp>
      <p:sp>
        <p:nvSpPr>
          <p:cNvPr id="212995" name="Rectangle 3"/>
          <p:cNvSpPr>
            <a:spLocks noGrp="1" noChangeArrowheads="1"/>
          </p:cNvSpPr>
          <p:nvPr>
            <p:ph sz="quarter" idx="1"/>
          </p:nvPr>
        </p:nvSpPr>
        <p:spPr>
          <a:xfrm>
            <a:off x="685800" y="1143000"/>
            <a:ext cx="7802563" cy="4572000"/>
          </a:xfrm>
        </p:spPr>
        <p:txBody>
          <a:bodyPr/>
          <a:lstStyle/>
          <a:p>
            <a:pPr algn="just">
              <a:lnSpc>
                <a:spcPct val="105000"/>
              </a:lnSpc>
              <a:spcBef>
                <a:spcPct val="15000"/>
              </a:spcBef>
            </a:pPr>
            <a:r>
              <a:rPr lang="en-US" sz="2100"/>
              <a:t>Là giao thức điều khiển đường truyền</a:t>
            </a:r>
          </a:p>
          <a:p>
            <a:pPr algn="just">
              <a:lnSpc>
                <a:spcPct val="105000"/>
              </a:lnSpc>
              <a:spcBef>
                <a:spcPct val="15000"/>
              </a:spcBef>
            </a:pPr>
            <a:r>
              <a:rPr lang="en-US" sz="2100"/>
              <a:t>TCP là tầng trung gian giữa giao thức IP bên dưới và một ứng dụng bên trên trong bộ giao thức TCP/IP</a:t>
            </a:r>
          </a:p>
          <a:p>
            <a:pPr algn="just">
              <a:lnSpc>
                <a:spcPct val="105000"/>
              </a:lnSpc>
              <a:spcBef>
                <a:spcPct val="15000"/>
              </a:spcBef>
            </a:pPr>
            <a:r>
              <a:rPr lang="en-US" sz="2100"/>
              <a:t>TCP cung cấp các kết nối đáng tin cậy, làm cho các ứng dụng có thể liên lạc trong suốt với nhau</a:t>
            </a:r>
          </a:p>
          <a:p>
            <a:pPr algn="just">
              <a:lnSpc>
                <a:spcPct val="105000"/>
              </a:lnSpc>
              <a:spcBef>
                <a:spcPct val="15000"/>
              </a:spcBef>
            </a:pPr>
            <a:r>
              <a:rPr lang="en-US" sz="2100"/>
              <a:t>TCP làm nhiệm vụ của tầng giao vận trong mô hình OSI đơn giản của các mạng máy tính</a:t>
            </a:r>
          </a:p>
          <a:p>
            <a:pPr algn="just">
              <a:lnSpc>
                <a:spcPct val="105000"/>
              </a:lnSpc>
              <a:spcBef>
                <a:spcPct val="15000"/>
              </a:spcBef>
            </a:pPr>
            <a:r>
              <a:rPr lang="en-US" sz="2100"/>
              <a:t>Sử dụng TCP, các ứng dụng trên máy có thể trao đổi dữ liệu hoặc các gói tin</a:t>
            </a:r>
          </a:p>
          <a:p>
            <a:pPr algn="just">
              <a:lnSpc>
                <a:spcPct val="105000"/>
              </a:lnSpc>
              <a:spcBef>
                <a:spcPct val="15000"/>
              </a:spcBef>
            </a:pPr>
            <a:r>
              <a:rPr lang="en-US" sz="2100"/>
              <a:t>TCP hỗ trợ nhiều giao thức ứng dụng phổ biến nhất trên Internet và các ứng dụng kết quả, trong đó có WWW, thư điện tử,…</a:t>
            </a:r>
          </a:p>
        </p:txBody>
      </p:sp>
      <p:sp>
        <p:nvSpPr>
          <p:cNvPr id="4" name="Date Placeholder 3"/>
          <p:cNvSpPr>
            <a:spLocks noGrp="1"/>
          </p:cNvSpPr>
          <p:nvPr>
            <p:ph type="dt" sz="half" idx="10"/>
          </p:nvPr>
        </p:nvSpPr>
        <p:spPr/>
        <p:txBody>
          <a:bodyPr/>
          <a:lstStyle/>
          <a:p>
            <a:fld id="{FC228890-7E29-4D48-81DF-CBAB1120F822}"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AA865F5A-2E9C-4C78-9411-8B3FB0854690}" type="slidenum">
              <a:rPr lang="en-US" altLang="en-US"/>
              <a:pPr/>
              <a:t>41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 calcmode="lin" valueType="num">
                                      <p:cBhvr additive="base">
                                        <p:cTn id="7" dur="500" fill="hold"/>
                                        <p:tgtEl>
                                          <p:spTgt spid="2129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29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2995">
                                            <p:txEl>
                                              <p:pRg st="1" end="1"/>
                                            </p:txEl>
                                          </p:spTgt>
                                        </p:tgtEl>
                                        <p:attrNameLst>
                                          <p:attrName>style.visibility</p:attrName>
                                        </p:attrNameLst>
                                      </p:cBhvr>
                                      <p:to>
                                        <p:strVal val="visible"/>
                                      </p:to>
                                    </p:set>
                                    <p:anim calcmode="lin" valueType="num">
                                      <p:cBhvr additive="base">
                                        <p:cTn id="13" dur="500" fill="hold"/>
                                        <p:tgtEl>
                                          <p:spTgt spid="2129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29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2995">
                                            <p:txEl>
                                              <p:pRg st="2" end="2"/>
                                            </p:txEl>
                                          </p:spTgt>
                                        </p:tgtEl>
                                        <p:attrNameLst>
                                          <p:attrName>style.visibility</p:attrName>
                                        </p:attrNameLst>
                                      </p:cBhvr>
                                      <p:to>
                                        <p:strVal val="visible"/>
                                      </p:to>
                                    </p:set>
                                    <p:anim calcmode="lin" valueType="num">
                                      <p:cBhvr additive="base">
                                        <p:cTn id="19" dur="500" fill="hold"/>
                                        <p:tgtEl>
                                          <p:spTgt spid="2129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29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12995">
                                            <p:txEl>
                                              <p:pRg st="3" end="3"/>
                                            </p:txEl>
                                          </p:spTgt>
                                        </p:tgtEl>
                                        <p:attrNameLst>
                                          <p:attrName>style.visibility</p:attrName>
                                        </p:attrNameLst>
                                      </p:cBhvr>
                                      <p:to>
                                        <p:strVal val="visible"/>
                                      </p:to>
                                    </p:set>
                                    <p:anim calcmode="lin" valueType="num">
                                      <p:cBhvr additive="base">
                                        <p:cTn id="25" dur="500" fill="hold"/>
                                        <p:tgtEl>
                                          <p:spTgt spid="21299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29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2995">
                                            <p:txEl>
                                              <p:pRg st="4" end="4"/>
                                            </p:txEl>
                                          </p:spTgt>
                                        </p:tgtEl>
                                        <p:attrNameLst>
                                          <p:attrName>style.visibility</p:attrName>
                                        </p:attrNameLst>
                                      </p:cBhvr>
                                      <p:to>
                                        <p:strVal val="visible"/>
                                      </p:to>
                                    </p:set>
                                    <p:anim calcmode="lin" valueType="num">
                                      <p:cBhvr additive="base">
                                        <p:cTn id="31" dur="500" fill="hold"/>
                                        <p:tgtEl>
                                          <p:spTgt spid="21299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29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12995">
                                            <p:txEl>
                                              <p:pRg st="5" end="5"/>
                                            </p:txEl>
                                          </p:spTgt>
                                        </p:tgtEl>
                                        <p:attrNameLst>
                                          <p:attrName>style.visibility</p:attrName>
                                        </p:attrNameLst>
                                      </p:cBhvr>
                                      <p:to>
                                        <p:strVal val="visible"/>
                                      </p:to>
                                    </p:set>
                                    <p:anim calcmode="lin" valueType="num">
                                      <p:cBhvr additive="base">
                                        <p:cTn id="37" dur="500" fill="hold"/>
                                        <p:tgtEl>
                                          <p:spTgt spid="21299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29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Các cổng TCP</a:t>
            </a:r>
          </a:p>
        </p:txBody>
      </p:sp>
      <p:sp>
        <p:nvSpPr>
          <p:cNvPr id="214019" name="Rectangle 3"/>
          <p:cNvSpPr>
            <a:spLocks noGrp="1" noChangeArrowheads="1"/>
          </p:cNvSpPr>
          <p:nvPr>
            <p:ph sz="quarter" idx="1"/>
          </p:nvPr>
        </p:nvSpPr>
        <p:spPr>
          <a:xfrm>
            <a:off x="838200" y="1219200"/>
            <a:ext cx="7669212" cy="3724275"/>
          </a:xfrm>
        </p:spPr>
        <p:txBody>
          <a:bodyPr/>
          <a:lstStyle/>
          <a:p>
            <a:pPr algn="just">
              <a:lnSpc>
                <a:spcPct val="120000"/>
              </a:lnSpc>
            </a:pPr>
            <a:r>
              <a:rPr lang="en-US"/>
              <a:t>TCP sử dụng khái niệm số hiệu cổng (port number) để định danh các ứng dụng gửi và nhận dữ liệu</a:t>
            </a:r>
          </a:p>
          <a:p>
            <a:pPr algn="just">
              <a:lnSpc>
                <a:spcPct val="120000"/>
              </a:lnSpc>
            </a:pPr>
            <a:r>
              <a:rPr lang="en-US"/>
              <a:t>Mỗi đầu của một kết nối TCP có một số hiệu cổng được gắn cho ứng dụng đang nhận hoặc gửi dữ liệu</a:t>
            </a:r>
          </a:p>
          <a:p>
            <a:pPr lvl="1" algn="just">
              <a:lnSpc>
                <a:spcPct val="120000"/>
              </a:lnSpc>
            </a:pPr>
            <a:endParaRPr lang="en-US"/>
          </a:p>
        </p:txBody>
      </p:sp>
      <p:sp>
        <p:nvSpPr>
          <p:cNvPr id="4" name="Date Placeholder 3"/>
          <p:cNvSpPr>
            <a:spLocks noGrp="1"/>
          </p:cNvSpPr>
          <p:nvPr>
            <p:ph type="dt" sz="half" idx="10"/>
          </p:nvPr>
        </p:nvSpPr>
        <p:spPr/>
        <p:txBody>
          <a:bodyPr/>
          <a:lstStyle/>
          <a:p>
            <a:fld id="{495765B9-BF57-44EA-BB19-9E33B2ADA8DE}"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364F37A0-2608-4BF1-A189-1CDB5D7E0EF7}" type="slidenum">
              <a:rPr lang="en-US" altLang="en-US"/>
              <a:pPr/>
              <a:t>42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 calcmode="lin" valueType="num">
                                      <p:cBhvr additive="base">
                                        <p:cTn id="7" dur="500" fill="hold"/>
                                        <p:tgtEl>
                                          <p:spTgt spid="214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4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4019">
                                            <p:txEl>
                                              <p:pRg st="1" end="1"/>
                                            </p:txEl>
                                          </p:spTgt>
                                        </p:tgtEl>
                                        <p:attrNameLst>
                                          <p:attrName>style.visibility</p:attrName>
                                        </p:attrNameLst>
                                      </p:cBhvr>
                                      <p:to>
                                        <p:strVal val="visible"/>
                                      </p:to>
                                    </p:set>
                                    <p:anim calcmode="lin" valueType="num">
                                      <p:cBhvr additive="base">
                                        <p:cTn id="13" dur="500" fill="hold"/>
                                        <p:tgtEl>
                                          <p:spTgt spid="214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40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44" name="Picture 4"/>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tretch>
            <a:fillRect/>
          </a:stretch>
        </p:blipFill>
        <p:spPr>
          <a:xfrm>
            <a:off x="533400" y="1085850"/>
            <a:ext cx="8382000" cy="523875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215049" name="AutoShape 9"/>
          <p:cNvSpPr>
            <a:spLocks noChangeArrowheads="1"/>
          </p:cNvSpPr>
          <p:nvPr/>
        </p:nvSpPr>
        <p:spPr bwMode="auto">
          <a:xfrm>
            <a:off x="2376488" y="4905375"/>
            <a:ext cx="3240087" cy="1547813"/>
          </a:xfrm>
          <a:prstGeom prst="wedgeRectCallout">
            <a:avLst>
              <a:gd name="adj1" fmla="val -42894"/>
              <a:gd name="adj2" fmla="val -83745"/>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0" hangingPunct="0"/>
            <a:r>
              <a:rPr lang="en-US">
                <a:solidFill>
                  <a:schemeClr val="bg1"/>
                </a:solidFill>
              </a:rPr>
              <a:t>Độ dài 4 bit qui định độ dài của phần header (tính theo đơn vị t</a:t>
            </a:r>
            <a:r>
              <a:rPr lang="vi-VN">
                <a:solidFill>
                  <a:schemeClr val="bg1"/>
                </a:solidFill>
              </a:rPr>
              <a:t>ừ</a:t>
            </a:r>
            <a:r>
              <a:rPr lang="en-US">
                <a:solidFill>
                  <a:schemeClr val="bg1"/>
                </a:solidFill>
              </a:rPr>
              <a:t> 32 bit). Phần header có độ dài tối thiểu là 5 từ (160 bit) và tối đa là 15 từ (480 bit)</a:t>
            </a:r>
          </a:p>
        </p:txBody>
      </p:sp>
      <p:sp>
        <p:nvSpPr>
          <p:cNvPr id="215047" name="AutoShape 7"/>
          <p:cNvSpPr>
            <a:spLocks noChangeArrowheads="1"/>
          </p:cNvSpPr>
          <p:nvPr/>
        </p:nvSpPr>
        <p:spPr bwMode="auto">
          <a:xfrm>
            <a:off x="431800" y="3859212"/>
            <a:ext cx="4319588" cy="1474788"/>
          </a:xfrm>
          <a:prstGeom prst="wedgeRectCallout">
            <a:avLst>
              <a:gd name="adj1" fmla="val 44671"/>
              <a:gd name="adj2" fmla="val -7271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0" hangingPunct="0"/>
            <a:r>
              <a:rPr lang="en-US">
                <a:solidFill>
                  <a:schemeClr val="bg1"/>
                </a:solidFill>
              </a:rPr>
              <a:t>Nếu cờ SYN bật thì nó là số hiệu tuần tự khởi đầu và byte đầu tiên được gửi có số thứ tự này cộng thêm 1. Nếu không có cờ SYN thì đây là số thứ tự của byte đầu tiên của segment</a:t>
            </a:r>
          </a:p>
        </p:txBody>
      </p:sp>
      <p:sp>
        <p:nvSpPr>
          <p:cNvPr id="215050" name="AutoShape 10"/>
          <p:cNvSpPr>
            <a:spLocks noChangeArrowheads="1"/>
          </p:cNvSpPr>
          <p:nvPr/>
        </p:nvSpPr>
        <p:spPr bwMode="auto">
          <a:xfrm>
            <a:off x="3429000" y="4905375"/>
            <a:ext cx="2124075" cy="792163"/>
          </a:xfrm>
          <a:prstGeom prst="wedgeRectCallout">
            <a:avLst>
              <a:gd name="adj1" fmla="val -39162"/>
              <a:gd name="adj2" fmla="val -115931"/>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0" hangingPunct="0"/>
            <a:r>
              <a:rPr lang="en-US">
                <a:solidFill>
                  <a:schemeClr val="bg1"/>
                </a:solidFill>
              </a:rPr>
              <a:t>Dành cho tương lai và có giá trị là 0</a:t>
            </a:r>
          </a:p>
        </p:txBody>
      </p:sp>
      <p:sp>
        <p:nvSpPr>
          <p:cNvPr id="215051" name="AutoShape 11"/>
          <p:cNvSpPr>
            <a:spLocks noChangeArrowheads="1"/>
          </p:cNvSpPr>
          <p:nvPr/>
        </p:nvSpPr>
        <p:spPr bwMode="auto">
          <a:xfrm>
            <a:off x="2268538" y="4868863"/>
            <a:ext cx="6480175" cy="1800225"/>
          </a:xfrm>
          <a:prstGeom prst="wedgeRectCallout">
            <a:avLst>
              <a:gd name="adj1" fmla="val -14921"/>
              <a:gd name="adj2" fmla="val -68958"/>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1257300" lvl="2" indent="-342900" eaLnBrk="0" hangingPunct="0">
              <a:buFontTx/>
              <a:buChar char="•"/>
            </a:pPr>
            <a:r>
              <a:rPr lang="en-US">
                <a:solidFill>
                  <a:schemeClr val="bg1"/>
                </a:solidFill>
              </a:rPr>
              <a:t> URG: Cờ cho trường URGent pointer</a:t>
            </a:r>
          </a:p>
          <a:p>
            <a:pPr marL="1257300" lvl="2" indent="-342900" eaLnBrk="0" hangingPunct="0">
              <a:buFontTx/>
              <a:buChar char="•"/>
            </a:pPr>
            <a:r>
              <a:rPr lang="en-US">
                <a:solidFill>
                  <a:schemeClr val="bg1"/>
                </a:solidFill>
              </a:rPr>
              <a:t> ACK: Cờ cho trường ACKnowledgement</a:t>
            </a:r>
          </a:p>
          <a:p>
            <a:pPr marL="1257300" lvl="2" indent="-342900" eaLnBrk="0" hangingPunct="0">
              <a:buFontTx/>
              <a:buChar char="•"/>
            </a:pPr>
            <a:r>
              <a:rPr lang="en-US">
                <a:solidFill>
                  <a:schemeClr val="bg1"/>
                </a:solidFill>
              </a:rPr>
              <a:t> PSH: Chức năng PUSH</a:t>
            </a:r>
          </a:p>
          <a:p>
            <a:pPr marL="1257300" lvl="2" indent="-342900" eaLnBrk="0" hangingPunct="0">
              <a:buFontTx/>
              <a:buChar char="•"/>
            </a:pPr>
            <a:r>
              <a:rPr lang="en-US">
                <a:solidFill>
                  <a:schemeClr val="bg1"/>
                </a:solidFill>
              </a:rPr>
              <a:t> RST: Thiết lập lại đường truyền (ReSeT)</a:t>
            </a:r>
          </a:p>
          <a:p>
            <a:pPr marL="1257300" lvl="2" indent="-342900" eaLnBrk="0" hangingPunct="0">
              <a:buFontTx/>
              <a:buChar char="•"/>
            </a:pPr>
            <a:r>
              <a:rPr lang="en-US">
                <a:solidFill>
                  <a:schemeClr val="bg1"/>
                </a:solidFill>
              </a:rPr>
              <a:t> SYN: Đồng bộ lại số hiệu tuần tự</a:t>
            </a:r>
          </a:p>
          <a:p>
            <a:pPr marL="1257300" lvl="2" indent="-342900" eaLnBrk="0" hangingPunct="0">
              <a:buFontTx/>
              <a:buChar char="•"/>
            </a:pPr>
            <a:r>
              <a:rPr lang="en-US">
                <a:solidFill>
                  <a:schemeClr val="bg1"/>
                </a:solidFill>
              </a:rPr>
              <a:t> FIN: Không còn dữ liệu từ trạm nguồn</a:t>
            </a:r>
          </a:p>
        </p:txBody>
      </p:sp>
      <p:sp>
        <p:nvSpPr>
          <p:cNvPr id="215045" name="Rectangle 5"/>
          <p:cNvSpPr>
            <a:spLocks noGrp="1" noChangeArrowheads="1"/>
          </p:cNvSpPr>
          <p:nvPr>
            <p:ph type="title"/>
          </p:nvPr>
        </p:nvSpPr>
        <p:spPr/>
        <p:txBody>
          <a:bodyPr/>
          <a:lstStyle/>
          <a:p>
            <a:r>
              <a:rPr lang="en-US" sz="3600"/>
              <a:t>Cấu trúc gói tin TCP</a:t>
            </a:r>
          </a:p>
        </p:txBody>
      </p:sp>
      <p:sp>
        <p:nvSpPr>
          <p:cNvPr id="16" name="Date Placeholder 3"/>
          <p:cNvSpPr>
            <a:spLocks noGrp="1"/>
          </p:cNvSpPr>
          <p:nvPr>
            <p:ph type="dt" sz="half" idx="10"/>
          </p:nvPr>
        </p:nvSpPr>
        <p:spPr/>
        <p:txBody>
          <a:bodyPr/>
          <a:lstStyle/>
          <a:p>
            <a:fld id="{89B640F9-6535-4A1C-95F5-0B41F78E816F}" type="datetime1">
              <a:rPr lang="en-US" smtClean="0">
                <a:solidFill>
                  <a:schemeClr val="bg1"/>
                </a:solidFill>
              </a:rPr>
              <a:t>9/4/17</a:t>
            </a:fld>
            <a:endParaRPr lang="en-US" altLang="en-US">
              <a:solidFill>
                <a:schemeClr val="bg1"/>
              </a:solidFill>
            </a:endParaRPr>
          </a:p>
        </p:txBody>
      </p:sp>
      <p:sp>
        <p:nvSpPr>
          <p:cNvPr id="17" name="Footer Placeholder 4"/>
          <p:cNvSpPr>
            <a:spLocks noGrp="1"/>
          </p:cNvSpPr>
          <p:nvPr>
            <p:ph type="ftr" sz="quarter" idx="11"/>
          </p:nvPr>
        </p:nvSpPr>
        <p:spPr/>
        <p:txBody>
          <a:bodyPr/>
          <a:lstStyle/>
          <a:p>
            <a:r>
              <a:rPr lang="en-US" altLang="en-US">
                <a:solidFill>
                  <a:schemeClr val="bg1"/>
                </a:solidFill>
              </a:rPr>
              <a:t>Mô hình TCP/IP</a:t>
            </a:r>
          </a:p>
        </p:txBody>
      </p:sp>
      <p:sp>
        <p:nvSpPr>
          <p:cNvPr id="18" name="Slide Number Placeholder 5"/>
          <p:cNvSpPr>
            <a:spLocks noGrp="1"/>
          </p:cNvSpPr>
          <p:nvPr>
            <p:ph type="sldNum" sz="quarter" idx="12"/>
          </p:nvPr>
        </p:nvSpPr>
        <p:spPr/>
        <p:txBody>
          <a:bodyPr/>
          <a:lstStyle/>
          <a:p>
            <a:fld id="{45506F4A-C8D0-4B8B-A236-EE70D7965758}" type="slidenum">
              <a:rPr lang="en-US" altLang="en-US"/>
              <a:pPr/>
              <a:t>43</a:t>
            </a:fld>
            <a:endParaRPr lang="en-US" altLang="en-US"/>
          </a:p>
        </p:txBody>
      </p:sp>
      <p:sp>
        <p:nvSpPr>
          <p:cNvPr id="215048" name="AutoShape 8"/>
          <p:cNvSpPr>
            <a:spLocks noChangeArrowheads="1"/>
          </p:cNvSpPr>
          <p:nvPr/>
        </p:nvSpPr>
        <p:spPr bwMode="auto">
          <a:xfrm>
            <a:off x="5292725" y="4113213"/>
            <a:ext cx="3600450" cy="1044575"/>
          </a:xfrm>
          <a:prstGeom prst="wedgeRoundRectCallout">
            <a:avLst>
              <a:gd name="adj1" fmla="val -40431"/>
              <a:gd name="adj2" fmla="val -69454"/>
              <a:gd name="adj3" fmla="val 16667"/>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eaLnBrk="0" hangingPunct="0"/>
            <a:r>
              <a:rPr lang="en-US">
                <a:solidFill>
                  <a:schemeClr val="bg1"/>
                </a:solidFill>
              </a:rPr>
              <a:t>Nếu cờ ACK bật thì giá trị của trường chính là số thứ tự gói tin tiếp theo mà bên nhận cần </a:t>
            </a:r>
          </a:p>
        </p:txBody>
      </p:sp>
      <p:sp>
        <p:nvSpPr>
          <p:cNvPr id="215053" name="Rectangle 13"/>
          <p:cNvSpPr>
            <a:spLocks noChangeArrowheads="1"/>
          </p:cNvSpPr>
          <p:nvPr/>
        </p:nvSpPr>
        <p:spPr bwMode="auto">
          <a:xfrm>
            <a:off x="1908175" y="2781300"/>
            <a:ext cx="6948488" cy="2735263"/>
          </a:xfrm>
          <a:prstGeom prst="rect">
            <a:avLst/>
          </a:prstGeom>
          <a:noFill/>
          <a:ln w="38100">
            <a:solidFill>
              <a:srgbClr val="CC33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54" name="Rectangle 14"/>
          <p:cNvSpPr>
            <a:spLocks noChangeArrowheads="1"/>
          </p:cNvSpPr>
          <p:nvPr/>
        </p:nvSpPr>
        <p:spPr bwMode="auto">
          <a:xfrm>
            <a:off x="1908175" y="5516563"/>
            <a:ext cx="6948488" cy="757237"/>
          </a:xfrm>
          <a:prstGeom prst="rect">
            <a:avLst/>
          </a:prstGeom>
          <a:noFill/>
          <a:ln w="38100">
            <a:solidFill>
              <a:srgbClr val="CC33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endParaRPr>
          </a:p>
        </p:txBody>
      </p:sp>
      <p:sp>
        <p:nvSpPr>
          <p:cNvPr id="215055" name="AutoShape 15"/>
          <p:cNvSpPr>
            <a:spLocks noChangeArrowheads="1"/>
          </p:cNvSpPr>
          <p:nvPr/>
        </p:nvSpPr>
        <p:spPr bwMode="auto">
          <a:xfrm>
            <a:off x="935038" y="5181600"/>
            <a:ext cx="3744912" cy="914400"/>
          </a:xfrm>
          <a:prstGeom prst="wedgeRectCallout">
            <a:avLst>
              <a:gd name="adj1" fmla="val -2736"/>
              <a:gd name="adj2" fmla="val -119602"/>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1257300" lvl="2" indent="-342900" eaLnBrk="0" hangingPunct="0"/>
            <a:r>
              <a:rPr lang="en-US">
                <a:solidFill>
                  <a:schemeClr val="bg1"/>
                </a:solidFill>
              </a:rPr>
              <a:t>Mã kiểm soát lỗi cho toàn bộ segment (header+data)</a:t>
            </a:r>
          </a:p>
        </p:txBody>
      </p:sp>
      <p:sp>
        <p:nvSpPr>
          <p:cNvPr id="215056" name="AutoShape 16"/>
          <p:cNvSpPr>
            <a:spLocks noChangeArrowheads="1"/>
          </p:cNvSpPr>
          <p:nvPr/>
        </p:nvSpPr>
        <p:spPr bwMode="auto">
          <a:xfrm>
            <a:off x="4284663" y="3109913"/>
            <a:ext cx="4573587" cy="1081087"/>
          </a:xfrm>
          <a:prstGeom prst="wedgeRectCallout">
            <a:avLst>
              <a:gd name="adj1" fmla="val -4111"/>
              <a:gd name="adj2" fmla="val 80986"/>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1257300" lvl="2" indent="-342900" eaLnBrk="0" hangingPunct="0"/>
            <a:r>
              <a:rPr lang="en-US">
                <a:solidFill>
                  <a:schemeClr val="bg1"/>
                </a:solidFill>
              </a:rPr>
              <a:t>Con trỏ này trỏ tới số hiệu tuần tự của byte đi theo sau dữ liệu khẩn, cho phép bên nhận biết được độ dài của dữ liệu khẩn</a:t>
            </a:r>
          </a:p>
        </p:txBody>
      </p:sp>
      <p:sp>
        <p:nvSpPr>
          <p:cNvPr id="215058" name="AutoShape 18"/>
          <p:cNvSpPr>
            <a:spLocks noChangeArrowheads="1"/>
          </p:cNvSpPr>
          <p:nvPr/>
        </p:nvSpPr>
        <p:spPr bwMode="auto">
          <a:xfrm>
            <a:off x="3311525" y="3657600"/>
            <a:ext cx="4573588" cy="990600"/>
          </a:xfrm>
          <a:prstGeom prst="wedgeRectCallout">
            <a:avLst>
              <a:gd name="adj1" fmla="val -5890"/>
              <a:gd name="adj2" fmla="val 75981"/>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1257300" lvl="2" indent="-342900" eaLnBrk="0" hangingPunct="0"/>
            <a:r>
              <a:rPr lang="en-US">
                <a:solidFill>
                  <a:schemeClr val="bg1"/>
                </a:solidFill>
              </a:rPr>
              <a:t>Khai báo các tùy chọn của TCP trong đó có độ dài tối đa của vùng dữ liệu TCP</a:t>
            </a:r>
          </a:p>
        </p:txBody>
      </p:sp>
      <p:sp>
        <p:nvSpPr>
          <p:cNvPr id="215052" name="AutoShape 12"/>
          <p:cNvSpPr>
            <a:spLocks noChangeArrowheads="1"/>
          </p:cNvSpPr>
          <p:nvPr/>
        </p:nvSpPr>
        <p:spPr bwMode="auto">
          <a:xfrm>
            <a:off x="5256213" y="4616450"/>
            <a:ext cx="3887787" cy="1225550"/>
          </a:xfrm>
          <a:prstGeom prst="wedgeRectCallout">
            <a:avLst>
              <a:gd name="adj1" fmla="val -4472"/>
              <a:gd name="adj2" fmla="val -77852"/>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1257300" lvl="2" indent="-342900" eaLnBrk="0" hangingPunct="0"/>
            <a:r>
              <a:rPr lang="en-US">
                <a:solidFill>
                  <a:schemeClr val="bg1"/>
                </a:solidFill>
              </a:rPr>
              <a:t>Số byte có thể nhận bắt đầu từ giá trị của trường báo nhận (ACK)</a:t>
            </a:r>
          </a:p>
        </p:txBody>
      </p:sp>
      <p:sp>
        <p:nvSpPr>
          <p:cNvPr id="215057" name="AutoShape 17"/>
          <p:cNvSpPr>
            <a:spLocks noChangeArrowheads="1"/>
          </p:cNvSpPr>
          <p:nvPr/>
        </p:nvSpPr>
        <p:spPr bwMode="auto">
          <a:xfrm>
            <a:off x="3082925" y="3886200"/>
            <a:ext cx="5832475" cy="1189038"/>
          </a:xfrm>
          <a:prstGeom prst="wedgeRectCallout">
            <a:avLst>
              <a:gd name="adj1" fmla="val -19380"/>
              <a:gd name="adj2" fmla="val 72963"/>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1257300" lvl="2" indent="-342900" eaLnBrk="0" hangingPunct="0">
              <a:buFontTx/>
              <a:buChar char="•"/>
            </a:pPr>
            <a:r>
              <a:rPr lang="en-US">
                <a:solidFill>
                  <a:schemeClr val="bg1"/>
                </a:solidFill>
              </a:rPr>
              <a:t>Độ dài thay đổi</a:t>
            </a:r>
          </a:p>
          <a:p>
            <a:pPr marL="1257300" lvl="2" indent="-342900" eaLnBrk="0" hangingPunct="0">
              <a:buFontTx/>
              <a:buChar char="•"/>
            </a:pPr>
            <a:r>
              <a:rPr lang="en-US">
                <a:solidFill>
                  <a:schemeClr val="bg1"/>
                </a:solidFill>
              </a:rPr>
              <a:t>Chứa dữ liệu của tầng trên</a:t>
            </a:r>
          </a:p>
          <a:p>
            <a:pPr marL="1257300" lvl="2" indent="-342900" eaLnBrk="0" hangingPunct="0">
              <a:buFontTx/>
              <a:buChar char="•"/>
            </a:pPr>
            <a:r>
              <a:rPr lang="en-US">
                <a:solidFill>
                  <a:schemeClr val="bg1"/>
                </a:solidFill>
              </a:rPr>
              <a:t>Độ dài ngầm định tối đa 536 bytes</a:t>
            </a:r>
          </a:p>
          <a:p>
            <a:pPr marL="1257300" lvl="2" indent="-342900" eaLnBrk="0" hangingPunct="0">
              <a:buFontTx/>
              <a:buChar char="•"/>
            </a:pPr>
            <a:r>
              <a:rPr lang="en-US">
                <a:solidFill>
                  <a:schemeClr val="bg1"/>
                </a:solidFill>
              </a:rPr>
              <a:t>Thay đổi bằng cách khai báo trong options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53"/>
                                        </p:tgtEl>
                                        <p:attrNameLst>
                                          <p:attrName>style.visibility</p:attrName>
                                        </p:attrNameLst>
                                      </p:cBhvr>
                                      <p:to>
                                        <p:strVal val="visible"/>
                                      </p:to>
                                    </p:set>
                                    <p:animEffect transition="in" filter="blinds(horizontal)">
                                      <p:cBhvr>
                                        <p:cTn id="7" dur="500"/>
                                        <p:tgtEl>
                                          <p:spTgt spid="215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grpId="1" nodeType="clickEffect">
                                  <p:stCondLst>
                                    <p:cond delay="0"/>
                                  </p:stCondLst>
                                  <p:childTnLst>
                                    <p:animEffect transition="out" filter="box(in)">
                                      <p:cBhvr>
                                        <p:cTn id="11" dur="500"/>
                                        <p:tgtEl>
                                          <p:spTgt spid="215053"/>
                                        </p:tgtEl>
                                      </p:cBhvr>
                                    </p:animEffect>
                                    <p:set>
                                      <p:cBhvr>
                                        <p:cTn id="12" dur="1" fill="hold">
                                          <p:stCondLst>
                                            <p:cond delay="499"/>
                                          </p:stCondLst>
                                        </p:cTn>
                                        <p:tgtEl>
                                          <p:spTgt spid="21505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54"/>
                                        </p:tgtEl>
                                        <p:attrNameLst>
                                          <p:attrName>style.visibility</p:attrName>
                                        </p:attrNameLst>
                                      </p:cBhvr>
                                      <p:to>
                                        <p:strVal val="visible"/>
                                      </p:to>
                                    </p:set>
                                    <p:animEffect transition="in" filter="blinds(horizontal)">
                                      <p:cBhvr>
                                        <p:cTn id="17" dur="500"/>
                                        <p:tgtEl>
                                          <p:spTgt spid="2150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xit" presetSubtype="16" fill="hold" grpId="1" nodeType="clickEffect">
                                  <p:stCondLst>
                                    <p:cond delay="0"/>
                                  </p:stCondLst>
                                  <p:childTnLst>
                                    <p:animEffect transition="out" filter="box(in)">
                                      <p:cBhvr>
                                        <p:cTn id="21" dur="500"/>
                                        <p:tgtEl>
                                          <p:spTgt spid="215054"/>
                                        </p:tgtEl>
                                      </p:cBhvr>
                                    </p:animEffect>
                                    <p:set>
                                      <p:cBhvr>
                                        <p:cTn id="22" dur="1" fill="hold">
                                          <p:stCondLst>
                                            <p:cond delay="499"/>
                                          </p:stCondLst>
                                        </p:cTn>
                                        <p:tgtEl>
                                          <p:spTgt spid="21505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5051"/>
                                        </p:tgtEl>
                                        <p:attrNameLst>
                                          <p:attrName>style.visibility</p:attrName>
                                        </p:attrNameLst>
                                      </p:cBhvr>
                                      <p:to>
                                        <p:strVal val="visible"/>
                                      </p:to>
                                    </p:set>
                                    <p:anim calcmode="lin" valueType="num">
                                      <p:cBhvr additive="base">
                                        <p:cTn id="27" dur="500" fill="hold"/>
                                        <p:tgtEl>
                                          <p:spTgt spid="215051"/>
                                        </p:tgtEl>
                                        <p:attrNameLst>
                                          <p:attrName>ppt_x</p:attrName>
                                        </p:attrNameLst>
                                      </p:cBhvr>
                                      <p:tavLst>
                                        <p:tav tm="0">
                                          <p:val>
                                            <p:strVal val="#ppt_x"/>
                                          </p:val>
                                        </p:tav>
                                        <p:tav tm="100000">
                                          <p:val>
                                            <p:strVal val="#ppt_x"/>
                                          </p:val>
                                        </p:tav>
                                      </p:tavLst>
                                    </p:anim>
                                    <p:anim calcmode="lin" valueType="num">
                                      <p:cBhvr additive="base">
                                        <p:cTn id="28" dur="500" fill="hold"/>
                                        <p:tgtEl>
                                          <p:spTgt spid="215051"/>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xit" presetSubtype="4" fill="hold" grpId="1" nodeType="clickEffect">
                                  <p:stCondLst>
                                    <p:cond delay="0"/>
                                  </p:stCondLst>
                                  <p:childTnLst>
                                    <p:anim calcmode="lin" valueType="num">
                                      <p:cBhvr additive="base">
                                        <p:cTn id="32" dur="500"/>
                                        <p:tgtEl>
                                          <p:spTgt spid="215051"/>
                                        </p:tgtEl>
                                        <p:attrNameLst>
                                          <p:attrName>ppt_x</p:attrName>
                                        </p:attrNameLst>
                                      </p:cBhvr>
                                      <p:tavLst>
                                        <p:tav tm="0">
                                          <p:val>
                                            <p:strVal val="ppt_x"/>
                                          </p:val>
                                        </p:tav>
                                        <p:tav tm="100000">
                                          <p:val>
                                            <p:strVal val="ppt_x"/>
                                          </p:val>
                                        </p:tav>
                                      </p:tavLst>
                                    </p:anim>
                                    <p:anim calcmode="lin" valueType="num">
                                      <p:cBhvr additive="base">
                                        <p:cTn id="33" dur="500"/>
                                        <p:tgtEl>
                                          <p:spTgt spid="215051"/>
                                        </p:tgtEl>
                                        <p:attrNameLst>
                                          <p:attrName>ppt_y</p:attrName>
                                        </p:attrNameLst>
                                      </p:cBhvr>
                                      <p:tavLst>
                                        <p:tav tm="0">
                                          <p:val>
                                            <p:strVal val="ppt_y"/>
                                          </p:val>
                                        </p:tav>
                                        <p:tav tm="100000">
                                          <p:val>
                                            <p:strVal val="1+ppt_h/2"/>
                                          </p:val>
                                        </p:tav>
                                      </p:tavLst>
                                    </p:anim>
                                    <p:set>
                                      <p:cBhvr>
                                        <p:cTn id="34" dur="1" fill="hold">
                                          <p:stCondLst>
                                            <p:cond delay="499"/>
                                          </p:stCondLst>
                                        </p:cTn>
                                        <p:tgtEl>
                                          <p:spTgt spid="215051"/>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15047"/>
                                        </p:tgtEl>
                                        <p:attrNameLst>
                                          <p:attrName>style.visibility</p:attrName>
                                        </p:attrNameLst>
                                      </p:cBhvr>
                                      <p:to>
                                        <p:strVal val="visible"/>
                                      </p:to>
                                    </p:set>
                                    <p:animEffect transition="in" filter="box(in)">
                                      <p:cBhvr>
                                        <p:cTn id="39" dur="500"/>
                                        <p:tgtEl>
                                          <p:spTgt spid="21504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xit" presetSubtype="16" fill="hold" grpId="1" nodeType="clickEffect">
                                  <p:stCondLst>
                                    <p:cond delay="0"/>
                                  </p:stCondLst>
                                  <p:childTnLst>
                                    <p:animEffect transition="out" filter="box(in)">
                                      <p:cBhvr>
                                        <p:cTn id="43" dur="500"/>
                                        <p:tgtEl>
                                          <p:spTgt spid="215047"/>
                                        </p:tgtEl>
                                      </p:cBhvr>
                                    </p:animEffect>
                                    <p:set>
                                      <p:cBhvr>
                                        <p:cTn id="44" dur="1" fill="hold">
                                          <p:stCondLst>
                                            <p:cond delay="499"/>
                                          </p:stCondLst>
                                        </p:cTn>
                                        <p:tgtEl>
                                          <p:spTgt spid="215047"/>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15048"/>
                                        </p:tgtEl>
                                        <p:attrNameLst>
                                          <p:attrName>style.visibility</p:attrName>
                                        </p:attrNameLst>
                                      </p:cBhvr>
                                      <p:to>
                                        <p:strVal val="visible"/>
                                      </p:to>
                                    </p:set>
                                    <p:anim calcmode="lin" valueType="num">
                                      <p:cBhvr additive="base">
                                        <p:cTn id="49" dur="500" fill="hold"/>
                                        <p:tgtEl>
                                          <p:spTgt spid="215048"/>
                                        </p:tgtEl>
                                        <p:attrNameLst>
                                          <p:attrName>ppt_x</p:attrName>
                                        </p:attrNameLst>
                                      </p:cBhvr>
                                      <p:tavLst>
                                        <p:tav tm="0">
                                          <p:val>
                                            <p:strVal val="#ppt_x"/>
                                          </p:val>
                                        </p:tav>
                                        <p:tav tm="100000">
                                          <p:val>
                                            <p:strVal val="#ppt_x"/>
                                          </p:val>
                                        </p:tav>
                                      </p:tavLst>
                                    </p:anim>
                                    <p:anim calcmode="lin" valueType="num">
                                      <p:cBhvr additive="base">
                                        <p:cTn id="50" dur="500" fill="hold"/>
                                        <p:tgtEl>
                                          <p:spTgt spid="215048"/>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xit" presetSubtype="1" fill="hold" grpId="1" nodeType="clickEffect">
                                  <p:stCondLst>
                                    <p:cond delay="0"/>
                                  </p:stCondLst>
                                  <p:childTnLst>
                                    <p:anim calcmode="lin" valueType="num">
                                      <p:cBhvr additive="base">
                                        <p:cTn id="54" dur="500"/>
                                        <p:tgtEl>
                                          <p:spTgt spid="215048"/>
                                        </p:tgtEl>
                                        <p:attrNameLst>
                                          <p:attrName>ppt_x</p:attrName>
                                        </p:attrNameLst>
                                      </p:cBhvr>
                                      <p:tavLst>
                                        <p:tav tm="0">
                                          <p:val>
                                            <p:strVal val="ppt_x"/>
                                          </p:val>
                                        </p:tav>
                                        <p:tav tm="100000">
                                          <p:val>
                                            <p:strVal val="ppt_x"/>
                                          </p:val>
                                        </p:tav>
                                      </p:tavLst>
                                    </p:anim>
                                    <p:anim calcmode="lin" valueType="num">
                                      <p:cBhvr additive="base">
                                        <p:cTn id="55" dur="500"/>
                                        <p:tgtEl>
                                          <p:spTgt spid="215048"/>
                                        </p:tgtEl>
                                        <p:attrNameLst>
                                          <p:attrName>ppt_y</p:attrName>
                                        </p:attrNameLst>
                                      </p:cBhvr>
                                      <p:tavLst>
                                        <p:tav tm="0">
                                          <p:val>
                                            <p:strVal val="ppt_y"/>
                                          </p:val>
                                        </p:tav>
                                        <p:tav tm="100000">
                                          <p:val>
                                            <p:strVal val="0-ppt_h/2"/>
                                          </p:val>
                                        </p:tav>
                                      </p:tavLst>
                                    </p:anim>
                                    <p:set>
                                      <p:cBhvr>
                                        <p:cTn id="56" dur="1" fill="hold">
                                          <p:stCondLst>
                                            <p:cond delay="499"/>
                                          </p:stCondLst>
                                        </p:cTn>
                                        <p:tgtEl>
                                          <p:spTgt spid="215048"/>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15049"/>
                                        </p:tgtEl>
                                        <p:attrNameLst>
                                          <p:attrName>style.visibility</p:attrName>
                                        </p:attrNameLst>
                                      </p:cBhvr>
                                      <p:to>
                                        <p:strVal val="visible"/>
                                      </p:to>
                                    </p:set>
                                    <p:anim calcmode="lin" valueType="num">
                                      <p:cBhvr additive="base">
                                        <p:cTn id="61" dur="500" fill="hold"/>
                                        <p:tgtEl>
                                          <p:spTgt spid="215049"/>
                                        </p:tgtEl>
                                        <p:attrNameLst>
                                          <p:attrName>ppt_x</p:attrName>
                                        </p:attrNameLst>
                                      </p:cBhvr>
                                      <p:tavLst>
                                        <p:tav tm="0">
                                          <p:val>
                                            <p:strVal val="#ppt_x"/>
                                          </p:val>
                                        </p:tav>
                                        <p:tav tm="100000">
                                          <p:val>
                                            <p:strVal val="#ppt_x"/>
                                          </p:val>
                                        </p:tav>
                                      </p:tavLst>
                                    </p:anim>
                                    <p:anim calcmode="lin" valueType="num">
                                      <p:cBhvr additive="base">
                                        <p:cTn id="62" dur="500" fill="hold"/>
                                        <p:tgtEl>
                                          <p:spTgt spid="215049"/>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xit" presetSubtype="4" fill="hold" grpId="1" nodeType="clickEffect">
                                  <p:stCondLst>
                                    <p:cond delay="0"/>
                                  </p:stCondLst>
                                  <p:childTnLst>
                                    <p:anim calcmode="lin" valueType="num">
                                      <p:cBhvr additive="base">
                                        <p:cTn id="66" dur="500"/>
                                        <p:tgtEl>
                                          <p:spTgt spid="215049"/>
                                        </p:tgtEl>
                                        <p:attrNameLst>
                                          <p:attrName>ppt_x</p:attrName>
                                        </p:attrNameLst>
                                      </p:cBhvr>
                                      <p:tavLst>
                                        <p:tav tm="0">
                                          <p:val>
                                            <p:strVal val="ppt_x"/>
                                          </p:val>
                                        </p:tav>
                                        <p:tav tm="100000">
                                          <p:val>
                                            <p:strVal val="ppt_x"/>
                                          </p:val>
                                        </p:tav>
                                      </p:tavLst>
                                    </p:anim>
                                    <p:anim calcmode="lin" valueType="num">
                                      <p:cBhvr additive="base">
                                        <p:cTn id="67" dur="500"/>
                                        <p:tgtEl>
                                          <p:spTgt spid="215049"/>
                                        </p:tgtEl>
                                        <p:attrNameLst>
                                          <p:attrName>ppt_y</p:attrName>
                                        </p:attrNameLst>
                                      </p:cBhvr>
                                      <p:tavLst>
                                        <p:tav tm="0">
                                          <p:val>
                                            <p:strVal val="ppt_y"/>
                                          </p:val>
                                        </p:tav>
                                        <p:tav tm="100000">
                                          <p:val>
                                            <p:strVal val="1+ppt_h/2"/>
                                          </p:val>
                                        </p:tav>
                                      </p:tavLst>
                                    </p:anim>
                                    <p:set>
                                      <p:cBhvr>
                                        <p:cTn id="68" dur="1" fill="hold">
                                          <p:stCondLst>
                                            <p:cond delay="499"/>
                                          </p:stCondLst>
                                        </p:cTn>
                                        <p:tgtEl>
                                          <p:spTgt spid="215049"/>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15050"/>
                                        </p:tgtEl>
                                        <p:attrNameLst>
                                          <p:attrName>style.visibility</p:attrName>
                                        </p:attrNameLst>
                                      </p:cBhvr>
                                      <p:to>
                                        <p:strVal val="visible"/>
                                      </p:to>
                                    </p:set>
                                    <p:anim calcmode="lin" valueType="num">
                                      <p:cBhvr additive="base">
                                        <p:cTn id="73" dur="500" fill="hold"/>
                                        <p:tgtEl>
                                          <p:spTgt spid="215050"/>
                                        </p:tgtEl>
                                        <p:attrNameLst>
                                          <p:attrName>ppt_x</p:attrName>
                                        </p:attrNameLst>
                                      </p:cBhvr>
                                      <p:tavLst>
                                        <p:tav tm="0">
                                          <p:val>
                                            <p:strVal val="#ppt_x"/>
                                          </p:val>
                                        </p:tav>
                                        <p:tav tm="100000">
                                          <p:val>
                                            <p:strVal val="#ppt_x"/>
                                          </p:val>
                                        </p:tav>
                                      </p:tavLst>
                                    </p:anim>
                                    <p:anim calcmode="lin" valueType="num">
                                      <p:cBhvr additive="base">
                                        <p:cTn id="74" dur="500" fill="hold"/>
                                        <p:tgtEl>
                                          <p:spTgt spid="215050"/>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xit" presetSubtype="4" fill="hold" grpId="1" nodeType="clickEffect">
                                  <p:stCondLst>
                                    <p:cond delay="0"/>
                                  </p:stCondLst>
                                  <p:childTnLst>
                                    <p:anim calcmode="lin" valueType="num">
                                      <p:cBhvr additive="base">
                                        <p:cTn id="78" dur="500"/>
                                        <p:tgtEl>
                                          <p:spTgt spid="215050"/>
                                        </p:tgtEl>
                                        <p:attrNameLst>
                                          <p:attrName>ppt_x</p:attrName>
                                        </p:attrNameLst>
                                      </p:cBhvr>
                                      <p:tavLst>
                                        <p:tav tm="0">
                                          <p:val>
                                            <p:strVal val="ppt_x"/>
                                          </p:val>
                                        </p:tav>
                                        <p:tav tm="100000">
                                          <p:val>
                                            <p:strVal val="ppt_x"/>
                                          </p:val>
                                        </p:tav>
                                      </p:tavLst>
                                    </p:anim>
                                    <p:anim calcmode="lin" valueType="num">
                                      <p:cBhvr additive="base">
                                        <p:cTn id="79" dur="500"/>
                                        <p:tgtEl>
                                          <p:spTgt spid="215050"/>
                                        </p:tgtEl>
                                        <p:attrNameLst>
                                          <p:attrName>ppt_y</p:attrName>
                                        </p:attrNameLst>
                                      </p:cBhvr>
                                      <p:tavLst>
                                        <p:tav tm="0">
                                          <p:val>
                                            <p:strVal val="ppt_y"/>
                                          </p:val>
                                        </p:tav>
                                        <p:tav tm="100000">
                                          <p:val>
                                            <p:strVal val="1+ppt_h/2"/>
                                          </p:val>
                                        </p:tav>
                                      </p:tavLst>
                                    </p:anim>
                                    <p:set>
                                      <p:cBhvr>
                                        <p:cTn id="80" dur="1" fill="hold">
                                          <p:stCondLst>
                                            <p:cond delay="499"/>
                                          </p:stCondLst>
                                        </p:cTn>
                                        <p:tgtEl>
                                          <p:spTgt spid="215050"/>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15052"/>
                                        </p:tgtEl>
                                        <p:attrNameLst>
                                          <p:attrName>style.visibility</p:attrName>
                                        </p:attrNameLst>
                                      </p:cBhvr>
                                      <p:to>
                                        <p:strVal val="visible"/>
                                      </p:to>
                                    </p:set>
                                    <p:anim calcmode="lin" valueType="num">
                                      <p:cBhvr additive="base">
                                        <p:cTn id="85" dur="500" fill="hold"/>
                                        <p:tgtEl>
                                          <p:spTgt spid="215052"/>
                                        </p:tgtEl>
                                        <p:attrNameLst>
                                          <p:attrName>ppt_x</p:attrName>
                                        </p:attrNameLst>
                                      </p:cBhvr>
                                      <p:tavLst>
                                        <p:tav tm="0">
                                          <p:val>
                                            <p:strVal val="#ppt_x"/>
                                          </p:val>
                                        </p:tav>
                                        <p:tav tm="100000">
                                          <p:val>
                                            <p:strVal val="#ppt_x"/>
                                          </p:val>
                                        </p:tav>
                                      </p:tavLst>
                                    </p:anim>
                                    <p:anim calcmode="lin" valueType="num">
                                      <p:cBhvr additive="base">
                                        <p:cTn id="86" dur="500" fill="hold"/>
                                        <p:tgtEl>
                                          <p:spTgt spid="215052"/>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xit" presetSubtype="4" fill="hold" grpId="1" nodeType="clickEffect">
                                  <p:stCondLst>
                                    <p:cond delay="0"/>
                                  </p:stCondLst>
                                  <p:childTnLst>
                                    <p:anim calcmode="lin" valueType="num">
                                      <p:cBhvr additive="base">
                                        <p:cTn id="90" dur="500"/>
                                        <p:tgtEl>
                                          <p:spTgt spid="215052"/>
                                        </p:tgtEl>
                                        <p:attrNameLst>
                                          <p:attrName>ppt_x</p:attrName>
                                        </p:attrNameLst>
                                      </p:cBhvr>
                                      <p:tavLst>
                                        <p:tav tm="0">
                                          <p:val>
                                            <p:strVal val="ppt_x"/>
                                          </p:val>
                                        </p:tav>
                                        <p:tav tm="100000">
                                          <p:val>
                                            <p:strVal val="ppt_x"/>
                                          </p:val>
                                        </p:tav>
                                      </p:tavLst>
                                    </p:anim>
                                    <p:anim calcmode="lin" valueType="num">
                                      <p:cBhvr additive="base">
                                        <p:cTn id="91" dur="500"/>
                                        <p:tgtEl>
                                          <p:spTgt spid="215052"/>
                                        </p:tgtEl>
                                        <p:attrNameLst>
                                          <p:attrName>ppt_y</p:attrName>
                                        </p:attrNameLst>
                                      </p:cBhvr>
                                      <p:tavLst>
                                        <p:tav tm="0">
                                          <p:val>
                                            <p:strVal val="ppt_y"/>
                                          </p:val>
                                        </p:tav>
                                        <p:tav tm="100000">
                                          <p:val>
                                            <p:strVal val="1+ppt_h/2"/>
                                          </p:val>
                                        </p:tav>
                                      </p:tavLst>
                                    </p:anim>
                                    <p:set>
                                      <p:cBhvr>
                                        <p:cTn id="92" dur="1" fill="hold">
                                          <p:stCondLst>
                                            <p:cond delay="499"/>
                                          </p:stCondLst>
                                        </p:cTn>
                                        <p:tgtEl>
                                          <p:spTgt spid="215052"/>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15055"/>
                                        </p:tgtEl>
                                        <p:attrNameLst>
                                          <p:attrName>style.visibility</p:attrName>
                                        </p:attrNameLst>
                                      </p:cBhvr>
                                      <p:to>
                                        <p:strVal val="visible"/>
                                      </p:to>
                                    </p:set>
                                    <p:anim calcmode="lin" valueType="num">
                                      <p:cBhvr additive="base">
                                        <p:cTn id="97" dur="500" fill="hold"/>
                                        <p:tgtEl>
                                          <p:spTgt spid="215055"/>
                                        </p:tgtEl>
                                        <p:attrNameLst>
                                          <p:attrName>ppt_x</p:attrName>
                                        </p:attrNameLst>
                                      </p:cBhvr>
                                      <p:tavLst>
                                        <p:tav tm="0">
                                          <p:val>
                                            <p:strVal val="#ppt_x"/>
                                          </p:val>
                                        </p:tav>
                                        <p:tav tm="100000">
                                          <p:val>
                                            <p:strVal val="#ppt_x"/>
                                          </p:val>
                                        </p:tav>
                                      </p:tavLst>
                                    </p:anim>
                                    <p:anim calcmode="lin" valueType="num">
                                      <p:cBhvr additive="base">
                                        <p:cTn id="98" dur="500" fill="hold"/>
                                        <p:tgtEl>
                                          <p:spTgt spid="215055"/>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xit" presetSubtype="4" fill="hold" grpId="1" nodeType="clickEffect">
                                  <p:stCondLst>
                                    <p:cond delay="0"/>
                                  </p:stCondLst>
                                  <p:childTnLst>
                                    <p:anim calcmode="lin" valueType="num">
                                      <p:cBhvr additive="base">
                                        <p:cTn id="102" dur="500"/>
                                        <p:tgtEl>
                                          <p:spTgt spid="215055"/>
                                        </p:tgtEl>
                                        <p:attrNameLst>
                                          <p:attrName>ppt_x</p:attrName>
                                        </p:attrNameLst>
                                      </p:cBhvr>
                                      <p:tavLst>
                                        <p:tav tm="0">
                                          <p:val>
                                            <p:strVal val="ppt_x"/>
                                          </p:val>
                                        </p:tav>
                                        <p:tav tm="100000">
                                          <p:val>
                                            <p:strVal val="ppt_x"/>
                                          </p:val>
                                        </p:tav>
                                      </p:tavLst>
                                    </p:anim>
                                    <p:anim calcmode="lin" valueType="num">
                                      <p:cBhvr additive="base">
                                        <p:cTn id="103" dur="500"/>
                                        <p:tgtEl>
                                          <p:spTgt spid="215055"/>
                                        </p:tgtEl>
                                        <p:attrNameLst>
                                          <p:attrName>ppt_y</p:attrName>
                                        </p:attrNameLst>
                                      </p:cBhvr>
                                      <p:tavLst>
                                        <p:tav tm="0">
                                          <p:val>
                                            <p:strVal val="ppt_y"/>
                                          </p:val>
                                        </p:tav>
                                        <p:tav tm="100000">
                                          <p:val>
                                            <p:strVal val="1+ppt_h/2"/>
                                          </p:val>
                                        </p:tav>
                                      </p:tavLst>
                                    </p:anim>
                                    <p:set>
                                      <p:cBhvr>
                                        <p:cTn id="104" dur="1" fill="hold">
                                          <p:stCondLst>
                                            <p:cond delay="499"/>
                                          </p:stCondLst>
                                        </p:cTn>
                                        <p:tgtEl>
                                          <p:spTgt spid="215055"/>
                                        </p:tgtEl>
                                        <p:attrNameLst>
                                          <p:attrName>style.visibility</p:attrName>
                                        </p:attrNameLst>
                                      </p:cBhvr>
                                      <p:to>
                                        <p:strVal val="hidden"/>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15056"/>
                                        </p:tgtEl>
                                        <p:attrNameLst>
                                          <p:attrName>style.visibility</p:attrName>
                                        </p:attrNameLst>
                                      </p:cBhvr>
                                      <p:to>
                                        <p:strVal val="visible"/>
                                      </p:to>
                                    </p:set>
                                    <p:anim calcmode="lin" valueType="num">
                                      <p:cBhvr additive="base">
                                        <p:cTn id="109" dur="500" fill="hold"/>
                                        <p:tgtEl>
                                          <p:spTgt spid="215056"/>
                                        </p:tgtEl>
                                        <p:attrNameLst>
                                          <p:attrName>ppt_x</p:attrName>
                                        </p:attrNameLst>
                                      </p:cBhvr>
                                      <p:tavLst>
                                        <p:tav tm="0">
                                          <p:val>
                                            <p:strVal val="#ppt_x"/>
                                          </p:val>
                                        </p:tav>
                                        <p:tav tm="100000">
                                          <p:val>
                                            <p:strVal val="#ppt_x"/>
                                          </p:val>
                                        </p:tav>
                                      </p:tavLst>
                                    </p:anim>
                                    <p:anim calcmode="lin" valueType="num">
                                      <p:cBhvr additive="base">
                                        <p:cTn id="110" dur="500" fill="hold"/>
                                        <p:tgtEl>
                                          <p:spTgt spid="215056"/>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xit" presetSubtype="4" fill="hold" grpId="1" nodeType="clickEffect">
                                  <p:stCondLst>
                                    <p:cond delay="0"/>
                                  </p:stCondLst>
                                  <p:childTnLst>
                                    <p:anim calcmode="lin" valueType="num">
                                      <p:cBhvr additive="base">
                                        <p:cTn id="114" dur="500"/>
                                        <p:tgtEl>
                                          <p:spTgt spid="215056"/>
                                        </p:tgtEl>
                                        <p:attrNameLst>
                                          <p:attrName>ppt_x</p:attrName>
                                        </p:attrNameLst>
                                      </p:cBhvr>
                                      <p:tavLst>
                                        <p:tav tm="0">
                                          <p:val>
                                            <p:strVal val="ppt_x"/>
                                          </p:val>
                                        </p:tav>
                                        <p:tav tm="100000">
                                          <p:val>
                                            <p:strVal val="ppt_x"/>
                                          </p:val>
                                        </p:tav>
                                      </p:tavLst>
                                    </p:anim>
                                    <p:anim calcmode="lin" valueType="num">
                                      <p:cBhvr additive="base">
                                        <p:cTn id="115" dur="500"/>
                                        <p:tgtEl>
                                          <p:spTgt spid="215056"/>
                                        </p:tgtEl>
                                        <p:attrNameLst>
                                          <p:attrName>ppt_y</p:attrName>
                                        </p:attrNameLst>
                                      </p:cBhvr>
                                      <p:tavLst>
                                        <p:tav tm="0">
                                          <p:val>
                                            <p:strVal val="ppt_y"/>
                                          </p:val>
                                        </p:tav>
                                        <p:tav tm="100000">
                                          <p:val>
                                            <p:strVal val="1+ppt_h/2"/>
                                          </p:val>
                                        </p:tav>
                                      </p:tavLst>
                                    </p:anim>
                                    <p:set>
                                      <p:cBhvr>
                                        <p:cTn id="116" dur="1" fill="hold">
                                          <p:stCondLst>
                                            <p:cond delay="499"/>
                                          </p:stCondLst>
                                        </p:cTn>
                                        <p:tgtEl>
                                          <p:spTgt spid="215056"/>
                                        </p:tgtEl>
                                        <p:attrNameLst>
                                          <p:attrName>style.visibility</p:attrName>
                                        </p:attrNameLst>
                                      </p:cBhvr>
                                      <p:to>
                                        <p:strVal val="hidden"/>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15058"/>
                                        </p:tgtEl>
                                        <p:attrNameLst>
                                          <p:attrName>style.visibility</p:attrName>
                                        </p:attrNameLst>
                                      </p:cBhvr>
                                      <p:to>
                                        <p:strVal val="visible"/>
                                      </p:to>
                                    </p:set>
                                    <p:anim calcmode="lin" valueType="num">
                                      <p:cBhvr additive="base">
                                        <p:cTn id="121" dur="500" fill="hold"/>
                                        <p:tgtEl>
                                          <p:spTgt spid="215058"/>
                                        </p:tgtEl>
                                        <p:attrNameLst>
                                          <p:attrName>ppt_x</p:attrName>
                                        </p:attrNameLst>
                                      </p:cBhvr>
                                      <p:tavLst>
                                        <p:tav tm="0">
                                          <p:val>
                                            <p:strVal val="#ppt_x"/>
                                          </p:val>
                                        </p:tav>
                                        <p:tav tm="100000">
                                          <p:val>
                                            <p:strVal val="#ppt_x"/>
                                          </p:val>
                                        </p:tav>
                                      </p:tavLst>
                                    </p:anim>
                                    <p:anim calcmode="lin" valueType="num">
                                      <p:cBhvr additive="base">
                                        <p:cTn id="122" dur="500" fill="hold"/>
                                        <p:tgtEl>
                                          <p:spTgt spid="215058"/>
                                        </p:tgtEl>
                                        <p:attrNameLst>
                                          <p:attrName>ppt_y</p:attrName>
                                        </p:attrNameLst>
                                      </p:cBhvr>
                                      <p:tavLst>
                                        <p:tav tm="0">
                                          <p:val>
                                            <p:strVal val="1+#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 presetClass="exit" presetSubtype="4" fill="hold" grpId="1" nodeType="clickEffect">
                                  <p:stCondLst>
                                    <p:cond delay="0"/>
                                  </p:stCondLst>
                                  <p:childTnLst>
                                    <p:anim calcmode="lin" valueType="num">
                                      <p:cBhvr additive="base">
                                        <p:cTn id="126" dur="500"/>
                                        <p:tgtEl>
                                          <p:spTgt spid="215058"/>
                                        </p:tgtEl>
                                        <p:attrNameLst>
                                          <p:attrName>ppt_x</p:attrName>
                                        </p:attrNameLst>
                                      </p:cBhvr>
                                      <p:tavLst>
                                        <p:tav tm="0">
                                          <p:val>
                                            <p:strVal val="ppt_x"/>
                                          </p:val>
                                        </p:tav>
                                        <p:tav tm="100000">
                                          <p:val>
                                            <p:strVal val="ppt_x"/>
                                          </p:val>
                                        </p:tav>
                                      </p:tavLst>
                                    </p:anim>
                                    <p:anim calcmode="lin" valueType="num">
                                      <p:cBhvr additive="base">
                                        <p:cTn id="127" dur="500"/>
                                        <p:tgtEl>
                                          <p:spTgt spid="215058"/>
                                        </p:tgtEl>
                                        <p:attrNameLst>
                                          <p:attrName>ppt_y</p:attrName>
                                        </p:attrNameLst>
                                      </p:cBhvr>
                                      <p:tavLst>
                                        <p:tav tm="0">
                                          <p:val>
                                            <p:strVal val="ppt_y"/>
                                          </p:val>
                                        </p:tav>
                                        <p:tav tm="100000">
                                          <p:val>
                                            <p:strVal val="1+ppt_h/2"/>
                                          </p:val>
                                        </p:tav>
                                      </p:tavLst>
                                    </p:anim>
                                    <p:set>
                                      <p:cBhvr>
                                        <p:cTn id="128" dur="1" fill="hold">
                                          <p:stCondLst>
                                            <p:cond delay="499"/>
                                          </p:stCondLst>
                                        </p:cTn>
                                        <p:tgtEl>
                                          <p:spTgt spid="215058"/>
                                        </p:tgtEl>
                                        <p:attrNameLst>
                                          <p:attrName>style.visibility</p:attrName>
                                        </p:attrNameLst>
                                      </p:cBhvr>
                                      <p:to>
                                        <p:strVal val="hidden"/>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215057"/>
                                        </p:tgtEl>
                                        <p:attrNameLst>
                                          <p:attrName>style.visibility</p:attrName>
                                        </p:attrNameLst>
                                      </p:cBhvr>
                                      <p:to>
                                        <p:strVal val="visible"/>
                                      </p:to>
                                    </p:set>
                                    <p:anim calcmode="lin" valueType="num">
                                      <p:cBhvr additive="base">
                                        <p:cTn id="133" dur="500" fill="hold"/>
                                        <p:tgtEl>
                                          <p:spTgt spid="215057"/>
                                        </p:tgtEl>
                                        <p:attrNameLst>
                                          <p:attrName>ppt_x</p:attrName>
                                        </p:attrNameLst>
                                      </p:cBhvr>
                                      <p:tavLst>
                                        <p:tav tm="0">
                                          <p:val>
                                            <p:strVal val="#ppt_x"/>
                                          </p:val>
                                        </p:tav>
                                        <p:tav tm="100000">
                                          <p:val>
                                            <p:strVal val="#ppt_x"/>
                                          </p:val>
                                        </p:tav>
                                      </p:tavLst>
                                    </p:anim>
                                    <p:anim calcmode="lin" valueType="num">
                                      <p:cBhvr additive="base">
                                        <p:cTn id="134" dur="500" fill="hold"/>
                                        <p:tgtEl>
                                          <p:spTgt spid="215057"/>
                                        </p:tgtEl>
                                        <p:attrNameLst>
                                          <p:attrName>ppt_y</p:attrName>
                                        </p:attrNameLst>
                                      </p:cBhvr>
                                      <p:tavLst>
                                        <p:tav tm="0">
                                          <p:val>
                                            <p:strVal val="1+#ppt_h/2"/>
                                          </p:val>
                                        </p:tav>
                                        <p:tav tm="100000">
                                          <p:val>
                                            <p:strVal val="#ppt_y"/>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xit" presetSubtype="4" fill="hold" grpId="1" nodeType="clickEffect">
                                  <p:stCondLst>
                                    <p:cond delay="0"/>
                                  </p:stCondLst>
                                  <p:childTnLst>
                                    <p:anim calcmode="lin" valueType="num">
                                      <p:cBhvr additive="base">
                                        <p:cTn id="138" dur="500"/>
                                        <p:tgtEl>
                                          <p:spTgt spid="215057"/>
                                        </p:tgtEl>
                                        <p:attrNameLst>
                                          <p:attrName>ppt_x</p:attrName>
                                        </p:attrNameLst>
                                      </p:cBhvr>
                                      <p:tavLst>
                                        <p:tav tm="0">
                                          <p:val>
                                            <p:strVal val="ppt_x"/>
                                          </p:val>
                                        </p:tav>
                                        <p:tav tm="100000">
                                          <p:val>
                                            <p:strVal val="ppt_x"/>
                                          </p:val>
                                        </p:tav>
                                      </p:tavLst>
                                    </p:anim>
                                    <p:anim calcmode="lin" valueType="num">
                                      <p:cBhvr additive="base">
                                        <p:cTn id="139" dur="500"/>
                                        <p:tgtEl>
                                          <p:spTgt spid="215057"/>
                                        </p:tgtEl>
                                        <p:attrNameLst>
                                          <p:attrName>ppt_y</p:attrName>
                                        </p:attrNameLst>
                                      </p:cBhvr>
                                      <p:tavLst>
                                        <p:tav tm="0">
                                          <p:val>
                                            <p:strVal val="ppt_y"/>
                                          </p:val>
                                        </p:tav>
                                        <p:tav tm="100000">
                                          <p:val>
                                            <p:strVal val="1+ppt_h/2"/>
                                          </p:val>
                                        </p:tav>
                                      </p:tavLst>
                                    </p:anim>
                                    <p:set>
                                      <p:cBhvr>
                                        <p:cTn id="140" dur="1" fill="hold">
                                          <p:stCondLst>
                                            <p:cond delay="499"/>
                                          </p:stCondLst>
                                        </p:cTn>
                                        <p:tgtEl>
                                          <p:spTgt spid="2150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9" grpId="0" animBg="1"/>
      <p:bldP spid="215049" grpId="1" animBg="1"/>
      <p:bldP spid="215047" grpId="0" animBg="1"/>
      <p:bldP spid="215047" grpId="1" animBg="1"/>
      <p:bldP spid="215050" grpId="0" animBg="1"/>
      <p:bldP spid="215050" grpId="1" animBg="1"/>
      <p:bldP spid="215051" grpId="0" animBg="1"/>
      <p:bldP spid="215051" grpId="1" animBg="1"/>
      <p:bldP spid="215048" grpId="0" animBg="1"/>
      <p:bldP spid="215048" grpId="1" animBg="1"/>
      <p:bldP spid="215053" grpId="0" animBg="1"/>
      <p:bldP spid="215053" grpId="1" animBg="1"/>
      <p:bldP spid="215054" grpId="0" animBg="1"/>
      <p:bldP spid="215054" grpId="1" animBg="1"/>
      <p:bldP spid="215055" grpId="0" animBg="1"/>
      <p:bldP spid="215055" grpId="1" animBg="1"/>
      <p:bldP spid="215056" grpId="0" animBg="1"/>
      <p:bldP spid="215056" grpId="1" animBg="1"/>
      <p:bldP spid="215058" grpId="0" animBg="1"/>
      <p:bldP spid="215058" grpId="1" animBg="1"/>
      <p:bldP spid="215052" grpId="0" animBg="1"/>
      <p:bldP spid="215052" grpId="1" animBg="1"/>
      <p:bldP spid="215057" grpId="0" animBg="1"/>
      <p:bldP spid="215057"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sz="3200"/>
              <a:t>Cấu trúc gói tin TCP</a:t>
            </a:r>
          </a:p>
        </p:txBody>
      </p:sp>
      <p:sp>
        <p:nvSpPr>
          <p:cNvPr id="4" name="Date Placeholder 3"/>
          <p:cNvSpPr>
            <a:spLocks noGrp="1"/>
          </p:cNvSpPr>
          <p:nvPr>
            <p:ph type="dt" sz="half" idx="10"/>
          </p:nvPr>
        </p:nvSpPr>
        <p:spPr/>
        <p:txBody>
          <a:bodyPr/>
          <a:lstStyle/>
          <a:p>
            <a:fld id="{3425DB36-7DE8-43FF-8291-EF739E0AD75B}"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FDBEDC38-5A85-44C0-AE6A-68FD2A35D297}" type="slidenum">
              <a:rPr lang="en-US" altLang="en-US"/>
              <a:pPr/>
              <a:t>44</a:t>
            </a:fld>
            <a:endParaRPr lang="en-US" altLang="en-US"/>
          </a:p>
        </p:txBody>
      </p:sp>
      <p:sp>
        <p:nvSpPr>
          <p:cNvPr id="249873" name="Rectangle 17"/>
          <p:cNvSpPr>
            <a:spLocks noChangeArrowheads="1"/>
          </p:cNvSpPr>
          <p:nvPr/>
        </p:nvSpPr>
        <p:spPr bwMode="auto">
          <a:xfrm>
            <a:off x="762000" y="1219200"/>
            <a:ext cx="7848600" cy="406265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r>
              <a:rPr lang="en-US" sz="2000"/>
              <a:t>- </a:t>
            </a:r>
            <a:r>
              <a:rPr lang="en-US" sz="2000" b="1"/>
              <a:t>Source port</a:t>
            </a:r>
            <a:r>
              <a:rPr lang="en-US" sz="2000"/>
              <a:t>: port nguồn</a:t>
            </a:r>
          </a:p>
          <a:p>
            <a:pPr algn="just" eaLnBrk="0" hangingPunct="0"/>
            <a:r>
              <a:rPr lang="en-US" sz="2000"/>
              <a:t>- </a:t>
            </a:r>
            <a:r>
              <a:rPr lang="en-US" sz="2000" b="1"/>
              <a:t>Destination Port</a:t>
            </a:r>
            <a:r>
              <a:rPr lang="en-US" sz="2000"/>
              <a:t>: port đích</a:t>
            </a:r>
          </a:p>
          <a:p>
            <a:pPr algn="just" eaLnBrk="0" hangingPunct="0"/>
            <a:r>
              <a:rPr lang="en-US" sz="2000"/>
              <a:t>- </a:t>
            </a:r>
            <a:r>
              <a:rPr lang="en-US" sz="2000" b="1"/>
              <a:t>Sequence number</a:t>
            </a:r>
            <a:r>
              <a:rPr lang="en-US" sz="2000"/>
              <a:t>: số tuần tự (để sắp xếp các gói tin theo đúng trật tự của nó).</a:t>
            </a:r>
          </a:p>
          <a:p>
            <a:pPr algn="just" eaLnBrk="0" hangingPunct="0"/>
            <a:r>
              <a:rPr lang="en-US" sz="2000"/>
              <a:t>- </a:t>
            </a:r>
            <a:r>
              <a:rPr lang="en-US" sz="2000" b="1"/>
              <a:t>Acknowledgment number </a:t>
            </a:r>
            <a:r>
              <a:rPr lang="en-US" sz="2000"/>
              <a:t>(</a:t>
            </a:r>
            <a:r>
              <a:rPr lang="en-US" sz="2000" b="1"/>
              <a:t>ACK </a:t>
            </a:r>
            <a:r>
              <a:rPr lang="en-US" sz="2000"/>
              <a:t>số): số thứ tự của Packet mà bên nhận đang chờ đợi.</a:t>
            </a:r>
          </a:p>
          <a:p>
            <a:pPr algn="just" eaLnBrk="0" hangingPunct="0"/>
            <a:r>
              <a:rPr lang="en-US" sz="2000"/>
              <a:t>- </a:t>
            </a:r>
            <a:r>
              <a:rPr lang="en-US" sz="2000" b="1"/>
              <a:t>Header Length</a:t>
            </a:r>
            <a:r>
              <a:rPr lang="en-US" sz="2000"/>
              <a:t>: chiều dài của gói tin.</a:t>
            </a:r>
          </a:p>
          <a:p>
            <a:pPr algn="just" eaLnBrk="0" hangingPunct="0"/>
            <a:r>
              <a:rPr lang="en-US" sz="2000"/>
              <a:t>- </a:t>
            </a:r>
            <a:r>
              <a:rPr lang="en-US" sz="2000" b="1"/>
              <a:t>Reserved</a:t>
            </a:r>
            <a:r>
              <a:rPr lang="en-US" sz="2000"/>
              <a:t>: trả về 0</a:t>
            </a:r>
          </a:p>
          <a:p>
            <a:pPr algn="just" eaLnBrk="0" hangingPunct="0"/>
            <a:r>
              <a:rPr lang="en-US" sz="2000"/>
              <a:t>- </a:t>
            </a:r>
            <a:r>
              <a:rPr lang="en-US" sz="2000" b="1"/>
              <a:t>Code bit</a:t>
            </a:r>
            <a:r>
              <a:rPr lang="en-US" sz="2000"/>
              <a:t>: các cờ điều khiển.</a:t>
            </a:r>
          </a:p>
          <a:p>
            <a:pPr algn="just" eaLnBrk="0" hangingPunct="0"/>
            <a:r>
              <a:rPr lang="en-US" sz="2000"/>
              <a:t>- </a:t>
            </a:r>
            <a:r>
              <a:rPr lang="en-US" sz="2000" b="1"/>
              <a:t>Windows</a:t>
            </a:r>
            <a:r>
              <a:rPr lang="en-US" sz="2000"/>
              <a:t>: kích thước tối đa mà bên nhận có thể nhận được</a:t>
            </a:r>
          </a:p>
          <a:p>
            <a:pPr algn="just" eaLnBrk="0" hangingPunct="0"/>
            <a:r>
              <a:rPr lang="en-US" sz="2000"/>
              <a:t>- </a:t>
            </a:r>
            <a:r>
              <a:rPr lang="en-US" sz="2000" b="1"/>
              <a:t>Checksum</a:t>
            </a:r>
            <a:r>
              <a:rPr lang="en-US" sz="2000"/>
              <a:t>: máy nhận sẽ dùng 16 bit này để kiểm tra dữ liệu trong gói tin có đúng hay không.</a:t>
            </a:r>
          </a:p>
          <a:p>
            <a:pPr algn="just" eaLnBrk="0" hangingPunct="0"/>
            <a:r>
              <a:rPr lang="en-US" sz="2000"/>
              <a:t>- </a:t>
            </a:r>
            <a:r>
              <a:rPr lang="en-US" sz="2000" b="1"/>
              <a:t>Data</a:t>
            </a:r>
            <a:r>
              <a:rPr lang="en-US" sz="2000"/>
              <a:t>: dữ liệu trong gói tin (nếu có).</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Nguyên tắc hoạt động của TCP</a:t>
            </a:r>
          </a:p>
        </p:txBody>
      </p:sp>
      <p:sp>
        <p:nvSpPr>
          <p:cNvPr id="217091" name="Rectangle 3"/>
          <p:cNvSpPr>
            <a:spLocks noGrp="1" noChangeArrowheads="1"/>
          </p:cNvSpPr>
          <p:nvPr>
            <p:ph sz="quarter" idx="1"/>
          </p:nvPr>
        </p:nvSpPr>
        <p:spPr/>
        <p:txBody>
          <a:bodyPr/>
          <a:lstStyle/>
          <a:p>
            <a:r>
              <a:rPr lang="en-US" sz="2800"/>
              <a:t>Các ứng dụng gửi các dòng gồm các byte 8-bit tới TCP để chuyển qua mạng</a:t>
            </a:r>
          </a:p>
          <a:p>
            <a:r>
              <a:rPr lang="en-US" sz="2800"/>
              <a:t>TCP phân chia dòng byte này thành các đoạn (segment) có kích thước thích hợp</a:t>
            </a:r>
          </a:p>
          <a:p>
            <a:r>
              <a:rPr lang="en-US" sz="2800"/>
              <a:t>Sau đó, TCP chuyển các gói tin thu được tới giao thức IP để gửi nó qua một liên mạng tới mô đun TCP tại máy tính đích</a:t>
            </a:r>
          </a:p>
          <a:p>
            <a:r>
              <a:rPr lang="en-US" sz="2800"/>
              <a:t>Giao thức TCP là giao thức có liên kết</a:t>
            </a:r>
          </a:p>
        </p:txBody>
      </p:sp>
      <p:sp>
        <p:nvSpPr>
          <p:cNvPr id="4" name="Date Placeholder 3"/>
          <p:cNvSpPr>
            <a:spLocks noGrp="1"/>
          </p:cNvSpPr>
          <p:nvPr>
            <p:ph type="dt" sz="half" idx="10"/>
          </p:nvPr>
        </p:nvSpPr>
        <p:spPr/>
        <p:txBody>
          <a:bodyPr/>
          <a:lstStyle/>
          <a:p>
            <a:fld id="{19FDD3C2-505A-45CF-9C2C-1D1CDC0FBB60}"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6A06A18D-E981-4DB8-819A-2D5DF8FEBA08}" type="slidenum">
              <a:rPr lang="en-US" altLang="en-US"/>
              <a:pPr/>
              <a:t>45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 calcmode="lin" valueType="num">
                                      <p:cBhvr additive="base">
                                        <p:cTn id="7" dur="500" fill="hold"/>
                                        <p:tgtEl>
                                          <p:spTgt spid="217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7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7091">
                                            <p:txEl>
                                              <p:pRg st="1" end="1"/>
                                            </p:txEl>
                                          </p:spTgt>
                                        </p:tgtEl>
                                        <p:attrNameLst>
                                          <p:attrName>style.visibility</p:attrName>
                                        </p:attrNameLst>
                                      </p:cBhvr>
                                      <p:to>
                                        <p:strVal val="visible"/>
                                      </p:to>
                                    </p:set>
                                    <p:anim calcmode="lin" valueType="num">
                                      <p:cBhvr additive="base">
                                        <p:cTn id="13" dur="500" fill="hold"/>
                                        <p:tgtEl>
                                          <p:spTgt spid="2170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7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7091">
                                            <p:txEl>
                                              <p:pRg st="2" end="2"/>
                                            </p:txEl>
                                          </p:spTgt>
                                        </p:tgtEl>
                                        <p:attrNameLst>
                                          <p:attrName>style.visibility</p:attrName>
                                        </p:attrNameLst>
                                      </p:cBhvr>
                                      <p:to>
                                        <p:strVal val="visible"/>
                                      </p:to>
                                    </p:set>
                                    <p:anim calcmode="lin" valueType="num">
                                      <p:cBhvr additive="base">
                                        <p:cTn id="19" dur="500" fill="hold"/>
                                        <p:tgtEl>
                                          <p:spTgt spid="2170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7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7091">
                                            <p:txEl>
                                              <p:pRg st="3" end="3"/>
                                            </p:txEl>
                                          </p:spTgt>
                                        </p:tgtEl>
                                        <p:attrNameLst>
                                          <p:attrName>style.visibility</p:attrName>
                                        </p:attrNameLst>
                                      </p:cBhvr>
                                      <p:to>
                                        <p:strVal val="visible"/>
                                      </p:to>
                                    </p:set>
                                    <p:anim calcmode="lin" valueType="num">
                                      <p:cBhvr additive="base">
                                        <p:cTn id="25" dur="500" fill="hold"/>
                                        <p:tgtEl>
                                          <p:spTgt spid="2170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70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Nguyên tắc hoạt động của TCP</a:t>
            </a:r>
          </a:p>
        </p:txBody>
      </p:sp>
      <p:sp>
        <p:nvSpPr>
          <p:cNvPr id="218115" name="Rectangle 3"/>
          <p:cNvSpPr>
            <a:spLocks noGrp="1" noChangeArrowheads="1"/>
          </p:cNvSpPr>
          <p:nvPr>
            <p:ph sz="quarter" idx="1"/>
          </p:nvPr>
        </p:nvSpPr>
        <p:spPr>
          <a:xfrm>
            <a:off x="838200" y="1143000"/>
            <a:ext cx="7693025" cy="4054475"/>
          </a:xfrm>
        </p:spPr>
        <p:txBody>
          <a:bodyPr/>
          <a:lstStyle/>
          <a:p>
            <a:r>
              <a:rPr lang="en-US" sz="2600"/>
              <a:t>Thiết lập kết nối</a:t>
            </a:r>
          </a:p>
          <a:p>
            <a:pPr lvl="1"/>
            <a:r>
              <a:rPr lang="en-US" sz="2200"/>
              <a:t>Bước 1: Client gửi một gói tin (SYN) xin kết nối với server tại một cổng nào đó</a:t>
            </a:r>
          </a:p>
          <a:p>
            <a:pPr lvl="1"/>
            <a:r>
              <a:rPr lang="en-US" sz="2200"/>
              <a:t>Bước 2: Server trả lời bằng một gói tin chấp nhận kết nối (SYN-ACK)</a:t>
            </a:r>
          </a:p>
          <a:p>
            <a:pPr lvl="1"/>
            <a:r>
              <a:rPr lang="en-US" sz="2200"/>
              <a:t>Bước 3: Client gửi một tín hiệu báo nhận (ACK) cho server. Đến đây, cả client và server đều đã nhận được một tin báo nhận (acknowledgement) về kết nối, và việc truyền dữ liệu sẽ diễn ra cho tới khi có tin hiệu đóng kết nối của một trong hai bên, đây chính là đặc điểm mà người ta xếp TCP vào loại giao thức kết nối tin cậy.</a:t>
            </a:r>
          </a:p>
        </p:txBody>
      </p:sp>
      <p:sp>
        <p:nvSpPr>
          <p:cNvPr id="4" name="Date Placeholder 3"/>
          <p:cNvSpPr>
            <a:spLocks noGrp="1"/>
          </p:cNvSpPr>
          <p:nvPr>
            <p:ph type="dt" sz="half" idx="10"/>
          </p:nvPr>
        </p:nvSpPr>
        <p:spPr/>
        <p:txBody>
          <a:bodyPr/>
          <a:lstStyle/>
          <a:p>
            <a:fld id="{D5D8DC47-BD36-4B09-9396-D2D5DE210817}"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BEF5F2BE-730C-481F-91F8-9FAD257B7429}" type="slidenum">
              <a:rPr lang="en-US" altLang="en-US"/>
              <a:pPr/>
              <a:t>46</a:t>
            </a:fld>
            <a:endParaRPr lang="en-U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57200" y="-304800"/>
            <a:ext cx="8229600" cy="1139825"/>
          </a:xfrm>
        </p:spPr>
        <p:txBody>
          <a:bodyPr/>
          <a:lstStyle/>
          <a:p>
            <a:r>
              <a:rPr lang="en-US" sz="2400"/>
              <a:t>Nguyên tắc hoạt động của TCP</a:t>
            </a:r>
          </a:p>
        </p:txBody>
      </p:sp>
      <p:sp>
        <p:nvSpPr>
          <p:cNvPr id="219139" name="Rectangle 3"/>
          <p:cNvSpPr>
            <a:spLocks noGrp="1" noChangeArrowheads="1"/>
          </p:cNvSpPr>
          <p:nvPr>
            <p:ph type="body" sz="half" idx="1"/>
          </p:nvPr>
        </p:nvSpPr>
        <p:spPr>
          <a:xfrm>
            <a:off x="457200" y="1600200"/>
            <a:ext cx="5843588" cy="4530725"/>
          </a:xfrm>
        </p:spPr>
        <p:txBody>
          <a:bodyPr/>
          <a:lstStyle/>
          <a:p>
            <a:r>
              <a:rPr lang="en-US" sz="2600"/>
              <a:t>Thiết lập kết nối: </a:t>
            </a:r>
            <a:r>
              <a:rPr lang="en-US" sz="2200"/>
              <a:t>bắt tay 3 bước</a:t>
            </a:r>
          </a:p>
        </p:txBody>
      </p:sp>
      <p:pic>
        <p:nvPicPr>
          <p:cNvPr id="219140" name="Picture 4" descr="j0195384"/>
          <p:cNvPicPr>
            <a:picLocks noGrp="1" noChangeAspect="1" noChangeArrowheads="1"/>
          </p:cNvPicPr>
          <p:nvPr>
            <p:ph sz="quarter" idx="2"/>
          </p:nvPr>
        </p:nvPicPr>
        <p:blipFill>
          <a:blip r:embed="rId3" cstate="print">
            <a:extLst>
              <a:ext uri="{28A0092B-C50C-407E-A947-70E740481C1C}">
                <a14:useLocalDpi xmlns:a14="http://schemas.microsoft.com/office/drawing/2010/main" val="0"/>
              </a:ext>
            </a:extLst>
          </a:blip>
          <a:stretch>
            <a:fillRect/>
          </a:stretch>
        </p:blipFill>
        <p:spPr>
          <a:xfrm>
            <a:off x="7391400" y="4110228"/>
            <a:ext cx="1795882" cy="1833372"/>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219142" name="Picture 6" descr="IBM Server Xseries 226 8648-4BA"/>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906463" y="2373313"/>
            <a:ext cx="2252662" cy="3328987"/>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
        <p:nvSpPr>
          <p:cNvPr id="12" name="Date Placeholder 5"/>
          <p:cNvSpPr>
            <a:spLocks noGrp="1"/>
          </p:cNvSpPr>
          <p:nvPr>
            <p:ph type="dt" sz="half" idx="10"/>
          </p:nvPr>
        </p:nvSpPr>
        <p:spPr/>
        <p:txBody>
          <a:bodyPr/>
          <a:lstStyle/>
          <a:p>
            <a:fld id="{47B21CC8-E547-4EC1-89A9-CBC0E72120B4}" type="datetime1">
              <a:rPr lang="en-US" smtClean="0"/>
              <a:t>9/4/17</a:t>
            </a:fld>
            <a:endParaRPr lang="en-US" altLang="en-US"/>
          </a:p>
        </p:txBody>
      </p:sp>
      <p:sp>
        <p:nvSpPr>
          <p:cNvPr id="13" name="Footer Placeholder 6"/>
          <p:cNvSpPr>
            <a:spLocks noGrp="1"/>
          </p:cNvSpPr>
          <p:nvPr>
            <p:ph type="ftr" sz="quarter" idx="11"/>
          </p:nvPr>
        </p:nvSpPr>
        <p:spPr/>
        <p:txBody>
          <a:bodyPr/>
          <a:lstStyle/>
          <a:p>
            <a:r>
              <a:rPr lang="en-US" altLang="en-US"/>
              <a:t>Mô hình TCP/IP</a:t>
            </a:r>
          </a:p>
        </p:txBody>
      </p:sp>
      <p:sp>
        <p:nvSpPr>
          <p:cNvPr id="14" name="Slide Number Placeholder 7"/>
          <p:cNvSpPr>
            <a:spLocks noGrp="1"/>
          </p:cNvSpPr>
          <p:nvPr>
            <p:ph type="sldNum" sz="quarter" idx="12"/>
          </p:nvPr>
        </p:nvSpPr>
        <p:spPr>
          <a:xfrm>
            <a:off x="-36364" y="6445101"/>
            <a:ext cx="722164" cy="457200"/>
          </a:xfrm>
        </p:spPr>
        <p:txBody>
          <a:bodyPr/>
          <a:lstStyle/>
          <a:p>
            <a:fld id="{C7FFEFE7-F7AC-4920-AFA4-2A55CFF16250}" type="slidenum">
              <a:rPr lang="en-US" altLang="en-US"/>
              <a:pPr/>
              <a:t>47</a:t>
            </a:fld>
            <a:endParaRPr lang="en-US" altLang="en-US"/>
          </a:p>
        </p:txBody>
      </p:sp>
      <p:sp>
        <p:nvSpPr>
          <p:cNvPr id="219145" name="AutoShape 9"/>
          <p:cNvSpPr>
            <a:spLocks noChangeArrowheads="1"/>
          </p:cNvSpPr>
          <p:nvPr/>
        </p:nvSpPr>
        <p:spPr bwMode="auto">
          <a:xfrm>
            <a:off x="3024188" y="5589588"/>
            <a:ext cx="4572000" cy="431800"/>
          </a:xfrm>
          <a:prstGeom prst="leftArrow">
            <a:avLst>
              <a:gd name="adj1" fmla="val 50000"/>
              <a:gd name="adj2" fmla="val 264706"/>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6" name="Rectangle 10"/>
          <p:cNvSpPr>
            <a:spLocks noChangeArrowheads="1"/>
          </p:cNvSpPr>
          <p:nvPr/>
        </p:nvSpPr>
        <p:spPr bwMode="auto">
          <a:xfrm>
            <a:off x="4217988" y="5978525"/>
            <a:ext cx="30289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B1: Gói tin (SYN) xin kết nối</a:t>
            </a:r>
          </a:p>
        </p:txBody>
      </p:sp>
      <p:sp>
        <p:nvSpPr>
          <p:cNvPr id="219147" name="Rectangle 11"/>
          <p:cNvSpPr>
            <a:spLocks noChangeArrowheads="1"/>
          </p:cNvSpPr>
          <p:nvPr/>
        </p:nvSpPr>
        <p:spPr bwMode="auto">
          <a:xfrm rot="713319">
            <a:off x="3248488" y="4084314"/>
            <a:ext cx="4349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B2: Gói tin chấp nhận kết nối (SYN-ACK)</a:t>
            </a:r>
          </a:p>
        </p:txBody>
      </p:sp>
      <p:sp>
        <p:nvSpPr>
          <p:cNvPr id="219148" name="AutoShape 12"/>
          <p:cNvSpPr>
            <a:spLocks noChangeArrowheads="1"/>
          </p:cNvSpPr>
          <p:nvPr/>
        </p:nvSpPr>
        <p:spPr bwMode="auto">
          <a:xfrm rot="756927">
            <a:off x="3240087" y="4372733"/>
            <a:ext cx="3781425" cy="503237"/>
          </a:xfrm>
          <a:prstGeom prst="rightArrow">
            <a:avLst>
              <a:gd name="adj1" fmla="val 50000"/>
              <a:gd name="adj2" fmla="val 187855"/>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49" name="AutoShape 13"/>
          <p:cNvSpPr>
            <a:spLocks noChangeArrowheads="1"/>
          </p:cNvSpPr>
          <p:nvPr/>
        </p:nvSpPr>
        <p:spPr bwMode="auto">
          <a:xfrm rot="-352780">
            <a:off x="3187695" y="2863207"/>
            <a:ext cx="3852862" cy="431800"/>
          </a:xfrm>
          <a:prstGeom prst="leftArrow">
            <a:avLst>
              <a:gd name="adj1" fmla="val 50000"/>
              <a:gd name="adj2" fmla="val 22307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9150" name="Rectangle 14"/>
          <p:cNvSpPr>
            <a:spLocks noChangeArrowheads="1"/>
          </p:cNvSpPr>
          <p:nvPr/>
        </p:nvSpPr>
        <p:spPr bwMode="auto">
          <a:xfrm rot="-325021">
            <a:off x="3318588" y="2483644"/>
            <a:ext cx="3689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t>B3: Gói tin (ACK) báo nhận kết nối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9145"/>
                                        </p:tgtEl>
                                        <p:attrNameLst>
                                          <p:attrName>style.visibility</p:attrName>
                                        </p:attrNameLst>
                                      </p:cBhvr>
                                      <p:to>
                                        <p:strVal val="visible"/>
                                      </p:to>
                                    </p:set>
                                    <p:anim calcmode="lin" valueType="num">
                                      <p:cBhvr additive="base">
                                        <p:cTn id="7" dur="500" fill="hold"/>
                                        <p:tgtEl>
                                          <p:spTgt spid="219145"/>
                                        </p:tgtEl>
                                        <p:attrNameLst>
                                          <p:attrName>ppt_x</p:attrName>
                                        </p:attrNameLst>
                                      </p:cBhvr>
                                      <p:tavLst>
                                        <p:tav tm="0">
                                          <p:val>
                                            <p:strVal val="1+#ppt_w/2"/>
                                          </p:val>
                                        </p:tav>
                                        <p:tav tm="100000">
                                          <p:val>
                                            <p:strVal val="#ppt_x"/>
                                          </p:val>
                                        </p:tav>
                                      </p:tavLst>
                                    </p:anim>
                                    <p:anim calcmode="lin" valueType="num">
                                      <p:cBhvr additive="base">
                                        <p:cTn id="8" dur="500" fill="hold"/>
                                        <p:tgtEl>
                                          <p:spTgt spid="21914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19146"/>
                                        </p:tgtEl>
                                        <p:attrNameLst>
                                          <p:attrName>style.visibility</p:attrName>
                                        </p:attrNameLst>
                                      </p:cBhvr>
                                      <p:to>
                                        <p:strVal val="visible"/>
                                      </p:to>
                                    </p:set>
                                    <p:anim calcmode="lin" valueType="num">
                                      <p:cBhvr additive="base">
                                        <p:cTn id="11" dur="500" fill="hold"/>
                                        <p:tgtEl>
                                          <p:spTgt spid="219146"/>
                                        </p:tgtEl>
                                        <p:attrNameLst>
                                          <p:attrName>ppt_x</p:attrName>
                                        </p:attrNameLst>
                                      </p:cBhvr>
                                      <p:tavLst>
                                        <p:tav tm="0">
                                          <p:val>
                                            <p:strVal val="1+#ppt_w/2"/>
                                          </p:val>
                                        </p:tav>
                                        <p:tav tm="100000">
                                          <p:val>
                                            <p:strVal val="#ppt_x"/>
                                          </p:val>
                                        </p:tav>
                                      </p:tavLst>
                                    </p:anim>
                                    <p:anim calcmode="lin" valueType="num">
                                      <p:cBhvr additive="base">
                                        <p:cTn id="12" dur="500" fill="hold"/>
                                        <p:tgtEl>
                                          <p:spTgt spid="21914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xit" presetSubtype="4" fill="hold" grpId="1" nodeType="clickEffect">
                                  <p:stCondLst>
                                    <p:cond delay="0"/>
                                  </p:stCondLst>
                                  <p:childTnLst>
                                    <p:anim calcmode="lin" valueType="num">
                                      <p:cBhvr additive="base">
                                        <p:cTn id="16" dur="500"/>
                                        <p:tgtEl>
                                          <p:spTgt spid="219145"/>
                                        </p:tgtEl>
                                        <p:attrNameLst>
                                          <p:attrName>ppt_x</p:attrName>
                                        </p:attrNameLst>
                                      </p:cBhvr>
                                      <p:tavLst>
                                        <p:tav tm="0">
                                          <p:val>
                                            <p:strVal val="ppt_x"/>
                                          </p:val>
                                        </p:tav>
                                        <p:tav tm="100000">
                                          <p:val>
                                            <p:strVal val="ppt_x"/>
                                          </p:val>
                                        </p:tav>
                                      </p:tavLst>
                                    </p:anim>
                                    <p:anim calcmode="lin" valueType="num">
                                      <p:cBhvr additive="base">
                                        <p:cTn id="17" dur="500"/>
                                        <p:tgtEl>
                                          <p:spTgt spid="219145"/>
                                        </p:tgtEl>
                                        <p:attrNameLst>
                                          <p:attrName>ppt_y</p:attrName>
                                        </p:attrNameLst>
                                      </p:cBhvr>
                                      <p:tavLst>
                                        <p:tav tm="0">
                                          <p:val>
                                            <p:strVal val="ppt_y"/>
                                          </p:val>
                                        </p:tav>
                                        <p:tav tm="100000">
                                          <p:val>
                                            <p:strVal val="1+ppt_h/2"/>
                                          </p:val>
                                        </p:tav>
                                      </p:tavLst>
                                    </p:anim>
                                    <p:set>
                                      <p:cBhvr>
                                        <p:cTn id="18" dur="1" fill="hold">
                                          <p:stCondLst>
                                            <p:cond delay="499"/>
                                          </p:stCondLst>
                                        </p:cTn>
                                        <p:tgtEl>
                                          <p:spTgt spid="219145"/>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219146"/>
                                        </p:tgtEl>
                                        <p:attrNameLst>
                                          <p:attrName>ppt_x</p:attrName>
                                        </p:attrNameLst>
                                      </p:cBhvr>
                                      <p:tavLst>
                                        <p:tav tm="0">
                                          <p:val>
                                            <p:strVal val="ppt_x"/>
                                          </p:val>
                                        </p:tav>
                                        <p:tav tm="100000">
                                          <p:val>
                                            <p:strVal val="ppt_x"/>
                                          </p:val>
                                        </p:tav>
                                      </p:tavLst>
                                    </p:anim>
                                    <p:anim calcmode="lin" valueType="num">
                                      <p:cBhvr additive="base">
                                        <p:cTn id="21" dur="500"/>
                                        <p:tgtEl>
                                          <p:spTgt spid="219146"/>
                                        </p:tgtEl>
                                        <p:attrNameLst>
                                          <p:attrName>ppt_y</p:attrName>
                                        </p:attrNameLst>
                                      </p:cBhvr>
                                      <p:tavLst>
                                        <p:tav tm="0">
                                          <p:val>
                                            <p:strVal val="ppt_y"/>
                                          </p:val>
                                        </p:tav>
                                        <p:tav tm="100000">
                                          <p:val>
                                            <p:strVal val="1+ppt_h/2"/>
                                          </p:val>
                                        </p:tav>
                                      </p:tavLst>
                                    </p:anim>
                                    <p:set>
                                      <p:cBhvr>
                                        <p:cTn id="22" dur="1" fill="hold">
                                          <p:stCondLst>
                                            <p:cond delay="499"/>
                                          </p:stCondLst>
                                        </p:cTn>
                                        <p:tgtEl>
                                          <p:spTgt spid="21914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9147"/>
                                        </p:tgtEl>
                                        <p:attrNameLst>
                                          <p:attrName>style.visibility</p:attrName>
                                        </p:attrNameLst>
                                      </p:cBhvr>
                                      <p:to>
                                        <p:strVal val="visible"/>
                                      </p:to>
                                    </p:set>
                                    <p:anim calcmode="lin" valueType="num">
                                      <p:cBhvr additive="base">
                                        <p:cTn id="27" dur="500" fill="hold"/>
                                        <p:tgtEl>
                                          <p:spTgt spid="219147"/>
                                        </p:tgtEl>
                                        <p:attrNameLst>
                                          <p:attrName>ppt_x</p:attrName>
                                        </p:attrNameLst>
                                      </p:cBhvr>
                                      <p:tavLst>
                                        <p:tav tm="0">
                                          <p:val>
                                            <p:strVal val="0-#ppt_w/2"/>
                                          </p:val>
                                        </p:tav>
                                        <p:tav tm="100000">
                                          <p:val>
                                            <p:strVal val="#ppt_x"/>
                                          </p:val>
                                        </p:tav>
                                      </p:tavLst>
                                    </p:anim>
                                    <p:anim calcmode="lin" valueType="num">
                                      <p:cBhvr additive="base">
                                        <p:cTn id="28" dur="500" fill="hold"/>
                                        <p:tgtEl>
                                          <p:spTgt spid="21914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19148"/>
                                        </p:tgtEl>
                                        <p:attrNameLst>
                                          <p:attrName>style.visibility</p:attrName>
                                        </p:attrNameLst>
                                      </p:cBhvr>
                                      <p:to>
                                        <p:strVal val="visible"/>
                                      </p:to>
                                    </p:set>
                                    <p:anim calcmode="lin" valueType="num">
                                      <p:cBhvr additive="base">
                                        <p:cTn id="31" dur="500" fill="hold"/>
                                        <p:tgtEl>
                                          <p:spTgt spid="219148"/>
                                        </p:tgtEl>
                                        <p:attrNameLst>
                                          <p:attrName>ppt_x</p:attrName>
                                        </p:attrNameLst>
                                      </p:cBhvr>
                                      <p:tavLst>
                                        <p:tav tm="0">
                                          <p:val>
                                            <p:strVal val="0-#ppt_w/2"/>
                                          </p:val>
                                        </p:tav>
                                        <p:tav tm="100000">
                                          <p:val>
                                            <p:strVal val="#ppt_x"/>
                                          </p:val>
                                        </p:tav>
                                      </p:tavLst>
                                    </p:anim>
                                    <p:anim calcmode="lin" valueType="num">
                                      <p:cBhvr additive="base">
                                        <p:cTn id="32" dur="500" fill="hold"/>
                                        <p:tgtEl>
                                          <p:spTgt spid="21914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9149"/>
                                        </p:tgtEl>
                                        <p:attrNameLst>
                                          <p:attrName>style.visibility</p:attrName>
                                        </p:attrNameLst>
                                      </p:cBhvr>
                                      <p:to>
                                        <p:strVal val="visible"/>
                                      </p:to>
                                    </p:set>
                                    <p:anim calcmode="lin" valueType="num">
                                      <p:cBhvr additive="base">
                                        <p:cTn id="37" dur="500" fill="hold"/>
                                        <p:tgtEl>
                                          <p:spTgt spid="219149"/>
                                        </p:tgtEl>
                                        <p:attrNameLst>
                                          <p:attrName>ppt_x</p:attrName>
                                        </p:attrNameLst>
                                      </p:cBhvr>
                                      <p:tavLst>
                                        <p:tav tm="0">
                                          <p:val>
                                            <p:strVal val="1+#ppt_w/2"/>
                                          </p:val>
                                        </p:tav>
                                        <p:tav tm="100000">
                                          <p:val>
                                            <p:strVal val="#ppt_x"/>
                                          </p:val>
                                        </p:tav>
                                      </p:tavLst>
                                    </p:anim>
                                    <p:anim calcmode="lin" valueType="num">
                                      <p:cBhvr additive="base">
                                        <p:cTn id="38" dur="500" fill="hold"/>
                                        <p:tgtEl>
                                          <p:spTgt spid="219149"/>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19150"/>
                                        </p:tgtEl>
                                        <p:attrNameLst>
                                          <p:attrName>style.visibility</p:attrName>
                                        </p:attrNameLst>
                                      </p:cBhvr>
                                      <p:to>
                                        <p:strVal val="visible"/>
                                      </p:to>
                                    </p:set>
                                    <p:anim calcmode="lin" valueType="num">
                                      <p:cBhvr additive="base">
                                        <p:cTn id="41" dur="500" fill="hold"/>
                                        <p:tgtEl>
                                          <p:spTgt spid="219150"/>
                                        </p:tgtEl>
                                        <p:attrNameLst>
                                          <p:attrName>ppt_x</p:attrName>
                                        </p:attrNameLst>
                                      </p:cBhvr>
                                      <p:tavLst>
                                        <p:tav tm="0">
                                          <p:val>
                                            <p:strVal val="1+#ppt_w/2"/>
                                          </p:val>
                                        </p:tav>
                                        <p:tav tm="100000">
                                          <p:val>
                                            <p:strVal val="#ppt_x"/>
                                          </p:val>
                                        </p:tav>
                                      </p:tavLst>
                                    </p:anim>
                                    <p:anim calcmode="lin" valueType="num">
                                      <p:cBhvr additive="base">
                                        <p:cTn id="42" dur="500" fill="hold"/>
                                        <p:tgtEl>
                                          <p:spTgt spid="219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5" grpId="0" animBg="1"/>
      <p:bldP spid="219145" grpId="1" animBg="1"/>
      <p:bldP spid="219146" grpId="0"/>
      <p:bldP spid="219146" grpId="1"/>
      <p:bldP spid="219147" grpId="0"/>
      <p:bldP spid="219148" grpId="0" animBg="1"/>
      <p:bldP spid="219149" grpId="0" animBg="1"/>
      <p:bldP spid="21915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57200" y="-228600"/>
            <a:ext cx="8229600" cy="1139825"/>
          </a:xfrm>
        </p:spPr>
        <p:txBody>
          <a:bodyPr/>
          <a:lstStyle/>
          <a:p>
            <a:r>
              <a:rPr lang="en-US"/>
              <a:t>Nguyên tắc hoạt động của TCP</a:t>
            </a:r>
          </a:p>
        </p:txBody>
      </p:sp>
      <p:sp>
        <p:nvSpPr>
          <p:cNvPr id="223235" name="Rectangle 3"/>
          <p:cNvSpPr>
            <a:spLocks noGrp="1" noChangeArrowheads="1"/>
          </p:cNvSpPr>
          <p:nvPr>
            <p:ph type="body" sz="half" idx="1"/>
          </p:nvPr>
        </p:nvSpPr>
        <p:spPr>
          <a:xfrm>
            <a:off x="685800" y="1066800"/>
            <a:ext cx="8382000" cy="4090988"/>
          </a:xfrm>
        </p:spPr>
        <p:txBody>
          <a:bodyPr/>
          <a:lstStyle/>
          <a:p>
            <a:r>
              <a:rPr lang="en-US" sz="2600" b="1"/>
              <a:t>Truyền dữ liệu</a:t>
            </a:r>
          </a:p>
          <a:p>
            <a:pPr lvl="1"/>
            <a:r>
              <a:rPr lang="en-US" sz="2200"/>
              <a:t>2 bước đầu tiên trong 3 bước bắt tay, 2 máy tính trao đổi một số thứ tự gói ban đầu (Initial Sequence Number - ISN)</a:t>
            </a:r>
          </a:p>
          <a:p>
            <a:pPr lvl="1"/>
            <a:r>
              <a:rPr lang="en-US" sz="2200"/>
              <a:t>Có thể chọn ISN ngẫu nhiên</a:t>
            </a:r>
          </a:p>
          <a:p>
            <a:pPr lvl="1"/>
            <a:r>
              <a:rPr lang="en-US" sz="2200"/>
              <a:t>ISN dùng để đánh dấu các khối dữ liệu gửi từ mỗi máy tính</a:t>
            </a:r>
          </a:p>
          <a:p>
            <a:pPr lvl="1"/>
            <a:r>
              <a:rPr lang="en-US" sz="2200"/>
              <a:t>Sau mỗi byte được truyền đi, số này lại được tăng lên</a:t>
            </a:r>
          </a:p>
          <a:p>
            <a:pPr lvl="1"/>
            <a:r>
              <a:rPr lang="en-US" sz="2200"/>
              <a:t>Trên lý thuyết, mỗi byte gửi đi đều có một số thứ tự và khi nhận được thì máy tính nhận gửi lại tin báo nhận (ACK)</a:t>
            </a:r>
          </a:p>
          <a:p>
            <a:pPr lvl="1"/>
            <a:r>
              <a:rPr lang="en-US" sz="2200"/>
              <a:t>Trong thực tế thì chỉ có byte dữ liệu đầu tiên được gán số thứ tự trong trường số thứ tự của gói tin và bên nhận sẽ gửi tin báo nhận bằng cách gửi số thứ tự của byte đang chờ</a:t>
            </a:r>
          </a:p>
        </p:txBody>
      </p:sp>
      <p:sp>
        <p:nvSpPr>
          <p:cNvPr id="4" name="Date Placeholder 5"/>
          <p:cNvSpPr>
            <a:spLocks noGrp="1"/>
          </p:cNvSpPr>
          <p:nvPr>
            <p:ph type="dt" sz="half" idx="10"/>
          </p:nvPr>
        </p:nvSpPr>
        <p:spPr/>
        <p:txBody>
          <a:bodyPr/>
          <a:lstStyle/>
          <a:p>
            <a:fld id="{564CBA96-4B39-485F-B8E9-A1FA0DEB3186}" type="datetime1">
              <a:rPr lang="en-US" smtClean="0"/>
              <a:t>9/4/17</a:t>
            </a:fld>
            <a:endParaRPr lang="en-US" altLang="en-US"/>
          </a:p>
        </p:txBody>
      </p:sp>
      <p:sp>
        <p:nvSpPr>
          <p:cNvPr id="5" name="Footer Placeholder 6"/>
          <p:cNvSpPr>
            <a:spLocks noGrp="1"/>
          </p:cNvSpPr>
          <p:nvPr>
            <p:ph type="ftr" sz="quarter" idx="11"/>
          </p:nvPr>
        </p:nvSpPr>
        <p:spPr/>
        <p:txBody>
          <a:bodyPr/>
          <a:lstStyle/>
          <a:p>
            <a:r>
              <a:rPr lang="en-US" altLang="en-US"/>
              <a:t>Mô hình TCP/IP</a:t>
            </a:r>
          </a:p>
        </p:txBody>
      </p:sp>
      <p:sp>
        <p:nvSpPr>
          <p:cNvPr id="6" name="Slide Number Placeholder 7"/>
          <p:cNvSpPr>
            <a:spLocks noGrp="1"/>
          </p:cNvSpPr>
          <p:nvPr>
            <p:ph type="sldNum" sz="quarter" idx="12"/>
          </p:nvPr>
        </p:nvSpPr>
        <p:spPr/>
        <p:txBody>
          <a:bodyPr/>
          <a:lstStyle/>
          <a:p>
            <a:fld id="{4D3FE4AC-AAAC-4640-8A64-B1B1CB85250D}" type="slidenum">
              <a:rPr lang="en-US" altLang="en-US"/>
              <a:pPr/>
              <a:t>48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anim calcmode="lin" valueType="num">
                                      <p:cBhvr additive="base">
                                        <p:cTn id="7" dur="500" fill="hold"/>
                                        <p:tgtEl>
                                          <p:spTgt spid="2232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32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3235">
                                            <p:txEl>
                                              <p:pRg st="2" end="2"/>
                                            </p:txEl>
                                          </p:spTgt>
                                        </p:tgtEl>
                                        <p:attrNameLst>
                                          <p:attrName>style.visibility</p:attrName>
                                        </p:attrNameLst>
                                      </p:cBhvr>
                                      <p:to>
                                        <p:strVal val="visible"/>
                                      </p:to>
                                    </p:set>
                                    <p:anim calcmode="lin" valueType="num">
                                      <p:cBhvr additive="base">
                                        <p:cTn id="13" dur="500" fill="hold"/>
                                        <p:tgtEl>
                                          <p:spTgt spid="2232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3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3235">
                                            <p:txEl>
                                              <p:pRg st="3" end="3"/>
                                            </p:txEl>
                                          </p:spTgt>
                                        </p:tgtEl>
                                        <p:attrNameLst>
                                          <p:attrName>style.visibility</p:attrName>
                                        </p:attrNameLst>
                                      </p:cBhvr>
                                      <p:to>
                                        <p:strVal val="visible"/>
                                      </p:to>
                                    </p:set>
                                    <p:anim calcmode="lin" valueType="num">
                                      <p:cBhvr additive="base">
                                        <p:cTn id="19" dur="500" fill="hold"/>
                                        <p:tgtEl>
                                          <p:spTgt spid="22323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32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3235">
                                            <p:txEl>
                                              <p:pRg st="4" end="4"/>
                                            </p:txEl>
                                          </p:spTgt>
                                        </p:tgtEl>
                                        <p:attrNameLst>
                                          <p:attrName>style.visibility</p:attrName>
                                        </p:attrNameLst>
                                      </p:cBhvr>
                                      <p:to>
                                        <p:strVal val="visible"/>
                                      </p:to>
                                    </p:set>
                                    <p:anim calcmode="lin" valueType="num">
                                      <p:cBhvr additive="base">
                                        <p:cTn id="25" dur="500" fill="hold"/>
                                        <p:tgtEl>
                                          <p:spTgt spid="2232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32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3235">
                                            <p:txEl>
                                              <p:pRg st="5" end="5"/>
                                            </p:txEl>
                                          </p:spTgt>
                                        </p:tgtEl>
                                        <p:attrNameLst>
                                          <p:attrName>style.visibility</p:attrName>
                                        </p:attrNameLst>
                                      </p:cBhvr>
                                      <p:to>
                                        <p:strVal val="visible"/>
                                      </p:to>
                                    </p:set>
                                    <p:anim calcmode="lin" valueType="num">
                                      <p:cBhvr additive="base">
                                        <p:cTn id="31" dur="500" fill="hold"/>
                                        <p:tgtEl>
                                          <p:spTgt spid="22323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32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23235">
                                            <p:txEl>
                                              <p:pRg st="6" end="6"/>
                                            </p:txEl>
                                          </p:spTgt>
                                        </p:tgtEl>
                                        <p:attrNameLst>
                                          <p:attrName>style.visibility</p:attrName>
                                        </p:attrNameLst>
                                      </p:cBhvr>
                                      <p:to>
                                        <p:strVal val="visible"/>
                                      </p:to>
                                    </p:set>
                                    <p:anim calcmode="lin" valueType="num">
                                      <p:cBhvr additive="base">
                                        <p:cTn id="37" dur="500" fill="hold"/>
                                        <p:tgtEl>
                                          <p:spTgt spid="22323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323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57200" y="-304800"/>
            <a:ext cx="8229600" cy="1139825"/>
          </a:xfrm>
        </p:spPr>
        <p:txBody>
          <a:bodyPr/>
          <a:lstStyle/>
          <a:p>
            <a:r>
              <a:rPr lang="en-US"/>
              <a:t>Nguyên tắc hoạt động của TCP</a:t>
            </a:r>
          </a:p>
        </p:txBody>
      </p:sp>
      <p:sp>
        <p:nvSpPr>
          <p:cNvPr id="224259" name="Rectangle 3"/>
          <p:cNvSpPr>
            <a:spLocks noGrp="1" noChangeArrowheads="1"/>
          </p:cNvSpPr>
          <p:nvPr>
            <p:ph type="body" sz="half" idx="1"/>
          </p:nvPr>
        </p:nvSpPr>
        <p:spPr>
          <a:xfrm>
            <a:off x="762000" y="1219200"/>
            <a:ext cx="8077200" cy="4724400"/>
          </a:xfrm>
        </p:spPr>
        <p:txBody>
          <a:bodyPr/>
          <a:lstStyle/>
          <a:p>
            <a:pPr algn="just"/>
            <a:r>
              <a:rPr lang="en-US" sz="2600" b="1"/>
              <a:t>Truyền dữ liệu (t)</a:t>
            </a:r>
          </a:p>
          <a:p>
            <a:pPr lvl="1" algn="just"/>
            <a:r>
              <a:rPr lang="en-US" sz="2400"/>
              <a:t>Số thứ tự và tin báo nhận giải quyết được các vấn đề về lặp gói tin, truyền lại những gói bị hỏng/mất và các gói tin đến sai thứ tự</a:t>
            </a:r>
          </a:p>
          <a:p>
            <a:pPr lvl="1" algn="just"/>
            <a:r>
              <a:rPr lang="en-US" sz="2400"/>
              <a:t>Tin báo nhận (hoặc không có tin báo nhận) là tín hiệu về tình trạng đường truyền giữa 2 máy tính</a:t>
            </a:r>
          </a:p>
          <a:p>
            <a:pPr lvl="1" algn="just"/>
            <a:r>
              <a:rPr lang="en-US" sz="2400"/>
              <a:t>TCP sử dụng một số cơ chế nhằm đạt được hiệu suất cao và ngăn ngừa khả năng nghẽn mạng gồm: cửa sổ trượt (sliding window), các thuật toán: slow-start, tránh nghẽn mạng (congestion avoidance), truyền lại và phục hồi nhanh, ...</a:t>
            </a:r>
          </a:p>
        </p:txBody>
      </p:sp>
      <p:sp>
        <p:nvSpPr>
          <p:cNvPr id="4" name="Date Placeholder 5"/>
          <p:cNvSpPr>
            <a:spLocks noGrp="1"/>
          </p:cNvSpPr>
          <p:nvPr>
            <p:ph type="dt" sz="half" idx="10"/>
          </p:nvPr>
        </p:nvSpPr>
        <p:spPr/>
        <p:txBody>
          <a:bodyPr/>
          <a:lstStyle/>
          <a:p>
            <a:fld id="{590EFE0D-1518-4433-8CFE-A7B5169AE761}" type="datetime1">
              <a:rPr lang="en-US" smtClean="0"/>
              <a:t>9/4/17</a:t>
            </a:fld>
            <a:endParaRPr lang="en-US" altLang="en-US"/>
          </a:p>
        </p:txBody>
      </p:sp>
      <p:sp>
        <p:nvSpPr>
          <p:cNvPr id="5" name="Footer Placeholder 6"/>
          <p:cNvSpPr>
            <a:spLocks noGrp="1"/>
          </p:cNvSpPr>
          <p:nvPr>
            <p:ph type="ftr" sz="quarter" idx="11"/>
          </p:nvPr>
        </p:nvSpPr>
        <p:spPr/>
        <p:txBody>
          <a:bodyPr/>
          <a:lstStyle/>
          <a:p>
            <a:r>
              <a:rPr lang="en-US" altLang="en-US"/>
              <a:t>Mô hình TCP/IP</a:t>
            </a:r>
          </a:p>
        </p:txBody>
      </p:sp>
      <p:sp>
        <p:nvSpPr>
          <p:cNvPr id="6" name="Slide Number Placeholder 7"/>
          <p:cNvSpPr>
            <a:spLocks noGrp="1"/>
          </p:cNvSpPr>
          <p:nvPr>
            <p:ph type="sldNum" sz="quarter" idx="12"/>
          </p:nvPr>
        </p:nvSpPr>
        <p:spPr/>
        <p:txBody>
          <a:bodyPr/>
          <a:lstStyle/>
          <a:p>
            <a:fld id="{78F258F9-6C58-435E-9B9A-1DCCF2CA4D66}" type="slidenum">
              <a:rPr lang="en-US" altLang="en-US"/>
              <a:pPr/>
              <a:t>49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4259">
                                            <p:txEl>
                                              <p:pRg st="1" end="1"/>
                                            </p:txEl>
                                          </p:spTgt>
                                        </p:tgtEl>
                                        <p:attrNameLst>
                                          <p:attrName>style.visibility</p:attrName>
                                        </p:attrNameLst>
                                      </p:cBhvr>
                                      <p:to>
                                        <p:strVal val="visible"/>
                                      </p:to>
                                    </p:set>
                                    <p:anim calcmode="lin" valueType="num">
                                      <p:cBhvr additive="base">
                                        <p:cTn id="7"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4259">
                                            <p:txEl>
                                              <p:pRg st="2" end="2"/>
                                            </p:txEl>
                                          </p:spTgt>
                                        </p:tgtEl>
                                        <p:attrNameLst>
                                          <p:attrName>style.visibility</p:attrName>
                                        </p:attrNameLst>
                                      </p:cBhvr>
                                      <p:to>
                                        <p:strVal val="visible"/>
                                      </p:to>
                                    </p:set>
                                    <p:anim calcmode="lin" valueType="num">
                                      <p:cBhvr additive="base">
                                        <p:cTn id="13"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4259">
                                            <p:txEl>
                                              <p:pRg st="3" end="3"/>
                                            </p:txEl>
                                          </p:spTgt>
                                        </p:tgtEl>
                                        <p:attrNameLst>
                                          <p:attrName>style.visibility</p:attrName>
                                        </p:attrNameLst>
                                      </p:cBhvr>
                                      <p:to>
                                        <p:strVal val="visible"/>
                                      </p:to>
                                    </p:set>
                                    <p:anim calcmode="lin" valueType="num">
                                      <p:cBhvr additive="base">
                                        <p:cTn id="19"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r>
              <a:rPr lang="en-US"/>
              <a:t>4</a:t>
            </a:r>
            <a:r>
              <a:rPr lang="en-US" smtClean="0"/>
              <a:t>.1</a:t>
            </a:r>
            <a:r>
              <a:rPr lang="en-US"/>
              <a:t>. Tổng quan về TCP/IP</a:t>
            </a:r>
          </a:p>
        </p:txBody>
      </p:sp>
      <p:sp>
        <p:nvSpPr>
          <p:cNvPr id="269315" name="Rectangle 3"/>
          <p:cNvSpPr>
            <a:spLocks noGrp="1" noChangeArrowheads="1"/>
          </p:cNvSpPr>
          <p:nvPr>
            <p:ph sz="quarter" idx="1"/>
          </p:nvPr>
        </p:nvSpPr>
        <p:spPr/>
        <p:txBody>
          <a:bodyPr/>
          <a:lstStyle/>
          <a:p>
            <a:pPr>
              <a:lnSpc>
                <a:spcPct val="90000"/>
              </a:lnSpc>
              <a:buFont typeface="Wingdings" pitchFamily="2" charset="2"/>
              <a:buNone/>
            </a:pPr>
            <a:r>
              <a:rPr lang="en-US"/>
              <a:t>4</a:t>
            </a:r>
            <a:r>
              <a:rPr lang="en-US" smtClean="0"/>
              <a:t>.1.1</a:t>
            </a:r>
            <a:r>
              <a:rPr lang="en-US"/>
              <a:t>. Sự hình thành và phát triển</a:t>
            </a:r>
          </a:p>
          <a:p>
            <a:pPr>
              <a:lnSpc>
                <a:spcPct val="90000"/>
              </a:lnSpc>
            </a:pPr>
            <a:r>
              <a:rPr lang="en-US"/>
              <a:t>TCP/IP (Transmission Control Protocol/Internet Protocol) là bộ giao thức cùng làm việc với nhau để cung cấp phương tiện truyền thông liên mạng. </a:t>
            </a:r>
          </a:p>
          <a:p>
            <a:pPr>
              <a:lnSpc>
                <a:spcPct val="90000"/>
              </a:lnSpc>
            </a:pPr>
            <a:r>
              <a:rPr lang="en-US"/>
              <a:t>TCP/IP được phát triển từ thời kỳ đầu của Internet, được đề xuất bởi Vinton G. Cerf và Robert E. Kahn (Mỹ), 1974.</a:t>
            </a:r>
          </a:p>
          <a:p>
            <a:pPr>
              <a:lnSpc>
                <a:spcPct val="90000"/>
              </a:lnSpc>
            </a:pPr>
            <a:r>
              <a:rPr lang="en-US"/>
              <a:t>Mô hình TCP/IP bốn tầng được thiết kế dựa trên họ giao thức TCP/IP. </a:t>
            </a:r>
          </a:p>
          <a:p>
            <a:pPr>
              <a:lnSpc>
                <a:spcPct val="90000"/>
              </a:lnSpc>
            </a:pPr>
            <a:endParaRPr lang="en-US"/>
          </a:p>
        </p:txBody>
      </p:sp>
      <p:sp>
        <p:nvSpPr>
          <p:cNvPr id="4" name="Date Placeholder 3"/>
          <p:cNvSpPr>
            <a:spLocks noGrp="1"/>
          </p:cNvSpPr>
          <p:nvPr>
            <p:ph type="dt" sz="half" idx="10"/>
          </p:nvPr>
        </p:nvSpPr>
        <p:spPr/>
        <p:txBody>
          <a:bodyPr/>
          <a:lstStyle/>
          <a:p>
            <a:fld id="{4B62ABA6-8991-4C74-A6A4-D9E3D86483C5}"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3500083E-7AE5-4F63-A0B8-CB27BFEF5812}" type="slidenum">
              <a:rPr lang="en-US" altLang="en-US"/>
              <a:pPr/>
              <a:t>5</a:t>
            </a:fld>
            <a:endParaRPr lang="en-US"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228600" y="-304800"/>
            <a:ext cx="8229600" cy="1139825"/>
          </a:xfrm>
        </p:spPr>
        <p:txBody>
          <a:bodyPr/>
          <a:lstStyle/>
          <a:p>
            <a:r>
              <a:rPr lang="en-US"/>
              <a:t>Nguyên tắc hoạt động của TCP</a:t>
            </a:r>
          </a:p>
        </p:txBody>
      </p:sp>
      <p:sp>
        <p:nvSpPr>
          <p:cNvPr id="225283" name="Rectangle 3"/>
          <p:cNvSpPr>
            <a:spLocks noGrp="1" noChangeArrowheads="1"/>
          </p:cNvSpPr>
          <p:nvPr>
            <p:ph type="body" sz="half" idx="1"/>
          </p:nvPr>
        </p:nvSpPr>
        <p:spPr>
          <a:xfrm>
            <a:off x="685800" y="1371600"/>
            <a:ext cx="7837488" cy="3479800"/>
          </a:xfrm>
        </p:spPr>
        <p:txBody>
          <a:bodyPr/>
          <a:lstStyle/>
          <a:p>
            <a:r>
              <a:rPr lang="en-US"/>
              <a:t>Nhận xét việc truyền dữ liệu</a:t>
            </a:r>
          </a:p>
          <a:p>
            <a:pPr lvl="1"/>
            <a:r>
              <a:rPr lang="en-US"/>
              <a:t>Truyền dữ liệu không lỗi (cơ chế sửa lỗi/truyền lại)</a:t>
            </a:r>
          </a:p>
          <a:p>
            <a:pPr lvl="1"/>
            <a:r>
              <a:rPr lang="en-US"/>
              <a:t>Truyền các gói dữ liệu theo đúng thứ tự</a:t>
            </a:r>
          </a:p>
          <a:p>
            <a:pPr lvl="1"/>
            <a:r>
              <a:rPr lang="en-US"/>
              <a:t>Truyền lại các gói dữ liệu mất trên đường truyền</a:t>
            </a:r>
          </a:p>
          <a:p>
            <a:pPr lvl="1"/>
            <a:r>
              <a:rPr lang="en-US"/>
              <a:t>Loại bỏ các gói dữ liệu trùng lặp.</a:t>
            </a:r>
          </a:p>
          <a:p>
            <a:pPr lvl="1"/>
            <a:r>
              <a:rPr lang="en-US"/>
              <a:t>Cơ chế hạn chế tắc nghẽn đường truyền</a:t>
            </a:r>
          </a:p>
        </p:txBody>
      </p:sp>
      <p:sp>
        <p:nvSpPr>
          <p:cNvPr id="4" name="Date Placeholder 5"/>
          <p:cNvSpPr>
            <a:spLocks noGrp="1"/>
          </p:cNvSpPr>
          <p:nvPr>
            <p:ph type="dt" sz="half" idx="10"/>
          </p:nvPr>
        </p:nvSpPr>
        <p:spPr/>
        <p:txBody>
          <a:bodyPr/>
          <a:lstStyle/>
          <a:p>
            <a:fld id="{2E24557A-15C3-4FA9-A4F2-91821162520C}" type="datetime1">
              <a:rPr lang="en-US" smtClean="0"/>
              <a:t>9/4/17</a:t>
            </a:fld>
            <a:endParaRPr lang="en-US" altLang="en-US"/>
          </a:p>
        </p:txBody>
      </p:sp>
      <p:sp>
        <p:nvSpPr>
          <p:cNvPr id="5" name="Footer Placeholder 6"/>
          <p:cNvSpPr>
            <a:spLocks noGrp="1"/>
          </p:cNvSpPr>
          <p:nvPr>
            <p:ph type="ftr" sz="quarter" idx="11"/>
          </p:nvPr>
        </p:nvSpPr>
        <p:spPr/>
        <p:txBody>
          <a:bodyPr/>
          <a:lstStyle/>
          <a:p>
            <a:r>
              <a:rPr lang="en-US" altLang="en-US"/>
              <a:t>Mô hình TCP/IP</a:t>
            </a:r>
          </a:p>
        </p:txBody>
      </p:sp>
      <p:sp>
        <p:nvSpPr>
          <p:cNvPr id="6" name="Slide Number Placeholder 7"/>
          <p:cNvSpPr>
            <a:spLocks noGrp="1"/>
          </p:cNvSpPr>
          <p:nvPr>
            <p:ph type="sldNum" sz="quarter" idx="12"/>
          </p:nvPr>
        </p:nvSpPr>
        <p:spPr/>
        <p:txBody>
          <a:bodyPr/>
          <a:lstStyle/>
          <a:p>
            <a:fld id="{375EE018-2B9E-4077-A5CA-1D0217D9098A}" type="slidenum">
              <a:rPr lang="en-US" altLang="en-US"/>
              <a:pPr/>
              <a:t>50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283">
                                            <p:txEl>
                                              <p:pRg st="1" end="1"/>
                                            </p:txEl>
                                          </p:spTgt>
                                        </p:tgtEl>
                                        <p:attrNameLst>
                                          <p:attrName>style.visibility</p:attrName>
                                        </p:attrNameLst>
                                      </p:cBhvr>
                                      <p:to>
                                        <p:strVal val="visible"/>
                                      </p:to>
                                    </p:set>
                                    <p:anim calcmode="lin" valueType="num">
                                      <p:cBhvr additive="base">
                                        <p:cTn id="7" dur="500" fill="hold"/>
                                        <p:tgtEl>
                                          <p:spTgt spid="2252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2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5283">
                                            <p:txEl>
                                              <p:pRg st="2" end="2"/>
                                            </p:txEl>
                                          </p:spTgt>
                                        </p:tgtEl>
                                        <p:attrNameLst>
                                          <p:attrName>style.visibility</p:attrName>
                                        </p:attrNameLst>
                                      </p:cBhvr>
                                      <p:to>
                                        <p:strVal val="visible"/>
                                      </p:to>
                                    </p:set>
                                    <p:anim calcmode="lin" valueType="num">
                                      <p:cBhvr additive="base">
                                        <p:cTn id="13" dur="500" fill="hold"/>
                                        <p:tgtEl>
                                          <p:spTgt spid="2252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2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5283">
                                            <p:txEl>
                                              <p:pRg st="3" end="3"/>
                                            </p:txEl>
                                          </p:spTgt>
                                        </p:tgtEl>
                                        <p:attrNameLst>
                                          <p:attrName>style.visibility</p:attrName>
                                        </p:attrNameLst>
                                      </p:cBhvr>
                                      <p:to>
                                        <p:strVal val="visible"/>
                                      </p:to>
                                    </p:set>
                                    <p:anim calcmode="lin" valueType="num">
                                      <p:cBhvr additive="base">
                                        <p:cTn id="19" dur="500" fill="hold"/>
                                        <p:tgtEl>
                                          <p:spTgt spid="2252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2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5283">
                                            <p:txEl>
                                              <p:pRg st="4" end="4"/>
                                            </p:txEl>
                                          </p:spTgt>
                                        </p:tgtEl>
                                        <p:attrNameLst>
                                          <p:attrName>style.visibility</p:attrName>
                                        </p:attrNameLst>
                                      </p:cBhvr>
                                      <p:to>
                                        <p:strVal val="visible"/>
                                      </p:to>
                                    </p:set>
                                    <p:anim calcmode="lin" valueType="num">
                                      <p:cBhvr additive="base">
                                        <p:cTn id="25" dur="500" fill="hold"/>
                                        <p:tgtEl>
                                          <p:spTgt spid="2252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2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5283">
                                            <p:txEl>
                                              <p:pRg st="5" end="5"/>
                                            </p:txEl>
                                          </p:spTgt>
                                        </p:tgtEl>
                                        <p:attrNameLst>
                                          <p:attrName>style.visibility</p:attrName>
                                        </p:attrNameLst>
                                      </p:cBhvr>
                                      <p:to>
                                        <p:strVal val="visible"/>
                                      </p:to>
                                    </p:set>
                                    <p:anim calcmode="lin" valueType="num">
                                      <p:cBhvr additive="base">
                                        <p:cTn id="31" dur="500" fill="hold"/>
                                        <p:tgtEl>
                                          <p:spTgt spid="2252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52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t>Kết thúc kết nối</a:t>
            </a:r>
          </a:p>
        </p:txBody>
      </p:sp>
      <p:sp>
        <p:nvSpPr>
          <p:cNvPr id="222211" name="Rectangle 3"/>
          <p:cNvSpPr>
            <a:spLocks noGrp="1" noChangeArrowheads="1"/>
          </p:cNvSpPr>
          <p:nvPr>
            <p:ph sz="quarter" idx="1"/>
          </p:nvPr>
        </p:nvSpPr>
        <p:spPr>
          <a:xfrm>
            <a:off x="457200" y="1652588"/>
            <a:ext cx="8229600" cy="4443412"/>
          </a:xfrm>
        </p:spPr>
        <p:txBody>
          <a:bodyPr/>
          <a:lstStyle/>
          <a:p>
            <a:pPr>
              <a:lnSpc>
                <a:spcPct val="120000"/>
              </a:lnSpc>
            </a:pPr>
            <a:r>
              <a:rPr lang="en-US" sz="2600"/>
              <a:t>Một quá trình kết thúc có 2 cặp gói tin trao đổi</a:t>
            </a:r>
          </a:p>
          <a:p>
            <a:pPr>
              <a:lnSpc>
                <a:spcPct val="120000"/>
              </a:lnSpc>
            </a:pPr>
            <a:r>
              <a:rPr lang="en-US" sz="2600"/>
              <a:t>Khi một bên muốn kết thúc, nó gửi đi một gói tin kết thúc (FIN) và bên kia gửi lại tin báo nhận (ACK)</a:t>
            </a:r>
          </a:p>
          <a:p>
            <a:pPr>
              <a:lnSpc>
                <a:spcPct val="120000"/>
              </a:lnSpc>
            </a:pPr>
            <a:r>
              <a:rPr lang="en-US" sz="2600"/>
              <a:t>Một kết nối có thể tồn tại ở dạng “nửa mở”: 1 bên đã kết thúc gửi dữ liệu nên chỉ nhận thông tin, bên kia vẫn tiếp tục gửi</a:t>
            </a:r>
          </a:p>
        </p:txBody>
      </p:sp>
      <p:sp>
        <p:nvSpPr>
          <p:cNvPr id="4" name="Date Placeholder 3"/>
          <p:cNvSpPr>
            <a:spLocks noGrp="1"/>
          </p:cNvSpPr>
          <p:nvPr>
            <p:ph type="dt" sz="half" idx="10"/>
          </p:nvPr>
        </p:nvSpPr>
        <p:spPr/>
        <p:txBody>
          <a:bodyPr/>
          <a:lstStyle/>
          <a:p>
            <a:fld id="{9BA2DF05-514B-4FF7-A795-DDD3E6458CAD}"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3FE11660-EF36-4B8D-9BC7-31B2148A1EA3}" type="slidenum">
              <a:rPr lang="en-US" altLang="en-US"/>
              <a:pPr/>
              <a:t>51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 calcmode="lin" valueType="num">
                                      <p:cBhvr additive="base">
                                        <p:cTn id="7" dur="500" fill="hold"/>
                                        <p:tgtEl>
                                          <p:spTgt spid="222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22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2211">
                                            <p:txEl>
                                              <p:pRg st="1" end="1"/>
                                            </p:txEl>
                                          </p:spTgt>
                                        </p:tgtEl>
                                        <p:attrNameLst>
                                          <p:attrName>style.visibility</p:attrName>
                                        </p:attrNameLst>
                                      </p:cBhvr>
                                      <p:to>
                                        <p:strVal val="visible"/>
                                      </p:to>
                                    </p:set>
                                    <p:anim calcmode="lin" valueType="num">
                                      <p:cBhvr additive="base">
                                        <p:cTn id="13" dur="500" fill="hold"/>
                                        <p:tgtEl>
                                          <p:spTgt spid="2222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2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2211">
                                            <p:txEl>
                                              <p:pRg st="2" end="2"/>
                                            </p:txEl>
                                          </p:spTgt>
                                        </p:tgtEl>
                                        <p:attrNameLst>
                                          <p:attrName>style.visibility</p:attrName>
                                        </p:attrNameLst>
                                      </p:cBhvr>
                                      <p:to>
                                        <p:strVal val="visible"/>
                                      </p:to>
                                    </p:set>
                                    <p:anim calcmode="lin" valueType="num">
                                      <p:cBhvr additive="base">
                                        <p:cTn id="19" dur="500" fill="hold"/>
                                        <p:tgtEl>
                                          <p:spTgt spid="2222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22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2" descr="301P_182"/>
          <p:cNvPicPr>
            <a:picLocks noChangeAspect="1" noChangeArrowheads="1"/>
          </p:cNvPicPr>
          <p:nvPr/>
        </p:nvPicPr>
        <p:blipFill>
          <a:blip r:embed="rId3"/>
          <a:srcRect/>
          <a:stretch>
            <a:fillRect/>
          </a:stretch>
        </p:blipFill>
        <p:spPr bwMode="auto">
          <a:xfrm>
            <a:off x="609600" y="1066800"/>
            <a:ext cx="8458200" cy="4770438"/>
          </a:xfrm>
          <a:prstGeom prst="rect">
            <a:avLst/>
          </a:prstGeom>
          <a:noFill/>
        </p:spPr>
      </p:pic>
      <p:sp>
        <p:nvSpPr>
          <p:cNvPr id="158723" name="Rectangle 3"/>
          <p:cNvSpPr>
            <a:spLocks noGrp="1" noChangeArrowheads="1"/>
          </p:cNvSpPr>
          <p:nvPr>
            <p:ph type="title"/>
          </p:nvPr>
        </p:nvSpPr>
        <p:spPr>
          <a:xfrm>
            <a:off x="304800" y="304800"/>
            <a:ext cx="8142288" cy="533400"/>
          </a:xfrm>
        </p:spPr>
        <p:txBody>
          <a:bodyPr/>
          <a:lstStyle/>
          <a:p>
            <a:r>
              <a:rPr lang="en-US">
                <a:solidFill>
                  <a:schemeClr val="bg1"/>
                </a:solidFill>
              </a:rPr>
              <a:t>TCP Acknowledgment</a:t>
            </a:r>
          </a:p>
        </p:txBody>
      </p:sp>
      <p:sp>
        <p:nvSpPr>
          <p:cNvPr id="2" name="Date Placeholder 1"/>
          <p:cNvSpPr>
            <a:spLocks noGrp="1"/>
          </p:cNvSpPr>
          <p:nvPr>
            <p:ph type="dt" sz="half" idx="10"/>
          </p:nvPr>
        </p:nvSpPr>
        <p:spPr/>
        <p:txBody>
          <a:bodyPr/>
          <a:lstStyle/>
          <a:p>
            <a:pPr>
              <a:defRPr/>
            </a:pPr>
            <a:fld id="{20FF9E65-9293-4A52-9420-18D27955C7F7}" type="datetime1">
              <a:rPr lang="en-US" smtClean="0"/>
              <a:t>9/4/17</a:t>
            </a:fld>
            <a:endParaRPr lang="en-US"/>
          </a:p>
        </p:txBody>
      </p:sp>
      <p:sp>
        <p:nvSpPr>
          <p:cNvPr id="3" name="Footer Placeholder 2"/>
          <p:cNvSpPr>
            <a:spLocks noGrp="1"/>
          </p:cNvSpPr>
          <p:nvPr>
            <p:ph type="ftr" sz="quarter" idx="11"/>
          </p:nvPr>
        </p:nvSpPr>
        <p:spPr/>
        <p:txBody>
          <a:bodyPr/>
          <a:lstStyle/>
          <a:p>
            <a:pPr>
              <a:defRPr/>
            </a:pPr>
            <a:r>
              <a:rPr lang="vi-VN" smtClean="0"/>
              <a:t>Mô hình TCP/IP</a:t>
            </a:r>
            <a:endParaRPr lang="en-US"/>
          </a:p>
        </p:txBody>
      </p:sp>
      <p:sp>
        <p:nvSpPr>
          <p:cNvPr id="4" name="Slide Number Placeholder 3"/>
          <p:cNvSpPr>
            <a:spLocks noGrp="1"/>
          </p:cNvSpPr>
          <p:nvPr>
            <p:ph type="sldNum" sz="quarter" idx="12"/>
          </p:nvPr>
        </p:nvSpPr>
        <p:spPr/>
        <p:txBody>
          <a:bodyPr/>
          <a:lstStyle/>
          <a:p>
            <a:pPr>
              <a:defRPr/>
            </a:pPr>
            <a:fld id="{F9E92A4F-77D4-4DE9-9AA2-EC9D2C47B068}" type="slidenum">
              <a:rPr lang="x-none" smtClean="0"/>
              <a:pPr>
                <a:defRPr/>
              </a:pPr>
              <a:t>52</a:t>
            </a:fld>
            <a:endParaRPr lang="en-US"/>
          </a:p>
        </p:txBody>
      </p:sp>
    </p:spTree>
    <p:extLst>
      <p:ext uri="{BB962C8B-B14F-4D97-AF65-F5344CB8AC3E}">
        <p14:creationId xmlns:p14="http://schemas.microsoft.com/office/powerpoint/2010/main" val="3736580314"/>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20" name="Picture 4" descr="301P_183"/>
          <p:cNvPicPr>
            <a:picLocks noChangeAspect="1" noChangeArrowheads="1"/>
          </p:cNvPicPr>
          <p:nvPr/>
        </p:nvPicPr>
        <p:blipFill>
          <a:blip r:embed="rId3"/>
          <a:srcRect/>
          <a:stretch>
            <a:fillRect/>
          </a:stretch>
        </p:blipFill>
        <p:spPr bwMode="auto">
          <a:xfrm>
            <a:off x="558800" y="1295400"/>
            <a:ext cx="8509000" cy="4189412"/>
          </a:xfrm>
          <a:prstGeom prst="rect">
            <a:avLst/>
          </a:prstGeom>
          <a:noFill/>
        </p:spPr>
      </p:pic>
      <p:sp>
        <p:nvSpPr>
          <p:cNvPr id="162819" name="Rectangle 3"/>
          <p:cNvSpPr>
            <a:spLocks noGrp="1" noChangeArrowheads="1"/>
          </p:cNvSpPr>
          <p:nvPr>
            <p:ph type="title"/>
          </p:nvPr>
        </p:nvSpPr>
        <p:spPr>
          <a:xfrm>
            <a:off x="304800" y="152400"/>
            <a:ext cx="8142288" cy="762000"/>
          </a:xfrm>
        </p:spPr>
        <p:txBody>
          <a:bodyPr/>
          <a:lstStyle/>
          <a:p>
            <a:r>
              <a:rPr lang="en-US">
                <a:solidFill>
                  <a:schemeClr val="bg1"/>
                </a:solidFill>
              </a:rPr>
              <a:t>Fixed Windowing</a:t>
            </a:r>
          </a:p>
        </p:txBody>
      </p:sp>
      <p:sp>
        <p:nvSpPr>
          <p:cNvPr id="2" name="Date Placeholder 1"/>
          <p:cNvSpPr>
            <a:spLocks noGrp="1"/>
          </p:cNvSpPr>
          <p:nvPr>
            <p:ph type="dt" sz="half" idx="10"/>
          </p:nvPr>
        </p:nvSpPr>
        <p:spPr/>
        <p:txBody>
          <a:bodyPr/>
          <a:lstStyle/>
          <a:p>
            <a:pPr>
              <a:defRPr/>
            </a:pPr>
            <a:fld id="{09041EB7-B98B-42D8-8E77-BFBB66907FCC}" type="datetime1">
              <a:rPr lang="en-US" smtClean="0"/>
              <a:t>9/4/17</a:t>
            </a:fld>
            <a:endParaRPr lang="en-US"/>
          </a:p>
        </p:txBody>
      </p:sp>
      <p:sp>
        <p:nvSpPr>
          <p:cNvPr id="3" name="Footer Placeholder 2"/>
          <p:cNvSpPr>
            <a:spLocks noGrp="1"/>
          </p:cNvSpPr>
          <p:nvPr>
            <p:ph type="ftr" sz="quarter" idx="11"/>
          </p:nvPr>
        </p:nvSpPr>
        <p:spPr/>
        <p:txBody>
          <a:bodyPr/>
          <a:lstStyle/>
          <a:p>
            <a:pPr>
              <a:defRPr/>
            </a:pPr>
            <a:r>
              <a:rPr lang="vi-VN" smtClean="0"/>
              <a:t>Mô hình TCP/IP</a:t>
            </a:r>
            <a:endParaRPr lang="en-US"/>
          </a:p>
        </p:txBody>
      </p:sp>
      <p:sp>
        <p:nvSpPr>
          <p:cNvPr id="4" name="Slide Number Placeholder 3"/>
          <p:cNvSpPr>
            <a:spLocks noGrp="1"/>
          </p:cNvSpPr>
          <p:nvPr>
            <p:ph type="sldNum" sz="quarter" idx="12"/>
          </p:nvPr>
        </p:nvSpPr>
        <p:spPr/>
        <p:txBody>
          <a:bodyPr/>
          <a:lstStyle/>
          <a:p>
            <a:pPr>
              <a:defRPr/>
            </a:pPr>
            <a:fld id="{F9E92A4F-77D4-4DE9-9AA2-EC9D2C47B068}" type="slidenum">
              <a:rPr lang="x-none" smtClean="0"/>
              <a:pPr>
                <a:defRPr/>
              </a:pPr>
              <a:t>53</a:t>
            </a:fld>
            <a:endParaRPr lang="en-US"/>
          </a:p>
        </p:txBody>
      </p:sp>
    </p:spTree>
    <p:extLst>
      <p:ext uri="{BB962C8B-B14F-4D97-AF65-F5344CB8AC3E}">
        <p14:creationId xmlns:p14="http://schemas.microsoft.com/office/powerpoint/2010/main" val="246950861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8" name="Picture 4" descr="301P_184"/>
          <p:cNvPicPr>
            <a:picLocks noChangeAspect="1" noChangeArrowheads="1"/>
          </p:cNvPicPr>
          <p:nvPr/>
        </p:nvPicPr>
        <p:blipFill>
          <a:blip r:embed="rId3"/>
          <a:srcRect/>
          <a:stretch>
            <a:fillRect/>
          </a:stretch>
        </p:blipFill>
        <p:spPr bwMode="auto">
          <a:xfrm>
            <a:off x="489099" y="1257300"/>
            <a:ext cx="8585200" cy="4914900"/>
          </a:xfrm>
          <a:prstGeom prst="rect">
            <a:avLst/>
          </a:prstGeom>
          <a:noFill/>
        </p:spPr>
      </p:pic>
      <p:sp>
        <p:nvSpPr>
          <p:cNvPr id="164867" name="Rectangle 3"/>
          <p:cNvSpPr>
            <a:spLocks noGrp="1" noChangeArrowheads="1"/>
          </p:cNvSpPr>
          <p:nvPr>
            <p:ph type="title"/>
          </p:nvPr>
        </p:nvSpPr>
        <p:spPr>
          <a:xfrm>
            <a:off x="333153" y="0"/>
            <a:ext cx="8142288" cy="838200"/>
          </a:xfrm>
        </p:spPr>
        <p:txBody>
          <a:bodyPr/>
          <a:lstStyle/>
          <a:p>
            <a:r>
              <a:rPr lang="en-US">
                <a:solidFill>
                  <a:schemeClr val="bg1"/>
                </a:solidFill>
              </a:rPr>
              <a:t>TCP Sliding Windowing</a:t>
            </a:r>
          </a:p>
        </p:txBody>
      </p:sp>
      <p:sp>
        <p:nvSpPr>
          <p:cNvPr id="2" name="Date Placeholder 1"/>
          <p:cNvSpPr>
            <a:spLocks noGrp="1"/>
          </p:cNvSpPr>
          <p:nvPr>
            <p:ph type="dt" sz="half" idx="10"/>
          </p:nvPr>
        </p:nvSpPr>
        <p:spPr/>
        <p:txBody>
          <a:bodyPr/>
          <a:lstStyle/>
          <a:p>
            <a:pPr>
              <a:defRPr/>
            </a:pPr>
            <a:fld id="{FDEE69B3-23DE-4DB1-9BEF-4B0D5ACE6E9D}" type="datetime1">
              <a:rPr lang="en-US" smtClean="0"/>
              <a:t>9/4/17</a:t>
            </a:fld>
            <a:endParaRPr lang="en-US"/>
          </a:p>
        </p:txBody>
      </p:sp>
      <p:sp>
        <p:nvSpPr>
          <p:cNvPr id="3" name="Footer Placeholder 2"/>
          <p:cNvSpPr>
            <a:spLocks noGrp="1"/>
          </p:cNvSpPr>
          <p:nvPr>
            <p:ph type="ftr" sz="quarter" idx="11"/>
          </p:nvPr>
        </p:nvSpPr>
        <p:spPr/>
        <p:txBody>
          <a:bodyPr/>
          <a:lstStyle/>
          <a:p>
            <a:pPr>
              <a:defRPr/>
            </a:pPr>
            <a:r>
              <a:rPr lang="vi-VN" smtClean="0"/>
              <a:t>Mô hình TCP/IP</a:t>
            </a:r>
            <a:endParaRPr lang="en-US"/>
          </a:p>
        </p:txBody>
      </p:sp>
      <p:sp>
        <p:nvSpPr>
          <p:cNvPr id="4" name="Slide Number Placeholder 3"/>
          <p:cNvSpPr>
            <a:spLocks noGrp="1"/>
          </p:cNvSpPr>
          <p:nvPr>
            <p:ph type="sldNum" sz="quarter" idx="12"/>
          </p:nvPr>
        </p:nvSpPr>
        <p:spPr/>
        <p:txBody>
          <a:bodyPr/>
          <a:lstStyle/>
          <a:p>
            <a:pPr>
              <a:defRPr/>
            </a:pPr>
            <a:fld id="{F9E92A4F-77D4-4DE9-9AA2-EC9D2C47B068}" type="slidenum">
              <a:rPr lang="x-none" smtClean="0"/>
              <a:pPr>
                <a:defRPr/>
              </a:pPr>
              <a:t>54</a:t>
            </a:fld>
            <a:endParaRPr lang="en-US"/>
          </a:p>
        </p:txBody>
      </p:sp>
    </p:spTree>
    <p:extLst>
      <p:ext uri="{BB962C8B-B14F-4D97-AF65-F5344CB8AC3E}">
        <p14:creationId xmlns:p14="http://schemas.microsoft.com/office/powerpoint/2010/main" val="2800832847"/>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6" name="Picture 4" descr="301P_185"/>
          <p:cNvPicPr>
            <a:picLocks noChangeAspect="1" noChangeArrowheads="1"/>
          </p:cNvPicPr>
          <p:nvPr/>
        </p:nvPicPr>
        <p:blipFill>
          <a:blip r:embed="rId3"/>
          <a:srcRect/>
          <a:stretch>
            <a:fillRect/>
          </a:stretch>
        </p:blipFill>
        <p:spPr bwMode="auto">
          <a:xfrm>
            <a:off x="487363" y="1219200"/>
            <a:ext cx="8199437" cy="4373562"/>
          </a:xfrm>
          <a:prstGeom prst="rect">
            <a:avLst/>
          </a:prstGeom>
          <a:noFill/>
        </p:spPr>
      </p:pic>
      <p:sp>
        <p:nvSpPr>
          <p:cNvPr id="166915" name="Rectangle 3"/>
          <p:cNvSpPr>
            <a:spLocks noGrp="1" noChangeArrowheads="1"/>
          </p:cNvSpPr>
          <p:nvPr>
            <p:ph type="title"/>
          </p:nvPr>
        </p:nvSpPr>
        <p:spPr>
          <a:xfrm>
            <a:off x="381000" y="76200"/>
            <a:ext cx="8610600" cy="762000"/>
          </a:xfrm>
        </p:spPr>
        <p:txBody>
          <a:bodyPr/>
          <a:lstStyle/>
          <a:p>
            <a:r>
              <a:rPr lang="en-US" sz="2800">
                <a:solidFill>
                  <a:schemeClr val="bg1"/>
                </a:solidFill>
              </a:rPr>
              <a:t>TCP Sequence and Acknowledgment Numbers</a:t>
            </a:r>
          </a:p>
        </p:txBody>
      </p:sp>
      <p:sp>
        <p:nvSpPr>
          <p:cNvPr id="2" name="Date Placeholder 1"/>
          <p:cNvSpPr>
            <a:spLocks noGrp="1"/>
          </p:cNvSpPr>
          <p:nvPr>
            <p:ph type="dt" sz="half" idx="10"/>
          </p:nvPr>
        </p:nvSpPr>
        <p:spPr/>
        <p:txBody>
          <a:bodyPr/>
          <a:lstStyle/>
          <a:p>
            <a:pPr>
              <a:defRPr/>
            </a:pPr>
            <a:fld id="{20A0B582-A221-4F99-95BE-6069DF34A53A}" type="datetime1">
              <a:rPr lang="en-US" smtClean="0"/>
              <a:t>9/4/17</a:t>
            </a:fld>
            <a:endParaRPr lang="en-US"/>
          </a:p>
        </p:txBody>
      </p:sp>
      <p:sp>
        <p:nvSpPr>
          <p:cNvPr id="3" name="Footer Placeholder 2"/>
          <p:cNvSpPr>
            <a:spLocks noGrp="1"/>
          </p:cNvSpPr>
          <p:nvPr>
            <p:ph type="ftr" sz="quarter" idx="11"/>
          </p:nvPr>
        </p:nvSpPr>
        <p:spPr/>
        <p:txBody>
          <a:bodyPr/>
          <a:lstStyle/>
          <a:p>
            <a:pPr>
              <a:defRPr/>
            </a:pPr>
            <a:r>
              <a:rPr lang="vi-VN" smtClean="0"/>
              <a:t>Mô hình TCP/IP</a:t>
            </a:r>
            <a:endParaRPr lang="en-US"/>
          </a:p>
        </p:txBody>
      </p:sp>
      <p:sp>
        <p:nvSpPr>
          <p:cNvPr id="4" name="Slide Number Placeholder 3"/>
          <p:cNvSpPr>
            <a:spLocks noGrp="1"/>
          </p:cNvSpPr>
          <p:nvPr>
            <p:ph type="sldNum" sz="quarter" idx="12"/>
          </p:nvPr>
        </p:nvSpPr>
        <p:spPr/>
        <p:txBody>
          <a:bodyPr/>
          <a:lstStyle/>
          <a:p>
            <a:pPr>
              <a:defRPr/>
            </a:pPr>
            <a:fld id="{F9E92A4F-77D4-4DE9-9AA2-EC9D2C47B068}" type="slidenum">
              <a:rPr lang="x-none" smtClean="0"/>
              <a:pPr>
                <a:defRPr/>
              </a:pPr>
              <a:t>55</a:t>
            </a:fld>
            <a:endParaRPr lang="en-US"/>
          </a:p>
        </p:txBody>
      </p:sp>
    </p:spTree>
    <p:extLst>
      <p:ext uri="{BB962C8B-B14F-4D97-AF65-F5344CB8AC3E}">
        <p14:creationId xmlns:p14="http://schemas.microsoft.com/office/powerpoint/2010/main" val="397174135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304800"/>
            <a:ext cx="8094663" cy="1143000"/>
          </a:xfrm>
        </p:spPr>
        <p:txBody>
          <a:bodyPr/>
          <a:lstStyle/>
          <a:p>
            <a:r>
              <a:rPr lang="en-US" sz="3600"/>
              <a:t>4</a:t>
            </a:r>
            <a:r>
              <a:rPr lang="en-US" sz="3600" smtClean="0"/>
              <a:t>.2.4</a:t>
            </a:r>
            <a:r>
              <a:rPr lang="en-US" sz="3600"/>
              <a:t>. Giao thức không liên kết UDP </a:t>
            </a:r>
          </a:p>
        </p:txBody>
      </p:sp>
      <p:sp>
        <p:nvSpPr>
          <p:cNvPr id="226307" name="Rectangle 3"/>
          <p:cNvSpPr>
            <a:spLocks noGrp="1" noChangeArrowheads="1"/>
          </p:cNvSpPr>
          <p:nvPr>
            <p:ph sz="quarter" idx="1"/>
          </p:nvPr>
        </p:nvSpPr>
        <p:spPr>
          <a:xfrm>
            <a:off x="1023938" y="2020888"/>
            <a:ext cx="6240462" cy="3460750"/>
          </a:xfrm>
        </p:spPr>
        <p:txBody>
          <a:bodyPr/>
          <a:lstStyle/>
          <a:p>
            <a:pPr>
              <a:lnSpc>
                <a:spcPct val="130000"/>
              </a:lnSpc>
              <a:spcBef>
                <a:spcPct val="30000"/>
              </a:spcBef>
            </a:pPr>
            <a:r>
              <a:rPr lang="en-US"/>
              <a:t>Nhiệm vụ</a:t>
            </a:r>
          </a:p>
          <a:p>
            <a:pPr>
              <a:lnSpc>
                <a:spcPct val="130000"/>
              </a:lnSpc>
              <a:spcBef>
                <a:spcPct val="30000"/>
              </a:spcBef>
            </a:pPr>
            <a:r>
              <a:rPr lang="en-US"/>
              <a:t>Nguyên tắc hoạt động</a:t>
            </a:r>
          </a:p>
          <a:p>
            <a:pPr>
              <a:lnSpc>
                <a:spcPct val="130000"/>
              </a:lnSpc>
              <a:spcBef>
                <a:spcPct val="30000"/>
              </a:spcBef>
            </a:pPr>
            <a:r>
              <a:rPr lang="en-US"/>
              <a:t>Cấu trúc gói tin</a:t>
            </a:r>
          </a:p>
          <a:p>
            <a:pPr algn="just">
              <a:lnSpc>
                <a:spcPct val="130000"/>
              </a:lnSpc>
              <a:spcBef>
                <a:spcPct val="30000"/>
              </a:spcBef>
            </a:pPr>
            <a:endParaRPr lang="en-US" sz="2800"/>
          </a:p>
        </p:txBody>
      </p:sp>
      <p:sp>
        <p:nvSpPr>
          <p:cNvPr id="4" name="Date Placeholder 3"/>
          <p:cNvSpPr>
            <a:spLocks noGrp="1"/>
          </p:cNvSpPr>
          <p:nvPr>
            <p:ph type="dt" sz="half" idx="10"/>
          </p:nvPr>
        </p:nvSpPr>
        <p:spPr/>
        <p:txBody>
          <a:bodyPr/>
          <a:lstStyle/>
          <a:p>
            <a:fld id="{CA6986FE-6840-43B1-8B05-0450E9118061}"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613FC26D-BDA0-4F7B-883A-9B3E05884E75}" type="slidenum">
              <a:rPr lang="en-US" altLang="en-US"/>
              <a:pPr/>
              <a:t>56</a:t>
            </a:fld>
            <a:endParaRPr lang="en-US"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457200" y="-304800"/>
            <a:ext cx="8094663" cy="1143000"/>
          </a:xfrm>
        </p:spPr>
        <p:txBody>
          <a:bodyPr/>
          <a:lstStyle/>
          <a:p>
            <a:r>
              <a:rPr lang="en-US"/>
              <a:t>Nhiệm vụ của giao thức UDP </a:t>
            </a:r>
          </a:p>
        </p:txBody>
      </p:sp>
      <p:sp>
        <p:nvSpPr>
          <p:cNvPr id="230403" name="Rectangle 3"/>
          <p:cNvSpPr>
            <a:spLocks noGrp="1" noChangeArrowheads="1"/>
          </p:cNvSpPr>
          <p:nvPr>
            <p:ph sz="quarter" idx="1"/>
          </p:nvPr>
        </p:nvSpPr>
        <p:spPr>
          <a:xfrm>
            <a:off x="609600" y="1600200"/>
            <a:ext cx="8039100" cy="3181350"/>
          </a:xfrm>
        </p:spPr>
        <p:txBody>
          <a:bodyPr/>
          <a:lstStyle/>
          <a:p>
            <a:r>
              <a:rPr lang="en-US"/>
              <a:t>UDP (User Datagram Protocol) là giao thức theo phương thức không liên kết được sử dụng thay thế cho TCP ở trên IP theo yêu cầu của từng ứng dụng</a:t>
            </a:r>
          </a:p>
          <a:p>
            <a:pPr algn="just"/>
            <a:endParaRPr lang="en-US" sz="2800"/>
          </a:p>
        </p:txBody>
      </p:sp>
      <p:sp>
        <p:nvSpPr>
          <p:cNvPr id="4" name="Date Placeholder 3"/>
          <p:cNvSpPr>
            <a:spLocks noGrp="1"/>
          </p:cNvSpPr>
          <p:nvPr>
            <p:ph type="dt" sz="half" idx="10"/>
          </p:nvPr>
        </p:nvSpPr>
        <p:spPr/>
        <p:txBody>
          <a:bodyPr/>
          <a:lstStyle/>
          <a:p>
            <a:fld id="{036C77EE-65DF-44C5-9F80-BDE5952D2ABD}"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55931ACF-E985-4680-9E6E-65D963D1AF99}" type="slidenum">
              <a:rPr lang="en-US" altLang="en-US"/>
              <a:pPr/>
              <a:t>57</a:t>
            </a:fld>
            <a:endParaRPr lang="en-US"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304800" y="-304800"/>
            <a:ext cx="8094663" cy="1143000"/>
          </a:xfrm>
        </p:spPr>
        <p:txBody>
          <a:bodyPr/>
          <a:lstStyle/>
          <a:p>
            <a:r>
              <a:rPr lang="en-US"/>
              <a:t>Nguyên tắc hoạt động của UDP </a:t>
            </a:r>
          </a:p>
        </p:txBody>
      </p:sp>
      <p:sp>
        <p:nvSpPr>
          <p:cNvPr id="227331" name="Rectangle 3"/>
          <p:cNvSpPr>
            <a:spLocks noGrp="1" noChangeArrowheads="1"/>
          </p:cNvSpPr>
          <p:nvPr>
            <p:ph sz="quarter" idx="1"/>
          </p:nvPr>
        </p:nvSpPr>
        <p:spPr>
          <a:xfrm>
            <a:off x="914400" y="1143000"/>
            <a:ext cx="7983537" cy="4724400"/>
          </a:xfrm>
        </p:spPr>
        <p:txBody>
          <a:bodyPr/>
          <a:lstStyle/>
          <a:p>
            <a:pPr>
              <a:lnSpc>
                <a:spcPct val="110000"/>
              </a:lnSpc>
            </a:pPr>
            <a:r>
              <a:rPr lang="en-US" sz="2400"/>
              <a:t>UDP không có cơ chế báo nhận ACK, không sắp xếp tuần tự các gói tin, có thể làm mất hoặc trùng dữ liệu</a:t>
            </a:r>
          </a:p>
          <a:p>
            <a:pPr>
              <a:lnSpc>
                <a:spcPct val="110000"/>
              </a:lnSpc>
            </a:pPr>
            <a:r>
              <a:rPr lang="en-US" sz="2400"/>
              <a:t>UDP cung cấp các dịch vụ vận chuyển không tin cậy</a:t>
            </a:r>
          </a:p>
          <a:p>
            <a:pPr>
              <a:lnSpc>
                <a:spcPct val="110000"/>
              </a:lnSpc>
            </a:pPr>
            <a:r>
              <a:rPr lang="en-US" sz="2400"/>
              <a:t>UDP cũng cung cấp cơ chế gán và quản lý các số liệu cổng (port number) để định danh duy nhất cho các ứng dụng chạy trên một trạm của mạng</a:t>
            </a:r>
          </a:p>
          <a:p>
            <a:pPr>
              <a:lnSpc>
                <a:spcPct val="110000"/>
              </a:lnSpc>
            </a:pPr>
            <a:r>
              <a:rPr lang="en-US" sz="2400"/>
              <a:t>UDP thường có xu thế hoạt động nhanh hơn so với TCP</a:t>
            </a:r>
          </a:p>
          <a:p>
            <a:pPr>
              <a:lnSpc>
                <a:spcPct val="110000"/>
              </a:lnSpc>
            </a:pPr>
            <a:r>
              <a:rPr lang="en-US" sz="2400"/>
              <a:t>Thường được dùng cho các ứng không đòi hỏi độ tin cậy cao trong giao vận</a:t>
            </a:r>
          </a:p>
        </p:txBody>
      </p:sp>
      <p:sp>
        <p:nvSpPr>
          <p:cNvPr id="4" name="Date Placeholder 3"/>
          <p:cNvSpPr>
            <a:spLocks noGrp="1"/>
          </p:cNvSpPr>
          <p:nvPr>
            <p:ph type="dt" sz="half" idx="10"/>
          </p:nvPr>
        </p:nvSpPr>
        <p:spPr/>
        <p:txBody>
          <a:bodyPr/>
          <a:lstStyle/>
          <a:p>
            <a:fld id="{D8847BA9-32B7-4691-9C5F-BB35AD1CEB81}"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567F8132-15EE-4CE0-A05F-D298805E874A}" type="slidenum">
              <a:rPr lang="en-US" altLang="en-US"/>
              <a:pPr/>
              <a:t>58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 calcmode="lin" valueType="num">
                                      <p:cBhvr additive="base">
                                        <p:cTn id="7" dur="500" fill="hold"/>
                                        <p:tgtEl>
                                          <p:spTgt spid="227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73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7331">
                                            <p:txEl>
                                              <p:pRg st="1" end="1"/>
                                            </p:txEl>
                                          </p:spTgt>
                                        </p:tgtEl>
                                        <p:attrNameLst>
                                          <p:attrName>style.visibility</p:attrName>
                                        </p:attrNameLst>
                                      </p:cBhvr>
                                      <p:to>
                                        <p:strVal val="visible"/>
                                      </p:to>
                                    </p:set>
                                    <p:anim calcmode="lin" valueType="num">
                                      <p:cBhvr additive="base">
                                        <p:cTn id="13" dur="500" fill="hold"/>
                                        <p:tgtEl>
                                          <p:spTgt spid="2273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73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7331">
                                            <p:txEl>
                                              <p:pRg st="2" end="2"/>
                                            </p:txEl>
                                          </p:spTgt>
                                        </p:tgtEl>
                                        <p:attrNameLst>
                                          <p:attrName>style.visibility</p:attrName>
                                        </p:attrNameLst>
                                      </p:cBhvr>
                                      <p:to>
                                        <p:strVal val="visible"/>
                                      </p:to>
                                    </p:set>
                                    <p:anim calcmode="lin" valueType="num">
                                      <p:cBhvr additive="base">
                                        <p:cTn id="19" dur="500" fill="hold"/>
                                        <p:tgtEl>
                                          <p:spTgt spid="2273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7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7331">
                                            <p:txEl>
                                              <p:pRg st="3" end="3"/>
                                            </p:txEl>
                                          </p:spTgt>
                                        </p:tgtEl>
                                        <p:attrNameLst>
                                          <p:attrName>style.visibility</p:attrName>
                                        </p:attrNameLst>
                                      </p:cBhvr>
                                      <p:to>
                                        <p:strVal val="visible"/>
                                      </p:to>
                                    </p:set>
                                    <p:anim calcmode="lin" valueType="num">
                                      <p:cBhvr additive="base">
                                        <p:cTn id="25" dur="500" fill="hold"/>
                                        <p:tgtEl>
                                          <p:spTgt spid="2273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7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27331">
                                            <p:txEl>
                                              <p:pRg st="4" end="4"/>
                                            </p:txEl>
                                          </p:spTgt>
                                        </p:tgtEl>
                                        <p:attrNameLst>
                                          <p:attrName>style.visibility</p:attrName>
                                        </p:attrNameLst>
                                      </p:cBhvr>
                                      <p:to>
                                        <p:strVal val="visible"/>
                                      </p:to>
                                    </p:set>
                                    <p:anim calcmode="lin" valueType="num">
                                      <p:cBhvr additive="base">
                                        <p:cTn id="31" dur="500" fill="hold"/>
                                        <p:tgtEl>
                                          <p:spTgt spid="2273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73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t>Cấu trúc gói tin của UDP </a:t>
            </a:r>
          </a:p>
        </p:txBody>
      </p:sp>
      <p:pic>
        <p:nvPicPr>
          <p:cNvPr id="229454" name="Picture 78"/>
          <p:cNvPicPr>
            <a:picLocks noGrp="1" noChangeAspect="1" noChangeArrowheads="1"/>
          </p:cNvPicPr>
          <p:nvPr>
            <p:ph sz="quarter" idx="1"/>
          </p:nvPr>
        </p:nvPicPr>
        <p:blipFill rotWithShape="1">
          <a:blip r:embed="rId3">
            <a:extLst>
              <a:ext uri="{28A0092B-C50C-407E-A947-70E740481C1C}">
                <a14:useLocalDpi xmlns:a14="http://schemas.microsoft.com/office/drawing/2010/main" val="0"/>
              </a:ext>
            </a:extLst>
          </a:blip>
          <a:srcRect l="-1015" t="26367" r="1015" b="3169"/>
          <a:stretch/>
        </p:blipFill>
        <p:spPr>
          <a:xfrm>
            <a:off x="457200" y="1219200"/>
            <a:ext cx="8382000" cy="4692502"/>
          </a:xfrm>
          <a:noFill/>
          <a:ln/>
        </p:spPr>
      </p:pic>
      <p:sp>
        <p:nvSpPr>
          <p:cNvPr id="4" name="Date Placeholder 3"/>
          <p:cNvSpPr>
            <a:spLocks noGrp="1"/>
          </p:cNvSpPr>
          <p:nvPr>
            <p:ph type="dt" sz="half" idx="10"/>
          </p:nvPr>
        </p:nvSpPr>
        <p:spPr/>
        <p:txBody>
          <a:bodyPr/>
          <a:lstStyle/>
          <a:p>
            <a:fld id="{C4B620DF-1F3A-464D-AC8E-D26AC4003CFF}"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a:t>Mô hình TCP/IP</a:t>
            </a:r>
          </a:p>
        </p:txBody>
      </p:sp>
      <p:sp>
        <p:nvSpPr>
          <p:cNvPr id="6" name="Slide Number Placeholder 5"/>
          <p:cNvSpPr>
            <a:spLocks noGrp="1"/>
          </p:cNvSpPr>
          <p:nvPr>
            <p:ph type="sldNum" sz="quarter" idx="12"/>
          </p:nvPr>
        </p:nvSpPr>
        <p:spPr/>
        <p:txBody>
          <a:bodyPr/>
          <a:lstStyle/>
          <a:p>
            <a:fld id="{D3CB1DFD-7460-4812-9E2D-AFC10AB16946}" type="slidenum">
              <a:rPr lang="en-US" altLang="en-US"/>
              <a:pPr/>
              <a:t>59</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en-US" smtClean="0"/>
              <a:t>Mô hình TCP/IP</a:t>
            </a:r>
            <a:endParaRPr lang="en-US"/>
          </a:p>
        </p:txBody>
      </p:sp>
      <p:sp>
        <p:nvSpPr>
          <p:cNvPr id="92163" name="Rectangle 3"/>
          <p:cNvSpPr>
            <a:spLocks noGrp="1" noChangeArrowheads="1"/>
          </p:cNvSpPr>
          <p:nvPr>
            <p:ph type="body" idx="1"/>
          </p:nvPr>
        </p:nvSpPr>
        <p:spPr>
          <a:xfrm>
            <a:off x="508591" y="1524000"/>
            <a:ext cx="8305800" cy="381000"/>
          </a:xfrm>
        </p:spPr>
        <p:txBody>
          <a:bodyPr/>
          <a:lstStyle/>
          <a:p>
            <a:pPr>
              <a:lnSpc>
                <a:spcPct val="90000"/>
              </a:lnSpc>
            </a:pPr>
            <a:r>
              <a:rPr lang="en-US" sz="2400" b="1">
                <a:solidFill>
                  <a:schemeClr val="tx2"/>
                </a:solidFill>
                <a:effectLst>
                  <a:outerShdw blurRad="38100" dist="38100" dir="2700000" algn="tl">
                    <a:srgbClr val="C0C0C0"/>
                  </a:outerShdw>
                </a:effectLst>
              </a:rPr>
              <a:t>Lớp Application</a:t>
            </a:r>
          </a:p>
        </p:txBody>
      </p:sp>
      <p:grpSp>
        <p:nvGrpSpPr>
          <p:cNvPr id="92164" name="Group 4"/>
          <p:cNvGrpSpPr>
            <a:grpSpLocks/>
          </p:cNvGrpSpPr>
          <p:nvPr/>
        </p:nvGrpSpPr>
        <p:grpSpPr bwMode="auto">
          <a:xfrm>
            <a:off x="533400" y="2482850"/>
            <a:ext cx="2362200" cy="3155950"/>
            <a:chOff x="384" y="1508"/>
            <a:chExt cx="1488" cy="1988"/>
          </a:xfrm>
        </p:grpSpPr>
        <p:sp>
          <p:nvSpPr>
            <p:cNvPr id="92165" name="AutoShape 5"/>
            <p:cNvSpPr>
              <a:spLocks noChangeArrowheads="1"/>
            </p:cNvSpPr>
            <p:nvPr/>
          </p:nvSpPr>
          <p:spPr bwMode="auto">
            <a:xfrm>
              <a:off x="384" y="1508"/>
              <a:ext cx="1488" cy="1988"/>
            </a:xfrm>
            <a:prstGeom prst="roundRect">
              <a:avLst>
                <a:gd name="adj" fmla="val 6991"/>
              </a:avLst>
            </a:prstGeom>
            <a:solidFill>
              <a:srgbClr val="EAFDE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6" name="AutoShape 6"/>
            <p:cNvSpPr>
              <a:spLocks noChangeArrowheads="1"/>
            </p:cNvSpPr>
            <p:nvPr/>
          </p:nvSpPr>
          <p:spPr bwMode="blackWhite">
            <a:xfrm>
              <a:off x="432" y="2496"/>
              <a:ext cx="1392" cy="480"/>
            </a:xfrm>
            <a:prstGeom prst="roundRect">
              <a:avLst>
                <a:gd name="adj" fmla="val 9106"/>
              </a:avLst>
            </a:prstGeom>
            <a:gradFill rotWithShape="1">
              <a:gsLst>
                <a:gs pos="0">
                  <a:schemeClr val="accent1"/>
                </a:gs>
                <a:gs pos="50000">
                  <a:schemeClr val="accent1">
                    <a:gamma/>
                    <a:tint val="66667"/>
                    <a:invGamma/>
                  </a:schemeClr>
                </a:gs>
                <a:gs pos="100000">
                  <a:schemeClr val="accent1"/>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chemeClr val="bg1"/>
                  </a:solidFill>
                  <a:latin typeface="Arial Unicode MS" pitchFamily="34" charset="-128"/>
                </a:rPr>
                <a:t>Add Your Text</a:t>
              </a:r>
            </a:p>
          </p:txBody>
        </p:sp>
        <p:sp>
          <p:nvSpPr>
            <p:cNvPr id="92167" name="AutoShape 7"/>
            <p:cNvSpPr>
              <a:spLocks noChangeArrowheads="1"/>
            </p:cNvSpPr>
            <p:nvPr/>
          </p:nvSpPr>
          <p:spPr bwMode="blackWhite">
            <a:xfrm>
              <a:off x="432" y="1536"/>
              <a:ext cx="1392" cy="480"/>
            </a:xfrm>
            <a:prstGeom prst="roundRect">
              <a:avLst>
                <a:gd name="adj" fmla="val 9106"/>
              </a:avLst>
            </a:prstGeom>
            <a:gradFill rotWithShape="1">
              <a:gsLst>
                <a:gs pos="0">
                  <a:schemeClr val="hlink"/>
                </a:gs>
                <a:gs pos="50000">
                  <a:schemeClr val="hlink">
                    <a:gamma/>
                    <a:tint val="66667"/>
                    <a:invGamma/>
                  </a:schemeClr>
                </a:gs>
                <a:gs pos="100000">
                  <a:schemeClr val="hlink"/>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Application</a:t>
              </a:r>
            </a:p>
          </p:txBody>
        </p:sp>
        <p:sp>
          <p:nvSpPr>
            <p:cNvPr id="92168" name="AutoShape 8"/>
            <p:cNvSpPr>
              <a:spLocks noChangeArrowheads="1"/>
            </p:cNvSpPr>
            <p:nvPr/>
          </p:nvSpPr>
          <p:spPr bwMode="blackWhite">
            <a:xfrm>
              <a:off x="432" y="2016"/>
              <a:ext cx="1392" cy="480"/>
            </a:xfrm>
            <a:prstGeom prst="roundRect">
              <a:avLst>
                <a:gd name="adj" fmla="val 9106"/>
              </a:avLst>
            </a:prstGeom>
            <a:gradFill rotWithShape="1">
              <a:gsLst>
                <a:gs pos="0">
                  <a:schemeClr val="folHlink"/>
                </a:gs>
                <a:gs pos="50000">
                  <a:schemeClr val="folHlink">
                    <a:gamma/>
                    <a:tint val="66667"/>
                    <a:invGamma/>
                  </a:schemeClr>
                </a:gs>
                <a:gs pos="100000">
                  <a:schemeClr val="folHlink"/>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Transport</a:t>
              </a:r>
            </a:p>
          </p:txBody>
        </p:sp>
        <p:sp>
          <p:nvSpPr>
            <p:cNvPr id="92169" name="AutoShape 9"/>
            <p:cNvSpPr>
              <a:spLocks noChangeArrowheads="1"/>
            </p:cNvSpPr>
            <p:nvPr/>
          </p:nvSpPr>
          <p:spPr bwMode="blackWhite">
            <a:xfrm>
              <a:off x="432" y="2496"/>
              <a:ext cx="1392" cy="480"/>
            </a:xfrm>
            <a:prstGeom prst="roundRect">
              <a:avLst>
                <a:gd name="adj" fmla="val 9106"/>
              </a:avLst>
            </a:prstGeom>
            <a:gradFill rotWithShape="1">
              <a:gsLst>
                <a:gs pos="0">
                  <a:schemeClr val="accent1"/>
                </a:gs>
                <a:gs pos="50000">
                  <a:schemeClr val="accent1">
                    <a:gamma/>
                    <a:tint val="66667"/>
                    <a:invGamma/>
                  </a:schemeClr>
                </a:gs>
                <a:gs pos="100000">
                  <a:schemeClr val="accent1"/>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Internet</a:t>
              </a:r>
            </a:p>
          </p:txBody>
        </p:sp>
        <p:sp>
          <p:nvSpPr>
            <p:cNvPr id="92170" name="AutoShape 10"/>
            <p:cNvSpPr>
              <a:spLocks noChangeArrowheads="1"/>
            </p:cNvSpPr>
            <p:nvPr/>
          </p:nvSpPr>
          <p:spPr bwMode="blackWhite">
            <a:xfrm>
              <a:off x="432" y="2976"/>
              <a:ext cx="1392" cy="480"/>
            </a:xfrm>
            <a:prstGeom prst="roundRect">
              <a:avLst>
                <a:gd name="adj" fmla="val 9106"/>
              </a:avLst>
            </a:prstGeom>
            <a:gradFill rotWithShape="1">
              <a:gsLst>
                <a:gs pos="0">
                  <a:srgbClr val="BE73E7"/>
                </a:gs>
                <a:gs pos="50000">
                  <a:srgbClr val="D4A2EF"/>
                </a:gs>
                <a:gs pos="100000">
                  <a:srgbClr val="BE73E7"/>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Network Access</a:t>
              </a:r>
            </a:p>
          </p:txBody>
        </p:sp>
      </p:grpSp>
      <p:sp>
        <p:nvSpPr>
          <p:cNvPr id="92171" name="AutoShape 11"/>
          <p:cNvSpPr>
            <a:spLocks noChangeArrowheads="1"/>
          </p:cNvSpPr>
          <p:nvPr/>
        </p:nvSpPr>
        <p:spPr bwMode="auto">
          <a:xfrm>
            <a:off x="3581400" y="2057400"/>
            <a:ext cx="5257800" cy="4114800"/>
          </a:xfrm>
          <a:prstGeom prst="wedgeRoundRectCallout">
            <a:avLst>
              <a:gd name="adj1" fmla="val -62347"/>
              <a:gd name="adj2" fmla="val -29245"/>
              <a:gd name="adj3" fmla="val 16667"/>
            </a:avLst>
          </a:prstGeom>
          <a:solidFill>
            <a:srgbClr val="EAFDE9"/>
          </a:solidFill>
          <a:ln w="28575">
            <a:solidFill>
              <a:srgbClr val="EC654A"/>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sz="2400" b="1">
                <a:solidFill>
                  <a:srgbClr val="009900"/>
                </a:solidFill>
                <a:effectLst>
                  <a:outerShdw blurRad="38100" dist="38100" dir="2700000" algn="tl">
                    <a:srgbClr val="000000"/>
                  </a:outerShdw>
                </a:effectLst>
                <a:latin typeface="Arial Unicode MS" pitchFamily="34" charset="-128"/>
              </a:rPr>
              <a:t>Chức năng</a:t>
            </a:r>
            <a:r>
              <a:rPr lang="en-US" sz="2400" b="1">
                <a:effectLst>
                  <a:outerShdw blurRad="38100" dist="38100" dir="2700000" algn="tl">
                    <a:srgbClr val="FFFFFF"/>
                  </a:outerShdw>
                </a:effectLst>
                <a:latin typeface="Arial Unicode MS" pitchFamily="34" charset="-128"/>
              </a:rPr>
              <a:t> : Cung cấp các chương trình ứng dụng trên mạng TCP/IP. </a:t>
            </a:r>
          </a:p>
          <a:p>
            <a:r>
              <a:rPr lang="en-US" sz="2400" b="1">
                <a:effectLst>
                  <a:outerShdw blurRad="38100" dist="38100" dir="2700000" algn="tl">
                    <a:srgbClr val="FFFFFF"/>
                  </a:outerShdw>
                </a:effectLst>
                <a:latin typeface="Arial Unicode MS" pitchFamily="34" charset="-128"/>
              </a:rPr>
              <a:t>Thực hiện các chức năng của các lớp cao nhất trong mô hình 7 lớp bao gồm : Mã hoá/giải mã, nén, định dạng dữ liệu, thiết lập/giải phóng phiên giao dịch</a:t>
            </a:r>
          </a:p>
          <a:p>
            <a:r>
              <a:rPr lang="en-US" sz="2400" b="1" smtClean="0">
                <a:effectLst>
                  <a:outerShdw blurRad="38100" dist="38100" dir="2700000" algn="tl">
                    <a:srgbClr val="FFFFFF"/>
                  </a:outerShdw>
                </a:effectLst>
                <a:latin typeface="Arial Unicode MS" pitchFamily="34" charset="-128"/>
              </a:rPr>
              <a:t>Các giao thức </a:t>
            </a:r>
            <a:r>
              <a:rPr lang="en-US" sz="2400" b="1">
                <a:effectLst>
                  <a:outerShdw blurRad="38100" dist="38100" dir="2700000" algn="tl">
                    <a:srgbClr val="FFFFFF"/>
                  </a:outerShdw>
                </a:effectLst>
                <a:latin typeface="Arial Unicode MS" pitchFamily="34" charset="-128"/>
              </a:rPr>
              <a:t>HTTP, Telnet, </a:t>
            </a:r>
            <a:r>
              <a:rPr lang="en-US" sz="2400" b="1" smtClean="0">
                <a:effectLst>
                  <a:outerShdw blurRad="38100" dist="38100" dir="2700000" algn="tl">
                    <a:srgbClr val="FFFFFF"/>
                  </a:outerShdw>
                </a:effectLst>
                <a:latin typeface="Arial Unicode MS" pitchFamily="34" charset="-128"/>
              </a:rPr>
              <a:t>FTP,TFTP, SMTP</a:t>
            </a:r>
            <a:endParaRPr lang="en-US" sz="2400" b="1">
              <a:effectLst>
                <a:outerShdw blurRad="38100" dist="38100" dir="2700000" algn="tl">
                  <a:srgbClr val="FFFFFF"/>
                </a:outerShdw>
              </a:effectLst>
              <a:latin typeface="Arial Unicode MS" pitchFamily="34" charset="-128"/>
            </a:endParaRPr>
          </a:p>
          <a:p>
            <a:pPr algn="ctr"/>
            <a:endParaRPr lang="en-US" sz="2400" b="1">
              <a:effectLst>
                <a:outerShdw blurRad="38100" dist="38100" dir="2700000" algn="tl">
                  <a:srgbClr val="FFFFFF"/>
                </a:outerShdw>
              </a:effectLst>
              <a:latin typeface="Arial Unicode MS" pitchFamily="34" charset="-128"/>
            </a:endParaRPr>
          </a:p>
        </p:txBody>
      </p:sp>
      <p:sp>
        <p:nvSpPr>
          <p:cNvPr id="2" name="Date Placeholder 1"/>
          <p:cNvSpPr>
            <a:spLocks noGrp="1"/>
          </p:cNvSpPr>
          <p:nvPr>
            <p:ph type="dt" sz="half" idx="10"/>
          </p:nvPr>
        </p:nvSpPr>
        <p:spPr/>
        <p:txBody>
          <a:bodyPr/>
          <a:lstStyle/>
          <a:p>
            <a:fld id="{D2F8D727-D34A-4541-9C11-5B1A83E0AFB7}"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6</a:t>
            </a:fld>
            <a:endParaRPr lang="en-US" altLang="en-US"/>
          </a:p>
        </p:txBody>
      </p:sp>
    </p:spTree>
    <p:extLst>
      <p:ext uri="{BB962C8B-B14F-4D97-AF65-F5344CB8AC3E}">
        <p14:creationId xmlns:p14="http://schemas.microsoft.com/office/powerpoint/2010/main" val="1630453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9756" name="Group 12"/>
          <p:cNvGrpSpPr>
            <a:grpSpLocks/>
          </p:cNvGrpSpPr>
          <p:nvPr/>
        </p:nvGrpSpPr>
        <p:grpSpPr bwMode="auto">
          <a:xfrm>
            <a:off x="431800" y="441325"/>
            <a:ext cx="8172450" cy="6281738"/>
            <a:chOff x="272" y="278"/>
            <a:chExt cx="5148" cy="3957"/>
          </a:xfrm>
        </p:grpSpPr>
        <p:sp>
          <p:nvSpPr>
            <p:cNvPr id="159753" name="Rectangle 9"/>
            <p:cNvSpPr>
              <a:spLocks noChangeArrowheads="1"/>
            </p:cNvSpPr>
            <p:nvPr/>
          </p:nvSpPr>
          <p:spPr bwMode="auto">
            <a:xfrm>
              <a:off x="1859" y="2886"/>
              <a:ext cx="1021" cy="589"/>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solidFill>
                  <a:schemeClr val="accent2"/>
                </a:solidFill>
              </a:endParaRPr>
            </a:p>
          </p:txBody>
        </p:sp>
        <p:sp>
          <p:nvSpPr>
            <p:cNvPr id="159754" name="Rectangle 10"/>
            <p:cNvSpPr>
              <a:spLocks noChangeArrowheads="1"/>
            </p:cNvSpPr>
            <p:nvPr/>
          </p:nvSpPr>
          <p:spPr bwMode="auto">
            <a:xfrm>
              <a:off x="2880" y="2954"/>
              <a:ext cx="2540" cy="499"/>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9755" name="Rectangle 11"/>
            <p:cNvSpPr>
              <a:spLocks noChangeArrowheads="1"/>
            </p:cNvSpPr>
            <p:nvPr/>
          </p:nvSpPr>
          <p:spPr bwMode="auto">
            <a:xfrm>
              <a:off x="272" y="504"/>
              <a:ext cx="2608" cy="1407"/>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9746" name="Group 2"/>
            <p:cNvGrpSpPr>
              <a:grpSpLocks/>
            </p:cNvGrpSpPr>
            <p:nvPr/>
          </p:nvGrpSpPr>
          <p:grpSpPr bwMode="auto">
            <a:xfrm>
              <a:off x="1655" y="278"/>
              <a:ext cx="2544" cy="2312"/>
              <a:chOff x="1488" y="1336"/>
              <a:chExt cx="2976" cy="2792"/>
            </a:xfrm>
          </p:grpSpPr>
          <p:pic>
            <p:nvPicPr>
              <p:cNvPr id="159747" name="Picture 3" descr="pe01616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1488" y="1336"/>
                <a:ext cx="2976" cy="2792"/>
              </a:xfrm>
              <a:prstGeom prst="rect">
                <a:avLst/>
              </a:prstGeom>
              <a:noFill/>
              <a:extLst>
                <a:ext uri="{909E8E84-426E-40dd-AFC4-6F175D3DCCD1}">
                  <a14:hiddenFill xmlns="" xmlns:a14="http://schemas.microsoft.com/office/drawing/2010/main">
                    <a:solidFill>
                      <a:srgbClr val="FFFFFF"/>
                    </a:solidFill>
                  </a14:hiddenFill>
                </a:ext>
              </a:extLst>
            </p:spPr>
          </p:pic>
          <p:sp>
            <p:nvSpPr>
              <p:cNvPr id="159748" name="Text Box 4"/>
              <p:cNvSpPr txBox="1">
                <a:spLocks noChangeArrowheads="1"/>
              </p:cNvSpPr>
              <p:nvPr/>
            </p:nvSpPr>
            <p:spPr bwMode="hidden">
              <a:xfrm rot="-771630">
                <a:off x="2073" y="2131"/>
                <a:ext cx="1921" cy="440"/>
              </a:xfrm>
              <a:prstGeom prst="rect">
                <a:avLst/>
              </a:prstGeom>
              <a:noFill/>
              <a:ln>
                <a:noFill/>
              </a:ln>
              <a:effectLst/>
              <a:extLst>
                <a:ext uri="{909E8E84-426E-40dd-AFC4-6F175D3DCCD1}">
                  <a14:hiddenFill xmlns="" xmlns:a14="http://schemas.microsoft.com/office/drawing/2010/main">
                    <a:solidFill>
                      <a:srgbClr val="009999"/>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r>
                  <a:rPr lang="en-US" sz="3200" b="1">
                    <a:solidFill>
                      <a:srgbClr val="F27B0E"/>
                    </a:solidFill>
                    <a:latin typeface="Tahoma" pitchFamily="34" charset="0"/>
                  </a:rPr>
                  <a:t>Thank you!</a:t>
                </a:r>
                <a:endParaRPr lang="en-US" sz="3200">
                  <a:solidFill>
                    <a:srgbClr val="F27B0E"/>
                  </a:solidFill>
                  <a:latin typeface="Tahoma" pitchFamily="34" charset="0"/>
                </a:endParaRPr>
              </a:p>
            </p:txBody>
          </p:sp>
        </p:grpSp>
        <p:sp>
          <p:nvSpPr>
            <p:cNvPr id="159749" name="Text Box 5"/>
            <p:cNvSpPr txBox="1">
              <a:spLocks noChangeArrowheads="1"/>
            </p:cNvSpPr>
            <p:nvPr/>
          </p:nvSpPr>
          <p:spPr bwMode="auto">
            <a:xfrm>
              <a:off x="975" y="1979"/>
              <a:ext cx="4187" cy="2256"/>
            </a:xfrm>
            <a:prstGeom prst="rect">
              <a:avLst/>
            </a:prstGeom>
            <a:noFill/>
            <a:ln>
              <a:noFill/>
            </a:ln>
            <a:effectLst>
              <a:outerShdw dist="68392" dir="4091915" algn="ctr" rotWithShape="0">
                <a:schemeClr val="bg2"/>
              </a:outer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50800" cap="sq">
                  <a:solidFill>
                    <a:schemeClr val="tx1"/>
                  </a:solidFill>
                  <a:miter lim="800000"/>
                  <a:headEnd/>
                  <a:tailEnd/>
                </a14:hiddenLine>
              </a:ext>
            </a:extLst>
          </p:spPr>
          <p:txBody>
            <a:bodyPr>
              <a:spAutoFit/>
            </a:bodyPr>
            <a:lstStyle/>
            <a:p>
              <a:pPr algn="ctr" eaLnBrk="0" hangingPunct="0"/>
              <a:r>
                <a:rPr lang="en-US" sz="22900" b="1"/>
                <a:t>Q&amp;A</a:t>
              </a:r>
            </a:p>
          </p:txBody>
        </p:sp>
      </p:gr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20 </a:t>
            </a:r>
            <a:r>
              <a:rPr lang="en-US" smtClean="0"/>
              <a:t>phút</a:t>
            </a:r>
            <a:endParaRPr lang="en-US" dirty="0"/>
          </a:p>
        </p:txBody>
      </p:sp>
      <p:sp>
        <p:nvSpPr>
          <p:cNvPr id="3" name="Content Placeholder 2"/>
          <p:cNvSpPr>
            <a:spLocks noGrp="1"/>
          </p:cNvSpPr>
          <p:nvPr>
            <p:ph sz="quarter" idx="1"/>
          </p:nvPr>
        </p:nvSpPr>
        <p:spPr/>
        <p:txBody>
          <a:bodyPr/>
          <a:lstStyle/>
          <a:p>
            <a:r>
              <a:rPr lang="en-US" dirty="0" err="1" smtClean="0"/>
              <a:t>Trình</a:t>
            </a:r>
            <a:r>
              <a:rPr lang="en-US" dirty="0" smtClean="0"/>
              <a:t> </a:t>
            </a:r>
            <a:r>
              <a:rPr lang="en-US" dirty="0" err="1" smtClean="0"/>
              <a:t>bày</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từng</a:t>
            </a:r>
            <a:r>
              <a:rPr lang="en-US" dirty="0" smtClean="0"/>
              <a:t> </a:t>
            </a:r>
            <a:r>
              <a:rPr lang="en-US" dirty="0" err="1" smtClean="0"/>
              <a:t>lớp</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TCP/IP?</a:t>
            </a:r>
          </a:p>
          <a:p>
            <a:r>
              <a:rPr lang="en-US" dirty="0" err="1" smtClean="0"/>
              <a:t>Dịch</a:t>
            </a:r>
            <a:r>
              <a:rPr lang="en-US" dirty="0" smtClean="0"/>
              <a:t> </a:t>
            </a:r>
            <a:r>
              <a:rPr lang="en-US" dirty="0" err="1" smtClean="0"/>
              <a:t>vụ</a:t>
            </a:r>
            <a:r>
              <a:rPr lang="en-US" dirty="0" smtClean="0"/>
              <a:t> </a:t>
            </a:r>
            <a:r>
              <a:rPr lang="en-US" dirty="0" err="1" smtClean="0"/>
              <a:t>nào</a:t>
            </a:r>
            <a:r>
              <a:rPr lang="en-US" dirty="0" smtClean="0"/>
              <a:t> </a:t>
            </a:r>
            <a:r>
              <a:rPr lang="en-US" dirty="0" err="1" smtClean="0"/>
              <a:t>thuộc</a:t>
            </a:r>
            <a:r>
              <a:rPr lang="en-US" dirty="0" smtClean="0"/>
              <a:t> </a:t>
            </a:r>
            <a:r>
              <a:rPr lang="en-US" dirty="0" err="1" smtClean="0"/>
              <a:t>về</a:t>
            </a:r>
            <a:r>
              <a:rPr lang="en-US" dirty="0" smtClean="0"/>
              <a:t> </a:t>
            </a:r>
            <a:r>
              <a:rPr lang="en-US" dirty="0" err="1" smtClean="0"/>
              <a:t>tầng</a:t>
            </a:r>
            <a:r>
              <a:rPr lang="en-US" dirty="0" smtClean="0"/>
              <a:t> </a:t>
            </a:r>
            <a:r>
              <a:rPr lang="en-US" dirty="0" err="1" smtClean="0"/>
              <a:t>nào</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TCP/IP?</a:t>
            </a:r>
          </a:p>
          <a:p>
            <a:r>
              <a:rPr lang="en-US" dirty="0" err="1" smtClean="0"/>
              <a:t>Cấu</a:t>
            </a:r>
            <a:r>
              <a:rPr lang="en-US" dirty="0" smtClean="0"/>
              <a:t> </a:t>
            </a:r>
            <a:r>
              <a:rPr lang="en-US" dirty="0" err="1" smtClean="0"/>
              <a:t>trúc</a:t>
            </a:r>
            <a:r>
              <a:rPr lang="en-US" dirty="0" smtClean="0"/>
              <a:t> </a:t>
            </a:r>
            <a:r>
              <a:rPr lang="en-US" dirty="0" err="1" smtClean="0"/>
              <a:t>và</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của</a:t>
            </a:r>
            <a:r>
              <a:rPr lang="en-US" dirty="0" smtClean="0"/>
              <a:t> </a:t>
            </a:r>
            <a:r>
              <a:rPr lang="en-US" dirty="0" err="1" smtClean="0"/>
              <a:t>giao</a:t>
            </a:r>
            <a:r>
              <a:rPr lang="en-US" dirty="0" smtClean="0"/>
              <a:t> </a:t>
            </a:r>
            <a:r>
              <a:rPr lang="en-US" dirty="0" err="1" smtClean="0"/>
              <a:t>thức</a:t>
            </a:r>
            <a:r>
              <a:rPr lang="en-US" dirty="0" smtClean="0"/>
              <a:t> ARP, RARP, IP, ICMP, TCP, UDP?</a:t>
            </a:r>
            <a:endParaRPr lang="en-US" dirty="0"/>
          </a:p>
        </p:txBody>
      </p:sp>
      <p:sp>
        <p:nvSpPr>
          <p:cNvPr id="4" name="Date Placeholder 3"/>
          <p:cNvSpPr>
            <a:spLocks noGrp="1"/>
          </p:cNvSpPr>
          <p:nvPr>
            <p:ph type="dt" sz="half" idx="10"/>
          </p:nvPr>
        </p:nvSpPr>
        <p:spPr/>
        <p:txBody>
          <a:bodyPr/>
          <a:lstStyle/>
          <a:p>
            <a:fld id="{C39CF783-685D-4234-9EE3-CDE3B9789A73}" type="datetime1">
              <a:rPr lang="en-US" smtClean="0"/>
              <a:t>9/4/17</a:t>
            </a:fld>
            <a:endParaRPr lang="en-US" altLang="en-US"/>
          </a:p>
        </p:txBody>
      </p:sp>
      <p:sp>
        <p:nvSpPr>
          <p:cNvPr id="5" name="Footer Placeholder 4"/>
          <p:cNvSpPr>
            <a:spLocks noGrp="1"/>
          </p:cNvSpPr>
          <p:nvPr>
            <p:ph type="ftr" sz="quarter" idx="11"/>
          </p:nvPr>
        </p:nvSpPr>
        <p:spPr/>
        <p:txBody>
          <a:bodyPr/>
          <a:lstStyle/>
          <a:p>
            <a:r>
              <a:rPr lang="en-US" altLang="en-US" smtClean="0"/>
              <a:t>Mô hình TCP/IP</a:t>
            </a:r>
            <a:endParaRPr lang="en-US" altLang="en-US"/>
          </a:p>
        </p:txBody>
      </p:sp>
      <p:sp>
        <p:nvSpPr>
          <p:cNvPr id="6" name="Slide Number Placeholder 5"/>
          <p:cNvSpPr>
            <a:spLocks noGrp="1"/>
          </p:cNvSpPr>
          <p:nvPr>
            <p:ph type="sldNum" sz="quarter" idx="12"/>
          </p:nvPr>
        </p:nvSpPr>
        <p:spPr/>
        <p:txBody>
          <a:bodyPr/>
          <a:lstStyle/>
          <a:p>
            <a:fld id="{A0B6C8C1-1111-434F-A403-A39D5C761593}" type="slidenum">
              <a:rPr lang="en-US" altLang="en-US" smtClean="0"/>
              <a:pPr/>
              <a:t>61</a:t>
            </a:fld>
            <a:endParaRPr lang="en-US" altLang="en-US"/>
          </a:p>
        </p:txBody>
      </p:sp>
    </p:spTree>
    <p:extLst>
      <p:ext uri="{BB962C8B-B14F-4D97-AF65-F5344CB8AC3E}">
        <p14:creationId xmlns:p14="http://schemas.microsoft.com/office/powerpoint/2010/main" val="27751987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en-US" smtClean="0"/>
              <a:t>Mô hình TCP/IP</a:t>
            </a:r>
            <a:endParaRPr lang="en-US"/>
          </a:p>
        </p:txBody>
      </p:sp>
      <p:sp>
        <p:nvSpPr>
          <p:cNvPr id="93187" name="Rectangle 3"/>
          <p:cNvSpPr>
            <a:spLocks noGrp="1" noChangeArrowheads="1"/>
          </p:cNvSpPr>
          <p:nvPr>
            <p:ph type="body" idx="1"/>
          </p:nvPr>
        </p:nvSpPr>
        <p:spPr>
          <a:xfrm>
            <a:off x="457200" y="1524000"/>
            <a:ext cx="8305800" cy="381000"/>
          </a:xfrm>
        </p:spPr>
        <p:txBody>
          <a:bodyPr/>
          <a:lstStyle/>
          <a:p>
            <a:pPr>
              <a:lnSpc>
                <a:spcPct val="90000"/>
              </a:lnSpc>
            </a:pPr>
            <a:r>
              <a:rPr lang="en-US" sz="2400" b="1">
                <a:solidFill>
                  <a:schemeClr val="tx2"/>
                </a:solidFill>
                <a:effectLst>
                  <a:outerShdw blurRad="38100" dist="38100" dir="2700000" algn="tl">
                    <a:srgbClr val="C0C0C0"/>
                  </a:outerShdw>
                </a:effectLst>
              </a:rPr>
              <a:t>Lớp Transport</a:t>
            </a:r>
          </a:p>
        </p:txBody>
      </p:sp>
      <p:grpSp>
        <p:nvGrpSpPr>
          <p:cNvPr id="93188" name="Group 4"/>
          <p:cNvGrpSpPr>
            <a:grpSpLocks/>
          </p:cNvGrpSpPr>
          <p:nvPr/>
        </p:nvGrpSpPr>
        <p:grpSpPr bwMode="auto">
          <a:xfrm>
            <a:off x="533400" y="2482850"/>
            <a:ext cx="2362200" cy="3155950"/>
            <a:chOff x="384" y="1508"/>
            <a:chExt cx="1488" cy="1988"/>
          </a:xfrm>
        </p:grpSpPr>
        <p:sp>
          <p:nvSpPr>
            <p:cNvPr id="93189" name="AutoShape 5"/>
            <p:cNvSpPr>
              <a:spLocks noChangeArrowheads="1"/>
            </p:cNvSpPr>
            <p:nvPr/>
          </p:nvSpPr>
          <p:spPr bwMode="auto">
            <a:xfrm>
              <a:off x="384" y="1508"/>
              <a:ext cx="1488" cy="1988"/>
            </a:xfrm>
            <a:prstGeom prst="roundRect">
              <a:avLst>
                <a:gd name="adj" fmla="val 6991"/>
              </a:avLst>
            </a:prstGeom>
            <a:solidFill>
              <a:srgbClr val="EAFDE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90" name="AutoShape 6"/>
            <p:cNvSpPr>
              <a:spLocks noChangeArrowheads="1"/>
            </p:cNvSpPr>
            <p:nvPr/>
          </p:nvSpPr>
          <p:spPr bwMode="blackWhite">
            <a:xfrm>
              <a:off x="432" y="2496"/>
              <a:ext cx="1392" cy="480"/>
            </a:xfrm>
            <a:prstGeom prst="roundRect">
              <a:avLst>
                <a:gd name="adj" fmla="val 9106"/>
              </a:avLst>
            </a:prstGeom>
            <a:gradFill rotWithShape="1">
              <a:gsLst>
                <a:gs pos="0">
                  <a:schemeClr val="accent1"/>
                </a:gs>
                <a:gs pos="50000">
                  <a:schemeClr val="accent1">
                    <a:gamma/>
                    <a:tint val="66667"/>
                    <a:invGamma/>
                  </a:schemeClr>
                </a:gs>
                <a:gs pos="100000">
                  <a:schemeClr val="accent1"/>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chemeClr val="bg1"/>
                  </a:solidFill>
                  <a:latin typeface="Arial Unicode MS" pitchFamily="34" charset="-128"/>
                </a:rPr>
                <a:t>Add Your Text</a:t>
              </a:r>
            </a:p>
          </p:txBody>
        </p:sp>
        <p:sp>
          <p:nvSpPr>
            <p:cNvPr id="93191" name="AutoShape 7"/>
            <p:cNvSpPr>
              <a:spLocks noChangeArrowheads="1"/>
            </p:cNvSpPr>
            <p:nvPr/>
          </p:nvSpPr>
          <p:spPr bwMode="blackWhite">
            <a:xfrm>
              <a:off x="432" y="1536"/>
              <a:ext cx="1392" cy="480"/>
            </a:xfrm>
            <a:prstGeom prst="roundRect">
              <a:avLst>
                <a:gd name="adj" fmla="val 9106"/>
              </a:avLst>
            </a:prstGeom>
            <a:gradFill rotWithShape="1">
              <a:gsLst>
                <a:gs pos="0">
                  <a:schemeClr val="hlink"/>
                </a:gs>
                <a:gs pos="50000">
                  <a:schemeClr val="hlink">
                    <a:gamma/>
                    <a:tint val="66667"/>
                    <a:invGamma/>
                  </a:schemeClr>
                </a:gs>
                <a:gs pos="100000">
                  <a:schemeClr val="hlink"/>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Application</a:t>
              </a:r>
            </a:p>
          </p:txBody>
        </p:sp>
        <p:sp>
          <p:nvSpPr>
            <p:cNvPr id="93192" name="AutoShape 8"/>
            <p:cNvSpPr>
              <a:spLocks noChangeArrowheads="1"/>
            </p:cNvSpPr>
            <p:nvPr/>
          </p:nvSpPr>
          <p:spPr bwMode="blackWhite">
            <a:xfrm>
              <a:off x="432" y="2016"/>
              <a:ext cx="1392" cy="480"/>
            </a:xfrm>
            <a:prstGeom prst="roundRect">
              <a:avLst>
                <a:gd name="adj" fmla="val 9106"/>
              </a:avLst>
            </a:prstGeom>
            <a:gradFill rotWithShape="1">
              <a:gsLst>
                <a:gs pos="0">
                  <a:schemeClr val="folHlink"/>
                </a:gs>
                <a:gs pos="50000">
                  <a:schemeClr val="folHlink">
                    <a:gamma/>
                    <a:tint val="66667"/>
                    <a:invGamma/>
                  </a:schemeClr>
                </a:gs>
                <a:gs pos="100000">
                  <a:schemeClr val="folHlink"/>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Transport</a:t>
              </a:r>
            </a:p>
          </p:txBody>
        </p:sp>
        <p:sp>
          <p:nvSpPr>
            <p:cNvPr id="93193" name="AutoShape 9"/>
            <p:cNvSpPr>
              <a:spLocks noChangeArrowheads="1"/>
            </p:cNvSpPr>
            <p:nvPr/>
          </p:nvSpPr>
          <p:spPr bwMode="blackWhite">
            <a:xfrm>
              <a:off x="432" y="2496"/>
              <a:ext cx="1392" cy="480"/>
            </a:xfrm>
            <a:prstGeom prst="roundRect">
              <a:avLst>
                <a:gd name="adj" fmla="val 9106"/>
              </a:avLst>
            </a:prstGeom>
            <a:gradFill rotWithShape="1">
              <a:gsLst>
                <a:gs pos="0">
                  <a:schemeClr val="accent1"/>
                </a:gs>
                <a:gs pos="50000">
                  <a:schemeClr val="accent1">
                    <a:gamma/>
                    <a:tint val="66667"/>
                    <a:invGamma/>
                  </a:schemeClr>
                </a:gs>
                <a:gs pos="100000">
                  <a:schemeClr val="accent1"/>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Internet</a:t>
              </a:r>
            </a:p>
          </p:txBody>
        </p:sp>
        <p:sp>
          <p:nvSpPr>
            <p:cNvPr id="93194" name="AutoShape 10"/>
            <p:cNvSpPr>
              <a:spLocks noChangeArrowheads="1"/>
            </p:cNvSpPr>
            <p:nvPr/>
          </p:nvSpPr>
          <p:spPr bwMode="blackWhite">
            <a:xfrm>
              <a:off x="432" y="2976"/>
              <a:ext cx="1392" cy="480"/>
            </a:xfrm>
            <a:prstGeom prst="roundRect">
              <a:avLst>
                <a:gd name="adj" fmla="val 9106"/>
              </a:avLst>
            </a:prstGeom>
            <a:gradFill rotWithShape="1">
              <a:gsLst>
                <a:gs pos="0">
                  <a:srgbClr val="BE73E7"/>
                </a:gs>
                <a:gs pos="50000">
                  <a:srgbClr val="D4A2EF"/>
                </a:gs>
                <a:gs pos="100000">
                  <a:srgbClr val="BE73E7"/>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Network Access</a:t>
              </a:r>
            </a:p>
          </p:txBody>
        </p:sp>
      </p:grpSp>
      <p:sp>
        <p:nvSpPr>
          <p:cNvPr id="93195" name="AutoShape 11"/>
          <p:cNvSpPr>
            <a:spLocks noChangeArrowheads="1"/>
          </p:cNvSpPr>
          <p:nvPr/>
        </p:nvSpPr>
        <p:spPr bwMode="auto">
          <a:xfrm>
            <a:off x="4038600" y="2209800"/>
            <a:ext cx="4495800" cy="3657600"/>
          </a:xfrm>
          <a:prstGeom prst="wedgeRoundRectCallout">
            <a:avLst>
              <a:gd name="adj1" fmla="val -75282"/>
              <a:gd name="adj2" fmla="val -8769"/>
              <a:gd name="adj3" fmla="val 16667"/>
            </a:avLst>
          </a:prstGeom>
          <a:solidFill>
            <a:srgbClr val="EAFDE9"/>
          </a:solidFill>
          <a:ln w="28575">
            <a:solidFill>
              <a:srgbClr val="EC654A"/>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sz="2400" b="1">
                <a:solidFill>
                  <a:srgbClr val="009900"/>
                </a:solidFill>
                <a:effectLst>
                  <a:outerShdw blurRad="38100" dist="38100" dir="2700000" algn="tl">
                    <a:srgbClr val="000000"/>
                  </a:outerShdw>
                </a:effectLst>
                <a:latin typeface="Arial Unicode MS" pitchFamily="34" charset="-128"/>
              </a:rPr>
              <a:t>Chức năng</a:t>
            </a:r>
            <a:r>
              <a:rPr lang="en-US" sz="2400" b="1">
                <a:effectLst>
                  <a:outerShdw blurRad="38100" dist="38100" dir="2700000" algn="tl">
                    <a:srgbClr val="FFFFFF"/>
                  </a:outerShdw>
                </a:effectLst>
                <a:latin typeface="Arial Unicode MS" pitchFamily="34" charset="-128"/>
              </a:rPr>
              <a:t> : Thực hiện chức năng </a:t>
            </a:r>
            <a:r>
              <a:rPr lang="en-US" sz="2400" b="1" smtClean="0">
                <a:effectLst>
                  <a:outerShdw blurRad="38100" dist="38100" dir="2700000" algn="tl">
                    <a:srgbClr val="FFFFFF"/>
                  </a:outerShdw>
                </a:effectLst>
                <a:latin typeface="Arial Unicode MS" pitchFamily="34" charset="-128"/>
              </a:rPr>
              <a:t>vận chuyển </a:t>
            </a:r>
            <a:r>
              <a:rPr lang="en-US" sz="2400" b="1">
                <a:effectLst>
                  <a:outerShdw blurRad="38100" dist="38100" dir="2700000" algn="tl">
                    <a:srgbClr val="FFFFFF"/>
                  </a:outerShdw>
                </a:effectLst>
                <a:latin typeface="Arial Unicode MS" pitchFamily="34" charset="-128"/>
              </a:rPr>
              <a:t>luồng dữ liệu giữa 2 trạm</a:t>
            </a:r>
          </a:p>
          <a:p>
            <a:r>
              <a:rPr lang="en-US" sz="2400" b="1">
                <a:effectLst>
                  <a:outerShdw blurRad="38100" dist="38100" dir="2700000" algn="tl">
                    <a:srgbClr val="FFFFFF"/>
                  </a:outerShdw>
                </a:effectLst>
                <a:latin typeface="Arial Unicode MS" pitchFamily="34" charset="-128"/>
              </a:rPr>
              <a:t>Đảm bảo độ tin cậy, điều khiển luồng, phát hiện và sửa lỗi.</a:t>
            </a:r>
          </a:p>
          <a:p>
            <a:r>
              <a:rPr lang="en-US" sz="2400" b="1">
                <a:effectLst>
                  <a:outerShdw blurRad="38100" dist="38100" dir="2700000" algn="tl">
                    <a:srgbClr val="FFFFFF"/>
                  </a:outerShdw>
                </a:effectLst>
                <a:latin typeface="Arial Unicode MS" pitchFamily="34" charset="-128"/>
              </a:rPr>
              <a:t>Có 2 giao thức chính là TCP và UDP</a:t>
            </a:r>
          </a:p>
        </p:txBody>
      </p:sp>
      <p:sp>
        <p:nvSpPr>
          <p:cNvPr id="2" name="Date Placeholder 1"/>
          <p:cNvSpPr>
            <a:spLocks noGrp="1"/>
          </p:cNvSpPr>
          <p:nvPr>
            <p:ph type="dt" sz="half" idx="10"/>
          </p:nvPr>
        </p:nvSpPr>
        <p:spPr/>
        <p:txBody>
          <a:bodyPr/>
          <a:lstStyle/>
          <a:p>
            <a:fld id="{B15F0B5D-FEA3-4124-8B84-FAA52F9885E6}"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7</a:t>
            </a:fld>
            <a:endParaRPr lang="en-US" altLang="en-US"/>
          </a:p>
        </p:txBody>
      </p:sp>
    </p:spTree>
    <p:extLst>
      <p:ext uri="{BB962C8B-B14F-4D97-AF65-F5344CB8AC3E}">
        <p14:creationId xmlns:p14="http://schemas.microsoft.com/office/powerpoint/2010/main" val="1725657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en-US" smtClean="0"/>
              <a:t>Mô hình TCP/IP</a:t>
            </a:r>
            <a:endParaRPr lang="en-US"/>
          </a:p>
        </p:txBody>
      </p:sp>
      <p:sp>
        <p:nvSpPr>
          <p:cNvPr id="94211" name="Rectangle 3"/>
          <p:cNvSpPr>
            <a:spLocks noGrp="1" noChangeArrowheads="1"/>
          </p:cNvSpPr>
          <p:nvPr>
            <p:ph type="body" idx="1"/>
          </p:nvPr>
        </p:nvSpPr>
        <p:spPr>
          <a:xfrm>
            <a:off x="533400" y="1524000"/>
            <a:ext cx="8305800" cy="381000"/>
          </a:xfrm>
        </p:spPr>
        <p:txBody>
          <a:bodyPr/>
          <a:lstStyle/>
          <a:p>
            <a:pPr>
              <a:lnSpc>
                <a:spcPct val="90000"/>
              </a:lnSpc>
            </a:pPr>
            <a:r>
              <a:rPr lang="en-US" sz="2400" b="1">
                <a:solidFill>
                  <a:schemeClr val="tx2"/>
                </a:solidFill>
                <a:effectLst>
                  <a:outerShdw blurRad="38100" dist="38100" dir="2700000" algn="tl">
                    <a:srgbClr val="C0C0C0"/>
                  </a:outerShdw>
                </a:effectLst>
              </a:rPr>
              <a:t>Lớp Internet</a:t>
            </a:r>
          </a:p>
        </p:txBody>
      </p:sp>
      <p:grpSp>
        <p:nvGrpSpPr>
          <p:cNvPr id="94212" name="Group 4"/>
          <p:cNvGrpSpPr>
            <a:grpSpLocks/>
          </p:cNvGrpSpPr>
          <p:nvPr/>
        </p:nvGrpSpPr>
        <p:grpSpPr bwMode="auto">
          <a:xfrm>
            <a:off x="533400" y="2482850"/>
            <a:ext cx="2362200" cy="3155950"/>
            <a:chOff x="384" y="1508"/>
            <a:chExt cx="1488" cy="1988"/>
          </a:xfrm>
        </p:grpSpPr>
        <p:sp>
          <p:nvSpPr>
            <p:cNvPr id="94213" name="AutoShape 5"/>
            <p:cNvSpPr>
              <a:spLocks noChangeArrowheads="1"/>
            </p:cNvSpPr>
            <p:nvPr/>
          </p:nvSpPr>
          <p:spPr bwMode="auto">
            <a:xfrm>
              <a:off x="384" y="1508"/>
              <a:ext cx="1488" cy="1988"/>
            </a:xfrm>
            <a:prstGeom prst="roundRect">
              <a:avLst>
                <a:gd name="adj" fmla="val 6991"/>
              </a:avLst>
            </a:prstGeom>
            <a:solidFill>
              <a:srgbClr val="EAFDE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4" name="AutoShape 6"/>
            <p:cNvSpPr>
              <a:spLocks noChangeArrowheads="1"/>
            </p:cNvSpPr>
            <p:nvPr/>
          </p:nvSpPr>
          <p:spPr bwMode="blackWhite">
            <a:xfrm>
              <a:off x="432" y="2496"/>
              <a:ext cx="1392" cy="480"/>
            </a:xfrm>
            <a:prstGeom prst="roundRect">
              <a:avLst>
                <a:gd name="adj" fmla="val 9106"/>
              </a:avLst>
            </a:prstGeom>
            <a:gradFill rotWithShape="1">
              <a:gsLst>
                <a:gs pos="0">
                  <a:schemeClr val="accent1"/>
                </a:gs>
                <a:gs pos="50000">
                  <a:schemeClr val="accent1">
                    <a:gamma/>
                    <a:tint val="66667"/>
                    <a:invGamma/>
                  </a:schemeClr>
                </a:gs>
                <a:gs pos="100000">
                  <a:schemeClr val="accent1"/>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chemeClr val="bg1"/>
                  </a:solidFill>
                  <a:latin typeface="Arial Unicode MS" pitchFamily="34" charset="-128"/>
                </a:rPr>
                <a:t>Add Your Text</a:t>
              </a:r>
            </a:p>
          </p:txBody>
        </p:sp>
        <p:sp>
          <p:nvSpPr>
            <p:cNvPr id="94215" name="AutoShape 7"/>
            <p:cNvSpPr>
              <a:spLocks noChangeArrowheads="1"/>
            </p:cNvSpPr>
            <p:nvPr/>
          </p:nvSpPr>
          <p:spPr bwMode="blackWhite">
            <a:xfrm>
              <a:off x="432" y="1536"/>
              <a:ext cx="1392" cy="480"/>
            </a:xfrm>
            <a:prstGeom prst="roundRect">
              <a:avLst>
                <a:gd name="adj" fmla="val 9106"/>
              </a:avLst>
            </a:prstGeom>
            <a:gradFill rotWithShape="1">
              <a:gsLst>
                <a:gs pos="0">
                  <a:schemeClr val="hlink"/>
                </a:gs>
                <a:gs pos="50000">
                  <a:schemeClr val="hlink">
                    <a:gamma/>
                    <a:tint val="66667"/>
                    <a:invGamma/>
                  </a:schemeClr>
                </a:gs>
                <a:gs pos="100000">
                  <a:schemeClr val="hlink"/>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Application</a:t>
              </a:r>
            </a:p>
          </p:txBody>
        </p:sp>
        <p:sp>
          <p:nvSpPr>
            <p:cNvPr id="94216" name="AutoShape 8"/>
            <p:cNvSpPr>
              <a:spLocks noChangeArrowheads="1"/>
            </p:cNvSpPr>
            <p:nvPr/>
          </p:nvSpPr>
          <p:spPr bwMode="blackWhite">
            <a:xfrm>
              <a:off x="432" y="2016"/>
              <a:ext cx="1392" cy="480"/>
            </a:xfrm>
            <a:prstGeom prst="roundRect">
              <a:avLst>
                <a:gd name="adj" fmla="val 9106"/>
              </a:avLst>
            </a:prstGeom>
            <a:gradFill rotWithShape="1">
              <a:gsLst>
                <a:gs pos="0">
                  <a:schemeClr val="folHlink"/>
                </a:gs>
                <a:gs pos="50000">
                  <a:schemeClr val="folHlink">
                    <a:gamma/>
                    <a:tint val="66667"/>
                    <a:invGamma/>
                  </a:schemeClr>
                </a:gs>
                <a:gs pos="100000">
                  <a:schemeClr val="folHlink"/>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Transport</a:t>
              </a:r>
            </a:p>
          </p:txBody>
        </p:sp>
        <p:sp>
          <p:nvSpPr>
            <p:cNvPr id="94217" name="AutoShape 9"/>
            <p:cNvSpPr>
              <a:spLocks noChangeArrowheads="1"/>
            </p:cNvSpPr>
            <p:nvPr/>
          </p:nvSpPr>
          <p:spPr bwMode="blackWhite">
            <a:xfrm>
              <a:off x="432" y="2496"/>
              <a:ext cx="1392" cy="480"/>
            </a:xfrm>
            <a:prstGeom prst="roundRect">
              <a:avLst>
                <a:gd name="adj" fmla="val 9106"/>
              </a:avLst>
            </a:prstGeom>
            <a:gradFill rotWithShape="1">
              <a:gsLst>
                <a:gs pos="0">
                  <a:schemeClr val="accent1"/>
                </a:gs>
                <a:gs pos="50000">
                  <a:schemeClr val="accent1">
                    <a:gamma/>
                    <a:tint val="66667"/>
                    <a:invGamma/>
                  </a:schemeClr>
                </a:gs>
                <a:gs pos="100000">
                  <a:schemeClr val="accent1"/>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Internet</a:t>
              </a:r>
            </a:p>
          </p:txBody>
        </p:sp>
        <p:sp>
          <p:nvSpPr>
            <p:cNvPr id="94218" name="AutoShape 10"/>
            <p:cNvSpPr>
              <a:spLocks noChangeArrowheads="1"/>
            </p:cNvSpPr>
            <p:nvPr/>
          </p:nvSpPr>
          <p:spPr bwMode="blackWhite">
            <a:xfrm>
              <a:off x="432" y="2976"/>
              <a:ext cx="1392" cy="480"/>
            </a:xfrm>
            <a:prstGeom prst="roundRect">
              <a:avLst>
                <a:gd name="adj" fmla="val 9106"/>
              </a:avLst>
            </a:prstGeom>
            <a:gradFill rotWithShape="1">
              <a:gsLst>
                <a:gs pos="0">
                  <a:srgbClr val="BE73E7"/>
                </a:gs>
                <a:gs pos="50000">
                  <a:srgbClr val="D4A2EF"/>
                </a:gs>
                <a:gs pos="100000">
                  <a:srgbClr val="BE73E7"/>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Network Access</a:t>
              </a:r>
            </a:p>
          </p:txBody>
        </p:sp>
      </p:grpSp>
      <p:sp>
        <p:nvSpPr>
          <p:cNvPr id="94219" name="AutoShape 11"/>
          <p:cNvSpPr>
            <a:spLocks noChangeArrowheads="1"/>
          </p:cNvSpPr>
          <p:nvPr/>
        </p:nvSpPr>
        <p:spPr bwMode="auto">
          <a:xfrm>
            <a:off x="3810000" y="1905000"/>
            <a:ext cx="4724400" cy="4114800"/>
          </a:xfrm>
          <a:prstGeom prst="wedgeRoundRectCallout">
            <a:avLst>
              <a:gd name="adj1" fmla="val -69556"/>
              <a:gd name="adj2" fmla="val 11458"/>
              <a:gd name="adj3" fmla="val 16667"/>
            </a:avLst>
          </a:prstGeom>
          <a:solidFill>
            <a:srgbClr val="EAFDE9"/>
          </a:solidFill>
          <a:ln w="28575">
            <a:solidFill>
              <a:srgbClr val="EC654A"/>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sz="2400" b="1">
                <a:solidFill>
                  <a:srgbClr val="009900"/>
                </a:solidFill>
                <a:effectLst>
                  <a:outerShdw blurRad="38100" dist="38100" dir="2700000" algn="tl">
                    <a:srgbClr val="000000"/>
                  </a:outerShdw>
                </a:effectLst>
                <a:latin typeface="Arial Unicode MS" pitchFamily="34" charset="-128"/>
              </a:rPr>
              <a:t>Chức năng</a:t>
            </a:r>
            <a:r>
              <a:rPr lang="en-US" sz="2400" b="1">
                <a:effectLst>
                  <a:outerShdw blurRad="38100" dist="38100" dir="2700000" algn="tl">
                    <a:srgbClr val="FFFFFF"/>
                  </a:outerShdw>
                </a:effectLst>
                <a:latin typeface="Arial Unicode MS" pitchFamily="34" charset="-128"/>
              </a:rPr>
              <a:t> : Thực hiện chức năng xử lý và truyền gói tin trên mạng.</a:t>
            </a:r>
          </a:p>
          <a:p>
            <a:r>
              <a:rPr lang="en-US" sz="2400" b="1">
                <a:effectLst>
                  <a:outerShdw blurRad="38100" dist="38100" dir="2700000" algn="tl">
                    <a:srgbClr val="FFFFFF"/>
                  </a:outerShdw>
                </a:effectLst>
                <a:latin typeface="Arial Unicode MS" pitchFamily="34" charset="-128"/>
              </a:rPr>
              <a:t>Các quá trình định tuyến được thực hiện ở lớp này</a:t>
            </a:r>
          </a:p>
          <a:p>
            <a:r>
              <a:rPr lang="en-US" sz="2400" b="1">
                <a:effectLst>
                  <a:outerShdw blurRad="38100" dist="38100" dir="2700000" algn="tl">
                    <a:srgbClr val="FFFFFF"/>
                  </a:outerShdw>
                </a:effectLst>
                <a:latin typeface="Arial Unicode MS" pitchFamily="34" charset="-128"/>
              </a:rPr>
              <a:t>Có các giao thức gồm IP, ICMP ( Internet Control Message Protocol), IGMP (Internet Group Message Protocol)</a:t>
            </a:r>
          </a:p>
        </p:txBody>
      </p:sp>
      <p:sp>
        <p:nvSpPr>
          <p:cNvPr id="2" name="Date Placeholder 1"/>
          <p:cNvSpPr>
            <a:spLocks noGrp="1"/>
          </p:cNvSpPr>
          <p:nvPr>
            <p:ph type="dt" sz="half" idx="10"/>
          </p:nvPr>
        </p:nvSpPr>
        <p:spPr/>
        <p:txBody>
          <a:bodyPr/>
          <a:lstStyle/>
          <a:p>
            <a:fld id="{B57F1F63-4F95-4F59-A301-1450FB867CE1}"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8</a:t>
            </a:fld>
            <a:endParaRPr lang="en-US" altLang="en-US"/>
          </a:p>
        </p:txBody>
      </p:sp>
    </p:spTree>
    <p:extLst>
      <p:ext uri="{BB962C8B-B14F-4D97-AF65-F5344CB8AC3E}">
        <p14:creationId xmlns:p14="http://schemas.microsoft.com/office/powerpoint/2010/main" val="4186373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p:cNvSpPr>
            <a:spLocks noGrp="1"/>
          </p:cNvSpPr>
          <p:nvPr>
            <p:ph type="ftr" sz="quarter" idx="11"/>
          </p:nvPr>
        </p:nvSpPr>
        <p:spPr/>
        <p:txBody>
          <a:bodyPr/>
          <a:lstStyle/>
          <a:p>
            <a:r>
              <a:rPr lang="en-US" smtClean="0"/>
              <a:t>Mô hình TCP/IP</a:t>
            </a:r>
            <a:endParaRPr lang="en-US"/>
          </a:p>
        </p:txBody>
      </p:sp>
      <p:sp>
        <p:nvSpPr>
          <p:cNvPr id="95235" name="Rectangle 3"/>
          <p:cNvSpPr>
            <a:spLocks noGrp="1" noChangeArrowheads="1"/>
          </p:cNvSpPr>
          <p:nvPr>
            <p:ph type="body" idx="1"/>
          </p:nvPr>
        </p:nvSpPr>
        <p:spPr>
          <a:xfrm>
            <a:off x="533400" y="1447800"/>
            <a:ext cx="8305800" cy="381000"/>
          </a:xfrm>
        </p:spPr>
        <p:txBody>
          <a:bodyPr/>
          <a:lstStyle/>
          <a:p>
            <a:pPr>
              <a:lnSpc>
                <a:spcPct val="90000"/>
              </a:lnSpc>
            </a:pPr>
            <a:r>
              <a:rPr lang="en-US" sz="2400" b="1">
                <a:solidFill>
                  <a:schemeClr val="tx2"/>
                </a:solidFill>
                <a:effectLst>
                  <a:outerShdw blurRad="38100" dist="38100" dir="2700000" algn="tl">
                    <a:srgbClr val="C0C0C0"/>
                  </a:outerShdw>
                </a:effectLst>
                <a:latin typeface="Arial Unicode MS" pitchFamily="34" charset="-128"/>
              </a:rPr>
              <a:t>Lớp Network Access</a:t>
            </a:r>
          </a:p>
        </p:txBody>
      </p:sp>
      <p:grpSp>
        <p:nvGrpSpPr>
          <p:cNvPr id="95236" name="Group 4"/>
          <p:cNvGrpSpPr>
            <a:grpSpLocks/>
          </p:cNvGrpSpPr>
          <p:nvPr/>
        </p:nvGrpSpPr>
        <p:grpSpPr bwMode="auto">
          <a:xfrm>
            <a:off x="609600" y="2530844"/>
            <a:ext cx="2362200" cy="3155950"/>
            <a:chOff x="384" y="1508"/>
            <a:chExt cx="1488" cy="1988"/>
          </a:xfrm>
        </p:grpSpPr>
        <p:sp>
          <p:nvSpPr>
            <p:cNvPr id="95237" name="AutoShape 5"/>
            <p:cNvSpPr>
              <a:spLocks noChangeArrowheads="1"/>
            </p:cNvSpPr>
            <p:nvPr/>
          </p:nvSpPr>
          <p:spPr bwMode="auto">
            <a:xfrm>
              <a:off x="384" y="1508"/>
              <a:ext cx="1488" cy="1988"/>
            </a:xfrm>
            <a:prstGeom prst="roundRect">
              <a:avLst>
                <a:gd name="adj" fmla="val 6991"/>
              </a:avLst>
            </a:prstGeom>
            <a:solidFill>
              <a:srgbClr val="EAFDE9"/>
            </a:solid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238" name="AutoShape 6"/>
            <p:cNvSpPr>
              <a:spLocks noChangeArrowheads="1"/>
            </p:cNvSpPr>
            <p:nvPr/>
          </p:nvSpPr>
          <p:spPr bwMode="blackWhite">
            <a:xfrm>
              <a:off x="432" y="2496"/>
              <a:ext cx="1392" cy="480"/>
            </a:xfrm>
            <a:prstGeom prst="roundRect">
              <a:avLst>
                <a:gd name="adj" fmla="val 9106"/>
              </a:avLst>
            </a:prstGeom>
            <a:gradFill rotWithShape="1">
              <a:gsLst>
                <a:gs pos="0">
                  <a:schemeClr val="accent1"/>
                </a:gs>
                <a:gs pos="50000">
                  <a:schemeClr val="accent1">
                    <a:gamma/>
                    <a:tint val="66667"/>
                    <a:invGamma/>
                  </a:schemeClr>
                </a:gs>
                <a:gs pos="100000">
                  <a:schemeClr val="accent1"/>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solidFill>
                    <a:schemeClr val="bg1"/>
                  </a:solidFill>
                  <a:latin typeface="Arial Unicode MS" pitchFamily="34" charset="-128"/>
                </a:rPr>
                <a:t>Add Your Text</a:t>
              </a:r>
            </a:p>
          </p:txBody>
        </p:sp>
        <p:sp>
          <p:nvSpPr>
            <p:cNvPr id="95239" name="AutoShape 7"/>
            <p:cNvSpPr>
              <a:spLocks noChangeArrowheads="1"/>
            </p:cNvSpPr>
            <p:nvPr/>
          </p:nvSpPr>
          <p:spPr bwMode="blackWhite">
            <a:xfrm>
              <a:off x="432" y="1536"/>
              <a:ext cx="1392" cy="480"/>
            </a:xfrm>
            <a:prstGeom prst="roundRect">
              <a:avLst>
                <a:gd name="adj" fmla="val 9106"/>
              </a:avLst>
            </a:prstGeom>
            <a:gradFill rotWithShape="1">
              <a:gsLst>
                <a:gs pos="0">
                  <a:schemeClr val="hlink"/>
                </a:gs>
                <a:gs pos="50000">
                  <a:schemeClr val="hlink">
                    <a:gamma/>
                    <a:tint val="66667"/>
                    <a:invGamma/>
                  </a:schemeClr>
                </a:gs>
                <a:gs pos="100000">
                  <a:schemeClr val="hlink"/>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Application</a:t>
              </a:r>
            </a:p>
          </p:txBody>
        </p:sp>
        <p:sp>
          <p:nvSpPr>
            <p:cNvPr id="95240" name="AutoShape 8"/>
            <p:cNvSpPr>
              <a:spLocks noChangeArrowheads="1"/>
            </p:cNvSpPr>
            <p:nvPr/>
          </p:nvSpPr>
          <p:spPr bwMode="blackWhite">
            <a:xfrm>
              <a:off x="432" y="2016"/>
              <a:ext cx="1392" cy="480"/>
            </a:xfrm>
            <a:prstGeom prst="roundRect">
              <a:avLst>
                <a:gd name="adj" fmla="val 9106"/>
              </a:avLst>
            </a:prstGeom>
            <a:gradFill rotWithShape="1">
              <a:gsLst>
                <a:gs pos="0">
                  <a:schemeClr val="folHlink"/>
                </a:gs>
                <a:gs pos="50000">
                  <a:schemeClr val="folHlink">
                    <a:gamma/>
                    <a:tint val="66667"/>
                    <a:invGamma/>
                  </a:schemeClr>
                </a:gs>
                <a:gs pos="100000">
                  <a:schemeClr val="folHlink"/>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Transport</a:t>
              </a:r>
            </a:p>
          </p:txBody>
        </p:sp>
        <p:sp>
          <p:nvSpPr>
            <p:cNvPr id="95241" name="AutoShape 9"/>
            <p:cNvSpPr>
              <a:spLocks noChangeArrowheads="1"/>
            </p:cNvSpPr>
            <p:nvPr/>
          </p:nvSpPr>
          <p:spPr bwMode="blackWhite">
            <a:xfrm>
              <a:off x="432" y="2496"/>
              <a:ext cx="1392" cy="480"/>
            </a:xfrm>
            <a:prstGeom prst="roundRect">
              <a:avLst>
                <a:gd name="adj" fmla="val 9106"/>
              </a:avLst>
            </a:prstGeom>
            <a:gradFill rotWithShape="1">
              <a:gsLst>
                <a:gs pos="0">
                  <a:schemeClr val="accent1"/>
                </a:gs>
                <a:gs pos="50000">
                  <a:schemeClr val="accent1">
                    <a:gamma/>
                    <a:tint val="66667"/>
                    <a:invGamma/>
                  </a:schemeClr>
                </a:gs>
                <a:gs pos="100000">
                  <a:schemeClr val="accent1"/>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Internet</a:t>
              </a:r>
            </a:p>
          </p:txBody>
        </p:sp>
        <p:sp>
          <p:nvSpPr>
            <p:cNvPr id="95242" name="AutoShape 10"/>
            <p:cNvSpPr>
              <a:spLocks noChangeArrowheads="1"/>
            </p:cNvSpPr>
            <p:nvPr/>
          </p:nvSpPr>
          <p:spPr bwMode="blackWhite">
            <a:xfrm>
              <a:off x="432" y="2976"/>
              <a:ext cx="1392" cy="480"/>
            </a:xfrm>
            <a:prstGeom prst="roundRect">
              <a:avLst>
                <a:gd name="adj" fmla="val 9106"/>
              </a:avLst>
            </a:prstGeom>
            <a:gradFill rotWithShape="1">
              <a:gsLst>
                <a:gs pos="0">
                  <a:srgbClr val="BE73E7"/>
                </a:gs>
                <a:gs pos="50000">
                  <a:srgbClr val="D4A2EF"/>
                </a:gs>
                <a:gs pos="100000">
                  <a:srgbClr val="BE73E7"/>
                </a:gs>
              </a:gsLst>
              <a:lin ang="2700000" scaled="1"/>
            </a:gradFill>
            <a:ln w="25400">
              <a:solidFill>
                <a:schemeClr val="bg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000" b="1">
                  <a:solidFill>
                    <a:schemeClr val="bg1"/>
                  </a:solidFill>
                  <a:effectLst>
                    <a:outerShdw blurRad="38100" dist="38100" dir="2700000" algn="tl">
                      <a:srgbClr val="000000"/>
                    </a:outerShdw>
                  </a:effectLst>
                  <a:latin typeface="Arial Unicode MS" pitchFamily="34" charset="-128"/>
                </a:rPr>
                <a:t>Network Access</a:t>
              </a:r>
            </a:p>
          </p:txBody>
        </p:sp>
      </p:grpSp>
      <p:sp>
        <p:nvSpPr>
          <p:cNvPr id="95243" name="AutoShape 11"/>
          <p:cNvSpPr>
            <a:spLocks noChangeArrowheads="1"/>
          </p:cNvSpPr>
          <p:nvPr/>
        </p:nvSpPr>
        <p:spPr bwMode="auto">
          <a:xfrm>
            <a:off x="3810000" y="1905000"/>
            <a:ext cx="3962400" cy="4038600"/>
          </a:xfrm>
          <a:prstGeom prst="wedgeRoundRectCallout">
            <a:avLst>
              <a:gd name="adj1" fmla="val -70543"/>
              <a:gd name="adj2" fmla="val 31203"/>
              <a:gd name="adj3" fmla="val 16667"/>
            </a:avLst>
          </a:prstGeom>
          <a:solidFill>
            <a:srgbClr val="EAFDE9"/>
          </a:solidFill>
          <a:ln w="28575">
            <a:solidFill>
              <a:srgbClr val="EC654A"/>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sz="2400" b="1">
                <a:solidFill>
                  <a:srgbClr val="009900"/>
                </a:solidFill>
                <a:effectLst>
                  <a:outerShdw blurRad="38100" dist="38100" dir="2700000" algn="tl">
                    <a:srgbClr val="000000"/>
                  </a:outerShdw>
                </a:effectLst>
                <a:latin typeface="Arial Unicode MS" pitchFamily="34" charset="-128"/>
              </a:rPr>
              <a:t>Chức năng</a:t>
            </a:r>
            <a:r>
              <a:rPr lang="en-US" sz="2400" b="1">
                <a:effectLst>
                  <a:outerShdw blurRad="38100" dist="38100" dir="2700000" algn="tl">
                    <a:srgbClr val="FFFFFF"/>
                  </a:outerShdw>
                </a:effectLst>
                <a:latin typeface="Arial Unicode MS" pitchFamily="34" charset="-128"/>
              </a:rPr>
              <a:t> : thực hiện chức năng giao tiếp môi trường mạng, chuyển giao dòng dữ liệu lên đường truyền vậy lý.</a:t>
            </a:r>
          </a:p>
          <a:p>
            <a:r>
              <a:rPr lang="en-US" sz="2400" b="1">
                <a:effectLst>
                  <a:outerShdw blurRad="38100" dist="38100" dir="2700000" algn="tl">
                    <a:srgbClr val="FFFFFF"/>
                  </a:outerShdw>
                </a:effectLst>
                <a:latin typeface="Arial Unicode MS" pitchFamily="34" charset="-128"/>
              </a:rPr>
              <a:t>Thực hiện chức năng tương đương lớp 1,2 của mô hình </a:t>
            </a:r>
            <a:r>
              <a:rPr lang="en-US" sz="2400" b="1" smtClean="0">
                <a:effectLst>
                  <a:outerShdw blurRad="38100" dist="38100" dir="2700000" algn="tl">
                    <a:srgbClr val="FFFFFF"/>
                  </a:outerShdw>
                </a:effectLst>
                <a:latin typeface="Arial Unicode MS" pitchFamily="34" charset="-128"/>
              </a:rPr>
              <a:t>OSI, các giao thức: ARP, </a:t>
            </a:r>
            <a:r>
              <a:rPr lang="en-US" sz="2400" b="1" smtClean="0"/>
              <a:t>RARP, SLIP, PPP</a:t>
            </a:r>
            <a:endParaRPr lang="en-US" sz="2400" b="1">
              <a:effectLst>
                <a:outerShdw blurRad="38100" dist="38100" dir="2700000" algn="tl">
                  <a:srgbClr val="FFFFFF"/>
                </a:outerShdw>
              </a:effectLst>
              <a:latin typeface="Arial Unicode MS" pitchFamily="34" charset="-128"/>
            </a:endParaRPr>
          </a:p>
        </p:txBody>
      </p:sp>
      <p:sp>
        <p:nvSpPr>
          <p:cNvPr id="2" name="Date Placeholder 1"/>
          <p:cNvSpPr>
            <a:spLocks noGrp="1"/>
          </p:cNvSpPr>
          <p:nvPr>
            <p:ph type="dt" sz="half" idx="10"/>
          </p:nvPr>
        </p:nvSpPr>
        <p:spPr/>
        <p:txBody>
          <a:bodyPr/>
          <a:lstStyle/>
          <a:p>
            <a:fld id="{50DFE62E-6C10-464F-9CCE-48757F701864}" type="datetime1">
              <a:rPr lang="en-US" smtClean="0"/>
              <a:t>9/4/17</a:t>
            </a:fld>
            <a:endParaRPr lang="en-US" altLang="en-US"/>
          </a:p>
        </p:txBody>
      </p:sp>
      <p:sp>
        <p:nvSpPr>
          <p:cNvPr id="3" name="Slide Number Placeholder 2"/>
          <p:cNvSpPr>
            <a:spLocks noGrp="1"/>
          </p:cNvSpPr>
          <p:nvPr>
            <p:ph type="sldNum" sz="quarter" idx="12"/>
          </p:nvPr>
        </p:nvSpPr>
        <p:spPr/>
        <p:txBody>
          <a:bodyPr/>
          <a:lstStyle/>
          <a:p>
            <a:fld id="{A0B6C8C1-1111-434F-A403-A39D5C761593}" type="slidenum">
              <a:rPr lang="en-US" altLang="en-US" smtClean="0"/>
              <a:pPr/>
              <a:t>9</a:t>
            </a:fld>
            <a:endParaRPr lang="en-US" altLang="en-US"/>
          </a:p>
        </p:txBody>
      </p:sp>
    </p:spTree>
    <p:extLst>
      <p:ext uri="{BB962C8B-B14F-4D97-AF65-F5344CB8AC3E}">
        <p14:creationId xmlns:p14="http://schemas.microsoft.com/office/powerpoint/2010/main" val="3112302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1"/>
  <p:tag name="ISPRING_SCORM_RATE_QUIZZES" val="0"/>
  <p:tag name="ISPRING_SCORM_PASSING_SCORE" val="100.0000000000"/>
  <p:tag name="GENSWF_OUTPUT_FILE_NAME" val="Chương 4. Mô hình và ứng dụng của TCPIP"/>
  <p:tag name="ISPRING_RESOURCE_PATHS_HASH_2" val="7d3ad9a7682e9bec6a42228527ea252272e135c"/>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543</TotalTime>
  <Words>5472</Words>
  <Application>Microsoft Macintosh PowerPoint</Application>
  <PresentationFormat>On-screen Show (4:3)</PresentationFormat>
  <Paragraphs>588</Paragraphs>
  <Slides>61</Slides>
  <Notes>58</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61</vt:i4>
      </vt:variant>
    </vt:vector>
  </HeadingPairs>
  <TitlesOfParts>
    <vt:vector size="74" baseType="lpstr">
      <vt:lpstr>Arial Unicode MS</vt:lpstr>
      <vt:lpstr>Calibri</vt:lpstr>
      <vt:lpstr>Franklin Gothic Book</vt:lpstr>
      <vt:lpstr>Perpetua</vt:lpstr>
      <vt:lpstr>SimSun</vt:lpstr>
      <vt:lpstr>Tahoma</vt:lpstr>
      <vt:lpstr>Times New Roman</vt:lpstr>
      <vt:lpstr>VNI-Cooper</vt:lpstr>
      <vt:lpstr>VNI-Revue</vt:lpstr>
      <vt:lpstr>Wingdings</vt:lpstr>
      <vt:lpstr>Wingdings 2</vt:lpstr>
      <vt:lpstr>Arial</vt:lpstr>
      <vt:lpstr>Theme2</vt:lpstr>
      <vt:lpstr>kiểm tra 10 phút</vt:lpstr>
      <vt:lpstr>PowerPoint Presentation</vt:lpstr>
      <vt:lpstr>Chương 4. Mô hình và ứng dụng của TCP/IP</vt:lpstr>
      <vt:lpstr>Chương 4: Mô hình TCP/IP</vt:lpstr>
      <vt:lpstr>4.1. Tổng quan về TCP/IP</vt:lpstr>
      <vt:lpstr>PowerPoint Presentation</vt:lpstr>
      <vt:lpstr>PowerPoint Presentation</vt:lpstr>
      <vt:lpstr>PowerPoint Presentation</vt:lpstr>
      <vt:lpstr>PowerPoint Presentation</vt:lpstr>
      <vt:lpstr>PowerPoint Presentation</vt:lpstr>
      <vt:lpstr>Truyền dữ liệu với TCP/IP(t)</vt:lpstr>
      <vt:lpstr>4.1.3. Mô hình TCP/IP vs mô hình OSI</vt:lpstr>
      <vt:lpstr>Mô hình TCP/IP vs mô hình OSI(t)</vt:lpstr>
      <vt:lpstr>Các giao thức thông dụng nhất</vt:lpstr>
      <vt:lpstr>FTP (File Transfer Protocol)</vt:lpstr>
      <vt:lpstr>HTTP (Hypertext Transfer Protocol)</vt:lpstr>
      <vt:lpstr>SMTP (Simple Mail Transfer Protocol)</vt:lpstr>
      <vt:lpstr>DNS (Domain Name System)</vt:lpstr>
      <vt:lpstr>TFTP (Trivial File Transfer Protocol)</vt:lpstr>
      <vt:lpstr>TCP (Transmission Control Protocol)</vt:lpstr>
      <vt:lpstr>UDP (Use Datagram Protocol)</vt:lpstr>
      <vt:lpstr>RIP (Routing Information Protocol)</vt:lpstr>
      <vt:lpstr>IP (Internet Protocol)</vt:lpstr>
      <vt:lpstr>ARP (Address Resolution Protocol)</vt:lpstr>
      <vt:lpstr>ICMP (Internet Control Message Protocol)</vt:lpstr>
      <vt:lpstr>Port Numbers</vt:lpstr>
      <vt:lpstr>4.2.2. Giao thức trên tầng mạng</vt:lpstr>
      <vt:lpstr>4.2.2.1.Giao thức chuyển đổi giữa các dạng địa chỉ</vt:lpstr>
      <vt:lpstr>ARP(t)</vt:lpstr>
      <vt:lpstr>b. RARP</vt:lpstr>
      <vt:lpstr>4.2.1 Giao thức IP (Internet Protocol) </vt:lpstr>
      <vt:lpstr>Nhiệm vụ của giao thức IP </vt:lpstr>
      <vt:lpstr>Cấu trúc gói tin của IP</vt:lpstr>
      <vt:lpstr>Nguyên tắc hoạt động của IP</vt:lpstr>
      <vt:lpstr>Nguyên tắc hoạt động của IP</vt:lpstr>
      <vt:lpstr>Nguyên tắc hoạt động của IP (t)</vt:lpstr>
      <vt:lpstr>Giao thức ICMP</vt:lpstr>
      <vt:lpstr>Host-Based Tools: ping</vt:lpstr>
      <vt:lpstr>Host-Based Tools: tracert</vt:lpstr>
      <vt:lpstr>4.2.3. Giao thức TCP </vt:lpstr>
      <vt:lpstr>Nhiệm vụ của TCP </vt:lpstr>
      <vt:lpstr>Các cổng TCP</vt:lpstr>
      <vt:lpstr>Cấu trúc gói tin TCP</vt:lpstr>
      <vt:lpstr>Cấu trúc gói tin TCP</vt:lpstr>
      <vt:lpstr>Nguyên tắc hoạt động của TCP</vt:lpstr>
      <vt:lpstr>Nguyên tắc hoạt động của TCP</vt:lpstr>
      <vt:lpstr>Nguyên tắc hoạt động của TCP</vt:lpstr>
      <vt:lpstr>Nguyên tắc hoạt động của TCP</vt:lpstr>
      <vt:lpstr>Nguyên tắc hoạt động của TCP</vt:lpstr>
      <vt:lpstr>Nguyên tắc hoạt động của TCP</vt:lpstr>
      <vt:lpstr>Kết thúc kết nối</vt:lpstr>
      <vt:lpstr>TCP Acknowledgment</vt:lpstr>
      <vt:lpstr>Fixed Windowing</vt:lpstr>
      <vt:lpstr>TCP Sliding Windowing</vt:lpstr>
      <vt:lpstr>TCP Sequence and Acknowledgment Numbers</vt:lpstr>
      <vt:lpstr>4.2.4. Giao thức không liên kết UDP </vt:lpstr>
      <vt:lpstr>Nhiệm vụ của giao thức UDP </vt:lpstr>
      <vt:lpstr>Nguyên tắc hoạt động của UDP </vt:lpstr>
      <vt:lpstr>Cấu trúc gói tin của UDP </vt:lpstr>
      <vt:lpstr>PowerPoint Presentation</vt:lpstr>
      <vt:lpstr>Review 20 phút</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Mô hình và ứng dụng của TCP/IP</dc:title>
  <dc:creator>PC</dc:creator>
  <cp:lastModifiedBy>Nguyen Huu Trung</cp:lastModifiedBy>
  <cp:revision>27</cp:revision>
  <dcterms:created xsi:type="dcterms:W3CDTF">2012-10-02T16:57:17Z</dcterms:created>
  <dcterms:modified xsi:type="dcterms:W3CDTF">2017-09-04T13:54:28Z</dcterms:modified>
</cp:coreProperties>
</file>