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32E9EB-F7C1-4E87-B270-B1EBDC3DD9FB}">
  <a:tblStyle styleId="{CF32E9EB-F7C1-4E87-B270-B1EBDC3DD9F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4" name="Shape 19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599" cy="2052599"/>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56" name="Shape 56"/>
          <p:cNvSpPr txBox="1"/>
          <p:nvPr>
            <p:ph idx="1" type="subTitle"/>
          </p:nvPr>
        </p:nvSpPr>
        <p:spPr>
          <a:xfrm>
            <a:off x="311700" y="2834125"/>
            <a:ext cx="8520599"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57" name="Shape 57"/>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599" cy="5726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60" name="Shape 60"/>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1" name="Shape 61"/>
        <p:cNvGrpSpPr/>
        <p:nvPr/>
      </p:nvGrpSpPr>
      <p:grpSpPr>
        <a:xfrm>
          <a:off x="0" y="0"/>
          <a:ext cx="0" cy="0"/>
          <a:chOff x="0" y="0"/>
          <a:chExt cx="0" cy="0"/>
        </a:xfrm>
      </p:grpSpPr>
      <p:sp>
        <p:nvSpPr>
          <p:cNvPr id="62" name="Shape 62"/>
          <p:cNvSpPr txBox="1"/>
          <p:nvPr>
            <p:ph type="title"/>
          </p:nvPr>
        </p:nvSpPr>
        <p:spPr>
          <a:xfrm>
            <a:off x="311700" y="555600"/>
            <a:ext cx="2807999" cy="755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63" name="Shape 63"/>
          <p:cNvSpPr txBox="1"/>
          <p:nvPr>
            <p:ph idx="1" type="body"/>
          </p:nvPr>
        </p:nvSpPr>
        <p:spPr>
          <a:xfrm>
            <a:off x="311700" y="1389600"/>
            <a:ext cx="2807999" cy="3179400"/>
          </a:xfrm>
          <a:prstGeom prst="rect">
            <a:avLst/>
          </a:prstGeom>
          <a:noFill/>
          <a:ln>
            <a:noFill/>
          </a:ln>
        </p:spPr>
        <p:txBody>
          <a:bodyPr anchorCtr="0" anchor="t" bIns="91425" lIns="91425" rIns="91425" wrap="square" tIns="91425"/>
          <a:lstStyle>
            <a:lvl1pPr indent="76200" lvl="0"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1pPr>
            <a:lvl2pPr indent="76200" lvl="1"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2pPr>
            <a:lvl3pPr indent="76200" lvl="2"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3pPr>
            <a:lvl4pPr indent="76200" lvl="3"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4pPr>
            <a:lvl5pPr indent="76200" lvl="4"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5pPr>
            <a:lvl6pPr indent="76200" lvl="5"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6pPr>
            <a:lvl7pPr indent="76200" lvl="6"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7pPr>
            <a:lvl8pPr indent="76200" lvl="7"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8pPr>
            <a:lvl9pPr indent="76200" lvl="8" marL="0" marR="0" rtl="0" algn="l">
              <a:lnSpc>
                <a:spcPct val="115000"/>
              </a:lnSpc>
              <a:spcBef>
                <a:spcPts val="0"/>
              </a:spcBef>
              <a:spcAft>
                <a:spcPts val="1600"/>
              </a:spcAft>
              <a:buClr>
                <a:schemeClr val="dk2"/>
              </a:buClr>
              <a:buSzPct val="100000"/>
              <a:buFont typeface="Arial"/>
              <a:buChar char="■"/>
              <a:defRPr b="0" i="0" sz="1200" u="none" cap="none" strike="noStrike">
                <a:solidFill>
                  <a:schemeClr val="dk2"/>
                </a:solidFill>
                <a:latin typeface="Arial"/>
                <a:ea typeface="Arial"/>
                <a:cs typeface="Arial"/>
                <a:sym typeface="Arial"/>
              </a:defRPr>
            </a:lvl9pPr>
          </a:lstStyle>
          <a:p/>
        </p:txBody>
      </p:sp>
      <p:sp>
        <p:nvSpPr>
          <p:cNvPr id="64" name="Shape 64"/>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5" name="Shape 65"/>
        <p:cNvGrpSpPr/>
        <p:nvPr/>
      </p:nvGrpSpPr>
      <p:grpSpPr>
        <a:xfrm>
          <a:off x="0" y="0"/>
          <a:ext cx="0" cy="0"/>
          <a:chOff x="0" y="0"/>
          <a:chExt cx="0" cy="0"/>
        </a:xfrm>
      </p:grpSpPr>
      <p:sp>
        <p:nvSpPr>
          <p:cNvPr id="66" name="Shape 66"/>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67" name="Shape 67"/>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8" name="Shape 68"/>
        <p:cNvGrpSpPr/>
        <p:nvPr/>
      </p:nvGrpSpPr>
      <p:grpSpPr>
        <a:xfrm>
          <a:off x="0" y="0"/>
          <a:ext cx="0" cy="0"/>
          <a:chOff x="0" y="0"/>
          <a:chExt cx="0" cy="0"/>
        </a:xfrm>
      </p:grpSpPr>
      <p:sp>
        <p:nvSpPr>
          <p:cNvPr id="69" name="Shape 69"/>
          <p:cNvSpPr/>
          <p:nvPr/>
        </p:nvSpPr>
        <p:spPr>
          <a:xfrm>
            <a:off x="4572000" y="-125"/>
            <a:ext cx="4572000" cy="5143499"/>
          </a:xfrm>
          <a:prstGeom prst="rect">
            <a:avLst/>
          </a:prstGeom>
          <a:solidFill>
            <a:schemeClr val="lt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txBox="1"/>
          <p:nvPr>
            <p:ph type="title"/>
          </p:nvPr>
        </p:nvSpPr>
        <p:spPr>
          <a:xfrm>
            <a:off x="265500" y="1233175"/>
            <a:ext cx="4045199"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71" name="Shape 71"/>
          <p:cNvSpPr txBox="1"/>
          <p:nvPr>
            <p:ph idx="1" type="subTitle"/>
          </p:nvPr>
        </p:nvSpPr>
        <p:spPr>
          <a:xfrm>
            <a:off x="265500" y="2803075"/>
            <a:ext cx="4045199"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72" name="Shape 72"/>
          <p:cNvSpPr txBox="1"/>
          <p:nvPr>
            <p:ph idx="2" type="body"/>
          </p:nvPr>
        </p:nvSpPr>
        <p:spPr>
          <a:xfrm>
            <a:off x="4939500" y="724075"/>
            <a:ext cx="3837000" cy="3695099"/>
          </a:xfrm>
          <a:prstGeom prst="rect">
            <a:avLst/>
          </a:prstGeom>
          <a:noFill/>
          <a:ln>
            <a:noFill/>
          </a:ln>
        </p:spPr>
        <p:txBody>
          <a:bodyPr anchorCtr="0" anchor="ctr" bIns="91425" lIns="91425" rIns="91425" wrap="square" tIns="91425"/>
          <a:lstStyle>
            <a:lvl1pPr indent="114300" lvl="0" marL="0" marR="0" rtl="0" algn="l">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73" name="Shape 73"/>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4" name="Shape 74"/>
        <p:cNvGrpSpPr/>
        <p:nvPr/>
      </p:nvGrpSpPr>
      <p:grpSpPr>
        <a:xfrm>
          <a:off x="0" y="0"/>
          <a:ext cx="0" cy="0"/>
          <a:chOff x="0" y="0"/>
          <a:chExt cx="0" cy="0"/>
        </a:xfrm>
      </p:grpSpPr>
      <p:sp>
        <p:nvSpPr>
          <p:cNvPr id="75" name="Shape 75"/>
          <p:cNvSpPr txBox="1"/>
          <p:nvPr>
            <p:ph idx="1" type="body"/>
          </p:nvPr>
        </p:nvSpPr>
        <p:spPr>
          <a:xfrm>
            <a:off x="311700" y="4230575"/>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2"/>
              </a:buClr>
              <a:buFont typeface="Arial"/>
              <a:buNone/>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76" name="Shape 76"/>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77" name="Shape 77"/>
        <p:cNvGrpSpPr/>
        <p:nvPr/>
      </p:nvGrpSpPr>
      <p:grpSpPr>
        <a:xfrm>
          <a:off x="0" y="0"/>
          <a:ext cx="0" cy="0"/>
          <a:chOff x="0" y="0"/>
          <a:chExt cx="0" cy="0"/>
        </a:xfrm>
      </p:grpSpPr>
      <p:sp>
        <p:nvSpPr>
          <p:cNvPr id="78" name="Shape 78"/>
          <p:cNvSpPr txBox="1"/>
          <p:nvPr>
            <p:ph type="title"/>
          </p:nvPr>
        </p:nvSpPr>
        <p:spPr>
          <a:xfrm>
            <a:off x="311700" y="1106125"/>
            <a:ext cx="8520599"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79" name="Shape 79"/>
          <p:cNvSpPr txBox="1"/>
          <p:nvPr>
            <p:ph idx="1" type="body"/>
          </p:nvPr>
        </p:nvSpPr>
        <p:spPr>
          <a:xfrm>
            <a:off x="311700" y="3152225"/>
            <a:ext cx="8520599" cy="1300800"/>
          </a:xfrm>
          <a:prstGeom prst="rect">
            <a:avLst/>
          </a:prstGeom>
          <a:noFill/>
          <a:ln>
            <a:noFill/>
          </a:ln>
        </p:spPr>
        <p:txBody>
          <a:bodyPr anchorCtr="0" anchor="t" bIns="91425" lIns="91425" rIns="91425" wrap="square" tIns="91425"/>
          <a:lstStyle>
            <a:lvl1pPr indent="114300" lvl="0" marL="0" marR="0" rtl="0" algn="ctr">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ctr">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80" name="Shape 80"/>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1" name="Shape 81"/>
        <p:cNvGrpSpPr/>
        <p:nvPr/>
      </p:nvGrpSpPr>
      <p:grpSpPr>
        <a:xfrm>
          <a:off x="0" y="0"/>
          <a:ext cx="0" cy="0"/>
          <a:chOff x="0" y="0"/>
          <a:chExt cx="0" cy="0"/>
        </a:xfrm>
      </p:grpSpPr>
      <p:sp>
        <p:nvSpPr>
          <p:cNvPr id="82" name="Shape 82"/>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vi"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vi"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599" cy="5726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52" name="Shape 52"/>
          <p:cNvSpPr txBox="1"/>
          <p:nvPr>
            <p:ph idx="1" type="body"/>
          </p:nvPr>
        </p:nvSpPr>
        <p:spPr>
          <a:xfrm>
            <a:off x="311700" y="1152475"/>
            <a:ext cx="8520599" cy="3416400"/>
          </a:xfrm>
          <a:prstGeom prst="rect">
            <a:avLst/>
          </a:prstGeom>
          <a:noFill/>
          <a:ln>
            <a:noFill/>
          </a:ln>
        </p:spPr>
        <p:txBody>
          <a:bodyPr anchorCtr="0" anchor="t" bIns="91425" lIns="91425" rIns="91425" wrap="square" tIns="91425"/>
          <a:lstStyle>
            <a:lvl1pPr indent="114300" lvl="0" marL="0" marR="0" rtl="0" algn="l">
              <a:lnSpc>
                <a:spcPct val="115000"/>
              </a:lnSpc>
              <a:spcBef>
                <a:spcPts val="0"/>
              </a:spcBef>
              <a:spcAft>
                <a:spcPts val="1600"/>
              </a:spcAft>
              <a:buClr>
                <a:schemeClr val="dk2"/>
              </a:buClr>
              <a:buSzPct val="100000"/>
              <a:buFont typeface="Arial"/>
              <a:buChar char="●"/>
              <a:defRPr b="0" i="0" sz="1800" u="none" cap="none" strike="noStrike">
                <a:solidFill>
                  <a:schemeClr val="dk2"/>
                </a:solidFill>
                <a:latin typeface="Arial"/>
                <a:ea typeface="Arial"/>
                <a:cs typeface="Arial"/>
                <a:sym typeface="Arial"/>
              </a:defRPr>
            </a:lvl1pPr>
            <a:lvl2pPr indent="88900" lvl="1"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2pPr>
            <a:lvl3pPr indent="88900" lvl="2"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3pPr>
            <a:lvl4pPr indent="88900" lvl="3"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4pPr>
            <a:lvl5pPr indent="88900" lvl="4"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5pPr>
            <a:lvl6pPr indent="88900" lvl="5"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6pPr>
            <a:lvl7pPr indent="88900" lvl="6"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7pPr>
            <a:lvl8pPr indent="88900" lvl="7"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8pPr>
            <a:lvl9pPr indent="88900" lvl="8" marL="0" marR="0" rtl="0" algn="l">
              <a:lnSpc>
                <a:spcPct val="115000"/>
              </a:lnSpc>
              <a:spcBef>
                <a:spcPts val="0"/>
              </a:spcBef>
              <a:spcAft>
                <a:spcPts val="1600"/>
              </a:spcAft>
              <a:buClr>
                <a:schemeClr val="dk2"/>
              </a:buClr>
              <a:buSzPct val="100000"/>
              <a:buFont typeface="Arial"/>
              <a:buChar char="■"/>
              <a:defRPr b="0" i="0" sz="1400" u="none" cap="none" strike="noStrike">
                <a:solidFill>
                  <a:schemeClr val="dk2"/>
                </a:solidFill>
                <a:latin typeface="Arial"/>
                <a:ea typeface="Arial"/>
                <a:cs typeface="Arial"/>
                <a:sym typeface="Arial"/>
              </a:defRPr>
            </a:lvl9pPr>
          </a:lstStyle>
          <a:p/>
        </p:txBody>
      </p:sp>
      <p:sp>
        <p:nvSpPr>
          <p:cNvPr id="53" name="Shape 53"/>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vi"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11" Type="http://schemas.openxmlformats.org/officeDocument/2006/relationships/hyperlink" Target="https://sae2016.hcmuaf.edu.vn/?lng=vn" TargetMode="External"/><Relationship Id="rId10" Type="http://schemas.openxmlformats.org/officeDocument/2006/relationships/hyperlink" Target="http://srmo.hcmuaf.edu.vn/srmo-24757-1/vn/hoi-thao-khoa-hoc-quoc-te-nam-2016-voi-chu-de-nong-nghiep-va-moi-truong-ben-vung-sustainable-agriculture-and-environment.html" TargetMode="External"/><Relationship Id="rId9" Type="http://schemas.openxmlformats.org/officeDocument/2006/relationships/hyperlink" Target="http://srmo.hcmuaf.edu.vn/srmo-30588-1/vn/thong-bao-ve-viec-moi-to-chuc-ca-nhan-nha-khoa-hoc-tham-gia-tuyen-chon-chu-tri-nhiem-vu-khoa-hoc-nam-2018-tinh-vinh-long.html" TargetMode="External"/><Relationship Id="rId5" Type="http://schemas.openxmlformats.org/officeDocument/2006/relationships/hyperlink" Target="http://srmo.hcmuaf.edu.vn/srmo-30915-1/vn/cong-van-cua-so-khcn-tinh-ninh-thuan-ve-viec-trien-khai-chuong-trinh-nc-ung-dung-va-chuyen-giao-nhan-rong-cong-nghe-cao-vao-san-xuat-nong-nghiep.html" TargetMode="External"/><Relationship Id="rId6" Type="http://schemas.openxmlformats.org/officeDocument/2006/relationships/hyperlink" Target="http://srmo.hcmuaf.edu.vn/srmo-30906-1/vn/thong-bao-tham-du-techmart-chuyen-nganh-ung-dung-cnsh-trong-linh-vuc-che-bien-duoc-pham-thuc-pham-chuc-nang-va-xu-ly-moi-truong.html" TargetMode="External"/><Relationship Id="rId7" Type="http://schemas.openxmlformats.org/officeDocument/2006/relationships/hyperlink" Target="http://srmo.hcmuaf.edu.vn/srmo-30648-1/vn/thong-bao-so-1-ve-hoi-nghi-quoc-te-lan-thu-6-ve-cong-nghe-nano-va-ung-dung.html" TargetMode="External"/><Relationship Id="rId8" Type="http://schemas.openxmlformats.org/officeDocument/2006/relationships/hyperlink" Target="http://srmo.hcmuaf.edu.vn/srmo-30647-1/vn/hoi-cho-trien-lam-giong-nong-nghiep-thanh-pho-ho-chi-minh-lan-v-nam-2017.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736487" y="758964"/>
            <a:ext cx="6674313" cy="288899"/>
          </a:xfrm>
          <a:prstGeom prst="rect">
            <a:avLst/>
          </a:prstGeom>
          <a:solidFill>
            <a:srgbClr val="910000"/>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txBox="1"/>
          <p:nvPr/>
        </p:nvSpPr>
        <p:spPr>
          <a:xfrm>
            <a:off x="736487" y="763706"/>
            <a:ext cx="894899" cy="271104"/>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Trang chủ</a:t>
            </a:r>
            <a:r>
              <a:rPr b="0" i="0" lang="vi" sz="1200" u="none" cap="none" strike="noStrike">
                <a:solidFill>
                  <a:srgbClr val="000000"/>
                </a:solidFill>
                <a:latin typeface="Arial"/>
                <a:ea typeface="Arial"/>
                <a:cs typeface="Arial"/>
                <a:sym typeface="Arial"/>
              </a:rPr>
              <a:t> </a:t>
            </a:r>
          </a:p>
        </p:txBody>
      </p:sp>
      <p:sp>
        <p:nvSpPr>
          <p:cNvPr id="89" name="Shape 89"/>
          <p:cNvSpPr txBox="1"/>
          <p:nvPr/>
        </p:nvSpPr>
        <p:spPr>
          <a:xfrm>
            <a:off x="1924100" y="758964"/>
            <a:ext cx="894899" cy="282733"/>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3F3F3"/>
              </a:buClr>
              <a:buSzPct val="25000"/>
              <a:buFont typeface="Arial"/>
              <a:buNone/>
            </a:pPr>
            <a:r>
              <a:rPr b="0" i="0" lang="vi" sz="1200" u="none" cap="none" strike="noStrike">
                <a:solidFill>
                  <a:srgbClr val="F3F3F3"/>
                </a:solidFill>
                <a:latin typeface="Arial"/>
                <a:ea typeface="Arial"/>
                <a:cs typeface="Arial"/>
                <a:sym typeface="Arial"/>
              </a:rPr>
              <a:t>Giới thiệu</a:t>
            </a:r>
          </a:p>
        </p:txBody>
      </p:sp>
      <p:sp>
        <p:nvSpPr>
          <p:cNvPr id="90" name="Shape 90"/>
          <p:cNvSpPr txBox="1"/>
          <p:nvPr/>
        </p:nvSpPr>
        <p:spPr>
          <a:xfrm>
            <a:off x="3118308" y="758975"/>
            <a:ext cx="15287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Tin tức - sự kiện</a:t>
            </a:r>
          </a:p>
        </p:txBody>
      </p:sp>
      <p:sp>
        <p:nvSpPr>
          <p:cNvPr id="91" name="Shape 91"/>
          <p:cNvSpPr txBox="1"/>
          <p:nvPr/>
        </p:nvSpPr>
        <p:spPr>
          <a:xfrm>
            <a:off x="4983389" y="758975"/>
            <a:ext cx="10811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Kho dữ liệu</a:t>
            </a:r>
          </a:p>
        </p:txBody>
      </p:sp>
      <p:sp>
        <p:nvSpPr>
          <p:cNvPr id="92" name="Shape 92"/>
          <p:cNvSpPr txBox="1"/>
          <p:nvPr/>
        </p:nvSpPr>
        <p:spPr>
          <a:xfrm>
            <a:off x="6400869" y="761816"/>
            <a:ext cx="1009930" cy="274882"/>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Liên hệ</a:t>
            </a:r>
          </a:p>
        </p:txBody>
      </p:sp>
      <p:sp>
        <p:nvSpPr>
          <p:cNvPr id="93" name="Shape 93"/>
          <p:cNvSpPr txBox="1"/>
          <p:nvPr/>
        </p:nvSpPr>
        <p:spPr>
          <a:xfrm>
            <a:off x="736487" y="1290249"/>
            <a:ext cx="1412500" cy="288899"/>
          </a:xfrm>
          <a:prstGeom prst="rect">
            <a:avLst/>
          </a:prstGeom>
          <a:solidFill>
            <a:srgbClr val="FF0000"/>
          </a:solid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1" i="0" lang="vi" sz="1200" u="none" cap="none" strike="noStrike">
                <a:solidFill>
                  <a:srgbClr val="FFFFFF"/>
                </a:solidFill>
                <a:latin typeface="Arial"/>
                <a:ea typeface="Arial"/>
                <a:cs typeface="Arial"/>
                <a:sym typeface="Arial"/>
              </a:rPr>
              <a:t>Tin tức</a:t>
            </a:r>
          </a:p>
        </p:txBody>
      </p:sp>
      <p:sp>
        <p:nvSpPr>
          <p:cNvPr id="94" name="Shape 94"/>
          <p:cNvSpPr txBox="1"/>
          <p:nvPr/>
        </p:nvSpPr>
        <p:spPr>
          <a:xfrm>
            <a:off x="2151750" y="1290249"/>
            <a:ext cx="5259050" cy="288899"/>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vi" sz="1200" u="none" cap="none" strike="noStrike">
                <a:solidFill>
                  <a:srgbClr val="000000"/>
                </a:solidFill>
                <a:latin typeface="Arial"/>
                <a:ea typeface="Arial"/>
                <a:cs typeface="Arial"/>
                <a:sym typeface="Arial"/>
              </a:rPr>
              <a:t>24 ngôi sao mưa thiên thạch rơi xuống có thể hủy diệt trái đất</a:t>
            </a:r>
          </a:p>
        </p:txBody>
      </p:sp>
      <p:sp>
        <p:nvSpPr>
          <p:cNvPr id="95" name="Shape 95"/>
          <p:cNvSpPr txBox="1"/>
          <p:nvPr/>
        </p:nvSpPr>
        <p:spPr>
          <a:xfrm>
            <a:off x="7642735" y="1290913"/>
            <a:ext cx="251699" cy="223800"/>
          </a:xfrm>
          <a:prstGeom prst="rect">
            <a:avLst/>
          </a:prstGeom>
          <a:no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Arial"/>
              <a:buNone/>
            </a:pPr>
            <a:r>
              <a:rPr b="0" i="0" lang="vi" sz="1400" u="none" cap="none" strike="noStrike">
                <a:solidFill>
                  <a:srgbClr val="999999"/>
                </a:solidFill>
                <a:latin typeface="Arial"/>
                <a:ea typeface="Arial"/>
                <a:cs typeface="Arial"/>
                <a:sym typeface="Arial"/>
              </a:rPr>
              <a:t>&lt;</a:t>
            </a:r>
          </a:p>
        </p:txBody>
      </p:sp>
      <p:sp>
        <p:nvSpPr>
          <p:cNvPr id="96" name="Shape 96"/>
          <p:cNvSpPr txBox="1"/>
          <p:nvPr/>
        </p:nvSpPr>
        <p:spPr>
          <a:xfrm>
            <a:off x="7903450" y="1290913"/>
            <a:ext cx="251699" cy="223800"/>
          </a:xfrm>
          <a:prstGeom prst="rect">
            <a:avLst/>
          </a:prstGeom>
          <a:no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Arial"/>
              <a:buNone/>
            </a:pPr>
            <a:r>
              <a:rPr b="0" i="0" lang="vi" sz="1400" u="none" cap="none" strike="noStrike">
                <a:solidFill>
                  <a:srgbClr val="999999"/>
                </a:solidFill>
                <a:latin typeface="Arial"/>
                <a:ea typeface="Arial"/>
                <a:cs typeface="Arial"/>
                <a:sym typeface="Arial"/>
              </a:rPr>
              <a:t>&gt;</a:t>
            </a:r>
          </a:p>
        </p:txBody>
      </p:sp>
      <p:pic>
        <p:nvPicPr>
          <p:cNvPr descr="1504415682-150425884520446-trai-dat.jpg" id="97" name="Shape 97"/>
          <p:cNvPicPr preferRelativeResize="0"/>
          <p:nvPr/>
        </p:nvPicPr>
        <p:blipFill rotWithShape="1">
          <a:blip r:embed="rId3">
            <a:alphaModFix/>
          </a:blip>
          <a:srcRect b="0" l="0" r="0" t="0"/>
          <a:stretch/>
        </p:blipFill>
        <p:spPr>
          <a:xfrm>
            <a:off x="2151750" y="1623411"/>
            <a:ext cx="5259050" cy="2617103"/>
          </a:xfrm>
          <a:prstGeom prst="rect">
            <a:avLst/>
          </a:prstGeom>
          <a:noFill/>
          <a:ln>
            <a:noFill/>
          </a:ln>
        </p:spPr>
      </p:pic>
      <p:sp>
        <p:nvSpPr>
          <p:cNvPr id="98" name="Shape 98"/>
          <p:cNvSpPr/>
          <p:nvPr/>
        </p:nvSpPr>
        <p:spPr>
          <a:xfrm>
            <a:off x="2422775" y="2741087"/>
            <a:ext cx="321000" cy="330600"/>
          </a:xfrm>
          <a:prstGeom prst="ellipse">
            <a:avLst/>
          </a:prstGeom>
          <a:noFill/>
          <a:ln cap="flat" cmpd="sng" w="19050">
            <a:solidFill>
              <a:srgbClr val="F3F3F3"/>
            </a:solidFill>
            <a:prstDash val="solid"/>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000000"/>
              </a:buClr>
              <a:buSzPct val="25000"/>
              <a:buFont typeface="Arial"/>
              <a:buNone/>
            </a:pPr>
            <a:r>
              <a:rPr b="0" i="0" lang="vi" sz="1800" u="none" cap="none" strike="noStrike">
                <a:solidFill>
                  <a:srgbClr val="000000"/>
                </a:solidFill>
                <a:latin typeface="Arial"/>
                <a:ea typeface="Arial"/>
                <a:cs typeface="Arial"/>
                <a:sym typeface="Arial"/>
              </a:rPr>
              <a:t> </a:t>
            </a:r>
          </a:p>
        </p:txBody>
      </p:sp>
      <p:sp>
        <p:nvSpPr>
          <p:cNvPr id="99" name="Shape 99"/>
          <p:cNvSpPr/>
          <p:nvPr/>
        </p:nvSpPr>
        <p:spPr>
          <a:xfrm>
            <a:off x="2505425" y="2852837"/>
            <a:ext cx="155700" cy="107100"/>
          </a:xfrm>
          <a:prstGeom prst="leftArrow">
            <a:avLst>
              <a:gd fmla="val 50000" name="adj1"/>
              <a:gd fmla="val 5445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p:txBody>
      </p:sp>
      <p:sp>
        <p:nvSpPr>
          <p:cNvPr id="100" name="Shape 100"/>
          <p:cNvSpPr/>
          <p:nvPr/>
        </p:nvSpPr>
        <p:spPr>
          <a:xfrm>
            <a:off x="6788061" y="2763219"/>
            <a:ext cx="321000" cy="330600"/>
          </a:xfrm>
          <a:prstGeom prst="ellipse">
            <a:avLst/>
          </a:prstGeom>
          <a:noFill/>
          <a:ln cap="flat" cmpd="sng" w="19050">
            <a:solidFill>
              <a:srgbClr val="F3F3F3"/>
            </a:solidFill>
            <a:prstDash val="solid"/>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000000"/>
              </a:buClr>
              <a:buSzPct val="25000"/>
              <a:buFont typeface="Arial"/>
              <a:buNone/>
            </a:pPr>
            <a:r>
              <a:rPr b="0" i="0" lang="vi" sz="1800" u="none" cap="none" strike="noStrike">
                <a:solidFill>
                  <a:srgbClr val="000000"/>
                </a:solidFill>
                <a:latin typeface="Arial"/>
                <a:ea typeface="Arial"/>
                <a:cs typeface="Arial"/>
                <a:sym typeface="Arial"/>
              </a:rPr>
              <a:t> </a:t>
            </a:r>
          </a:p>
        </p:txBody>
      </p:sp>
      <p:sp>
        <p:nvSpPr>
          <p:cNvPr id="101" name="Shape 101"/>
          <p:cNvSpPr/>
          <p:nvPr/>
        </p:nvSpPr>
        <p:spPr>
          <a:xfrm>
            <a:off x="6878018" y="2874969"/>
            <a:ext cx="155699" cy="1071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02" name="Shape 102"/>
          <p:cNvGraphicFramePr/>
          <p:nvPr/>
        </p:nvGraphicFramePr>
        <p:xfrm>
          <a:off x="752937" y="1633405"/>
          <a:ext cx="3000000" cy="3000000"/>
        </p:xfrm>
        <a:graphic>
          <a:graphicData uri="http://schemas.openxmlformats.org/drawingml/2006/table">
            <a:tbl>
              <a:tblPr>
                <a:noFill/>
                <a:tableStyleId>{CF32E9EB-F7C1-4E87-B270-B1EBDC3DD9FB}</a:tableStyleId>
              </a:tblPr>
              <a:tblGrid>
                <a:gridCol w="1379625"/>
              </a:tblGrid>
              <a:tr h="3642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vi" sz="1000" u="none" cap="none" strike="noStrike"/>
                        <a:t>Hoạt động khác </a:t>
                      </a:r>
                    </a:p>
                  </a:txBody>
                  <a:tcPr marT="91425" marB="91425" marR="91425" marL="91425"/>
                </a:tc>
              </a:tr>
              <a:tr h="5582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vi" sz="1000" u="none" cap="none" strike="noStrike"/>
                        <a:t>Hội nghị khoa học</a:t>
                      </a:r>
                    </a:p>
                  </a:txBody>
                  <a:tcPr marT="91425" marB="91425" marR="91425" marL="91425" anchor="ctr"/>
                </a:tc>
              </a:tr>
              <a:tr h="5582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vi" sz="1000" u="none" cap="none" strike="noStrike"/>
                        <a:t>Hợp tác quốc tế</a:t>
                      </a:r>
                    </a:p>
                  </a:txBody>
                  <a:tcPr marT="91425" marB="91425" marR="91425" marL="91425" anchor="ctr"/>
                </a:tc>
              </a:tr>
              <a:tr h="5582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vi" sz="1000" u="none" cap="none" strike="noStrike"/>
                        <a:t>Tạp chí khoa học</a:t>
                      </a:r>
                    </a:p>
                  </a:txBody>
                  <a:tcPr marT="91425" marB="91425" marR="91425" marL="91425" anchor="ctr"/>
                </a:tc>
              </a:tr>
              <a:tr h="5582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vi" sz="1000" u="none" cap="none" strike="noStrike"/>
                        <a:t>Liên kết trong nước</a:t>
                      </a:r>
                    </a:p>
                  </a:txBody>
                  <a:tcPr marT="91425" marB="91425" marR="91425" marL="91425" anchor="ctr"/>
                </a:tc>
              </a:tr>
            </a:tbl>
          </a:graphicData>
        </a:graphic>
      </p:graphicFrame>
      <p:sp>
        <p:nvSpPr>
          <p:cNvPr id="103" name="Shape 103"/>
          <p:cNvSpPr txBox="1"/>
          <p:nvPr/>
        </p:nvSpPr>
        <p:spPr>
          <a:xfrm>
            <a:off x="7410800" y="1610591"/>
            <a:ext cx="1040399" cy="254308"/>
          </a:xfrm>
          <a:prstGeom prst="rect">
            <a:avLst/>
          </a:prstGeom>
          <a:noFill/>
          <a:ln cap="flat" cmpd="sng" w="9525">
            <a:solidFill>
              <a:srgbClr val="FFCC8B"/>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vi" sz="1100" u="none" cap="none" strike="noStrike">
                <a:solidFill>
                  <a:srgbClr val="000000"/>
                </a:solidFill>
                <a:latin typeface="Arial"/>
                <a:ea typeface="Arial"/>
                <a:cs typeface="Arial"/>
                <a:sym typeface="Arial"/>
              </a:rPr>
              <a:t>Hỗ trợ online</a:t>
            </a:r>
          </a:p>
        </p:txBody>
      </p:sp>
      <p:sp>
        <p:nvSpPr>
          <p:cNvPr id="104" name="Shape 104"/>
          <p:cNvSpPr txBox="1"/>
          <p:nvPr/>
        </p:nvSpPr>
        <p:spPr>
          <a:xfrm>
            <a:off x="7410800" y="1864900"/>
            <a:ext cx="1040399" cy="2375613"/>
          </a:xfrm>
          <a:prstGeom prst="rect">
            <a:avLst/>
          </a:prstGeom>
          <a:solidFill>
            <a:srgbClr val="F9CB9C"/>
          </a:solid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vi" sz="1400" u="none" cap="none" strike="noStrike">
                <a:solidFill>
                  <a:srgbClr val="000000"/>
                </a:solidFill>
                <a:latin typeface="Arial"/>
                <a:ea typeface="Arial"/>
                <a:cs typeface="Arial"/>
                <a:sym typeface="Arial"/>
              </a:rPr>
              <a:t>Video</a:t>
            </a:r>
          </a:p>
        </p:txBody>
      </p:sp>
      <p:sp>
        <p:nvSpPr>
          <p:cNvPr id="105" name="Shape 105"/>
          <p:cNvSpPr txBox="1"/>
          <p:nvPr/>
        </p:nvSpPr>
        <p:spPr>
          <a:xfrm>
            <a:off x="619089" y="4233628"/>
            <a:ext cx="7489799" cy="870418"/>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vi" sz="800" u="none" cap="none" strike="noStrike">
                <a:solidFill>
                  <a:schemeClr val="accent2"/>
                </a:solidFill>
                <a:highlight>
                  <a:srgbClr val="FFFFFF"/>
                </a:highlight>
                <a:latin typeface="Arial"/>
                <a:ea typeface="Arial"/>
                <a:cs typeface="Arial"/>
                <a:sym typeface="Arial"/>
              </a:rPr>
              <a:t>Copyright © 2017, Trường Đại Học Sư Phạm Kỹ Thuật - Tp.HCM</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Địa chỉ:</a:t>
            </a:r>
            <a:r>
              <a:rPr b="0" i="0" lang="vi" sz="800" u="none" cap="none" strike="noStrike">
                <a:solidFill>
                  <a:schemeClr val="accent2"/>
                </a:solidFill>
                <a:highlight>
                  <a:srgbClr val="FFFFFF"/>
                </a:highlight>
                <a:latin typeface="Arial"/>
                <a:ea typeface="Arial"/>
                <a:cs typeface="Arial"/>
                <a:sym typeface="Arial"/>
              </a:rPr>
              <a:t> 1 Võ Văn Ngân, Phường Linh Chiểu, Quận Thủ Đức, Thành phố Hồ Chí Minh.</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Điện thoại:</a:t>
            </a:r>
            <a:r>
              <a:rPr b="0" i="0" lang="vi" sz="800" u="none" cap="none" strike="noStrike">
                <a:solidFill>
                  <a:schemeClr val="accent2"/>
                </a:solidFill>
                <a:highlight>
                  <a:srgbClr val="FFFFFF"/>
                </a:highlight>
                <a:latin typeface="Arial"/>
                <a:ea typeface="Arial"/>
                <a:cs typeface="Arial"/>
                <a:sym typeface="Arial"/>
              </a:rPr>
              <a:t> (+84 - 8) 38968641 - (+84 - 8) 38961333</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E-mail:</a:t>
            </a:r>
            <a:r>
              <a:rPr b="0" i="0" lang="vi" sz="800" u="none" cap="none" strike="noStrike">
                <a:solidFill>
                  <a:schemeClr val="accent2"/>
                </a:solidFill>
                <a:highlight>
                  <a:srgbClr val="FFFFFF"/>
                </a:highlight>
                <a:latin typeface="Arial"/>
                <a:ea typeface="Arial"/>
                <a:cs typeface="Arial"/>
                <a:sym typeface="Arial"/>
              </a:rPr>
              <a:t> pmo@hcmute.edu.vn</a:t>
            </a:r>
          </a:p>
          <a:p>
            <a:pPr indent="0" lvl="0" marL="0" marR="0" rtl="0" algn="l">
              <a:lnSpc>
                <a:spcPct val="100000"/>
              </a:lnSpc>
              <a:spcBef>
                <a:spcPts val="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descr="logo-news.png" id="106" name="Shape 106"/>
          <p:cNvPicPr preferRelativeResize="0"/>
          <p:nvPr/>
        </p:nvPicPr>
        <p:blipFill rotWithShape="1">
          <a:blip r:embed="rId4">
            <a:alphaModFix/>
          </a:blip>
          <a:srcRect b="0" l="0" r="0" t="0"/>
          <a:stretch/>
        </p:blipFill>
        <p:spPr>
          <a:xfrm>
            <a:off x="736487" y="50385"/>
            <a:ext cx="3906975" cy="698125"/>
          </a:xfrm>
          <a:prstGeom prst="rect">
            <a:avLst/>
          </a:prstGeom>
          <a:noFill/>
          <a:ln>
            <a:noFill/>
          </a:ln>
        </p:spPr>
      </p:pic>
      <p:graphicFrame>
        <p:nvGraphicFramePr>
          <p:cNvPr id="107" name="Shape 107"/>
          <p:cNvGraphicFramePr/>
          <p:nvPr/>
        </p:nvGraphicFramePr>
        <p:xfrm>
          <a:off x="6224155" y="326135"/>
          <a:ext cx="3000000" cy="3000000"/>
        </p:xfrm>
        <a:graphic>
          <a:graphicData uri="http://schemas.openxmlformats.org/drawingml/2006/table">
            <a:tbl>
              <a:tblPr bandRow="1" firstRow="1">
                <a:noFill/>
                <a:tableStyleId>{CF32E9EB-F7C1-4E87-B270-B1EBDC3DD9FB}</a:tableStyleId>
              </a:tblPr>
              <a:tblGrid>
                <a:gridCol w="1184575"/>
                <a:gridCol w="605425"/>
                <a:gridCol w="411075"/>
              </a:tblGrid>
              <a:tr h="3056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vi" sz="1300" u="sng" cap="none" strike="noStrike"/>
                        <a:t>Đăng nhập</a:t>
                      </a:r>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r>
            </a:tbl>
          </a:graphicData>
        </a:graphic>
      </p:graphicFrame>
      <p:pic>
        <p:nvPicPr>
          <p:cNvPr id="108" name="Shape 108"/>
          <p:cNvPicPr preferRelativeResize="0"/>
          <p:nvPr/>
        </p:nvPicPr>
        <p:blipFill rotWithShape="1">
          <a:blip r:embed="rId5">
            <a:alphaModFix/>
          </a:blip>
          <a:srcRect b="0" l="0" r="0" t="0"/>
          <a:stretch/>
        </p:blipFill>
        <p:spPr>
          <a:xfrm>
            <a:off x="8108889" y="326135"/>
            <a:ext cx="270057" cy="270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4145100" y="2219650"/>
            <a:ext cx="1212300" cy="1962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14" name="Shape 114"/>
          <p:cNvSpPr/>
          <p:nvPr/>
        </p:nvSpPr>
        <p:spPr>
          <a:xfrm>
            <a:off x="3663750" y="1854050"/>
            <a:ext cx="1292700" cy="196200"/>
          </a:xfrm>
          <a:prstGeom prst="roundRect">
            <a:avLst>
              <a:gd fmla="val 16667" name="adj"/>
            </a:avLst>
          </a:prstGeom>
          <a:solidFill>
            <a:srgbClr val="FFFFFF"/>
          </a:solid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3663750" y="2134950"/>
            <a:ext cx="1292700" cy="196200"/>
          </a:xfrm>
          <a:prstGeom prst="roundRect">
            <a:avLst>
              <a:gd fmla="val 16667" name="adj"/>
            </a:avLst>
          </a:prstGeom>
          <a:solidFill>
            <a:srgbClr val="FFFFFF"/>
          </a:solid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6" name="Shape 116"/>
          <p:cNvSpPr txBox="1"/>
          <p:nvPr/>
        </p:nvSpPr>
        <p:spPr>
          <a:xfrm>
            <a:off x="2955125" y="1854050"/>
            <a:ext cx="677400" cy="196200"/>
          </a:xfrm>
          <a:prstGeom prst="rect">
            <a:avLst/>
          </a:prstGeom>
          <a:noFill/>
          <a:ln>
            <a:noFill/>
          </a:ln>
        </p:spPr>
        <p:txBody>
          <a:bodyPr anchorCtr="0" anchor="ctr" bIns="91425" lIns="91425" rIns="91425" wrap="square" tIns="91425">
            <a:noAutofit/>
          </a:bodyPr>
          <a:lstStyle/>
          <a:p>
            <a:pPr lvl="0">
              <a:spcBef>
                <a:spcPts val="0"/>
              </a:spcBef>
              <a:buNone/>
            </a:pPr>
            <a:r>
              <a:rPr lang="vi"/>
              <a:t> </a:t>
            </a:r>
            <a:r>
              <a:rPr lang="vi" sz="1200"/>
              <a:t>User</a:t>
            </a:r>
          </a:p>
        </p:txBody>
      </p:sp>
      <p:sp>
        <p:nvSpPr>
          <p:cNvPr id="117" name="Shape 117"/>
          <p:cNvSpPr txBox="1"/>
          <p:nvPr/>
        </p:nvSpPr>
        <p:spPr>
          <a:xfrm>
            <a:off x="2785775" y="2134950"/>
            <a:ext cx="1016100" cy="196200"/>
          </a:xfrm>
          <a:prstGeom prst="rect">
            <a:avLst/>
          </a:prstGeom>
          <a:noFill/>
          <a:ln>
            <a:noFill/>
          </a:ln>
        </p:spPr>
        <p:txBody>
          <a:bodyPr anchorCtr="0" anchor="ctr" bIns="91425" lIns="91425" rIns="91425" wrap="square" tIns="91425">
            <a:noAutofit/>
          </a:bodyPr>
          <a:lstStyle/>
          <a:p>
            <a:pPr lvl="0">
              <a:spcBef>
                <a:spcPts val="0"/>
              </a:spcBef>
              <a:buNone/>
            </a:pPr>
            <a:r>
              <a:rPr lang="vi" sz="1200"/>
              <a:t>Password</a:t>
            </a:r>
          </a:p>
        </p:txBody>
      </p:sp>
      <p:sp>
        <p:nvSpPr>
          <p:cNvPr id="118" name="Shape 118"/>
          <p:cNvSpPr txBox="1"/>
          <p:nvPr/>
        </p:nvSpPr>
        <p:spPr>
          <a:xfrm>
            <a:off x="2968425" y="2558375"/>
            <a:ext cx="98100" cy="107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19" name="Shape 119"/>
          <p:cNvSpPr/>
          <p:nvPr/>
        </p:nvSpPr>
        <p:spPr>
          <a:xfrm>
            <a:off x="3427500" y="2558375"/>
            <a:ext cx="98100" cy="107100"/>
          </a:xfrm>
          <a:prstGeom prst="round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0" name="Shape 120"/>
          <p:cNvSpPr txBox="1"/>
          <p:nvPr/>
        </p:nvSpPr>
        <p:spPr>
          <a:xfrm>
            <a:off x="3525600" y="2415850"/>
            <a:ext cx="1569000" cy="196200"/>
          </a:xfrm>
          <a:prstGeom prst="rect">
            <a:avLst/>
          </a:prstGeom>
          <a:noFill/>
          <a:ln>
            <a:noFill/>
          </a:ln>
        </p:spPr>
        <p:txBody>
          <a:bodyPr anchorCtr="0" anchor="t" bIns="91425" lIns="91425" rIns="91425" wrap="square" tIns="91425">
            <a:noAutofit/>
          </a:bodyPr>
          <a:lstStyle/>
          <a:p>
            <a:pPr lvl="0">
              <a:spcBef>
                <a:spcPts val="0"/>
              </a:spcBef>
              <a:buNone/>
            </a:pPr>
            <a:r>
              <a:rPr lang="vi" sz="1200"/>
              <a:t>Remember me ?</a:t>
            </a:r>
          </a:p>
        </p:txBody>
      </p:sp>
      <p:sp>
        <p:nvSpPr>
          <p:cNvPr id="121" name="Shape 121"/>
          <p:cNvSpPr/>
          <p:nvPr/>
        </p:nvSpPr>
        <p:spPr>
          <a:xfrm>
            <a:off x="3663750" y="2861475"/>
            <a:ext cx="953700" cy="249600"/>
          </a:xfrm>
          <a:prstGeom prst="roundRect">
            <a:avLst>
              <a:gd fmla="val 16667" name="adj"/>
            </a:avLst>
          </a:prstGeom>
          <a:solidFill>
            <a:srgbClr val="A64D79"/>
          </a:solidFill>
          <a:ln cap="flat" cmpd="sng" w="9525">
            <a:solidFill>
              <a:srgbClr val="FFFF00"/>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vi" sz="1200"/>
              <a:t>Đăng nhập</a:t>
            </a:r>
          </a:p>
        </p:txBody>
      </p:sp>
      <p:sp>
        <p:nvSpPr>
          <p:cNvPr id="122" name="Shape 122"/>
          <p:cNvSpPr txBox="1"/>
          <p:nvPr/>
        </p:nvSpPr>
        <p:spPr>
          <a:xfrm>
            <a:off x="2593650" y="3164550"/>
            <a:ext cx="2148600" cy="249600"/>
          </a:xfrm>
          <a:prstGeom prst="rect">
            <a:avLst/>
          </a:prstGeom>
          <a:noFill/>
          <a:ln>
            <a:noFill/>
          </a:ln>
        </p:spPr>
        <p:txBody>
          <a:bodyPr anchorCtr="0" anchor="t" bIns="91425" lIns="91425" rIns="91425" wrap="square" tIns="91425">
            <a:noAutofit/>
          </a:bodyPr>
          <a:lstStyle/>
          <a:p>
            <a:pPr lvl="0">
              <a:spcBef>
                <a:spcPts val="0"/>
              </a:spcBef>
              <a:buNone/>
            </a:pPr>
            <a:r>
              <a:rPr lang="vi" sz="1200"/>
              <a:t>           </a:t>
            </a:r>
            <a:r>
              <a:rPr lang="vi" sz="1200">
                <a:solidFill>
                  <a:srgbClr val="0C62FF"/>
                </a:solidFill>
              </a:rPr>
              <a:t>Quên mật khẩu ?</a:t>
            </a:r>
          </a:p>
        </p:txBody>
      </p:sp>
      <p:sp>
        <p:nvSpPr>
          <p:cNvPr id="123" name="Shape 123"/>
          <p:cNvSpPr txBox="1"/>
          <p:nvPr/>
        </p:nvSpPr>
        <p:spPr>
          <a:xfrm>
            <a:off x="2233050" y="3592425"/>
            <a:ext cx="4154100" cy="196200"/>
          </a:xfrm>
          <a:prstGeom prst="rect">
            <a:avLst/>
          </a:prstGeom>
          <a:noFill/>
          <a:ln>
            <a:noFill/>
          </a:ln>
        </p:spPr>
        <p:txBody>
          <a:bodyPr anchorCtr="0" anchor="t" bIns="91425" lIns="91425" rIns="91425" wrap="square" tIns="91425">
            <a:noAutofit/>
          </a:bodyPr>
          <a:lstStyle/>
          <a:p>
            <a:pPr lvl="0">
              <a:spcBef>
                <a:spcPts val="0"/>
              </a:spcBef>
              <a:buNone/>
            </a:pPr>
            <a:r>
              <a:rPr lang="vi" sz="1000">
                <a:solidFill>
                  <a:srgbClr val="999999"/>
                </a:solidFill>
              </a:rPr>
              <a:t>2017 Trường đại học Sư Phạm Kỹ Thuật Thành phố Hồ Chí Minh</a:t>
            </a:r>
          </a:p>
        </p:txBody>
      </p:sp>
      <p:pic>
        <p:nvPicPr>
          <p:cNvPr descr="logo-news.png" id="124" name="Shape 124"/>
          <p:cNvPicPr preferRelativeResize="0"/>
          <p:nvPr/>
        </p:nvPicPr>
        <p:blipFill>
          <a:blip r:embed="rId3">
            <a:alphaModFix/>
          </a:blip>
          <a:stretch>
            <a:fillRect/>
          </a:stretch>
        </p:blipFill>
        <p:spPr>
          <a:xfrm>
            <a:off x="1633975" y="214800"/>
            <a:ext cx="5352249" cy="961725"/>
          </a:xfrm>
          <a:prstGeom prst="rect">
            <a:avLst/>
          </a:prstGeom>
          <a:noFill/>
          <a:ln>
            <a:noFill/>
          </a:ln>
        </p:spPr>
      </p:pic>
      <p:sp>
        <p:nvSpPr>
          <p:cNvPr id="125" name="Shape 125"/>
          <p:cNvSpPr/>
          <p:nvPr/>
        </p:nvSpPr>
        <p:spPr>
          <a:xfrm>
            <a:off x="1234575" y="1292600"/>
            <a:ext cx="5954700" cy="3173400"/>
          </a:xfrm>
          <a:prstGeom prst="roundRect">
            <a:avLst>
              <a:gd fmla="val 16667" name="adj"/>
            </a:avLst>
          </a:prstGeom>
          <a:noFill/>
          <a:ln cap="flat" cmpd="sng" w="952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6" name="Shape 126"/>
          <p:cNvSpPr txBox="1"/>
          <p:nvPr/>
        </p:nvSpPr>
        <p:spPr>
          <a:xfrm>
            <a:off x="4189575" y="3289337"/>
            <a:ext cx="1319400" cy="124800"/>
          </a:xfrm>
          <a:prstGeom prst="rect">
            <a:avLst/>
          </a:prstGeom>
          <a:noFill/>
          <a:ln>
            <a:noFill/>
          </a:ln>
        </p:spPr>
        <p:txBody>
          <a:bodyPr anchorCtr="0" anchor="ctr" bIns="91425" lIns="91425" rIns="91425" wrap="square" tIns="91425">
            <a:noAutofit/>
          </a:bodyPr>
          <a:lstStyle/>
          <a:p>
            <a:pPr lvl="0" algn="ctr">
              <a:spcBef>
                <a:spcPts val="0"/>
              </a:spcBef>
              <a:buNone/>
            </a:pPr>
            <a:r>
              <a:rPr lang="vi" sz="1200">
                <a:solidFill>
                  <a:srgbClr val="1155CC"/>
                </a:solidFill>
              </a:rPr>
              <a:t>Đăng ký</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graphicFrame>
        <p:nvGraphicFramePr>
          <p:cNvPr id="131" name="Shape 131"/>
          <p:cNvGraphicFramePr/>
          <p:nvPr/>
        </p:nvGraphicFramePr>
        <p:xfrm>
          <a:off x="814350" y="1619250"/>
          <a:ext cx="3000000" cy="3000000"/>
        </p:xfrm>
        <a:graphic>
          <a:graphicData uri="http://schemas.openxmlformats.org/drawingml/2006/table">
            <a:tbl>
              <a:tblPr>
                <a:noFill/>
                <a:tableStyleId>{CF32E9EB-F7C1-4E87-B270-B1EBDC3DD9FB}</a:tableStyleId>
              </a:tblPr>
              <a:tblGrid>
                <a:gridCol w="1279825"/>
              </a:tblGrid>
              <a:tr h="381000">
                <a:tc>
                  <a:txBody>
                    <a:bodyPr>
                      <a:noAutofit/>
                    </a:bodyPr>
                    <a:lstStyle/>
                    <a:p>
                      <a:pPr lvl="0">
                        <a:spcBef>
                          <a:spcPts val="0"/>
                        </a:spcBef>
                        <a:buNone/>
                      </a:pPr>
                      <a:r>
                        <a:rPr lang="vi" sz="1200"/>
                        <a:t>Hồ sơ cá nhân</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a:spcBef>
                          <a:spcPts val="0"/>
                        </a:spcBef>
                        <a:buNone/>
                      </a:pPr>
                      <a:r>
                        <a:rPr lang="vi" sz="1200"/>
                        <a:t>Đổi mật khẩu</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a:spcBef>
                          <a:spcPts val="0"/>
                        </a:spcBef>
                        <a:buNone/>
                      </a:pPr>
                      <a:r>
                        <a:rPr lang="vi" sz="1200"/>
                        <a:t>Tải lên</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a:spcBef>
                          <a:spcPts val="0"/>
                        </a:spcBef>
                        <a:buNone/>
                      </a:pPr>
                      <a:r>
                        <a:rPr lang="vi" sz="1200"/>
                        <a:t>Tài liệu của tôi</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a:spcBef>
                          <a:spcPts val="0"/>
                        </a:spcBef>
                        <a:buNone/>
                      </a:pPr>
                      <a:r>
                        <a:rPr lang="vi" sz="1200"/>
                        <a:t>Đăng xuất</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
        <p:nvSpPr>
          <p:cNvPr id="132" name="Shape 132"/>
          <p:cNvSpPr/>
          <p:nvPr/>
        </p:nvSpPr>
        <p:spPr>
          <a:xfrm>
            <a:off x="757700" y="1619250"/>
            <a:ext cx="1257000" cy="374400"/>
          </a:xfrm>
          <a:prstGeom prst="roundRect">
            <a:avLst>
              <a:gd fmla="val 16667" name="adj"/>
            </a:avLst>
          </a:prstGeom>
          <a:noFill/>
          <a:ln cap="flat" cmpd="sng" w="19050">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3" name="Shape 133"/>
          <p:cNvSpPr txBox="1"/>
          <p:nvPr/>
        </p:nvSpPr>
        <p:spPr>
          <a:xfrm>
            <a:off x="2455850" y="1134950"/>
            <a:ext cx="2175000" cy="321000"/>
          </a:xfrm>
          <a:prstGeom prst="rect">
            <a:avLst/>
          </a:prstGeom>
          <a:noFill/>
          <a:ln>
            <a:noFill/>
          </a:ln>
        </p:spPr>
        <p:txBody>
          <a:bodyPr anchorCtr="0" anchor="t" bIns="91425" lIns="91425" rIns="91425" wrap="square" tIns="91425">
            <a:noAutofit/>
          </a:bodyPr>
          <a:lstStyle/>
          <a:p>
            <a:pPr lvl="0">
              <a:spcBef>
                <a:spcPts val="0"/>
              </a:spcBef>
              <a:buNone/>
            </a:pPr>
            <a:r>
              <a:rPr b="1" lang="vi">
                <a:solidFill>
                  <a:srgbClr val="0000FF"/>
                </a:solidFill>
              </a:rPr>
              <a:t>Hồ sơ cá nhân của tôi</a:t>
            </a:r>
          </a:p>
        </p:txBody>
      </p:sp>
      <p:sp>
        <p:nvSpPr>
          <p:cNvPr id="134" name="Shape 134"/>
          <p:cNvSpPr txBox="1"/>
          <p:nvPr/>
        </p:nvSpPr>
        <p:spPr>
          <a:xfrm>
            <a:off x="2709900" y="1577800"/>
            <a:ext cx="1279800" cy="231900"/>
          </a:xfrm>
          <a:prstGeom prst="rect">
            <a:avLst/>
          </a:prstGeom>
          <a:noFill/>
          <a:ln>
            <a:noFill/>
          </a:ln>
        </p:spPr>
        <p:txBody>
          <a:bodyPr anchorCtr="0" anchor="t" bIns="91425" lIns="91425" rIns="91425" wrap="square" tIns="91425">
            <a:noAutofit/>
          </a:bodyPr>
          <a:lstStyle/>
          <a:p>
            <a:pPr lvl="0">
              <a:spcBef>
                <a:spcPts val="0"/>
              </a:spcBef>
              <a:buNone/>
            </a:pPr>
            <a:r>
              <a:rPr lang="vi" sz="1200"/>
              <a:t>Tên đăng nhập</a:t>
            </a:r>
          </a:p>
        </p:txBody>
      </p:sp>
      <p:sp>
        <p:nvSpPr>
          <p:cNvPr id="135" name="Shape 135"/>
          <p:cNvSpPr txBox="1"/>
          <p:nvPr/>
        </p:nvSpPr>
        <p:spPr>
          <a:xfrm>
            <a:off x="4118350" y="1619250"/>
            <a:ext cx="1845300" cy="231900"/>
          </a:xfrm>
          <a:prstGeom prst="rect">
            <a:avLst/>
          </a:prstGeom>
          <a:no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lgn="l">
              <a:spcBef>
                <a:spcPts val="0"/>
              </a:spcBef>
              <a:buNone/>
            </a:pPr>
            <a:r>
              <a:rPr lang="vi" sz="1100">
                <a:solidFill>
                  <a:srgbClr val="999999"/>
                </a:solidFill>
              </a:rPr>
              <a:t>XXXXXXXX</a:t>
            </a:r>
          </a:p>
        </p:txBody>
      </p:sp>
      <p:sp>
        <p:nvSpPr>
          <p:cNvPr id="136" name="Shape 136"/>
          <p:cNvSpPr txBox="1"/>
          <p:nvPr/>
        </p:nvSpPr>
        <p:spPr>
          <a:xfrm>
            <a:off x="3204650" y="1898750"/>
            <a:ext cx="525900" cy="231900"/>
          </a:xfrm>
          <a:prstGeom prst="rect">
            <a:avLst/>
          </a:prstGeom>
          <a:noFill/>
          <a:ln>
            <a:noFill/>
          </a:ln>
        </p:spPr>
        <p:txBody>
          <a:bodyPr anchorCtr="0" anchor="t" bIns="91425" lIns="91425" rIns="91425" wrap="square" tIns="91425">
            <a:noAutofit/>
          </a:bodyPr>
          <a:lstStyle/>
          <a:p>
            <a:pPr lvl="0">
              <a:spcBef>
                <a:spcPts val="0"/>
              </a:spcBef>
              <a:buNone/>
            </a:pPr>
            <a:r>
              <a:rPr lang="vi" sz="1200"/>
              <a:t>Họ</a:t>
            </a:r>
            <a:r>
              <a:rPr lang="vi"/>
              <a:t> </a:t>
            </a:r>
          </a:p>
        </p:txBody>
      </p:sp>
      <p:sp>
        <p:nvSpPr>
          <p:cNvPr id="137" name="Shape 137"/>
          <p:cNvSpPr txBox="1"/>
          <p:nvPr/>
        </p:nvSpPr>
        <p:spPr>
          <a:xfrm>
            <a:off x="4118350" y="1993650"/>
            <a:ext cx="1845300" cy="231900"/>
          </a:xfrm>
          <a:prstGeom prst="rect">
            <a:avLst/>
          </a:prstGeom>
          <a:no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lgn="l">
              <a:spcBef>
                <a:spcPts val="0"/>
              </a:spcBef>
              <a:buNone/>
            </a:pPr>
            <a:r>
              <a:rPr lang="vi" sz="1000">
                <a:solidFill>
                  <a:srgbClr val="666666"/>
                </a:solidFill>
              </a:rPr>
              <a:t>Gia</a:t>
            </a:r>
          </a:p>
        </p:txBody>
      </p:sp>
      <p:sp>
        <p:nvSpPr>
          <p:cNvPr id="138" name="Shape 138"/>
          <p:cNvSpPr txBox="1"/>
          <p:nvPr/>
        </p:nvSpPr>
        <p:spPr>
          <a:xfrm>
            <a:off x="4118350" y="2389000"/>
            <a:ext cx="1845300" cy="231900"/>
          </a:xfrm>
          <a:prstGeom prst="rect">
            <a:avLst/>
          </a:prstGeom>
          <a:no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vi" sz="1000">
                <a:solidFill>
                  <a:srgbClr val="666666"/>
                </a:solidFill>
              </a:rPr>
              <a:t>Xua</a:t>
            </a:r>
          </a:p>
        </p:txBody>
      </p:sp>
      <p:sp>
        <p:nvSpPr>
          <p:cNvPr id="139" name="Shape 139"/>
          <p:cNvSpPr txBox="1"/>
          <p:nvPr/>
        </p:nvSpPr>
        <p:spPr>
          <a:xfrm>
            <a:off x="3059800" y="2415850"/>
            <a:ext cx="708600" cy="178200"/>
          </a:xfrm>
          <a:prstGeom prst="rect">
            <a:avLst/>
          </a:prstGeom>
          <a:noFill/>
          <a:ln>
            <a:noFill/>
          </a:ln>
        </p:spPr>
        <p:txBody>
          <a:bodyPr anchorCtr="0" anchor="ctr" bIns="91425" lIns="91425" rIns="91425" wrap="square" tIns="91425">
            <a:noAutofit/>
          </a:bodyPr>
          <a:lstStyle/>
          <a:p>
            <a:pPr lvl="0" algn="ctr">
              <a:spcBef>
                <a:spcPts val="0"/>
              </a:spcBef>
              <a:buNone/>
            </a:pPr>
            <a:r>
              <a:rPr lang="vi" sz="1200"/>
              <a:t>Tên</a:t>
            </a:r>
          </a:p>
        </p:txBody>
      </p:sp>
      <p:sp>
        <p:nvSpPr>
          <p:cNvPr id="140" name="Shape 140"/>
          <p:cNvSpPr txBox="1"/>
          <p:nvPr/>
        </p:nvSpPr>
        <p:spPr>
          <a:xfrm>
            <a:off x="2946100" y="2718825"/>
            <a:ext cx="936000" cy="231900"/>
          </a:xfrm>
          <a:prstGeom prst="rect">
            <a:avLst/>
          </a:prstGeom>
          <a:noFill/>
          <a:ln>
            <a:noFill/>
          </a:ln>
        </p:spPr>
        <p:txBody>
          <a:bodyPr anchorCtr="0" anchor="ctr" bIns="91425" lIns="91425" rIns="91425" wrap="square" tIns="91425">
            <a:noAutofit/>
          </a:bodyPr>
          <a:lstStyle/>
          <a:p>
            <a:pPr lvl="0">
              <a:spcBef>
                <a:spcPts val="0"/>
              </a:spcBef>
              <a:buNone/>
            </a:pPr>
            <a:r>
              <a:rPr lang="vi" sz="1200"/>
              <a:t>Ngày sinh</a:t>
            </a:r>
          </a:p>
        </p:txBody>
      </p:sp>
      <p:sp>
        <p:nvSpPr>
          <p:cNvPr id="141" name="Shape 141"/>
          <p:cNvSpPr txBox="1"/>
          <p:nvPr/>
        </p:nvSpPr>
        <p:spPr>
          <a:xfrm>
            <a:off x="4118225" y="2736675"/>
            <a:ext cx="330000" cy="231900"/>
          </a:xfrm>
          <a:prstGeom prst="rect">
            <a:avLst/>
          </a:prstGeom>
          <a:noFill/>
          <a:ln cap="flat" cmpd="sng" w="9525">
            <a:solidFill>
              <a:srgbClr val="999999"/>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vi" sz="1000"/>
              <a:t>10</a:t>
            </a:r>
          </a:p>
        </p:txBody>
      </p:sp>
      <p:sp>
        <p:nvSpPr>
          <p:cNvPr id="142" name="Shape 142"/>
          <p:cNvSpPr txBox="1"/>
          <p:nvPr/>
        </p:nvSpPr>
        <p:spPr>
          <a:xfrm>
            <a:off x="4630837" y="2736675"/>
            <a:ext cx="330000" cy="231900"/>
          </a:xfrm>
          <a:prstGeom prst="rect">
            <a:avLst/>
          </a:prstGeom>
          <a:noFill/>
          <a:ln cap="flat" cmpd="sng" w="9525">
            <a:solidFill>
              <a:srgbClr val="999999"/>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vi" sz="1000"/>
              <a:t>12</a:t>
            </a:r>
          </a:p>
        </p:txBody>
      </p:sp>
      <p:sp>
        <p:nvSpPr>
          <p:cNvPr id="143" name="Shape 143"/>
          <p:cNvSpPr txBox="1"/>
          <p:nvPr/>
        </p:nvSpPr>
        <p:spPr>
          <a:xfrm>
            <a:off x="5143450" y="2736675"/>
            <a:ext cx="820200" cy="231900"/>
          </a:xfrm>
          <a:prstGeom prst="rect">
            <a:avLst/>
          </a:prstGeom>
          <a:noFill/>
          <a:ln cap="flat" cmpd="sng" w="9525">
            <a:solidFill>
              <a:srgbClr val="999999"/>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144" name="Shape 144"/>
          <p:cNvSpPr txBox="1"/>
          <p:nvPr/>
        </p:nvSpPr>
        <p:spPr>
          <a:xfrm>
            <a:off x="2946100" y="2968575"/>
            <a:ext cx="936000" cy="231900"/>
          </a:xfrm>
          <a:prstGeom prst="rect">
            <a:avLst/>
          </a:prstGeom>
          <a:noFill/>
          <a:ln>
            <a:noFill/>
          </a:ln>
        </p:spPr>
        <p:txBody>
          <a:bodyPr anchorCtr="0" anchor="t" bIns="91425" lIns="91425" rIns="91425" wrap="square" tIns="91425">
            <a:noAutofit/>
          </a:bodyPr>
          <a:lstStyle/>
          <a:p>
            <a:pPr lvl="0">
              <a:spcBef>
                <a:spcPts val="0"/>
              </a:spcBef>
              <a:buNone/>
            </a:pPr>
            <a:r>
              <a:rPr lang="vi" sz="1200"/>
              <a:t>Giới tính</a:t>
            </a:r>
          </a:p>
        </p:txBody>
      </p:sp>
      <p:sp>
        <p:nvSpPr>
          <p:cNvPr id="145" name="Shape 145"/>
          <p:cNvSpPr/>
          <p:nvPr/>
        </p:nvSpPr>
        <p:spPr>
          <a:xfrm>
            <a:off x="4162925" y="3084325"/>
            <a:ext cx="107100" cy="116100"/>
          </a:xfrm>
          <a:prstGeom prst="roundRect">
            <a:avLst>
              <a:gd fmla="val 16667" name="adj"/>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6" name="Shape 146"/>
          <p:cNvSpPr txBox="1"/>
          <p:nvPr/>
        </p:nvSpPr>
        <p:spPr>
          <a:xfrm>
            <a:off x="4270025" y="3053275"/>
            <a:ext cx="820200" cy="178200"/>
          </a:xfrm>
          <a:prstGeom prst="rect">
            <a:avLst/>
          </a:prstGeom>
          <a:noFill/>
          <a:ln>
            <a:noFill/>
          </a:ln>
        </p:spPr>
        <p:txBody>
          <a:bodyPr anchorCtr="0" anchor="ctr" bIns="91425" lIns="91425" rIns="91425" wrap="square" tIns="91425">
            <a:noAutofit/>
          </a:bodyPr>
          <a:lstStyle/>
          <a:p>
            <a:pPr lvl="0">
              <a:spcBef>
                <a:spcPts val="0"/>
              </a:spcBef>
              <a:buNone/>
            </a:pPr>
            <a:r>
              <a:rPr lang="vi" sz="1200"/>
              <a:t>Nam</a:t>
            </a:r>
          </a:p>
        </p:txBody>
      </p:sp>
      <p:sp>
        <p:nvSpPr>
          <p:cNvPr id="147" name="Shape 147"/>
          <p:cNvSpPr/>
          <p:nvPr/>
        </p:nvSpPr>
        <p:spPr>
          <a:xfrm>
            <a:off x="5116762" y="3084350"/>
            <a:ext cx="107100" cy="116100"/>
          </a:xfrm>
          <a:prstGeom prst="roundRect">
            <a:avLst>
              <a:gd fmla="val 16667" name="adj"/>
            </a:avLst>
          </a:prstGeom>
          <a:solidFill>
            <a:srgbClr val="B7B7B7"/>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8" name="Shape 148"/>
          <p:cNvSpPr txBox="1"/>
          <p:nvPr/>
        </p:nvSpPr>
        <p:spPr>
          <a:xfrm>
            <a:off x="5250400" y="3084350"/>
            <a:ext cx="606300" cy="116100"/>
          </a:xfrm>
          <a:prstGeom prst="rect">
            <a:avLst/>
          </a:prstGeom>
          <a:noFill/>
          <a:ln>
            <a:noFill/>
          </a:ln>
        </p:spPr>
        <p:txBody>
          <a:bodyPr anchorCtr="0" anchor="ctr" bIns="91425" lIns="91425" rIns="91425" wrap="square" tIns="91425">
            <a:noAutofit/>
          </a:bodyPr>
          <a:lstStyle/>
          <a:p>
            <a:pPr lvl="0">
              <a:spcBef>
                <a:spcPts val="0"/>
              </a:spcBef>
              <a:buNone/>
            </a:pPr>
            <a:r>
              <a:rPr lang="vi" sz="1200"/>
              <a:t>Nữ</a:t>
            </a:r>
          </a:p>
        </p:txBody>
      </p:sp>
      <p:sp>
        <p:nvSpPr>
          <p:cNvPr id="149" name="Shape 149"/>
          <p:cNvSpPr txBox="1"/>
          <p:nvPr/>
        </p:nvSpPr>
        <p:spPr>
          <a:xfrm>
            <a:off x="2946100" y="3351725"/>
            <a:ext cx="708600" cy="231900"/>
          </a:xfrm>
          <a:prstGeom prst="rect">
            <a:avLst/>
          </a:prstGeom>
          <a:noFill/>
          <a:ln>
            <a:noFill/>
          </a:ln>
        </p:spPr>
        <p:txBody>
          <a:bodyPr anchorCtr="0" anchor="ctr" bIns="91425" lIns="91425" rIns="91425" wrap="square" tIns="91425">
            <a:noAutofit/>
          </a:bodyPr>
          <a:lstStyle/>
          <a:p>
            <a:pPr lvl="0" algn="ctr">
              <a:spcBef>
                <a:spcPts val="0"/>
              </a:spcBef>
              <a:buNone/>
            </a:pPr>
            <a:r>
              <a:rPr lang="vi" sz="1200"/>
              <a:t>Email</a:t>
            </a:r>
          </a:p>
        </p:txBody>
      </p:sp>
      <p:sp>
        <p:nvSpPr>
          <p:cNvPr id="150" name="Shape 150"/>
          <p:cNvSpPr txBox="1"/>
          <p:nvPr/>
        </p:nvSpPr>
        <p:spPr>
          <a:xfrm>
            <a:off x="4136200" y="3369575"/>
            <a:ext cx="1845300" cy="231900"/>
          </a:xfrm>
          <a:prstGeom prst="rect">
            <a:avLst/>
          </a:prstGeom>
          <a:noFill/>
          <a:ln cap="flat" cmpd="sng" w="9525">
            <a:solidFill>
              <a:srgbClr val="999999"/>
            </a:solidFill>
            <a:prstDash val="solid"/>
            <a:round/>
            <a:headEnd len="med" w="med" type="none"/>
            <a:tailEnd len="med" w="med" type="none"/>
          </a:ln>
        </p:spPr>
        <p:txBody>
          <a:bodyPr anchorCtr="0" anchor="ctr" bIns="91425" lIns="91425" rIns="91425" wrap="square" tIns="91425">
            <a:noAutofit/>
          </a:bodyPr>
          <a:lstStyle/>
          <a:p>
            <a:pPr lvl="0" algn="l">
              <a:spcBef>
                <a:spcPts val="0"/>
              </a:spcBef>
              <a:buNone/>
            </a:pPr>
            <a:r>
              <a:rPr lang="vi" sz="1000">
                <a:solidFill>
                  <a:srgbClr val="999999"/>
                </a:solidFill>
              </a:rPr>
              <a:t>giaxuamtp113@gmal.com</a:t>
            </a:r>
          </a:p>
        </p:txBody>
      </p:sp>
      <p:sp>
        <p:nvSpPr>
          <p:cNvPr id="151" name="Shape 151"/>
          <p:cNvSpPr txBox="1"/>
          <p:nvPr/>
        </p:nvSpPr>
        <p:spPr>
          <a:xfrm>
            <a:off x="2959525" y="3672650"/>
            <a:ext cx="641700" cy="267300"/>
          </a:xfrm>
          <a:prstGeom prst="rect">
            <a:avLst/>
          </a:prstGeom>
          <a:noFill/>
          <a:ln>
            <a:noFill/>
          </a:ln>
        </p:spPr>
        <p:txBody>
          <a:bodyPr anchorCtr="0" anchor="ctr" bIns="91425" lIns="91425" rIns="91425" wrap="square" tIns="91425">
            <a:noAutofit/>
          </a:bodyPr>
          <a:lstStyle/>
          <a:p>
            <a:pPr lvl="0" algn="ctr">
              <a:spcBef>
                <a:spcPts val="0"/>
              </a:spcBef>
              <a:buNone/>
            </a:pPr>
            <a:r>
              <a:rPr lang="vi" sz="1200"/>
              <a:t>SĐT</a:t>
            </a:r>
          </a:p>
        </p:txBody>
      </p:sp>
      <p:sp>
        <p:nvSpPr>
          <p:cNvPr id="152" name="Shape 152"/>
          <p:cNvSpPr txBox="1"/>
          <p:nvPr/>
        </p:nvSpPr>
        <p:spPr>
          <a:xfrm>
            <a:off x="4118350" y="3739575"/>
            <a:ext cx="1845300" cy="231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53" name="Shape 153"/>
          <p:cNvSpPr txBox="1"/>
          <p:nvPr/>
        </p:nvSpPr>
        <p:spPr>
          <a:xfrm>
            <a:off x="4145100" y="3699400"/>
            <a:ext cx="1845300" cy="231900"/>
          </a:xfrm>
          <a:prstGeom prst="rect">
            <a:avLst/>
          </a:prstGeom>
          <a:noFill/>
          <a:ln cap="flat" cmpd="sng" w="9525">
            <a:solidFill>
              <a:srgbClr val="999999"/>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154" name="Shape 154"/>
          <p:cNvSpPr txBox="1"/>
          <p:nvPr/>
        </p:nvSpPr>
        <p:spPr>
          <a:xfrm>
            <a:off x="7265075" y="3971475"/>
            <a:ext cx="525900" cy="321000"/>
          </a:xfrm>
          <a:prstGeom prst="rect">
            <a:avLst/>
          </a:prstGeom>
          <a:solidFill>
            <a:srgbClr val="4A86E8"/>
          </a:solidFill>
          <a:ln cap="flat" cmpd="sng" w="9525">
            <a:solidFill>
              <a:srgbClr val="9900FF"/>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vi"/>
              <a:t>Lưu</a:t>
            </a:r>
          </a:p>
        </p:txBody>
      </p:sp>
      <p:sp>
        <p:nvSpPr>
          <p:cNvPr id="155" name="Shape 155"/>
          <p:cNvSpPr txBox="1"/>
          <p:nvPr/>
        </p:nvSpPr>
        <p:spPr>
          <a:xfrm>
            <a:off x="2152100" y="4554750"/>
            <a:ext cx="4474800" cy="356400"/>
          </a:xfrm>
          <a:prstGeom prst="rect">
            <a:avLst/>
          </a:prstGeom>
          <a:noFill/>
          <a:ln>
            <a:noFill/>
          </a:ln>
        </p:spPr>
        <p:txBody>
          <a:bodyPr anchorCtr="0" anchor="ctr" bIns="91425" lIns="91425" rIns="91425" wrap="square" tIns="91425">
            <a:noAutofit/>
          </a:bodyPr>
          <a:lstStyle/>
          <a:p>
            <a:pPr lvl="0" algn="ctr">
              <a:spcBef>
                <a:spcPts val="0"/>
              </a:spcBef>
              <a:buNone/>
            </a:pPr>
            <a:r>
              <a:rPr lang="vi" sz="1000">
                <a:solidFill>
                  <a:srgbClr val="999999"/>
                </a:solidFill>
              </a:rPr>
              <a:t>2017 </a:t>
            </a:r>
            <a:r>
              <a:rPr lang="vi" sz="1000">
                <a:solidFill>
                  <a:srgbClr val="999999"/>
                </a:solidFill>
              </a:rPr>
              <a:t>Trường đại học Sư Phạm Kỹ Thuật thành phố Hồ Chí Minh</a:t>
            </a:r>
          </a:p>
        </p:txBody>
      </p:sp>
      <p:pic>
        <p:nvPicPr>
          <p:cNvPr descr="logo-news.png" id="156" name="Shape 156"/>
          <p:cNvPicPr preferRelativeResize="0"/>
          <p:nvPr/>
        </p:nvPicPr>
        <p:blipFill>
          <a:blip r:embed="rId3">
            <a:alphaModFix/>
          </a:blip>
          <a:stretch>
            <a:fillRect/>
          </a:stretch>
        </p:blipFill>
        <p:spPr>
          <a:xfrm>
            <a:off x="2014700" y="86375"/>
            <a:ext cx="4927799" cy="885274"/>
          </a:xfrm>
          <a:prstGeom prst="rect">
            <a:avLst/>
          </a:prstGeom>
          <a:noFill/>
          <a:ln>
            <a:noFill/>
          </a:ln>
        </p:spPr>
      </p:pic>
      <p:sp>
        <p:nvSpPr>
          <p:cNvPr id="157" name="Shape 157"/>
          <p:cNvSpPr/>
          <p:nvPr/>
        </p:nvSpPr>
        <p:spPr>
          <a:xfrm>
            <a:off x="2152100" y="1062737"/>
            <a:ext cx="4653000" cy="3258300"/>
          </a:xfrm>
          <a:prstGeom prst="roundRect">
            <a:avLst>
              <a:gd fmla="val 16667" name="adj"/>
            </a:avLst>
          </a:prstGeom>
          <a:noFill/>
          <a:ln cap="flat" cmpd="sng" w="9525">
            <a:solidFill>
              <a:srgbClr val="00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logo-news.png" id="162" name="Shape 162"/>
          <p:cNvPicPr preferRelativeResize="0"/>
          <p:nvPr/>
        </p:nvPicPr>
        <p:blipFill rotWithShape="1">
          <a:blip r:embed="rId3">
            <a:alphaModFix/>
          </a:blip>
          <a:srcRect b="0" l="0" r="0" t="0"/>
          <a:stretch/>
        </p:blipFill>
        <p:spPr>
          <a:xfrm>
            <a:off x="736487" y="50385"/>
            <a:ext cx="3906975" cy="698125"/>
          </a:xfrm>
          <a:prstGeom prst="rect">
            <a:avLst/>
          </a:prstGeom>
          <a:noFill/>
          <a:ln>
            <a:noFill/>
          </a:ln>
        </p:spPr>
      </p:pic>
      <p:sp>
        <p:nvSpPr>
          <p:cNvPr id="163" name="Shape 163"/>
          <p:cNvSpPr txBox="1"/>
          <p:nvPr/>
        </p:nvSpPr>
        <p:spPr>
          <a:xfrm>
            <a:off x="736487" y="758964"/>
            <a:ext cx="6591175" cy="288899"/>
          </a:xfrm>
          <a:prstGeom prst="rect">
            <a:avLst/>
          </a:prstGeom>
          <a:solidFill>
            <a:srgbClr val="910000"/>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txBox="1"/>
          <p:nvPr/>
        </p:nvSpPr>
        <p:spPr>
          <a:xfrm>
            <a:off x="736487" y="763706"/>
            <a:ext cx="894899" cy="271104"/>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Trang chủ</a:t>
            </a:r>
            <a:r>
              <a:rPr b="0" i="0" lang="vi" sz="1200" u="none" cap="none" strike="noStrike">
                <a:solidFill>
                  <a:srgbClr val="000000"/>
                </a:solidFill>
                <a:latin typeface="Arial"/>
                <a:ea typeface="Arial"/>
                <a:cs typeface="Arial"/>
                <a:sym typeface="Arial"/>
              </a:rPr>
              <a:t> </a:t>
            </a:r>
          </a:p>
        </p:txBody>
      </p:sp>
      <p:sp>
        <p:nvSpPr>
          <p:cNvPr id="165" name="Shape 165"/>
          <p:cNvSpPr txBox="1"/>
          <p:nvPr/>
        </p:nvSpPr>
        <p:spPr>
          <a:xfrm>
            <a:off x="1924100" y="758964"/>
            <a:ext cx="894899" cy="282733"/>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3F3F3"/>
              </a:buClr>
              <a:buSzPct val="25000"/>
              <a:buFont typeface="Arial"/>
              <a:buNone/>
            </a:pPr>
            <a:r>
              <a:rPr b="0" i="0" lang="vi" sz="1200" u="none" cap="none" strike="noStrike">
                <a:solidFill>
                  <a:srgbClr val="F3F3F3"/>
                </a:solidFill>
                <a:latin typeface="Arial"/>
                <a:ea typeface="Arial"/>
                <a:cs typeface="Arial"/>
                <a:sym typeface="Arial"/>
              </a:rPr>
              <a:t>Giới thiệu</a:t>
            </a:r>
          </a:p>
        </p:txBody>
      </p:sp>
      <p:sp>
        <p:nvSpPr>
          <p:cNvPr id="166" name="Shape 166"/>
          <p:cNvSpPr txBox="1"/>
          <p:nvPr/>
        </p:nvSpPr>
        <p:spPr>
          <a:xfrm>
            <a:off x="3118308" y="758975"/>
            <a:ext cx="15287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Tin tức - sự kiện</a:t>
            </a:r>
          </a:p>
        </p:txBody>
      </p:sp>
      <p:sp>
        <p:nvSpPr>
          <p:cNvPr id="167" name="Shape 167"/>
          <p:cNvSpPr txBox="1"/>
          <p:nvPr/>
        </p:nvSpPr>
        <p:spPr>
          <a:xfrm>
            <a:off x="4983389" y="758975"/>
            <a:ext cx="10811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Kho dữ liệu</a:t>
            </a:r>
          </a:p>
        </p:txBody>
      </p:sp>
      <p:sp>
        <p:nvSpPr>
          <p:cNvPr id="168" name="Shape 168"/>
          <p:cNvSpPr txBox="1"/>
          <p:nvPr/>
        </p:nvSpPr>
        <p:spPr>
          <a:xfrm>
            <a:off x="6400869" y="761818"/>
            <a:ext cx="920752" cy="274882"/>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Liên hệ</a:t>
            </a:r>
          </a:p>
        </p:txBody>
      </p:sp>
      <p:graphicFrame>
        <p:nvGraphicFramePr>
          <p:cNvPr id="169" name="Shape 169"/>
          <p:cNvGraphicFramePr/>
          <p:nvPr/>
        </p:nvGraphicFramePr>
        <p:xfrm>
          <a:off x="6224155" y="326135"/>
          <a:ext cx="3000000" cy="3000000"/>
        </p:xfrm>
        <a:graphic>
          <a:graphicData uri="http://schemas.openxmlformats.org/drawingml/2006/table">
            <a:tbl>
              <a:tblPr bandRow="1" firstRow="1">
                <a:noFill/>
                <a:tableStyleId>{CF32E9EB-F7C1-4E87-B270-B1EBDC3DD9FB}</a:tableStyleId>
              </a:tblPr>
              <a:tblGrid>
                <a:gridCol w="1184575"/>
                <a:gridCol w="605425"/>
                <a:gridCol w="411075"/>
              </a:tblGrid>
              <a:tr h="3056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vi" sz="1300" u="sng" cap="none" strike="noStrike"/>
                        <a:t>Đăng</a:t>
                      </a:r>
                      <a:r>
                        <a:rPr lang="vi" sz="1300" u="sng" cap="none" strike="noStrike"/>
                        <a:t> nhập</a:t>
                      </a:r>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r>
            </a:tbl>
          </a:graphicData>
        </a:graphic>
      </p:graphicFrame>
      <p:pic>
        <p:nvPicPr>
          <p:cNvPr id="170" name="Shape 170"/>
          <p:cNvPicPr preferRelativeResize="0"/>
          <p:nvPr/>
        </p:nvPicPr>
        <p:blipFill rotWithShape="1">
          <a:blip r:embed="rId4">
            <a:alphaModFix/>
          </a:blip>
          <a:srcRect b="0" l="0" r="0" t="0"/>
          <a:stretch/>
        </p:blipFill>
        <p:spPr>
          <a:xfrm>
            <a:off x="8108889" y="326135"/>
            <a:ext cx="270057" cy="270480"/>
          </a:xfrm>
          <a:prstGeom prst="rect">
            <a:avLst/>
          </a:prstGeom>
          <a:noFill/>
          <a:ln>
            <a:noFill/>
          </a:ln>
        </p:spPr>
      </p:pic>
      <p:sp>
        <p:nvSpPr>
          <p:cNvPr id="171" name="Shape 171"/>
          <p:cNvSpPr/>
          <p:nvPr/>
        </p:nvSpPr>
        <p:spPr>
          <a:xfrm>
            <a:off x="736487" y="1194919"/>
            <a:ext cx="1081922" cy="319455"/>
          </a:xfrm>
          <a:prstGeom prst="round2SameRect">
            <a:avLst>
              <a:gd fmla="val 16667" name="adj1"/>
              <a:gd fmla="val 0" name="adj2"/>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Giới Thiệu</a:t>
            </a:r>
          </a:p>
        </p:txBody>
      </p:sp>
      <p:sp>
        <p:nvSpPr>
          <p:cNvPr id="172" name="Shape 172"/>
          <p:cNvSpPr/>
          <p:nvPr/>
        </p:nvSpPr>
        <p:spPr>
          <a:xfrm>
            <a:off x="736487" y="1514375"/>
            <a:ext cx="7688718" cy="2730415"/>
          </a:xfrm>
          <a:prstGeom prst="rect">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1"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vi" sz="700" u="none" cap="none" strike="noStrike">
                <a:solidFill>
                  <a:schemeClr val="dk1"/>
                </a:solidFill>
                <a:latin typeface="Arial"/>
                <a:ea typeface="Arial"/>
                <a:cs typeface="Arial"/>
                <a:sym typeface="Arial"/>
              </a:rPr>
              <a:t>A.  Chức năng</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Phòng Quản lý Khoa học là bộ phận chức năng có nhiệm vụ tham mưu, tổng hợp, đề xuất ý kiến, giúp Hiệu trưởng tổ chức quản lý toàn bộ hoạt động khoa học công nghệ của Trường. Chức năng chính của Phòng là quản lý, xây dựng kế hoạch, định hướng phát triển công tác nghiên cứu khoa học và kế hoạch hoạt động khoa học công nghệ của Trường từng năm và kế hoạch 5 năm.</a:t>
            </a:r>
          </a:p>
          <a:p>
            <a:pPr indent="0" lvl="0" marL="0" marR="0" rtl="0" algn="l">
              <a:lnSpc>
                <a:spcPct val="100000"/>
              </a:lnSpc>
              <a:spcBef>
                <a:spcPts val="0"/>
              </a:spcBef>
              <a:spcAft>
                <a:spcPts val="0"/>
              </a:spcAft>
              <a:buClr>
                <a:schemeClr val="dk1"/>
              </a:buClr>
              <a:buSzPct val="25000"/>
              <a:buFont typeface="Arial"/>
              <a:buNone/>
            </a:pPr>
            <a:r>
              <a:rPr b="1" i="0" lang="vi" sz="700" u="none" cap="none" strike="noStrike">
                <a:solidFill>
                  <a:schemeClr val="dk1"/>
                </a:solidFill>
                <a:latin typeface="Arial"/>
                <a:ea typeface="Arial"/>
                <a:cs typeface="Arial"/>
                <a:sym typeface="Arial"/>
              </a:rPr>
              <a:t>B.  Nhiệm vụ</a:t>
            </a:r>
          </a:p>
          <a:p>
            <a:pPr indent="0" lvl="0" marL="0" marR="0" rtl="0" algn="l">
              <a:lnSpc>
                <a:spcPct val="100000"/>
              </a:lnSpc>
              <a:spcBef>
                <a:spcPts val="0"/>
              </a:spcBef>
              <a:spcAft>
                <a:spcPts val="0"/>
              </a:spcAft>
              <a:buClr>
                <a:schemeClr val="dk1"/>
              </a:buClr>
              <a:buSzPct val="25000"/>
              <a:buFont typeface="Arial"/>
              <a:buNone/>
            </a:pPr>
            <a:r>
              <a:rPr b="1" i="0" lang="vi" sz="700" u="none" cap="none" strike="noStrike">
                <a:solidFill>
                  <a:schemeClr val="dk1"/>
                </a:solidFill>
                <a:latin typeface="Arial"/>
                <a:ea typeface="Arial"/>
                <a:cs typeface="Arial"/>
                <a:sym typeface="Arial"/>
              </a:rPr>
              <a:t>1.  Quản lý Khoa học</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Tham mưu lãnh đạo xây dựng chiến lược phát triển khoa học công nghệ và khai thác, bồi dưỡng tiềm lực khoa học công nghệ của nhà trường</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Xây dựng các văn bản, quy định, quy chế để triển khai, quản lý và đánh giá  hoạt động khoa học công nghệ của nhà trường</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Tổ chức, triển khai, quản lý, đánh giá, quảng bá và chuyển giao kết quả của các hoạt động khoa học công nghệ của nhà trường phục vụ quản lý giáo dục, đào tạo và ứng dụng thực tiễn</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Đầu mối liên kết, hợp tác trong hoạt động khoa học công nghệ</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Thực hiện công tác tổng hợp, báo cáo và lưu trữ về hoạt động khoa học công nghệ của nhà trường.</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Tổ chức xuất bản tập san/tạp chí khoa học, các hội nghị khoa học và các hoạt động khoa học công nghệ khác của nhà trường. </a:t>
            </a:r>
          </a:p>
          <a:p>
            <a:pPr indent="0" lvl="0" marL="0" marR="0" rtl="0" algn="l">
              <a:lnSpc>
                <a:spcPct val="100000"/>
              </a:lnSpc>
              <a:spcBef>
                <a:spcPts val="0"/>
              </a:spcBef>
              <a:spcAft>
                <a:spcPts val="0"/>
              </a:spcAft>
              <a:buClr>
                <a:schemeClr val="dk1"/>
              </a:buClr>
              <a:buSzPct val="25000"/>
              <a:buFont typeface="Arial"/>
              <a:buNone/>
            </a:pPr>
            <a:r>
              <a:rPr b="1" i="0" lang="vi" sz="700" u="none" cap="none" strike="noStrike">
                <a:solidFill>
                  <a:schemeClr val="dk1"/>
                </a:solidFill>
                <a:latin typeface="Arial"/>
                <a:ea typeface="Arial"/>
                <a:cs typeface="Arial"/>
                <a:sym typeface="Arial"/>
              </a:rPr>
              <a:t>2.  Quản lý giảng dạy</a:t>
            </a:r>
            <a:r>
              <a:rPr b="0" i="0" lang="vi" sz="7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Chịu trách nhiệm chuyên môn về họat động giảng dạy cho các môn cơ bản về khoa học tự nhiên và các môn kỹ năng;</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Triển khai thực hiện kế hoạch giảng dạy;</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Xây dựng và hoàn thiện chương trình đào tạo các môn kỹ năng làm việc, kỹ năng học tập;</a:t>
            </a:r>
          </a:p>
          <a:p>
            <a:pPr indent="0" lvl="0" marL="0" marR="0" rtl="0" algn="l">
              <a:lnSpc>
                <a:spcPct val="100000"/>
              </a:lnSpc>
              <a:spcBef>
                <a:spcPts val="0"/>
              </a:spcBef>
              <a:spcAft>
                <a:spcPts val="0"/>
              </a:spcAft>
              <a:buClr>
                <a:schemeClr val="dk1"/>
              </a:buClr>
              <a:buSzPct val="25000"/>
              <a:buFont typeface="Arial"/>
              <a:buNone/>
            </a:pPr>
            <a:r>
              <a:rPr b="1" i="0" lang="vi" sz="700" u="none" cap="none" strike="noStrike">
                <a:solidFill>
                  <a:schemeClr val="dk1"/>
                </a:solidFill>
                <a:latin typeface="Arial"/>
                <a:ea typeface="Arial"/>
                <a:cs typeface="Arial"/>
                <a:sym typeface="Arial"/>
              </a:rPr>
              <a:t>3.  Quản lý nguồn nhân lực</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Quản lý giảng viên, cán bộ và sinh viên thuộc Phòng/Khoa theo phân cấp của Hiệu trưởng;</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Xây dựng kế hoạch nhân sự của Phòng/Khoa, tham gia vào công tác tuyển dụng, đảm bảo nhân sự được tuyển dụng phù hợp với yêu cầu của Phòng/Khoa;</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Lập kế hoạch đào tạo, bồi dưỡng nâng cao trình độ chuyên môn, phát triển đội ngũ giảng viên kế cận;</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Phối hợp đánh giá công tác giảng dạy, nghiên cứu khoa học của giảng viên nhằm đảm bảo chất lượng đội ngũ giảng dạy;</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Xây dựng kế hoạch và tổ chức thực hiện công tác giáo dục chính trị, tư tưởng, đạo đức, lối sống cho đội ngũ giảng viên, cán bộ  và sinh viên; tổ chức đào tạo, bồi dưỡng nâng cao trình độ chuyên môn, nghiệp vụ cho giảng viên và cán bộ của Phòng/Khoa;</a:t>
            </a:r>
          </a:p>
          <a:p>
            <a:pPr indent="0" lvl="0" marL="0" marR="0" rtl="0" algn="l">
              <a:lnSpc>
                <a:spcPct val="100000"/>
              </a:lnSpc>
              <a:spcBef>
                <a:spcPts val="0"/>
              </a:spcBef>
              <a:spcAft>
                <a:spcPts val="0"/>
              </a:spcAft>
              <a:buClr>
                <a:schemeClr val="dk1"/>
              </a:buClr>
              <a:buSzPct val="25000"/>
              <a:buFont typeface="Arial"/>
              <a:buNone/>
            </a:pPr>
            <a:r>
              <a:rPr b="0" i="0" lang="vi" sz="700" u="none" cap="none" strike="noStrike">
                <a:solidFill>
                  <a:schemeClr val="dk1"/>
                </a:solidFill>
                <a:latin typeface="Arial"/>
                <a:ea typeface="Arial"/>
                <a:cs typeface="Arial"/>
                <a:sym typeface="Arial"/>
              </a:rPr>
              <a:t>Quản lý cơ sở vật chất, thiết bị của Phòng/Khoa; </a:t>
            </a:r>
          </a:p>
          <a:p>
            <a:pPr indent="0" lvl="0" marL="0" marR="0" rtl="0" algn="ctr">
              <a:lnSpc>
                <a:spcPct val="100000"/>
              </a:lnSpc>
              <a:spcBef>
                <a:spcPts val="0"/>
              </a:spcBef>
              <a:spcAft>
                <a:spcPts val="0"/>
              </a:spcAft>
              <a:buClr>
                <a:srgbClr val="000000"/>
              </a:buClr>
              <a:buFont typeface="Arial"/>
              <a:buNone/>
            </a:pPr>
            <a:r>
              <a:t/>
            </a:r>
            <a:endParaRPr b="0" i="0" sz="700" u="none" cap="none" strike="noStrike">
              <a:solidFill>
                <a:schemeClr val="dk1"/>
              </a:solidFill>
              <a:latin typeface="Arial"/>
              <a:ea typeface="Arial"/>
              <a:cs typeface="Arial"/>
              <a:sym typeface="Arial"/>
            </a:endParaRPr>
          </a:p>
        </p:txBody>
      </p:sp>
      <p:sp>
        <p:nvSpPr>
          <p:cNvPr id="173" name="Shape 173"/>
          <p:cNvSpPr txBox="1"/>
          <p:nvPr/>
        </p:nvSpPr>
        <p:spPr>
          <a:xfrm>
            <a:off x="619089" y="4233628"/>
            <a:ext cx="7489799" cy="870418"/>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vi" sz="800" u="none" cap="none" strike="noStrike">
                <a:solidFill>
                  <a:schemeClr val="accent2"/>
                </a:solidFill>
                <a:highlight>
                  <a:srgbClr val="FFFFFF"/>
                </a:highlight>
                <a:latin typeface="Arial"/>
                <a:ea typeface="Arial"/>
                <a:cs typeface="Arial"/>
                <a:sym typeface="Arial"/>
              </a:rPr>
              <a:t>Copyright © 2017, Trường Đại Học Sư Phạm Kỹ Thuật - Tp.HCM</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Địa chỉ:</a:t>
            </a:r>
            <a:r>
              <a:rPr b="0" i="0" lang="vi" sz="800" u="none" cap="none" strike="noStrike">
                <a:solidFill>
                  <a:schemeClr val="accent2"/>
                </a:solidFill>
                <a:highlight>
                  <a:srgbClr val="FFFFFF"/>
                </a:highlight>
                <a:latin typeface="Arial"/>
                <a:ea typeface="Arial"/>
                <a:cs typeface="Arial"/>
                <a:sym typeface="Arial"/>
              </a:rPr>
              <a:t> 1 Võ Văn Ngân, Phường Linh Chiểu, Quận Thủ Đức, Thành phố Hồ Chí Minh.</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Điện thoại:</a:t>
            </a:r>
            <a:r>
              <a:rPr b="0" i="0" lang="vi" sz="800" u="none" cap="none" strike="noStrike">
                <a:solidFill>
                  <a:schemeClr val="accent2"/>
                </a:solidFill>
                <a:highlight>
                  <a:srgbClr val="FFFFFF"/>
                </a:highlight>
                <a:latin typeface="Arial"/>
                <a:ea typeface="Arial"/>
                <a:cs typeface="Arial"/>
                <a:sym typeface="Arial"/>
              </a:rPr>
              <a:t> (+84 - 8) 38968641 - (+84 - 8) 38961333</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E-mail:</a:t>
            </a:r>
            <a:r>
              <a:rPr b="0" i="0" lang="vi" sz="800" u="none" cap="none" strike="noStrike">
                <a:solidFill>
                  <a:schemeClr val="accent2"/>
                </a:solidFill>
                <a:highlight>
                  <a:srgbClr val="FFFFFF"/>
                </a:highlight>
                <a:latin typeface="Arial"/>
                <a:ea typeface="Arial"/>
                <a:cs typeface="Arial"/>
                <a:sym typeface="Arial"/>
              </a:rPr>
              <a:t> pmo@hcmute.edu.vn</a:t>
            </a:r>
          </a:p>
          <a:p>
            <a:pPr indent="0" lvl="0" marL="0" marR="0" rtl="0" algn="l">
              <a:lnSpc>
                <a:spcPct val="100000"/>
              </a:lnSpc>
              <a:spcBef>
                <a:spcPts val="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logo-news.png" id="178" name="Shape 178"/>
          <p:cNvPicPr preferRelativeResize="0"/>
          <p:nvPr/>
        </p:nvPicPr>
        <p:blipFill rotWithShape="1">
          <a:blip r:embed="rId3">
            <a:alphaModFix/>
          </a:blip>
          <a:srcRect b="0" l="0" r="0" t="0"/>
          <a:stretch/>
        </p:blipFill>
        <p:spPr>
          <a:xfrm>
            <a:off x="736487" y="50385"/>
            <a:ext cx="3906975" cy="698125"/>
          </a:xfrm>
          <a:prstGeom prst="rect">
            <a:avLst/>
          </a:prstGeom>
          <a:noFill/>
          <a:ln>
            <a:noFill/>
          </a:ln>
        </p:spPr>
      </p:pic>
      <p:sp>
        <p:nvSpPr>
          <p:cNvPr id="179" name="Shape 179"/>
          <p:cNvSpPr txBox="1"/>
          <p:nvPr/>
        </p:nvSpPr>
        <p:spPr>
          <a:xfrm>
            <a:off x="736487" y="758964"/>
            <a:ext cx="6591175" cy="288899"/>
          </a:xfrm>
          <a:prstGeom prst="rect">
            <a:avLst/>
          </a:prstGeom>
          <a:solidFill>
            <a:srgbClr val="910000"/>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txBox="1"/>
          <p:nvPr/>
        </p:nvSpPr>
        <p:spPr>
          <a:xfrm>
            <a:off x="736487" y="763706"/>
            <a:ext cx="894899" cy="271104"/>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Trang chủ</a:t>
            </a:r>
            <a:r>
              <a:rPr b="0" i="0" lang="vi" sz="1200" u="none" cap="none" strike="noStrike">
                <a:solidFill>
                  <a:srgbClr val="000000"/>
                </a:solidFill>
                <a:latin typeface="Arial"/>
                <a:ea typeface="Arial"/>
                <a:cs typeface="Arial"/>
                <a:sym typeface="Arial"/>
              </a:rPr>
              <a:t> </a:t>
            </a:r>
          </a:p>
        </p:txBody>
      </p:sp>
      <p:sp>
        <p:nvSpPr>
          <p:cNvPr id="181" name="Shape 181"/>
          <p:cNvSpPr txBox="1"/>
          <p:nvPr/>
        </p:nvSpPr>
        <p:spPr>
          <a:xfrm>
            <a:off x="1924100" y="758964"/>
            <a:ext cx="894899" cy="282733"/>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3F3F3"/>
              </a:buClr>
              <a:buSzPct val="25000"/>
              <a:buFont typeface="Arial"/>
              <a:buNone/>
            </a:pPr>
            <a:r>
              <a:rPr b="0" i="0" lang="vi" sz="1200" u="none" cap="none" strike="noStrike">
                <a:solidFill>
                  <a:srgbClr val="F3F3F3"/>
                </a:solidFill>
                <a:latin typeface="Arial"/>
                <a:ea typeface="Arial"/>
                <a:cs typeface="Arial"/>
                <a:sym typeface="Arial"/>
              </a:rPr>
              <a:t>Giới thiệu</a:t>
            </a:r>
          </a:p>
        </p:txBody>
      </p:sp>
      <p:sp>
        <p:nvSpPr>
          <p:cNvPr id="182" name="Shape 182"/>
          <p:cNvSpPr txBox="1"/>
          <p:nvPr/>
        </p:nvSpPr>
        <p:spPr>
          <a:xfrm>
            <a:off x="3118308" y="758975"/>
            <a:ext cx="15287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Tin tức - sự kiện</a:t>
            </a:r>
          </a:p>
        </p:txBody>
      </p:sp>
      <p:sp>
        <p:nvSpPr>
          <p:cNvPr id="183" name="Shape 183"/>
          <p:cNvSpPr txBox="1"/>
          <p:nvPr/>
        </p:nvSpPr>
        <p:spPr>
          <a:xfrm>
            <a:off x="4983389" y="758975"/>
            <a:ext cx="10811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Kho dữ liệu</a:t>
            </a:r>
          </a:p>
        </p:txBody>
      </p:sp>
      <p:sp>
        <p:nvSpPr>
          <p:cNvPr id="184" name="Shape 184"/>
          <p:cNvSpPr txBox="1"/>
          <p:nvPr/>
        </p:nvSpPr>
        <p:spPr>
          <a:xfrm>
            <a:off x="6400869" y="761818"/>
            <a:ext cx="920752" cy="274882"/>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Liên hệ</a:t>
            </a:r>
          </a:p>
        </p:txBody>
      </p:sp>
      <p:graphicFrame>
        <p:nvGraphicFramePr>
          <p:cNvPr id="185" name="Shape 185"/>
          <p:cNvGraphicFramePr/>
          <p:nvPr/>
        </p:nvGraphicFramePr>
        <p:xfrm>
          <a:off x="6224155" y="326135"/>
          <a:ext cx="3000000" cy="3000000"/>
        </p:xfrm>
        <a:graphic>
          <a:graphicData uri="http://schemas.openxmlformats.org/drawingml/2006/table">
            <a:tbl>
              <a:tblPr bandRow="1" firstRow="1">
                <a:noFill/>
                <a:tableStyleId>{CF32E9EB-F7C1-4E87-B270-B1EBDC3DD9FB}</a:tableStyleId>
              </a:tblPr>
              <a:tblGrid>
                <a:gridCol w="1184575"/>
                <a:gridCol w="605425"/>
                <a:gridCol w="411075"/>
              </a:tblGrid>
              <a:tr h="3056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vi" sz="1300" u="sng" cap="none" strike="noStrike"/>
                        <a:t>Đăng</a:t>
                      </a:r>
                      <a:r>
                        <a:rPr lang="vi" sz="1300" u="sng" cap="none" strike="noStrike"/>
                        <a:t> nhập</a:t>
                      </a:r>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r>
            </a:tbl>
          </a:graphicData>
        </a:graphic>
      </p:graphicFrame>
      <p:pic>
        <p:nvPicPr>
          <p:cNvPr id="186" name="Shape 186"/>
          <p:cNvPicPr preferRelativeResize="0"/>
          <p:nvPr/>
        </p:nvPicPr>
        <p:blipFill rotWithShape="1">
          <a:blip r:embed="rId4">
            <a:alphaModFix/>
          </a:blip>
          <a:srcRect b="0" l="0" r="0" t="0"/>
          <a:stretch/>
        </p:blipFill>
        <p:spPr>
          <a:xfrm>
            <a:off x="8108889" y="326135"/>
            <a:ext cx="270057" cy="270480"/>
          </a:xfrm>
          <a:prstGeom prst="rect">
            <a:avLst/>
          </a:prstGeom>
          <a:noFill/>
          <a:ln>
            <a:noFill/>
          </a:ln>
        </p:spPr>
      </p:pic>
      <p:sp>
        <p:nvSpPr>
          <p:cNvPr id="187" name="Shape 187"/>
          <p:cNvSpPr/>
          <p:nvPr/>
        </p:nvSpPr>
        <p:spPr>
          <a:xfrm>
            <a:off x="736487" y="1194919"/>
            <a:ext cx="1092312" cy="319455"/>
          </a:xfrm>
          <a:prstGeom prst="round2SameRect">
            <a:avLst>
              <a:gd fmla="val 16667" name="adj1"/>
              <a:gd fmla="val 0" name="adj2"/>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Thông Báo</a:t>
            </a:r>
          </a:p>
        </p:txBody>
      </p:sp>
      <p:sp>
        <p:nvSpPr>
          <p:cNvPr id="188" name="Shape 188"/>
          <p:cNvSpPr/>
          <p:nvPr/>
        </p:nvSpPr>
        <p:spPr>
          <a:xfrm>
            <a:off x="736487" y="1514375"/>
            <a:ext cx="7688718" cy="1342411"/>
          </a:xfrm>
          <a:prstGeom prst="rect">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5"/>
              </a:rPr>
              <a:t>Công văn của Sở KHCN tỉnh Ninh Thuận về việc triển khai chương trình NC ứng dụng và chuyển giao, nhân rộng công nghệ cao vào sản xuất nông nghiệp</a:t>
            </a:r>
          </a:p>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6"/>
              </a:rPr>
              <a:t>Thông báo tham dự Techmart chuyên ngành Ứng dụng CNSH trong lĩnh vực chế biến dược phẩm, thực phẩm chức năng và xử lý môi trường</a:t>
            </a:r>
          </a:p>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7"/>
              </a:rPr>
              <a:t>Thông báo số 1 về Hội nghị Quốc tế lần thứ 6 về công nghệ NANO và ứng dụng</a:t>
            </a:r>
          </a:p>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8"/>
              </a:rPr>
              <a:t>Hội chợ, triển lãm Giống nông nghiệp Thành phố Hồ Chí Minh lần V năm 2017</a:t>
            </a:r>
          </a:p>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9"/>
              </a:rPr>
              <a:t>Thông báo về việc mời tổ chức, cá nhân nhà khoa học tham gia tuyển chọn chủ trì nhiệm vụ khoa học năm 2018 tỉnh Vĩnh Long</a:t>
            </a:r>
          </a:p>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chemeClr val="dk1"/>
              </a:solidFill>
              <a:latin typeface="Arial"/>
              <a:ea typeface="Arial"/>
              <a:cs typeface="Arial"/>
              <a:sym typeface="Arial"/>
            </a:endParaRPr>
          </a:p>
        </p:txBody>
      </p:sp>
      <p:sp>
        <p:nvSpPr>
          <p:cNvPr id="189" name="Shape 189"/>
          <p:cNvSpPr txBox="1"/>
          <p:nvPr/>
        </p:nvSpPr>
        <p:spPr>
          <a:xfrm>
            <a:off x="619089" y="4233628"/>
            <a:ext cx="7489799" cy="870418"/>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vi" sz="800" u="none" cap="none" strike="noStrike">
                <a:solidFill>
                  <a:schemeClr val="accent2"/>
                </a:solidFill>
                <a:highlight>
                  <a:srgbClr val="FFFFFF"/>
                </a:highlight>
                <a:latin typeface="Arial"/>
                <a:ea typeface="Arial"/>
                <a:cs typeface="Arial"/>
                <a:sym typeface="Arial"/>
              </a:rPr>
              <a:t>Copyright © 2017, Trường Đại Học Sư Phạm Kỹ Thuật - Tp.HCM</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Địa chỉ:</a:t>
            </a:r>
            <a:r>
              <a:rPr b="0" i="0" lang="vi" sz="800" u="none" cap="none" strike="noStrike">
                <a:solidFill>
                  <a:schemeClr val="accent2"/>
                </a:solidFill>
                <a:highlight>
                  <a:srgbClr val="FFFFFF"/>
                </a:highlight>
                <a:latin typeface="Arial"/>
                <a:ea typeface="Arial"/>
                <a:cs typeface="Arial"/>
                <a:sym typeface="Arial"/>
              </a:rPr>
              <a:t> 1 Võ Văn Ngân, Phường Linh Chiểu, Quận Thủ Đức, Thành phố Hồ Chí Minh.</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Điện thoại:</a:t>
            </a:r>
            <a:r>
              <a:rPr b="0" i="0" lang="vi" sz="800" u="none" cap="none" strike="noStrike">
                <a:solidFill>
                  <a:schemeClr val="accent2"/>
                </a:solidFill>
                <a:highlight>
                  <a:srgbClr val="FFFFFF"/>
                </a:highlight>
                <a:latin typeface="Arial"/>
                <a:ea typeface="Arial"/>
                <a:cs typeface="Arial"/>
                <a:sym typeface="Arial"/>
              </a:rPr>
              <a:t> (+84 - 8) 38968641 - (+84 - 8) 38961333</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E-mail:</a:t>
            </a:r>
            <a:r>
              <a:rPr b="0" i="0" lang="vi" sz="800" u="none" cap="none" strike="noStrike">
                <a:solidFill>
                  <a:schemeClr val="accent2"/>
                </a:solidFill>
                <a:highlight>
                  <a:srgbClr val="FFFFFF"/>
                </a:highlight>
                <a:latin typeface="Arial"/>
                <a:ea typeface="Arial"/>
                <a:cs typeface="Arial"/>
                <a:sym typeface="Arial"/>
              </a:rPr>
              <a:t> pmo@hcmute.edu.vn</a:t>
            </a:r>
          </a:p>
          <a:p>
            <a:pPr indent="0" lvl="0" marL="0" marR="0" rtl="0" algn="l">
              <a:lnSpc>
                <a:spcPct val="100000"/>
              </a:lnSpc>
              <a:spcBef>
                <a:spcPts val="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738268" y="3015005"/>
            <a:ext cx="1694986" cy="319455"/>
          </a:xfrm>
          <a:prstGeom prst="round2SameRect">
            <a:avLst>
              <a:gd fmla="val 16667" name="adj1"/>
              <a:gd fmla="val 0" name="adj2"/>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Sự Kiện Sắp Đến</a:t>
            </a:r>
          </a:p>
        </p:txBody>
      </p:sp>
      <p:sp>
        <p:nvSpPr>
          <p:cNvPr id="191" name="Shape 191"/>
          <p:cNvSpPr/>
          <p:nvPr/>
        </p:nvSpPr>
        <p:spPr>
          <a:xfrm>
            <a:off x="736485" y="3315869"/>
            <a:ext cx="7688718" cy="904704"/>
          </a:xfrm>
          <a:prstGeom prst="rect">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10"/>
              </a:rPr>
              <a:t>Hội thảo Khoa học Quốc tế năm 2016 với chủ đề "Nông nghiệp và môi trường bền vững" (Sustainable agriculture and Environment)</a:t>
            </a:r>
          </a:p>
          <a:p>
            <a:pPr indent="0" lvl="0" marL="0" marR="0" rtl="0" algn="l">
              <a:lnSpc>
                <a:spcPct val="100000"/>
              </a:lnSpc>
              <a:spcBef>
                <a:spcPts val="0"/>
              </a:spcBef>
              <a:spcAft>
                <a:spcPts val="0"/>
              </a:spcAft>
              <a:buClr>
                <a:schemeClr val="lt1"/>
              </a:buClr>
              <a:buSzPct val="25000"/>
              <a:buFont typeface="Arial"/>
              <a:buNone/>
            </a:pPr>
            <a:r>
              <a:rPr b="0" i="0" lang="vi" sz="1000" u="none" cap="none" strike="noStrike">
                <a:solidFill>
                  <a:schemeClr val="lt1"/>
                </a:solidFill>
                <a:latin typeface="Arial"/>
                <a:ea typeface="Arial"/>
                <a:cs typeface="Arial"/>
                <a:sym typeface="Arial"/>
              </a:rPr>
              <a:t>Thời gian dự kiến tổ chức ngày 13 - 14/12/2016</a:t>
            </a:r>
          </a:p>
          <a:p>
            <a:pPr indent="0" lvl="0" marL="0" marR="0" rtl="0" algn="l">
              <a:lnSpc>
                <a:spcPct val="100000"/>
              </a:lnSpc>
              <a:spcBef>
                <a:spcPts val="0"/>
              </a:spcBef>
              <a:spcAft>
                <a:spcPts val="0"/>
              </a:spcAft>
              <a:buClr>
                <a:schemeClr val="lt1"/>
              </a:buClr>
              <a:buSzPct val="25000"/>
              <a:buFont typeface="Arial"/>
              <a:buNone/>
            </a:pPr>
            <a:r>
              <a:rPr b="0" i="0" lang="vi" sz="1000" u="sng" cap="none" strike="noStrike">
                <a:solidFill>
                  <a:schemeClr val="hlink"/>
                </a:solidFill>
                <a:latin typeface="Arial"/>
                <a:ea typeface="Arial"/>
                <a:cs typeface="Arial"/>
                <a:sym typeface="Arial"/>
                <a:hlinkClick r:id="rId11"/>
              </a:rPr>
              <a:t> https://sae2016.hcmuaf.edu.vn/?lng=vn</a:t>
            </a:r>
          </a:p>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descr="logo-news.png" id="196" name="Shape 196"/>
          <p:cNvPicPr preferRelativeResize="0"/>
          <p:nvPr/>
        </p:nvPicPr>
        <p:blipFill rotWithShape="1">
          <a:blip r:embed="rId3">
            <a:alphaModFix/>
          </a:blip>
          <a:srcRect b="0" l="0" r="0" t="0"/>
          <a:stretch/>
        </p:blipFill>
        <p:spPr>
          <a:xfrm>
            <a:off x="736487" y="50385"/>
            <a:ext cx="3906975" cy="698125"/>
          </a:xfrm>
          <a:prstGeom prst="rect">
            <a:avLst/>
          </a:prstGeom>
          <a:noFill/>
          <a:ln>
            <a:noFill/>
          </a:ln>
        </p:spPr>
      </p:pic>
      <p:sp>
        <p:nvSpPr>
          <p:cNvPr id="197" name="Shape 197"/>
          <p:cNvSpPr txBox="1"/>
          <p:nvPr/>
        </p:nvSpPr>
        <p:spPr>
          <a:xfrm>
            <a:off x="736487" y="758964"/>
            <a:ext cx="6591175" cy="288899"/>
          </a:xfrm>
          <a:prstGeom prst="rect">
            <a:avLst/>
          </a:prstGeom>
          <a:solidFill>
            <a:srgbClr val="910000"/>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txBox="1"/>
          <p:nvPr/>
        </p:nvSpPr>
        <p:spPr>
          <a:xfrm>
            <a:off x="736487" y="763706"/>
            <a:ext cx="894899" cy="271104"/>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Trang chủ</a:t>
            </a:r>
            <a:r>
              <a:rPr b="0" i="0" lang="vi" sz="1200" u="none" cap="none" strike="noStrike">
                <a:solidFill>
                  <a:srgbClr val="000000"/>
                </a:solidFill>
                <a:latin typeface="Arial"/>
                <a:ea typeface="Arial"/>
                <a:cs typeface="Arial"/>
                <a:sym typeface="Arial"/>
              </a:rPr>
              <a:t> </a:t>
            </a:r>
          </a:p>
        </p:txBody>
      </p:sp>
      <p:sp>
        <p:nvSpPr>
          <p:cNvPr id="199" name="Shape 199"/>
          <p:cNvSpPr txBox="1"/>
          <p:nvPr/>
        </p:nvSpPr>
        <p:spPr>
          <a:xfrm>
            <a:off x="1924100" y="758964"/>
            <a:ext cx="894899" cy="282733"/>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3F3F3"/>
              </a:buClr>
              <a:buSzPct val="25000"/>
              <a:buFont typeface="Arial"/>
              <a:buNone/>
            </a:pPr>
            <a:r>
              <a:rPr b="0" i="0" lang="vi" sz="1200" u="none" cap="none" strike="noStrike">
                <a:solidFill>
                  <a:srgbClr val="F3F3F3"/>
                </a:solidFill>
                <a:latin typeface="Arial"/>
                <a:ea typeface="Arial"/>
                <a:cs typeface="Arial"/>
                <a:sym typeface="Arial"/>
              </a:rPr>
              <a:t>Giới thiệu</a:t>
            </a:r>
          </a:p>
        </p:txBody>
      </p:sp>
      <p:sp>
        <p:nvSpPr>
          <p:cNvPr id="200" name="Shape 200"/>
          <p:cNvSpPr txBox="1"/>
          <p:nvPr/>
        </p:nvSpPr>
        <p:spPr>
          <a:xfrm>
            <a:off x="3118308" y="758975"/>
            <a:ext cx="15287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Tin tức - sự kiện</a:t>
            </a:r>
          </a:p>
        </p:txBody>
      </p:sp>
      <p:sp>
        <p:nvSpPr>
          <p:cNvPr id="201" name="Shape 201"/>
          <p:cNvSpPr txBox="1"/>
          <p:nvPr/>
        </p:nvSpPr>
        <p:spPr>
          <a:xfrm>
            <a:off x="4983389" y="758975"/>
            <a:ext cx="10811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Kho dữ liệu</a:t>
            </a:r>
          </a:p>
        </p:txBody>
      </p:sp>
      <p:sp>
        <p:nvSpPr>
          <p:cNvPr id="202" name="Shape 202"/>
          <p:cNvSpPr txBox="1"/>
          <p:nvPr/>
        </p:nvSpPr>
        <p:spPr>
          <a:xfrm>
            <a:off x="6400869" y="761818"/>
            <a:ext cx="920752" cy="274882"/>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Liên hệ</a:t>
            </a:r>
          </a:p>
        </p:txBody>
      </p:sp>
      <p:graphicFrame>
        <p:nvGraphicFramePr>
          <p:cNvPr id="203" name="Shape 203"/>
          <p:cNvGraphicFramePr/>
          <p:nvPr/>
        </p:nvGraphicFramePr>
        <p:xfrm>
          <a:off x="6224155" y="326135"/>
          <a:ext cx="3000000" cy="3000000"/>
        </p:xfrm>
        <a:graphic>
          <a:graphicData uri="http://schemas.openxmlformats.org/drawingml/2006/table">
            <a:tbl>
              <a:tblPr bandRow="1" firstRow="1">
                <a:noFill/>
                <a:tableStyleId>{CF32E9EB-F7C1-4E87-B270-B1EBDC3DD9FB}</a:tableStyleId>
              </a:tblPr>
              <a:tblGrid>
                <a:gridCol w="1184575"/>
                <a:gridCol w="605425"/>
                <a:gridCol w="411075"/>
              </a:tblGrid>
              <a:tr h="3056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vi" sz="1300" u="sng" cap="none" strike="noStrike"/>
                        <a:t>Đăng</a:t>
                      </a:r>
                      <a:r>
                        <a:rPr lang="vi" sz="1300" u="sng" cap="none" strike="noStrike"/>
                        <a:t> nhập</a:t>
                      </a:r>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r>
            </a:tbl>
          </a:graphicData>
        </a:graphic>
      </p:graphicFrame>
      <p:pic>
        <p:nvPicPr>
          <p:cNvPr id="204" name="Shape 204"/>
          <p:cNvPicPr preferRelativeResize="0"/>
          <p:nvPr/>
        </p:nvPicPr>
        <p:blipFill rotWithShape="1">
          <a:blip r:embed="rId4">
            <a:alphaModFix/>
          </a:blip>
          <a:srcRect b="0" l="0" r="0" t="0"/>
          <a:stretch/>
        </p:blipFill>
        <p:spPr>
          <a:xfrm>
            <a:off x="8108889" y="326135"/>
            <a:ext cx="270057" cy="270480"/>
          </a:xfrm>
          <a:prstGeom prst="rect">
            <a:avLst/>
          </a:prstGeom>
          <a:noFill/>
          <a:ln>
            <a:noFill/>
          </a:ln>
        </p:spPr>
      </p:pic>
      <p:sp>
        <p:nvSpPr>
          <p:cNvPr id="205" name="Shape 205"/>
          <p:cNvSpPr/>
          <p:nvPr/>
        </p:nvSpPr>
        <p:spPr>
          <a:xfrm>
            <a:off x="736487" y="1194919"/>
            <a:ext cx="1923586" cy="319455"/>
          </a:xfrm>
          <a:prstGeom prst="round2SameRect">
            <a:avLst>
              <a:gd fmla="val 16667" name="adj1"/>
              <a:gd fmla="val 0" name="adj2"/>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Chia Sẻ Kinh Nghiệm</a:t>
            </a:r>
          </a:p>
        </p:txBody>
      </p:sp>
      <p:sp>
        <p:nvSpPr>
          <p:cNvPr id="206" name="Shape 206"/>
          <p:cNvSpPr/>
          <p:nvPr/>
        </p:nvSpPr>
        <p:spPr>
          <a:xfrm>
            <a:off x="736487" y="1490158"/>
            <a:ext cx="7688718" cy="2730415"/>
          </a:xfrm>
          <a:prstGeom prst="rect">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700" u="none" cap="none" strike="noStrike">
              <a:solidFill>
                <a:schemeClr val="dk1"/>
              </a:solidFill>
              <a:latin typeface="Arial"/>
              <a:ea typeface="Arial"/>
              <a:cs typeface="Arial"/>
              <a:sym typeface="Arial"/>
            </a:endParaRPr>
          </a:p>
        </p:txBody>
      </p:sp>
      <p:sp>
        <p:nvSpPr>
          <p:cNvPr id="207" name="Shape 207"/>
          <p:cNvSpPr txBox="1"/>
          <p:nvPr/>
        </p:nvSpPr>
        <p:spPr>
          <a:xfrm>
            <a:off x="619089" y="4233628"/>
            <a:ext cx="7489799" cy="870418"/>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vi" sz="800" u="none" cap="none" strike="noStrike">
                <a:solidFill>
                  <a:schemeClr val="accent2"/>
                </a:solidFill>
                <a:highlight>
                  <a:srgbClr val="FFFFFF"/>
                </a:highlight>
                <a:latin typeface="Arial"/>
                <a:ea typeface="Arial"/>
                <a:cs typeface="Arial"/>
                <a:sym typeface="Arial"/>
              </a:rPr>
              <a:t>Copyright © 2017, Trường Đại Học Sư Phạm Kỹ Thuật - Tp.HCM</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Địa chỉ:</a:t>
            </a:r>
            <a:r>
              <a:rPr b="0" i="0" lang="vi" sz="800" u="none" cap="none" strike="noStrike">
                <a:solidFill>
                  <a:schemeClr val="accent2"/>
                </a:solidFill>
                <a:highlight>
                  <a:srgbClr val="FFFFFF"/>
                </a:highlight>
                <a:latin typeface="Arial"/>
                <a:ea typeface="Arial"/>
                <a:cs typeface="Arial"/>
                <a:sym typeface="Arial"/>
              </a:rPr>
              <a:t> 1 Võ Văn Ngân, Phường Linh Chiểu, Quận Thủ Đức, Thành phố Hồ Chí Minh.</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Điện thoại:</a:t>
            </a:r>
            <a:r>
              <a:rPr b="0" i="0" lang="vi" sz="800" u="none" cap="none" strike="noStrike">
                <a:solidFill>
                  <a:schemeClr val="accent2"/>
                </a:solidFill>
                <a:highlight>
                  <a:srgbClr val="FFFFFF"/>
                </a:highlight>
                <a:latin typeface="Arial"/>
                <a:ea typeface="Arial"/>
                <a:cs typeface="Arial"/>
                <a:sym typeface="Arial"/>
              </a:rPr>
              <a:t> (+84 - 8) 38968641 - (+84 - 8) 38961333</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E-mail:</a:t>
            </a:r>
            <a:r>
              <a:rPr b="0" i="0" lang="vi" sz="800" u="none" cap="none" strike="noStrike">
                <a:solidFill>
                  <a:schemeClr val="accent2"/>
                </a:solidFill>
                <a:highlight>
                  <a:srgbClr val="FFFFFF"/>
                </a:highlight>
                <a:latin typeface="Arial"/>
                <a:ea typeface="Arial"/>
                <a:cs typeface="Arial"/>
                <a:sym typeface="Arial"/>
              </a:rPr>
              <a:t> pmo@hcmute.edu.vn</a:t>
            </a:r>
          </a:p>
          <a:p>
            <a:pPr indent="0" lvl="0" marL="0" marR="0" rtl="0" algn="l">
              <a:lnSpc>
                <a:spcPct val="100000"/>
              </a:lnSpc>
              <a:spcBef>
                <a:spcPts val="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descr="logo-news.png" id="212" name="Shape 212"/>
          <p:cNvPicPr preferRelativeResize="0"/>
          <p:nvPr/>
        </p:nvPicPr>
        <p:blipFill rotWithShape="1">
          <a:blip r:embed="rId3">
            <a:alphaModFix/>
          </a:blip>
          <a:srcRect b="0" l="0" r="0" t="0"/>
          <a:stretch/>
        </p:blipFill>
        <p:spPr>
          <a:xfrm>
            <a:off x="736487" y="50385"/>
            <a:ext cx="3906975" cy="698125"/>
          </a:xfrm>
          <a:prstGeom prst="rect">
            <a:avLst/>
          </a:prstGeom>
          <a:noFill/>
          <a:ln>
            <a:noFill/>
          </a:ln>
        </p:spPr>
      </p:pic>
      <p:sp>
        <p:nvSpPr>
          <p:cNvPr id="213" name="Shape 213"/>
          <p:cNvSpPr txBox="1"/>
          <p:nvPr/>
        </p:nvSpPr>
        <p:spPr>
          <a:xfrm>
            <a:off x="736487" y="758964"/>
            <a:ext cx="6591175" cy="288899"/>
          </a:xfrm>
          <a:prstGeom prst="rect">
            <a:avLst/>
          </a:prstGeom>
          <a:solidFill>
            <a:srgbClr val="910000"/>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txBox="1"/>
          <p:nvPr/>
        </p:nvSpPr>
        <p:spPr>
          <a:xfrm>
            <a:off x="736487" y="763706"/>
            <a:ext cx="894899" cy="271104"/>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just">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Trang chủ</a:t>
            </a:r>
            <a:r>
              <a:rPr b="0" i="0" lang="vi" sz="1200" u="none" cap="none" strike="noStrike">
                <a:solidFill>
                  <a:srgbClr val="000000"/>
                </a:solidFill>
                <a:latin typeface="Arial"/>
                <a:ea typeface="Arial"/>
                <a:cs typeface="Arial"/>
                <a:sym typeface="Arial"/>
              </a:rPr>
              <a:t> </a:t>
            </a:r>
          </a:p>
        </p:txBody>
      </p:sp>
      <p:sp>
        <p:nvSpPr>
          <p:cNvPr id="215" name="Shape 215"/>
          <p:cNvSpPr txBox="1"/>
          <p:nvPr/>
        </p:nvSpPr>
        <p:spPr>
          <a:xfrm>
            <a:off x="1924100" y="758964"/>
            <a:ext cx="894899" cy="282733"/>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3F3F3"/>
              </a:buClr>
              <a:buSzPct val="25000"/>
              <a:buFont typeface="Arial"/>
              <a:buNone/>
            </a:pPr>
            <a:r>
              <a:rPr b="0" i="0" lang="vi" sz="1200" u="none" cap="none" strike="noStrike">
                <a:solidFill>
                  <a:srgbClr val="F3F3F3"/>
                </a:solidFill>
                <a:latin typeface="Arial"/>
                <a:ea typeface="Arial"/>
                <a:cs typeface="Arial"/>
                <a:sym typeface="Arial"/>
              </a:rPr>
              <a:t>Giới thiệu</a:t>
            </a:r>
          </a:p>
        </p:txBody>
      </p:sp>
      <p:sp>
        <p:nvSpPr>
          <p:cNvPr id="216" name="Shape 216"/>
          <p:cNvSpPr txBox="1"/>
          <p:nvPr/>
        </p:nvSpPr>
        <p:spPr>
          <a:xfrm>
            <a:off x="3118308" y="758975"/>
            <a:ext cx="15287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Tin tức - sự kiện</a:t>
            </a:r>
          </a:p>
        </p:txBody>
      </p:sp>
      <p:sp>
        <p:nvSpPr>
          <p:cNvPr id="217" name="Shape 217"/>
          <p:cNvSpPr txBox="1"/>
          <p:nvPr/>
        </p:nvSpPr>
        <p:spPr>
          <a:xfrm>
            <a:off x="4983389" y="758975"/>
            <a:ext cx="1081199" cy="282721"/>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Kho dữ liệu</a:t>
            </a:r>
          </a:p>
        </p:txBody>
      </p:sp>
      <p:sp>
        <p:nvSpPr>
          <p:cNvPr id="218" name="Shape 218"/>
          <p:cNvSpPr txBox="1"/>
          <p:nvPr/>
        </p:nvSpPr>
        <p:spPr>
          <a:xfrm>
            <a:off x="6400869" y="761818"/>
            <a:ext cx="920752" cy="274882"/>
          </a:xfrm>
          <a:prstGeom prst="rect">
            <a:avLst/>
          </a:prstGeom>
          <a:solidFill>
            <a:srgbClr val="FF0000"/>
          </a:solidFill>
          <a:ln cap="flat" cmpd="sng" w="9525">
            <a:solidFill>
              <a:srgbClr val="000000"/>
            </a:solidFill>
            <a:prstDash val="dot"/>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Arial"/>
              <a:buNone/>
            </a:pPr>
            <a:r>
              <a:rPr b="0" i="0" lang="vi" sz="1200" u="none" cap="none" strike="noStrike">
                <a:solidFill>
                  <a:srgbClr val="FFFFFF"/>
                </a:solidFill>
                <a:latin typeface="Arial"/>
                <a:ea typeface="Arial"/>
                <a:cs typeface="Arial"/>
                <a:sym typeface="Arial"/>
              </a:rPr>
              <a:t>Liên hệ</a:t>
            </a:r>
          </a:p>
        </p:txBody>
      </p:sp>
      <p:graphicFrame>
        <p:nvGraphicFramePr>
          <p:cNvPr id="219" name="Shape 219"/>
          <p:cNvGraphicFramePr/>
          <p:nvPr/>
        </p:nvGraphicFramePr>
        <p:xfrm>
          <a:off x="6224155" y="290943"/>
          <a:ext cx="3000000" cy="3000000"/>
        </p:xfrm>
        <a:graphic>
          <a:graphicData uri="http://schemas.openxmlformats.org/drawingml/2006/table">
            <a:tbl>
              <a:tblPr bandRow="1" firstRow="1">
                <a:noFill/>
                <a:tableStyleId>{CF32E9EB-F7C1-4E87-B270-B1EBDC3DD9FB}</a:tableStyleId>
              </a:tblPr>
              <a:tblGrid>
                <a:gridCol w="1184575"/>
                <a:gridCol w="605425"/>
                <a:gridCol w="411075"/>
              </a:tblGrid>
              <a:tr h="3408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vi" sz="1300" u="sng" cap="none" strike="noStrike"/>
                        <a:t>Đăng</a:t>
                      </a:r>
                      <a:r>
                        <a:rPr lang="vi" sz="1300" u="sng" cap="none" strike="noStrike"/>
                        <a:t> nhập</a:t>
                      </a:r>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solidFill>
                      <a:schemeClr val="lt2"/>
                    </a:solidFill>
                  </a:tcPr>
                </a:tc>
              </a:tr>
            </a:tbl>
          </a:graphicData>
        </a:graphic>
      </p:graphicFrame>
      <p:pic>
        <p:nvPicPr>
          <p:cNvPr id="220" name="Shape 220"/>
          <p:cNvPicPr preferRelativeResize="0"/>
          <p:nvPr/>
        </p:nvPicPr>
        <p:blipFill rotWithShape="1">
          <a:blip r:embed="rId4">
            <a:alphaModFix/>
          </a:blip>
          <a:srcRect b="0" l="0" r="0" t="0"/>
          <a:stretch/>
        </p:blipFill>
        <p:spPr>
          <a:xfrm>
            <a:off x="8108889" y="326135"/>
            <a:ext cx="270057" cy="270480"/>
          </a:xfrm>
          <a:prstGeom prst="rect">
            <a:avLst/>
          </a:prstGeom>
          <a:noFill/>
          <a:ln>
            <a:noFill/>
          </a:ln>
        </p:spPr>
      </p:pic>
      <p:sp>
        <p:nvSpPr>
          <p:cNvPr id="221" name="Shape 221"/>
          <p:cNvSpPr/>
          <p:nvPr/>
        </p:nvSpPr>
        <p:spPr>
          <a:xfrm>
            <a:off x="736487" y="1194919"/>
            <a:ext cx="998795" cy="319455"/>
          </a:xfrm>
          <a:prstGeom prst="round2SameRect">
            <a:avLst>
              <a:gd fmla="val 16667" name="adj1"/>
              <a:gd fmla="val 0" name="adj2"/>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Liên Hệ</a:t>
            </a:r>
          </a:p>
        </p:txBody>
      </p:sp>
      <p:sp>
        <p:nvSpPr>
          <p:cNvPr id="222" name="Shape 222"/>
          <p:cNvSpPr/>
          <p:nvPr/>
        </p:nvSpPr>
        <p:spPr>
          <a:xfrm>
            <a:off x="736487" y="1514375"/>
            <a:ext cx="7688718" cy="2743199"/>
          </a:xfrm>
          <a:prstGeom prst="rect">
            <a:avLst/>
          </a:prstGeom>
          <a:solidFill>
            <a:srgbClr val="CCECFF"/>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vi" sz="1400" u="none" cap="none" strike="noStrike">
                <a:solidFill>
                  <a:schemeClr val="dk1"/>
                </a:solidFill>
                <a:latin typeface="Arial"/>
                <a:ea typeface="Arial"/>
                <a:cs typeface="Arial"/>
                <a:sym typeface="Arial"/>
              </a:rPr>
              <a:t>Góp ý</a:t>
            </a: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Họ và tên:*</a:t>
            </a: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Email: *</a:t>
            </a: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Điện thoại: *</a:t>
            </a: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Địa chỉ:*</a:t>
            </a: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Tiêu đề: *</a:t>
            </a: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Nội dung:</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vi" sz="1400" u="none" cap="none" strike="noStrike">
                <a:solidFill>
                  <a:schemeClr val="dk1"/>
                </a:solidFill>
                <a:latin typeface="Arial"/>
                <a:ea typeface="Arial"/>
                <a:cs typeface="Arial"/>
                <a:sym typeface="Arial"/>
              </a:rPr>
              <a:t>Các ô có dấu * bắt buộc phải nhập dữ liệu</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23" name="Shape 223"/>
          <p:cNvSpPr txBox="1"/>
          <p:nvPr/>
        </p:nvSpPr>
        <p:spPr>
          <a:xfrm>
            <a:off x="619089" y="4233628"/>
            <a:ext cx="7489799" cy="870418"/>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vi" sz="800" u="none" cap="none" strike="noStrike">
                <a:solidFill>
                  <a:schemeClr val="accent2"/>
                </a:solidFill>
                <a:highlight>
                  <a:srgbClr val="FFFFFF"/>
                </a:highlight>
                <a:latin typeface="Arial"/>
                <a:ea typeface="Arial"/>
                <a:cs typeface="Arial"/>
                <a:sym typeface="Arial"/>
              </a:rPr>
              <a:t>Copyright © 2017, Trường Đại Học Sư Phạm Kỹ Thuật - Tp.HCM</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Địa chỉ:</a:t>
            </a:r>
            <a:r>
              <a:rPr b="0" i="0" lang="vi" sz="800" u="none" cap="none" strike="noStrike">
                <a:solidFill>
                  <a:schemeClr val="accent2"/>
                </a:solidFill>
                <a:highlight>
                  <a:srgbClr val="FFFFFF"/>
                </a:highlight>
                <a:latin typeface="Arial"/>
                <a:ea typeface="Arial"/>
                <a:cs typeface="Arial"/>
                <a:sym typeface="Arial"/>
              </a:rPr>
              <a:t> 1 Võ Văn Ngân, Phường Linh Chiểu, Quận Thủ Đức, Thành phố Hồ Chí Minh.</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Điện thoại:</a:t>
            </a:r>
            <a:r>
              <a:rPr b="0" i="0" lang="vi" sz="800" u="none" cap="none" strike="noStrike">
                <a:solidFill>
                  <a:schemeClr val="accent2"/>
                </a:solidFill>
                <a:highlight>
                  <a:srgbClr val="FFFFFF"/>
                </a:highlight>
                <a:latin typeface="Arial"/>
                <a:ea typeface="Arial"/>
                <a:cs typeface="Arial"/>
                <a:sym typeface="Arial"/>
              </a:rPr>
              <a:t> (+84 - 8) 38968641 - (+84 - 8) 38961333</a:t>
            </a:r>
          </a:p>
          <a:p>
            <a:pPr indent="0" lvl="0" marL="0" marR="0" rtl="0" algn="l">
              <a:lnSpc>
                <a:spcPct val="115000"/>
              </a:lnSpc>
              <a:spcBef>
                <a:spcPts val="400"/>
              </a:spcBef>
              <a:spcAft>
                <a:spcPts val="0"/>
              </a:spcAft>
              <a:buClr>
                <a:schemeClr val="dk1"/>
              </a:buClr>
              <a:buSzPct val="25000"/>
              <a:buFont typeface="Arial"/>
              <a:buNone/>
            </a:pPr>
            <a:r>
              <a:rPr b="1" i="0" lang="vi" sz="800" u="none" cap="none" strike="noStrike">
                <a:solidFill>
                  <a:schemeClr val="accent2"/>
                </a:solidFill>
                <a:highlight>
                  <a:srgbClr val="FFFFFF"/>
                </a:highlight>
                <a:latin typeface="Arial"/>
                <a:ea typeface="Arial"/>
                <a:cs typeface="Arial"/>
                <a:sym typeface="Arial"/>
              </a:rPr>
              <a:t>E-mail:</a:t>
            </a:r>
            <a:r>
              <a:rPr b="0" i="0" lang="vi" sz="800" u="none" cap="none" strike="noStrike">
                <a:solidFill>
                  <a:schemeClr val="accent2"/>
                </a:solidFill>
                <a:highlight>
                  <a:srgbClr val="FFFFFF"/>
                </a:highlight>
                <a:latin typeface="Arial"/>
                <a:ea typeface="Arial"/>
                <a:cs typeface="Arial"/>
                <a:sym typeface="Arial"/>
              </a:rPr>
              <a:t> pmo@hcmute.edu.vn</a:t>
            </a:r>
          </a:p>
          <a:p>
            <a:pPr indent="0" lvl="0" marL="0" marR="0" rtl="0" algn="l">
              <a:lnSpc>
                <a:spcPct val="100000"/>
              </a:lnSpc>
              <a:spcBef>
                <a:spcPts val="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p:nvPr/>
        </p:nvSpPr>
        <p:spPr>
          <a:xfrm>
            <a:off x="1924100" y="1740708"/>
            <a:ext cx="2150917" cy="176644"/>
          </a:xfrm>
          <a:prstGeom prst="rect">
            <a:avLst/>
          </a:prstGeom>
          <a:no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25" name="Shape 225"/>
          <p:cNvSpPr/>
          <p:nvPr/>
        </p:nvSpPr>
        <p:spPr>
          <a:xfrm>
            <a:off x="1924100" y="1964691"/>
            <a:ext cx="2150917" cy="176644"/>
          </a:xfrm>
          <a:prstGeom prst="rect">
            <a:avLst/>
          </a:prstGeom>
          <a:no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26" name="Shape 226"/>
          <p:cNvSpPr/>
          <p:nvPr/>
        </p:nvSpPr>
        <p:spPr>
          <a:xfrm>
            <a:off x="1924100" y="2184135"/>
            <a:ext cx="2150917" cy="176644"/>
          </a:xfrm>
          <a:prstGeom prst="rect">
            <a:avLst/>
          </a:prstGeom>
          <a:no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27" name="Shape 227"/>
          <p:cNvSpPr/>
          <p:nvPr/>
        </p:nvSpPr>
        <p:spPr>
          <a:xfrm>
            <a:off x="1924100" y="2408163"/>
            <a:ext cx="2150917" cy="176644"/>
          </a:xfrm>
          <a:prstGeom prst="rect">
            <a:avLst/>
          </a:prstGeom>
          <a:no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28" name="Shape 228"/>
          <p:cNvSpPr/>
          <p:nvPr/>
        </p:nvSpPr>
        <p:spPr>
          <a:xfrm>
            <a:off x="1924100" y="2933903"/>
            <a:ext cx="2150917" cy="572293"/>
          </a:xfrm>
          <a:prstGeom prst="rect">
            <a:avLst/>
          </a:prstGeom>
          <a:no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29" name="Shape 229"/>
          <p:cNvSpPr/>
          <p:nvPr/>
        </p:nvSpPr>
        <p:spPr>
          <a:xfrm>
            <a:off x="1924100" y="2632190"/>
            <a:ext cx="2150917" cy="176644"/>
          </a:xfrm>
          <a:prstGeom prst="rect">
            <a:avLst/>
          </a:prstGeom>
          <a:no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30" name="Shape 230"/>
          <p:cNvSpPr/>
          <p:nvPr/>
        </p:nvSpPr>
        <p:spPr>
          <a:xfrm>
            <a:off x="3035181" y="3934275"/>
            <a:ext cx="435383" cy="188253"/>
          </a:xfrm>
          <a:prstGeom prst="roundRect">
            <a:avLst>
              <a:gd fmla="val 16667" name="adj"/>
            </a:avLst>
          </a:prstGeom>
          <a:solidFill>
            <a:srgbClr val="FFCC8B"/>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Arial"/>
              <a:buNone/>
            </a:pPr>
            <a:r>
              <a:rPr b="0" i="0" lang="vi" sz="1100" u="none" cap="none" strike="noStrike">
                <a:solidFill>
                  <a:schemeClr val="dk1"/>
                </a:solidFill>
                <a:latin typeface="Arial"/>
                <a:ea typeface="Arial"/>
                <a:cs typeface="Arial"/>
                <a:sym typeface="Arial"/>
              </a:rPr>
              <a:t>Gửi</a:t>
            </a:r>
          </a:p>
        </p:txBody>
      </p:sp>
      <p:sp>
        <p:nvSpPr>
          <p:cNvPr id="231" name="Shape 231"/>
          <p:cNvSpPr/>
          <p:nvPr/>
        </p:nvSpPr>
        <p:spPr>
          <a:xfrm>
            <a:off x="3587960" y="3939964"/>
            <a:ext cx="487057" cy="170956"/>
          </a:xfrm>
          <a:prstGeom prst="roundRect">
            <a:avLst>
              <a:gd fmla="val 16667" name="adj"/>
            </a:avLst>
          </a:prstGeom>
          <a:solidFill>
            <a:srgbClr val="FFCC8B"/>
          </a:solidFill>
          <a:ln cap="flat" cmpd="sng" w="25400">
            <a:solidFill>
              <a:srgbClr val="BA7C2E"/>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Arial"/>
              <a:buNone/>
            </a:pPr>
            <a:r>
              <a:rPr b="0" i="0" lang="vi" sz="1100" u="none" cap="none" strike="noStrike">
                <a:solidFill>
                  <a:schemeClr val="dk1"/>
                </a:solidFill>
                <a:latin typeface="Arial"/>
                <a:ea typeface="Arial"/>
                <a:cs typeface="Arial"/>
                <a:sym typeface="Arial"/>
              </a:rPr>
              <a:t>Hủy</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