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6858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Quicksand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Quicksan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Quicksand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ub.docker.com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/>
              <a:t>Code bằng PHP chạy trên Apache server, khi code xong muốn cho ng dung sd =&gt; deploy bn phải cài những thứ này trên server nhiều khi version khác nhau, nhiều khi cài trên server thiếu thư viện nek, =&gt; chạy k đc, bn chạy trên local thì đc nhưng đưa cho bn bè thì chạy k đc, do thiếu thư viện cài đặt k đc mà rất mất thời gian chưa kể là cái sql server 8-9GB =&gt; tải lâu chỉ chạy trên Win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/>
              <a:t>Vậy nên rất là khó khan khi bn muốn code 1 chỗ mà chạy đc ở nhiều nơi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/>
              <a:t>Tách biệt môi trường chạy code thành 1 container để dễ quản lý dễ di chuyển dễ share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/>
              <a:t>Virtual machine</a:t>
            </a:r>
            <a:r>
              <a:rPr b="0" i="0" lang="en-US" sz="1300">
                <a:latin typeface="Open Sans"/>
                <a:ea typeface="Open Sans"/>
                <a:cs typeface="Open Sans"/>
                <a:sym typeface="Open Sans"/>
              </a:rPr>
              <a:t>: Với công nghệ này, trên </a:t>
            </a:r>
            <a:r>
              <a:rPr lang="en-US" sz="1300"/>
              <a:t>một máy chủ vật lý</a:t>
            </a:r>
            <a:r>
              <a:rPr b="0" i="0" lang="en-US" sz="1300">
                <a:latin typeface="Open Sans"/>
                <a:ea typeface="Open Sans"/>
                <a:cs typeface="Open Sans"/>
                <a:sym typeface="Open Sans"/>
              </a:rPr>
              <a:t> mình có thể cài đặt được </a:t>
            </a:r>
            <a:r>
              <a:rPr lang="en-US" sz="1300"/>
              <a:t>nhiều OS</a:t>
            </a:r>
            <a:r>
              <a:rPr b="0" i="0" lang="en-US" sz="1300">
                <a:latin typeface="Open Sans"/>
                <a:ea typeface="Open Sans"/>
                <a:cs typeface="Open Sans"/>
                <a:sym typeface="Open Sans"/>
              </a:rPr>
              <a:t>, tận dụng tài nguyên đã tốt hơn.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i="0" lang="en-US" sz="1300">
                <a:latin typeface="Open Sans"/>
                <a:ea typeface="Open Sans"/>
                <a:cs typeface="Open Sans"/>
                <a:sym typeface="Open Sans"/>
              </a:rPr>
              <a:t>Bạn cần cấu hình ngay từ đầu để cung cấp tài nguyên cho máy ảo, cho dùng có không dùng thì tài nguyên vẫn bị chiếm dụng =&gt; lãng phí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i="0" lang="en-US" sz="1300">
                <a:latin typeface="Roboto"/>
                <a:ea typeface="Roboto"/>
                <a:cs typeface="Roboto"/>
                <a:sym typeface="Roboto"/>
              </a:rPr>
              <a:t>Về thời gian thì bật tắt cũng lâu</a:t>
            </a:r>
            <a:endParaRPr sz="13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i="0" lang="en-US" sz="1300">
                <a:latin typeface="Roboto"/>
                <a:ea typeface="Roboto"/>
                <a:cs typeface="Roboto"/>
                <a:sym typeface="Roboto"/>
              </a:rPr>
              <a:t>Hypervisor: Win hyper V hyper kit hay VM ware </a:t>
            </a:r>
            <a:br>
              <a:rPr lang="en-US" sz="1300"/>
            </a:br>
            <a:br>
              <a:rPr lang="en-US" sz="1300"/>
            </a:br>
            <a:r>
              <a:rPr b="0" i="0" lang="en-US" sz="1300">
                <a:latin typeface="Open Sans"/>
                <a:ea typeface="Open Sans"/>
                <a:cs typeface="Open Sans"/>
                <a:sym typeface="Open Sans"/>
              </a:rPr>
              <a:t>máy con này đều </a:t>
            </a:r>
            <a:r>
              <a:rPr lang="en-US" sz="1300"/>
              <a:t>dùng chung</a:t>
            </a:r>
            <a:r>
              <a:rPr b="0" i="0" lang="en-US" sz="1300">
                <a:latin typeface="Open Sans"/>
                <a:ea typeface="Open Sans"/>
                <a:cs typeface="Open Sans"/>
                <a:sym typeface="Open Sans"/>
              </a:rPr>
              <a:t> phần kernel của máy mẹ và chia sẻ với nhau tài nguyên máy mẹ</a:t>
            </a:r>
            <a:endParaRPr b="0" i="0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i="0" lang="en-US" sz="1300">
                <a:latin typeface="Roboto"/>
                <a:ea typeface="Roboto"/>
                <a:cs typeface="Roboto"/>
                <a:sym typeface="Roboto"/>
              </a:rPr>
              <a:t>tạo ra những môi trường cô lập để chạy trên máy của chúng ta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sz="1300"/>
              <a:t>V</a:t>
            </a:r>
            <a:r>
              <a:rPr b="0" i="0" lang="en-US" sz="1300">
                <a:latin typeface="Roboto"/>
                <a:ea typeface="Roboto"/>
                <a:cs typeface="Roboto"/>
                <a:sym typeface="Roboto"/>
              </a:rPr>
              <a:t>ài phút để chạy, mili s</a:t>
            </a:r>
            <a:endParaRPr b="0" i="0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i="0" lang="en-US" sz="1300">
                <a:latin typeface="Roboto"/>
                <a:ea typeface="Roboto"/>
                <a:cs typeface="Roboto"/>
                <a:sym typeface="Roboto"/>
              </a:rPr>
              <a:t>Nhẹ hơn, cần ít tài nguyên hơn</a:t>
            </a:r>
            <a:endParaRPr sz="13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200">
                <a:latin typeface="Open Sans"/>
                <a:ea typeface="Open Sans"/>
                <a:cs typeface="Open Sans"/>
                <a:sym typeface="Open Sans"/>
              </a:rPr>
              <a:t>Một image bao gồm </a:t>
            </a:r>
            <a:r>
              <a:rPr lang="en-US" sz="1200"/>
              <a:t>hệ điều hành</a:t>
            </a:r>
            <a:r>
              <a:rPr b="0" i="0" lang="en-US" sz="1200">
                <a:latin typeface="Open Sans"/>
                <a:ea typeface="Open Sans"/>
                <a:cs typeface="Open Sans"/>
                <a:sym typeface="Open Sans"/>
              </a:rPr>
              <a:t> (Windows, CentOS, U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Image</a:t>
            </a:r>
            <a:r>
              <a:rPr b="0" i="0" lang="en-US" sz="1200">
                <a:latin typeface="Open Sans"/>
                <a:ea typeface="Open Sans"/>
                <a:cs typeface="Open Sans"/>
                <a:sym typeface="Open Sans"/>
              </a:rPr>
              <a:t>: Tương tự như file </a:t>
            </a:r>
            <a:r>
              <a:rPr lang="en-US" sz="1200"/>
              <a:t>.gho</a:t>
            </a:r>
            <a:r>
              <a:rPr b="0" i="0" lang="en-US" sz="1200">
                <a:latin typeface="Open Sans"/>
                <a:ea typeface="Open Sans"/>
                <a:cs typeface="Open Sans"/>
                <a:sym typeface="Open Sans"/>
              </a:rPr>
              <a:t> để ghost win mà mấy ông cài win dạo hay dùng.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US" sz="1200">
                <a:latin typeface="arial"/>
                <a:ea typeface="arial"/>
                <a:cs typeface="arial"/>
                <a:sym typeface="arial"/>
              </a:rPr>
              <a:t>Docker image là</a:t>
            </a:r>
            <a:r>
              <a:rPr b="0" i="0" lang="en-US" sz="1200">
                <a:latin typeface="arial"/>
                <a:ea typeface="arial"/>
                <a:cs typeface="arial"/>
                <a:sym typeface="arial"/>
              </a:rPr>
              <a:t> nền tảng của </a:t>
            </a:r>
            <a:r>
              <a:rPr b="1" i="0" lang="en-US" sz="1200">
                <a:latin typeface="arial"/>
                <a:ea typeface="arial"/>
                <a:cs typeface="arial"/>
                <a:sym typeface="arial"/>
              </a:rPr>
              <a:t>container</a:t>
            </a:r>
            <a:r>
              <a:rPr b="0" i="0" lang="en-US" sz="1200">
                <a:latin typeface="arial"/>
                <a:ea typeface="arial"/>
                <a:cs typeface="arial"/>
                <a:sym typeface="arial"/>
              </a:rPr>
              <a:t> , có thể hiểu </a:t>
            </a:r>
            <a:r>
              <a:rPr b="1" i="0" lang="en-US" sz="1200">
                <a:latin typeface="arial"/>
                <a:ea typeface="arial"/>
                <a:cs typeface="arial"/>
                <a:sym typeface="arial"/>
              </a:rPr>
              <a:t>Docker image</a:t>
            </a:r>
            <a:r>
              <a:rPr b="0" i="0" lang="en-US" sz="1200">
                <a:latin typeface="arial"/>
                <a:ea typeface="arial"/>
                <a:cs typeface="arial"/>
                <a:sym typeface="arial"/>
              </a:rPr>
              <a:t> như khung xương giúp định hình cho </a:t>
            </a:r>
            <a:r>
              <a:rPr b="1" i="0" lang="en-US" sz="1200">
                <a:latin typeface="arial"/>
                <a:ea typeface="arial"/>
                <a:cs typeface="arial"/>
                <a:sym typeface="arial"/>
              </a:rPr>
              <a:t>container</a:t>
            </a:r>
            <a:r>
              <a:rPr b="0" i="0" lang="en-US" sz="1200">
                <a:latin typeface="arial"/>
                <a:ea typeface="arial"/>
                <a:cs typeface="arial"/>
                <a:sym typeface="arial"/>
              </a:rPr>
              <a:t>, nó sẽ tạo ra </a:t>
            </a:r>
            <a:r>
              <a:rPr b="1" i="0" lang="en-US" sz="1200">
                <a:latin typeface="arial"/>
                <a:ea typeface="arial"/>
                <a:cs typeface="arial"/>
                <a:sym typeface="arial"/>
              </a:rPr>
              <a:t>container</a:t>
            </a:r>
            <a:r>
              <a:rPr b="0" i="0" lang="en-US" sz="1200">
                <a:latin typeface="arial"/>
                <a:ea typeface="arial"/>
                <a:cs typeface="arial"/>
                <a:sym typeface="arial"/>
              </a:rPr>
              <a:t> khi thực hiện câu lệnh chạy </a:t>
            </a:r>
            <a:r>
              <a:rPr b="1" i="0" lang="en-US" sz="1200"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0" i="0" lang="en-US" sz="1200">
                <a:latin typeface="arial"/>
                <a:ea typeface="arial"/>
                <a:cs typeface="arial"/>
                <a:sym typeface="arial"/>
              </a:rPr>
              <a:t> đó. Nếu nói với phong cách lập trình hướng đối tượng , </a:t>
            </a:r>
            <a:r>
              <a:rPr b="1" i="0" lang="en-US" sz="1200">
                <a:latin typeface="arial"/>
                <a:ea typeface="arial"/>
                <a:cs typeface="arial"/>
                <a:sym typeface="arial"/>
              </a:rPr>
              <a:t>Docker image là</a:t>
            </a:r>
            <a:r>
              <a:rPr b="0" i="0" lang="en-US" sz="1200">
                <a:latin typeface="arial"/>
                <a:ea typeface="arial"/>
                <a:cs typeface="arial"/>
                <a:sym typeface="arial"/>
              </a:rPr>
              <a:t> class , còn </a:t>
            </a:r>
            <a:r>
              <a:rPr b="1" i="0" lang="en-US" sz="1200">
                <a:latin typeface="arial"/>
                <a:ea typeface="arial"/>
                <a:cs typeface="arial"/>
                <a:sym typeface="arial"/>
              </a:rPr>
              <a:t>container là</a:t>
            </a:r>
            <a:r>
              <a:rPr b="0" i="0" lang="en-US" sz="1200">
                <a:latin typeface="arial"/>
                <a:ea typeface="arial"/>
                <a:cs typeface="arial"/>
                <a:sym typeface="arial"/>
              </a:rPr>
              <a:t> thực thể (instance, thể hiện) của class đó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200" u="sng" strike="noStrike">
                <a:latin typeface="Open Sans"/>
                <a:ea typeface="Open Sans"/>
                <a:cs typeface="Open Sans"/>
                <a:sym typeface="Open Sans"/>
                <a:hlinkClick r:id="rId2"/>
              </a:rPr>
              <a:t>Docker hub</a:t>
            </a:r>
            <a:r>
              <a:rPr b="0" i="0" lang="en-US" sz="1200">
                <a:latin typeface="Open Sans"/>
                <a:ea typeface="Open Sans"/>
                <a:cs typeface="Open Sans"/>
                <a:sym typeface="Open Sans"/>
              </a:rPr>
              <a:t> là nơi lưu giữ và chia sẻ các file images này (hiện có khoảng 300.000 images)buntu, …) và các </a:t>
            </a:r>
            <a:r>
              <a:rPr lang="en-US" sz="1200"/>
              <a:t>môi trường</a:t>
            </a:r>
            <a:r>
              <a:rPr b="0" i="0" lang="en-US" sz="1200">
                <a:latin typeface="Open Sans"/>
                <a:ea typeface="Open Sans"/>
                <a:cs typeface="Open Sans"/>
                <a:sym typeface="Open Sans"/>
              </a:rPr>
              <a:t> lập trình được cài sẵn (httpd, mysqld, nginx, python, git, …).</a:t>
            </a:r>
            <a:endParaRPr sz="1200"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841772"/>
            <a:ext cx="5829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57250" y="2701528"/>
            <a:ext cx="51435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72381" y="342900"/>
            <a:ext cx="2211884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2915543" y="740570"/>
            <a:ext cx="3471863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72381" y="1543050"/>
            <a:ext cx="2211884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797248" y="43459"/>
            <a:ext cx="326350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3467695" y="1713905"/>
            <a:ext cx="4358879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467320" y="278011"/>
            <a:ext cx="4358879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33025" y="304074"/>
            <a:ext cx="5889547" cy="951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  <a:defRPr sz="315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533024" y="1634674"/>
            <a:ext cx="5889547" cy="290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1575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1575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1575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1575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1575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75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67916" y="1282305"/>
            <a:ext cx="591502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67916" y="3442099"/>
            <a:ext cx="5915025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71488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471863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72381" y="273845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72381" y="1260872"/>
            <a:ext cx="290125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72381" y="1878806"/>
            <a:ext cx="2901255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3471863" y="1260872"/>
            <a:ext cx="291554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8"/>
          <p:cNvSpPr txBox="1"/>
          <p:nvPr>
            <p:ph idx="4" type="body"/>
          </p:nvPr>
        </p:nvSpPr>
        <p:spPr>
          <a:xfrm>
            <a:off x="3471863" y="1878806"/>
            <a:ext cx="2915543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72381" y="342900"/>
            <a:ext cx="2211884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2915543" y="740570"/>
            <a:ext cx="3471863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72381" y="1543050"/>
            <a:ext cx="2211884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1k8pox8mkxc&amp;t=330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12500" r="1250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491557" y="-2977"/>
            <a:ext cx="5811272" cy="5156107"/>
          </a:xfrm>
          <a:custGeom>
            <a:rect b="b" l="l" r="r" t="t"/>
            <a:pathLst>
              <a:path extrusionOk="0" h="6858000" w="7837716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2040" y="879021"/>
            <a:ext cx="4030305" cy="338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546838" y="723025"/>
            <a:ext cx="5764322" cy="60180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</a:pPr>
            <a:r>
              <a:rPr lang="en-US"/>
              <a:t>7. DOCKERFILE</a:t>
            </a:r>
            <a:endParaRPr/>
          </a:p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342900" y="1378025"/>
            <a:ext cx="6172200" cy="29892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Dockerfile</a:t>
            </a:r>
            <a:r>
              <a:rPr lang="en-US"/>
              <a:t> là file cấu hình để Docker build ra image. Nó dùng một image cơ bản để xây dựng lớp image ban đầu. Một số image cơ bản: python, ubuntu và alpine. 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2100"/>
              <a:buFont typeface="Arial"/>
              <a:buChar char="•"/>
            </a:pPr>
            <a:r>
              <a:rPr lang="en-US"/>
              <a:t>Sau đó nếu có các lớp bổ sung thì nó được xếp chồng lên lớp cơ bản. cuối cùng bạn có một image mới theo nhu cầu.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155" y="2794277"/>
            <a:ext cx="4245689" cy="2270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546839" y="266300"/>
            <a:ext cx="5764322" cy="11117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</a:pPr>
            <a:r>
              <a:rPr lang="en-US"/>
              <a:t>8. DOCKER COMMIT</a:t>
            </a:r>
            <a:endParaRPr/>
          </a:p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342900" y="1378025"/>
            <a:ext cx="6172200" cy="29892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Lệnh commit của Docker cho phép người dùng lấy một container đang chạy và lưu trạng thái hiện tại của nó dưới dạng một image.</a:t>
            </a:r>
            <a:endParaRPr/>
          </a:p>
          <a:p>
            <a:pPr indent="-157163" lvl="0" marL="3429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839" y="2148951"/>
            <a:ext cx="5764322" cy="196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546839" y="266300"/>
            <a:ext cx="5764322" cy="11117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</a:pPr>
            <a:r>
              <a:rPr lang="en-US"/>
              <a:t>9. DOCKER NETWORK</a:t>
            </a:r>
            <a:endParaRPr/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342900" y="1378025"/>
            <a:ext cx="6172200" cy="29892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Khi bạn cài đặt xong Docker, sẽ có </a:t>
            </a:r>
            <a:r>
              <a:rPr b="1" lang="en-US"/>
              <a:t>3 loại networks </a:t>
            </a:r>
            <a:r>
              <a:rPr lang="en-US"/>
              <a:t>được tự động tạo ra. Chúng ta có thể liệt kê tất cả bằng câu lệnh </a:t>
            </a:r>
            <a:r>
              <a:rPr b="1" lang="en-US" sz="1800">
                <a:solidFill>
                  <a:srgbClr val="C00000"/>
                </a:solidFill>
              </a:rPr>
              <a:t>docker network ls</a:t>
            </a:r>
            <a:r>
              <a:rPr lang="en-US"/>
              <a:t>:</a:t>
            </a:r>
            <a:endParaRPr/>
          </a:p>
          <a:p>
            <a:pPr indent="0" lvl="0" marL="8572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8572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Bridge network</a:t>
            </a:r>
            <a:r>
              <a:rPr lang="en-US"/>
              <a:t>: Đây là lớp mạng mặc định. Mạng này chạy dưới chế độ Bridge network.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Host network</a:t>
            </a:r>
            <a:r>
              <a:rPr lang="en-US"/>
              <a:t>: Sử dụng cùng mạng máy host.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None network</a:t>
            </a:r>
            <a:r>
              <a:rPr lang="en-US"/>
              <a:t>: Vô hiệu hóa mạng.</a:t>
            </a:r>
            <a:endParaRPr/>
          </a:p>
          <a:p>
            <a:pPr indent="0" lvl="0" marL="85725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82" y="2232657"/>
            <a:ext cx="5690437" cy="67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546839" y="266300"/>
            <a:ext cx="5764322" cy="11117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</a:pPr>
            <a:r>
              <a:rPr lang="en-US"/>
              <a:t>10. DOCKER COMPOSE</a:t>
            </a:r>
            <a:endParaRPr/>
          </a:p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>
            <a:off x="342900" y="1378025"/>
            <a:ext cx="6172200" cy="29892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342900" lvl="0" marL="428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/>
              <a:t> </a:t>
            </a:r>
            <a:r>
              <a:rPr b="1" lang="en-US"/>
              <a:t>Docker compose là gì ?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Docker compose là công cụ dùng để định nghĩa và </a:t>
            </a:r>
            <a:r>
              <a:rPr b="1" lang="en-US"/>
              <a:t>run multi-container</a:t>
            </a:r>
            <a:r>
              <a:rPr lang="en-US"/>
              <a:t> cho Docker application. Với compose bạn sử dụng file </a:t>
            </a:r>
            <a:r>
              <a:rPr b="1" lang="en-US"/>
              <a:t>YAML</a:t>
            </a:r>
            <a:r>
              <a:rPr lang="en-US"/>
              <a:t> để </a:t>
            </a:r>
            <a:r>
              <a:rPr b="1" lang="en-US"/>
              <a:t>config</a:t>
            </a:r>
            <a:r>
              <a:rPr lang="en-US"/>
              <a:t> các services cho application của bạn. 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Sử dụng cũng khá đơn giản chỉ với ba bước:</a:t>
            </a:r>
            <a:endParaRPr/>
          </a:p>
          <a:p>
            <a:pPr indent="-257175" lvl="1" marL="7048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Quicksand"/>
              <a:buChar char="‒"/>
            </a:pPr>
            <a:r>
              <a:rPr lang="en-US"/>
              <a:t>Khai báo app’s environment trong Dockerfile.</a:t>
            </a:r>
            <a:endParaRPr/>
          </a:p>
          <a:p>
            <a:pPr indent="-257175" lvl="1" marL="7048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Quicksand"/>
              <a:buChar char="‒"/>
            </a:pPr>
            <a:r>
              <a:rPr lang="en-US"/>
              <a:t>Khai báo các services cần thiết để chạy application trong file docker-compose.yml.</a:t>
            </a:r>
            <a:endParaRPr/>
          </a:p>
          <a:p>
            <a:pPr indent="-257175" lvl="1" marL="70485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2100"/>
              <a:buFont typeface="Quicksand"/>
              <a:buChar char="‒"/>
            </a:pPr>
            <a:r>
              <a:rPr lang="en-US"/>
              <a:t>Chạy câu lệnh </a:t>
            </a:r>
            <a:r>
              <a:rPr b="1" lang="en-US">
                <a:solidFill>
                  <a:srgbClr val="FF0000"/>
                </a:solidFill>
              </a:rPr>
              <a:t>docker-compose up </a:t>
            </a:r>
            <a:r>
              <a:rPr lang="en-US"/>
              <a:t>để start và run app.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546839" y="266300"/>
            <a:ext cx="5764322" cy="11117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</a:pPr>
            <a:r>
              <a:rPr lang="en-US"/>
              <a:t>10. DOCKER COMPOSE</a:t>
            </a:r>
            <a:endParaRPr/>
          </a:p>
        </p:txBody>
      </p:sp>
      <p:sp>
        <p:nvSpPr>
          <p:cNvPr id="203" name="Google Shape;203;p27"/>
          <p:cNvSpPr txBox="1"/>
          <p:nvPr>
            <p:ph idx="1" type="subTitle"/>
          </p:nvPr>
        </p:nvSpPr>
        <p:spPr>
          <a:xfrm>
            <a:off x="342900" y="1378025"/>
            <a:ext cx="6172200" cy="29892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2. Các cấu hình trong Docker compose: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version</a:t>
            </a:r>
            <a:r>
              <a:rPr lang="en-US"/>
              <a:t>: chỉ ra phiên bản docker-compose sử dụng.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services</a:t>
            </a:r>
            <a:r>
              <a:rPr lang="en-US"/>
              <a:t>: thiết lập các services(containers) muốn cài đặt và chạy.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image</a:t>
            </a:r>
            <a:r>
              <a:rPr lang="en-US"/>
              <a:t>: chỉ ra image được sử dụng trong lúc tạo ra container. 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ports</a:t>
            </a:r>
            <a:r>
              <a:rPr lang="en-US"/>
              <a:t>: thiết lập ports chạy tại máy host và trong container.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2100"/>
              <a:buFont typeface="Arial"/>
              <a:buChar char="•"/>
            </a:pPr>
            <a:r>
              <a:rPr b="1" lang="en-US"/>
              <a:t>restart</a:t>
            </a:r>
            <a:r>
              <a:rPr lang="en-US"/>
              <a:t>: tự động khởi chạy khi container bị tắt.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67916" y="1282305"/>
            <a:ext cx="591502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Cảm ơn các bạn đã lắng nghe</a:t>
            </a:r>
            <a:br>
              <a:rPr lang="en-US"/>
            </a:b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67916" y="3442099"/>
            <a:ext cx="5915025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US" sz="1665"/>
              <a:t>Link tham khảo: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US" sz="1665" u="sng">
                <a:solidFill>
                  <a:schemeClr val="hlink"/>
                </a:solidFill>
                <a:hlinkClick r:id="rId3"/>
              </a:rPr>
              <a:t>https://www.youtube.com/watch?v=1k8pox8mkxc&amp;t=330s</a:t>
            </a:r>
            <a:endParaRPr sz="1665"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US" sz="1665"/>
              <a:t>https://viblo.asia/p/docker-chua-biet-gi-den-biet-dung-phan-1-lich-su-ByEZkWrEZQ0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627507" y="929542"/>
            <a:ext cx="5755577" cy="570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b="1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532415" y="1746176"/>
            <a:ext cx="2716248" cy="2392908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34290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 startAt="6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Các lệnh cơ bản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47675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 startAt="6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Docker file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47675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 startAt="6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Docker commit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47675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 startAt="6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Docker network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47675" marR="0" rtl="0" algn="l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FFFF"/>
              </a:buClr>
              <a:buSzPts val="1400"/>
              <a:buFont typeface="Calibri"/>
              <a:buAutoNum type="arabicPeriod" startAt="6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Docker compose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627507" y="1584198"/>
            <a:ext cx="5755576" cy="2438018"/>
            <a:chOff x="0" y="0"/>
            <a:chExt cx="5755576" cy="2438018"/>
          </a:xfrm>
        </p:grpSpPr>
        <p:sp>
          <p:nvSpPr>
            <p:cNvPr id="98" name="Google Shape;98;p15"/>
            <p:cNvSpPr/>
            <p:nvPr/>
          </p:nvSpPr>
          <p:spPr>
            <a:xfrm>
              <a:off x="0" y="0"/>
              <a:ext cx="4431794" cy="438843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12853" y="12853"/>
              <a:ext cx="3906903" cy="413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Giới thiệu Docker</a:t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30945" y="499793"/>
              <a:ext cx="4431794" cy="438843"/>
            </a:xfrm>
            <a:prstGeom prst="roundRect">
              <a:avLst>
                <a:gd fmla="val 10000" name="adj"/>
              </a:avLst>
            </a:prstGeom>
            <a:solidFill>
              <a:srgbClr val="D778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343798" y="512646"/>
              <a:ext cx="3789894" cy="413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Docker vs Virtual machine</a:t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61891" y="999587"/>
              <a:ext cx="4431794" cy="438843"/>
            </a:xfrm>
            <a:prstGeom prst="roundRect">
              <a:avLst>
                <a:gd fmla="val 10000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674744" y="1012440"/>
              <a:ext cx="3789894" cy="413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Lý do nên sử dụng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92837" y="1499381"/>
              <a:ext cx="4431794" cy="438843"/>
            </a:xfrm>
            <a:prstGeom prst="roundRect">
              <a:avLst>
                <a:gd fmla="val 10000" name="adj"/>
              </a:avLst>
            </a:prstGeom>
            <a:solidFill>
              <a:srgbClr val="B38E8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1005690" y="1512234"/>
              <a:ext cx="3789894" cy="413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Lợi ích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323782" y="1999175"/>
              <a:ext cx="4431794" cy="438843"/>
            </a:xfrm>
            <a:prstGeom prst="roundRect">
              <a:avLst>
                <a:gd fmla="val 10000" name="adj"/>
              </a:avLst>
            </a:prstGeom>
            <a:solidFill>
              <a:srgbClr val="9999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1336635" y="2012028"/>
              <a:ext cx="3789894" cy="41313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Các khái niệm</a:t>
              </a:r>
              <a:endParaRPr b="0" i="0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146546" y="320599"/>
              <a:ext cx="285248" cy="2852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4210727" y="320599"/>
              <a:ext cx="156886" cy="214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477491" y="820393"/>
              <a:ext cx="285248" cy="2852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FD6D1">
                <a:alpha val="89803"/>
              </a:srgbClr>
            </a:solidFill>
            <a:ln cap="flat" cmpd="sng" w="12700">
              <a:solidFill>
                <a:srgbClr val="EFD6D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4541672" y="820393"/>
              <a:ext cx="156886" cy="214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808437" y="1312873"/>
              <a:ext cx="285248" cy="2852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8D9D7">
                <a:alpha val="89803"/>
              </a:srgbClr>
            </a:solidFill>
            <a:ln cap="flat" cmpd="sng" w="12700">
              <a:solidFill>
                <a:srgbClr val="E8D9D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4872618" y="1312873"/>
              <a:ext cx="156886" cy="214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139383" y="1817543"/>
              <a:ext cx="285248" cy="2852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FDFDF">
                <a:alpha val="89803"/>
              </a:srgbClr>
            </a:solidFill>
            <a:ln cap="flat" cmpd="sng" w="12700">
              <a:solidFill>
                <a:srgbClr val="DFDFD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203564" y="1817543"/>
              <a:ext cx="156886" cy="214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105879" y="1860088"/>
            <a:ext cx="840907" cy="9328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b="0" i="0" lang="en-US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2827555" y="1860088"/>
            <a:ext cx="660587" cy="9328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3488142" y="2276410"/>
            <a:ext cx="11176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539869" y="1402172"/>
            <a:ext cx="6002190" cy="2969055"/>
            <a:chOff x="-244928" y="-336164"/>
            <a:chExt cx="8002920" cy="3958740"/>
          </a:xfrm>
        </p:grpSpPr>
        <p:sp>
          <p:nvSpPr>
            <p:cNvPr id="124" name="Google Shape;124;p16"/>
            <p:cNvSpPr/>
            <p:nvPr/>
          </p:nvSpPr>
          <p:spPr>
            <a:xfrm>
              <a:off x="-244928" y="-336164"/>
              <a:ext cx="5878286" cy="3004457"/>
            </a:xfrm>
            <a:prstGeom prst="ellipse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5" name="Google Shape;125;p16"/>
            <p:cNvCxnSpPr>
              <a:stCxn id="124" idx="5"/>
              <a:endCxn id="126" idx="0"/>
            </p:cNvCxnSpPr>
            <p:nvPr/>
          </p:nvCxnSpPr>
          <p:spPr>
            <a:xfrm>
              <a:off x="4772503" y="2228301"/>
              <a:ext cx="1695600" cy="611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5178078" y="2839316"/>
              <a:ext cx="2579914" cy="78326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Container</a:t>
              </a: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2000251" y="1877787"/>
              <a:ext cx="1101156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</p:grpSp>
      <p:sp>
        <p:nvSpPr>
          <p:cNvPr id="128" name="Google Shape;128;p16"/>
          <p:cNvSpPr txBox="1"/>
          <p:nvPr/>
        </p:nvSpPr>
        <p:spPr>
          <a:xfrm>
            <a:off x="726039" y="-61373"/>
            <a:ext cx="5764322" cy="11117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Docker là gì?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45206" y="2814637"/>
            <a:ext cx="2030179" cy="183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Docker là gì?</a:t>
            </a:r>
            <a:endParaRPr/>
          </a:p>
        </p:txBody>
      </p:sp>
      <p:pic>
        <p:nvPicPr>
          <p:cNvPr descr="Running Go, Vue applications &amp; MySQL database in Docker container | by  Wilson Tan | The Startup | Medium" id="134" name="Google Shape;134;p17"/>
          <p:cNvPicPr preferRelativeResize="0"/>
          <p:nvPr/>
        </p:nvPicPr>
        <p:blipFill rotWithShape="1">
          <a:blip r:embed="rId3">
            <a:alphaModFix/>
          </a:blip>
          <a:srcRect b="-1" l="2895" r="4077" t="0"/>
          <a:stretch/>
        </p:blipFill>
        <p:spPr>
          <a:xfrm>
            <a:off x="20" y="10"/>
            <a:ext cx="6857980" cy="2782949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1895169" y="2814637"/>
            <a:ext cx="4691366" cy="2207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là một nền tảng cho phép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đóng gói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triển khai và chạy một cách nhanh chóng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 một công cụ tạo môi trường được "đóng gói“ (Container) độc lập trên máy tính.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 thể triển khai ứng dụng của bạn trên bất kỳ hệ thống nào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hỗ trợ mạnh trên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và có hỗ trợ cho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và Apple OS X.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54" y="3887038"/>
            <a:ext cx="5264915" cy="1806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" id="141" name="Google Shape;141;p18"/>
          <p:cNvPicPr preferRelativeResize="0"/>
          <p:nvPr/>
        </p:nvPicPr>
        <p:blipFill rotWithShape="1">
          <a:blip r:embed="rId4">
            <a:alphaModFix/>
          </a:blip>
          <a:srcRect b="7633" l="13711" r="14369" t="7783"/>
          <a:stretch/>
        </p:blipFill>
        <p:spPr>
          <a:xfrm>
            <a:off x="-40334" y="1792192"/>
            <a:ext cx="3378846" cy="2334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website&#10;&#10;Description automatically generated" id="142" name="Google Shape;142;p18"/>
          <p:cNvPicPr preferRelativeResize="0"/>
          <p:nvPr/>
        </p:nvPicPr>
        <p:blipFill rotWithShape="1">
          <a:blip r:embed="rId5">
            <a:alphaModFix/>
          </a:blip>
          <a:srcRect b="8988" l="13791" r="13483" t="8395"/>
          <a:stretch/>
        </p:blipFill>
        <p:spPr>
          <a:xfrm>
            <a:off x="3338512" y="1988135"/>
            <a:ext cx="3557969" cy="209166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4697861" y="1256462"/>
            <a:ext cx="83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814565" y="1256462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46839" y="-126676"/>
            <a:ext cx="5764322" cy="11117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Docker vs Virtual machine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46839" y="309843"/>
            <a:ext cx="5764322" cy="11117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</a:pPr>
            <a:r>
              <a:rPr lang="en-US"/>
              <a:t>3. Tại sao phải dùng Docker?</a:t>
            </a:r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342900" y="1644424"/>
            <a:ext cx="6172200" cy="2274434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1800"/>
              <a:t>Đối với </a:t>
            </a:r>
            <a:r>
              <a:rPr b="1" lang="en-US" sz="1800"/>
              <a:t>dev</a:t>
            </a:r>
            <a:r>
              <a:rPr lang="en-US" sz="1800"/>
              <a:t>: Khi tham gia vào 1 dự án, dev chỉ cần lấy container của dự án về chạy.</a:t>
            </a:r>
            <a:endParaRPr sz="1800"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1800"/>
              <a:t>Đối với </a:t>
            </a:r>
            <a:r>
              <a:rPr b="1" lang="en-US" sz="1800"/>
              <a:t>testing</a:t>
            </a:r>
            <a:r>
              <a:rPr lang="en-US" sz="1800"/>
              <a:t>: Chỉ cần lấy container về chạy rồi test, không cần cài đặt gì thêm.</a:t>
            </a:r>
            <a:endParaRPr sz="1800"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1800"/>
              <a:t>Khác: Triển khai ứng dụng trên nhiều server dễ dàng hơn, đặc biệt trong việc microservices.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546839" y="266300"/>
            <a:ext cx="5764322" cy="11117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</a:pPr>
            <a:r>
              <a:rPr lang="en-US"/>
              <a:t>4. Các ưu điểm của Docker</a:t>
            </a:r>
            <a:endParaRPr/>
          </a:p>
        </p:txBody>
      </p:sp>
      <p:sp>
        <p:nvSpPr>
          <p:cNvPr id="157" name="Google Shape;157;p20"/>
          <p:cNvSpPr txBox="1"/>
          <p:nvPr>
            <p:ph idx="1" type="subTitle"/>
          </p:nvPr>
        </p:nvSpPr>
        <p:spPr>
          <a:xfrm>
            <a:off x="342900" y="1378025"/>
            <a:ext cx="6172200" cy="29892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1500"/>
              <a:t>Linh động</a:t>
            </a:r>
            <a:r>
              <a:rPr lang="en-US" sz="1500"/>
              <a:t>: Triển khai ở bất kỳ nơi đâu.</a:t>
            </a:r>
            <a:endParaRPr sz="1500"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1500"/>
              <a:t>Nhanh</a:t>
            </a:r>
            <a:r>
              <a:rPr lang="en-US" sz="1500"/>
              <a:t>: Do sử dụng chung tài nguyên với host OS nên container có thể được tạo gần như một cách tức thì. Việc bỏ hay tạo lại rất dễ dàng.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1500"/>
              <a:t>Nhẹ</a:t>
            </a:r>
            <a:r>
              <a:rPr lang="en-US" sz="1500"/>
              <a:t>: Container cũng sử dụng chung các </a:t>
            </a:r>
            <a:r>
              <a:rPr b="1" lang="en-US" sz="1500"/>
              <a:t>images</a:t>
            </a:r>
            <a:r>
              <a:rPr lang="en-US" sz="1500"/>
              <a:t>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1500"/>
              <a:t>Đồng nhất</a:t>
            </a:r>
            <a:r>
              <a:rPr lang="en-US" sz="1500"/>
              <a:t> :Khi về mặt môi trường.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2100"/>
              <a:buFont typeface="Arial"/>
              <a:buChar char="•"/>
            </a:pPr>
            <a:r>
              <a:rPr b="1" lang="en-US" sz="1500"/>
              <a:t>Tiện dụng</a:t>
            </a:r>
            <a:r>
              <a:rPr lang="en-US" sz="1500"/>
              <a:t>: Mô nhiều người cùng phát triển trong cùng một dự án sẽ không bị sự sai khác i trường làm việc chỉ cần </a:t>
            </a:r>
            <a:r>
              <a:rPr b="1" lang="en-US" sz="1500"/>
              <a:t>config 1 lần duy nhất</a:t>
            </a:r>
            <a:r>
              <a:rPr lang="en-US" sz="1500"/>
              <a:t>, quá trình sửa lỗi và triển khai lại diễn ra dễ dàng.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546839" y="-249893"/>
            <a:ext cx="5764322" cy="11117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</a:pPr>
            <a:r>
              <a:rPr lang="en-US"/>
              <a:t>5. Các khái niệm</a:t>
            </a:r>
            <a:endParaRPr/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342900" y="861832"/>
            <a:ext cx="6172200" cy="29892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1800"/>
              <a:t>Dockerfile</a:t>
            </a:r>
            <a:r>
              <a:rPr lang="en-US" sz="1800"/>
              <a:t> là file cấu hình để Docker build ra image</a:t>
            </a:r>
            <a:endParaRPr b="1" sz="1800"/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1800"/>
              <a:t>Docker Image</a:t>
            </a:r>
            <a:r>
              <a:rPr lang="en-US" sz="1800"/>
              <a:t>: 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1800"/>
              <a:t>Docker Container</a:t>
            </a:r>
            <a:r>
              <a:rPr lang="en-US" sz="1800"/>
              <a:t>: </a:t>
            </a:r>
            <a:endParaRPr sz="1800"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1800"/>
              <a:t>Docker Hub</a:t>
            </a:r>
            <a:r>
              <a:rPr lang="en-US" sz="1800"/>
              <a:t>: là nơi chứa rất nhiều (lớn nhất) Docker Images.</a:t>
            </a:r>
            <a:endParaRPr/>
          </a:p>
        </p:txBody>
      </p:sp>
      <p:pic>
        <p:nvPicPr>
          <p:cNvPr descr="Embedded Continuous Integration with Jenkins and Docker: Part 1 - Tools,  Software and IDEs blog - Software Tools - Arm Community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74" y="3281651"/>
            <a:ext cx="6386052" cy="168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546839" y="560641"/>
            <a:ext cx="5764322" cy="69317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Quicksand"/>
              <a:buNone/>
            </a:pPr>
            <a:r>
              <a:rPr lang="en-US" sz="3000"/>
              <a:t>6. Các lệnh cơ bản</a:t>
            </a:r>
            <a:endParaRPr sz="3000"/>
          </a:p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342900" y="1281754"/>
            <a:ext cx="6172200" cy="309930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FROM</a:t>
            </a:r>
            <a:r>
              <a:rPr lang="en-US"/>
              <a:t> — chỉ định image gốc: python, ubuntu, alpine…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ENV</a:t>
            </a:r>
            <a:r>
              <a:rPr lang="en-US"/>
              <a:t> — thiết lập một biến môi trường.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RUN</a:t>
            </a:r>
            <a:r>
              <a:rPr lang="en-US"/>
              <a:t> — Có thể tạo một lệnh khi build image. Được sử dụng để cài đặt các package vào container.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COPY</a:t>
            </a:r>
            <a:r>
              <a:rPr lang="en-US"/>
              <a:t> — Sao chép các file và thư mục vào container.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CMD</a:t>
            </a:r>
            <a:r>
              <a:rPr lang="en-US"/>
              <a:t> — Cung cấp một lệnh và đối số cho container thực thi. Các tham số có thể được ghi đè và chỉ có một CMD.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WORKDIR</a:t>
            </a:r>
            <a:r>
              <a:rPr lang="en-US"/>
              <a:t> — Thiết lập thư mục đang làm việc cho các chỉ thị khác như: RUN, CMD, ENTRYPOINT, COPY, ADD,…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