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30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27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IuEbIq9KocGtswOuAEyHV3tf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862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472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080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51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25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198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7631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916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9368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595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0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3824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133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2350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468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4208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832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040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220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9456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75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67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9eba2fb8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g19eba2fb8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563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030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257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692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4721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8827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7685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306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835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0309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9" name="Google Shape;4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80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9eba2fb80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g19eba2fb80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130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267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86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02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82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43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1524000" y="211345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-671550" y="5541916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420980" y="279850"/>
            <a:ext cx="889188" cy="1804100"/>
            <a:chOff x="427630" y="200200"/>
            <a:chExt cx="889188" cy="1804100"/>
          </a:xfrm>
        </p:grpSpPr>
        <p:sp>
          <p:nvSpPr>
            <p:cNvPr id="20" name="Google Shape;20;p9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1096069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1096069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1096069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1096069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1096069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1096069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096069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96069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91" y="0"/>
                    <a:pt x="0" y="92"/>
                    <a:pt x="0" y="244"/>
                  </a:cubicBezTo>
                  <a:cubicBezTo>
                    <a:pt x="0" y="396"/>
                    <a:pt x="91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096069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096069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096069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096069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3"/>
                    <a:pt x="0" y="275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927304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927304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927304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927304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927304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927304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927304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927304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927304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927304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927304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927304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761849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61849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761849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761849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61849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61849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61849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61849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17" y="396"/>
                    <a:pt x="517" y="244"/>
                  </a:cubicBezTo>
                  <a:cubicBezTo>
                    <a:pt x="51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61849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761849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61849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61849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75"/>
                  </a:cubicBezTo>
                  <a:cubicBezTo>
                    <a:pt x="51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96394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96394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596394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96394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596394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596394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596394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96394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96394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96394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96394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596394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427630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27630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27630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27630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27630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27630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27630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27630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27630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427630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427630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427630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573800" y="6196841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9547009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11983809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983809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</p:sp>
      <p:pic>
        <p:nvPicPr>
          <p:cNvPr id="108" name="Google Shape;10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02917" y="1392775"/>
            <a:ext cx="1186165" cy="47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/>
        </p:nvSpPr>
        <p:spPr>
          <a:xfrm>
            <a:off x="8873129" y="6417069"/>
            <a:ext cx="40679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2020 VMO JSC. All rights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723935" y="644955"/>
            <a:ext cx="67441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839788" y="2435386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6172200" y="2435386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" name="Google Shape;117;p10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118" name="Google Shape;118;p10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0"/>
          <p:cNvSpPr/>
          <p:nvPr/>
        </p:nvSpPr>
        <p:spPr>
          <a:xfrm>
            <a:off x="-8" y="4415051"/>
            <a:ext cx="1346106" cy="2442950"/>
          </a:xfrm>
          <a:custGeom>
            <a:avLst/>
            <a:gdLst/>
            <a:ahLst/>
            <a:cxnLst/>
            <a:rect l="l" t="t" r="r" b="b"/>
            <a:pathLst>
              <a:path w="26262" h="47661" extrusionOk="0">
                <a:moveTo>
                  <a:pt x="2431" y="1"/>
                </a:moveTo>
                <a:cubicBezTo>
                  <a:pt x="1608" y="1"/>
                  <a:pt x="804" y="58"/>
                  <a:pt x="0" y="135"/>
                </a:cubicBezTo>
                <a:lnTo>
                  <a:pt x="0" y="47546"/>
                </a:lnTo>
                <a:cubicBezTo>
                  <a:pt x="804" y="47622"/>
                  <a:pt x="1608" y="47661"/>
                  <a:pt x="2431" y="47661"/>
                </a:cubicBezTo>
                <a:cubicBezTo>
                  <a:pt x="15581" y="47661"/>
                  <a:pt x="26261" y="36999"/>
                  <a:pt x="26261" y="23831"/>
                </a:cubicBezTo>
                <a:cubicBezTo>
                  <a:pt x="26261" y="10681"/>
                  <a:pt x="15581" y="1"/>
                  <a:pt x="24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0"/>
          <p:cNvGrpSpPr/>
          <p:nvPr/>
        </p:nvGrpSpPr>
        <p:grpSpPr>
          <a:xfrm>
            <a:off x="894482" y="6367165"/>
            <a:ext cx="4978474" cy="343493"/>
            <a:chOff x="894482" y="6367165"/>
            <a:chExt cx="4978474" cy="343493"/>
          </a:xfrm>
        </p:grpSpPr>
        <p:pic>
          <p:nvPicPr>
            <p:cNvPr id="162" name="Google Shape;162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4482" y="6367165"/>
              <a:ext cx="854284" cy="343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0"/>
            <p:cNvSpPr txBox="1"/>
            <p:nvPr/>
          </p:nvSpPr>
          <p:spPr>
            <a:xfrm>
              <a:off x="1805048" y="6413213"/>
              <a:ext cx="40679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2020 VMO JSC. All rights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reserved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7620009" y="2564091"/>
            <a:ext cx="3708900" cy="12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ubTitle" idx="1"/>
          </p:nvPr>
        </p:nvSpPr>
        <p:spPr>
          <a:xfrm>
            <a:off x="7955709" y="3837009"/>
            <a:ext cx="3037500" cy="12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 sz="3200">
                <a:solidFill>
                  <a:srgbClr val="263238"/>
                </a:solidFill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-289680" y="-1418671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955670" y="724917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1983809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</p:sp>
      <p:sp>
        <p:nvSpPr>
          <p:cNvPr id="173" name="Google Shape;173;p11"/>
          <p:cNvSpPr/>
          <p:nvPr/>
        </p:nvSpPr>
        <p:spPr>
          <a:xfrm>
            <a:off x="11983809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</p:sp>
      <p:sp>
        <p:nvSpPr>
          <p:cNvPr id="174" name="Google Shape;174;p11"/>
          <p:cNvSpPr txBox="1">
            <a:spLocks noGrp="1"/>
          </p:cNvSpPr>
          <p:nvPr>
            <p:ph type="body" idx="2"/>
          </p:nvPr>
        </p:nvSpPr>
        <p:spPr>
          <a:xfrm>
            <a:off x="7417059" y="784482"/>
            <a:ext cx="4114800" cy="1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None/>
              <a:defRPr sz="6000" b="1">
                <a:solidFill>
                  <a:srgbClr val="FF72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75" name="Google Shape;175;p11"/>
          <p:cNvGrpSpPr/>
          <p:nvPr/>
        </p:nvGrpSpPr>
        <p:grpSpPr>
          <a:xfrm>
            <a:off x="894482" y="6367165"/>
            <a:ext cx="4978474" cy="343493"/>
            <a:chOff x="894482" y="6367165"/>
            <a:chExt cx="4978474" cy="343493"/>
          </a:xfrm>
        </p:grpSpPr>
        <p:pic>
          <p:nvPicPr>
            <p:cNvPr id="176" name="Google Shape;176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4482" y="6367165"/>
              <a:ext cx="854284" cy="343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1"/>
            <p:cNvSpPr txBox="1"/>
            <p:nvPr/>
          </p:nvSpPr>
          <p:spPr>
            <a:xfrm>
              <a:off x="1805048" y="6413213"/>
              <a:ext cx="40679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2020 VMO JSC. All rights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reserved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3"/>
          <p:cNvSpPr/>
          <p:nvPr/>
        </p:nvSpPr>
        <p:spPr>
          <a:xfrm rot="-5400000">
            <a:off x="103302" y="2922702"/>
            <a:ext cx="3831996" cy="4038600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894482" y="5804016"/>
            <a:ext cx="7704043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1983798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</p:sp>
      <p:sp>
        <p:nvSpPr>
          <p:cNvPr id="186" name="Google Shape;186;p13"/>
          <p:cNvSpPr/>
          <p:nvPr/>
        </p:nvSpPr>
        <p:spPr>
          <a:xfrm>
            <a:off x="11983798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2859859" y="3101227"/>
            <a:ext cx="3941190" cy="184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2"/>
          </p:nvPr>
        </p:nvSpPr>
        <p:spPr>
          <a:xfrm>
            <a:off x="7051250" y="3101227"/>
            <a:ext cx="3941190" cy="184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894482" y="6367165"/>
            <a:ext cx="4978474" cy="343493"/>
            <a:chOff x="894482" y="6367165"/>
            <a:chExt cx="4978474" cy="343493"/>
          </a:xfrm>
        </p:grpSpPr>
        <p:pic>
          <p:nvPicPr>
            <p:cNvPr id="190" name="Google Shape;190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4482" y="6367165"/>
              <a:ext cx="854284" cy="343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3"/>
            <p:cNvSpPr txBox="1"/>
            <p:nvPr/>
          </p:nvSpPr>
          <p:spPr>
            <a:xfrm>
              <a:off x="1805048" y="6413213"/>
              <a:ext cx="40679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2020 VMO JSC. All rights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reserved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838200" y="1386086"/>
            <a:ext cx="10515600" cy="124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831850" y="31660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-525350" y="-1701475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11983809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</p:sp>
      <p:sp>
        <p:nvSpPr>
          <p:cNvPr id="200" name="Google Shape;200;p12"/>
          <p:cNvSpPr/>
          <p:nvPr/>
        </p:nvSpPr>
        <p:spPr>
          <a:xfrm>
            <a:off x="11983809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</p:sp>
      <p:grpSp>
        <p:nvGrpSpPr>
          <p:cNvPr id="201" name="Google Shape;201;p12"/>
          <p:cNvGrpSpPr/>
          <p:nvPr/>
        </p:nvGrpSpPr>
        <p:grpSpPr>
          <a:xfrm>
            <a:off x="894482" y="6367165"/>
            <a:ext cx="4978474" cy="343493"/>
            <a:chOff x="894482" y="6367165"/>
            <a:chExt cx="4978474" cy="343493"/>
          </a:xfrm>
        </p:grpSpPr>
        <p:pic>
          <p:nvPicPr>
            <p:cNvPr id="202" name="Google Shape;202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4482" y="6367165"/>
              <a:ext cx="854284" cy="343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2"/>
            <p:cNvSpPr txBox="1"/>
            <p:nvPr/>
          </p:nvSpPr>
          <p:spPr>
            <a:xfrm>
              <a:off x="1805048" y="6413213"/>
              <a:ext cx="40679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2020 VMO JSC. All rights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reserved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838201" y="1420422"/>
            <a:ext cx="10598054" cy="318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-8" y="5076789"/>
            <a:ext cx="981477" cy="1781211"/>
          </a:xfrm>
          <a:custGeom>
            <a:avLst/>
            <a:gdLst/>
            <a:ahLst/>
            <a:cxnLst/>
            <a:rect l="l" t="t" r="r" b="b"/>
            <a:pathLst>
              <a:path w="26262" h="47661" extrusionOk="0">
                <a:moveTo>
                  <a:pt x="2431" y="1"/>
                </a:moveTo>
                <a:cubicBezTo>
                  <a:pt x="1608" y="1"/>
                  <a:pt x="804" y="58"/>
                  <a:pt x="0" y="135"/>
                </a:cubicBezTo>
                <a:lnTo>
                  <a:pt x="0" y="47546"/>
                </a:lnTo>
                <a:cubicBezTo>
                  <a:pt x="804" y="47622"/>
                  <a:pt x="1608" y="47661"/>
                  <a:pt x="2431" y="47661"/>
                </a:cubicBezTo>
                <a:cubicBezTo>
                  <a:pt x="15581" y="47661"/>
                  <a:pt x="26261" y="36999"/>
                  <a:pt x="26261" y="23831"/>
                </a:cubicBezTo>
                <a:cubicBezTo>
                  <a:pt x="26261" y="10681"/>
                  <a:pt x="15581" y="1"/>
                  <a:pt x="24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14"/>
          <p:cNvGrpSpPr/>
          <p:nvPr/>
        </p:nvGrpSpPr>
        <p:grpSpPr>
          <a:xfrm>
            <a:off x="420980" y="279850"/>
            <a:ext cx="889188" cy="1804100"/>
            <a:chOff x="427630" y="200200"/>
            <a:chExt cx="889188" cy="1804100"/>
          </a:xfrm>
        </p:grpSpPr>
        <p:sp>
          <p:nvSpPr>
            <p:cNvPr id="211" name="Google Shape;211;p14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096069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096069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096069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096069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096069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096069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096069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096069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91" y="0"/>
                    <a:pt x="0" y="92"/>
                    <a:pt x="0" y="244"/>
                  </a:cubicBezTo>
                  <a:cubicBezTo>
                    <a:pt x="0" y="396"/>
                    <a:pt x="91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096069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096069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096069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096069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3"/>
                    <a:pt x="0" y="275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927304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927304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927304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927304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927304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927304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927304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927304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27304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27304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927304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927304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61849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61849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61849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61849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61849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61849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761849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61849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17" y="396"/>
                    <a:pt x="517" y="244"/>
                  </a:cubicBezTo>
                  <a:cubicBezTo>
                    <a:pt x="51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61849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61849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761849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761849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75"/>
                  </a:cubicBezTo>
                  <a:cubicBezTo>
                    <a:pt x="51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96394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96394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96394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96394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596394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596394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96394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96394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96394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596394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596394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596394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27630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27630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27630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27630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27630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27630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27630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27630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7630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27630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27630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27630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4"/>
          <p:cNvSpPr/>
          <p:nvPr/>
        </p:nvSpPr>
        <p:spPr>
          <a:xfrm>
            <a:off x="720000" y="6109284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9547009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14"/>
          <p:cNvGrpSpPr/>
          <p:nvPr/>
        </p:nvGrpSpPr>
        <p:grpSpPr>
          <a:xfrm>
            <a:off x="7954705" y="6367165"/>
            <a:ext cx="4978474" cy="343493"/>
            <a:chOff x="894482" y="6367165"/>
            <a:chExt cx="4978474" cy="343493"/>
          </a:xfrm>
        </p:grpSpPr>
        <p:pic>
          <p:nvPicPr>
            <p:cNvPr id="298" name="Google Shape;29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4482" y="6367165"/>
              <a:ext cx="854284" cy="343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4"/>
            <p:cNvSpPr txBox="1"/>
            <p:nvPr/>
          </p:nvSpPr>
          <p:spPr>
            <a:xfrm>
              <a:off x="1805048" y="6413213"/>
              <a:ext cx="40679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2020 VMO JSC. All rights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reserved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11983809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11983809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7200"/>
          </a:solidFill>
          <a:ln>
            <a:noFill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mvanlinh20111993/k8s-examp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%3cpersonal-token%3e@github.com/phamvanlinh20111993/k8s-example.gi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olsqa.com/jenkins/what-is-jenkins/" TargetMode="External"/><Relationship Id="rId3" Type="http://schemas.openxmlformats.org/officeDocument/2006/relationships/hyperlink" Target="https://kubernetes.io/docs/tutorials/kubernetes-basics/update/update-intro/" TargetMode="External"/><Relationship Id="rId7" Type="http://schemas.openxmlformats.org/officeDocument/2006/relationships/hyperlink" Target="https://www.linkedin.com/pulse/integrating-kubernetes-jenkins-github-docker-milind-verma" TargetMode="External"/><Relationship Id="rId12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pulse/configuring-cicd-kubernetes-jenkins-anant-jakhmola" TargetMode="External"/><Relationship Id="rId11" Type="http://schemas.openxmlformats.org/officeDocument/2006/relationships/hyperlink" Target="https://microk8s.io/docs/registry-built-in" TargetMode="External"/><Relationship Id="rId5" Type="http://schemas.openxmlformats.org/officeDocument/2006/relationships/hyperlink" Target="https://www.educative.io/blog/kubernetes-deployments-strategies" TargetMode="External"/><Relationship Id="rId10" Type="http://schemas.openxmlformats.org/officeDocument/2006/relationships/hyperlink" Target="https://microk8s.io/docs/registry-images" TargetMode="External"/><Relationship Id="rId4" Type="http://schemas.openxmlformats.org/officeDocument/2006/relationships/hyperlink" Target="https://www.bluematador.com/blog/kubernetes-deployments-rolling-update-configuration" TargetMode="External"/><Relationship Id="rId9" Type="http://schemas.openxmlformats.org/officeDocument/2006/relationships/hyperlink" Target="https://www.devopsschool.com/blog/jenkins-architecture-explained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"/>
          <p:cNvSpPr txBox="1">
            <a:spLocks noGrp="1"/>
          </p:cNvSpPr>
          <p:nvPr>
            <p:ph type="ctrTitle"/>
          </p:nvPr>
        </p:nvSpPr>
        <p:spPr>
          <a:xfrm>
            <a:off x="1524000" y="2113452"/>
            <a:ext cx="9144000" cy="13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7200"/>
              </a:buClr>
            </a:pPr>
            <a:r>
              <a:rPr lang="en-US" dirty="0" smtClean="0">
                <a:solidFill>
                  <a:srgbClr val="FF7200"/>
                </a:solidFill>
              </a:rPr>
              <a:t>Jenkins </a:t>
            </a:r>
            <a:r>
              <a:rPr lang="en-US" dirty="0">
                <a:solidFill>
                  <a:srgbClr val="FF7200"/>
                </a:solidFill>
              </a:rPr>
              <a:t>Build K8S</a:t>
            </a:r>
            <a:endParaRPr dirty="0">
              <a:solidFill>
                <a:srgbClr val="FF7200"/>
              </a:solidFill>
            </a:endParaRPr>
          </a:p>
        </p:txBody>
      </p:sp>
      <p:sp>
        <p:nvSpPr>
          <p:cNvPr id="335" name="Google Shape;335;p1"/>
          <p:cNvSpPr txBox="1">
            <a:spLocks noGrp="1"/>
          </p:cNvSpPr>
          <p:nvPr>
            <p:ph type="subTitle" idx="4294967295"/>
          </p:nvPr>
        </p:nvSpPr>
        <p:spPr>
          <a:xfrm>
            <a:off x="1524000" y="3429000"/>
            <a:ext cx="9144000" cy="203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Clr>
                <a:srgbClr val="263238"/>
              </a:buClr>
              <a:buNone/>
            </a:pPr>
            <a:r>
              <a:rPr lang="en-US" dirty="0"/>
              <a:t>Presenter: </a:t>
            </a:r>
            <a:r>
              <a:rPr lang="en-US" dirty="0" smtClean="0"/>
              <a:t>Michael Pham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Continuous Integration and Delivery with Jenkins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1" y="1512004"/>
            <a:ext cx="5709776" cy="4879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8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Jenkins Architecture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5" y="1502350"/>
            <a:ext cx="6262290" cy="44357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5548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3. </a:t>
            </a:r>
            <a:r>
              <a:rPr lang="en-US" sz="2400" dirty="0">
                <a:solidFill>
                  <a:srgbClr val="351C75"/>
                </a:solidFill>
              </a:rPr>
              <a:t>Setup CI/CD on </a:t>
            </a:r>
            <a:r>
              <a:rPr lang="en-US" sz="2400" dirty="0" err="1">
                <a:solidFill>
                  <a:srgbClr val="351C75"/>
                </a:solidFill>
              </a:rPr>
              <a:t>Kubernetes</a:t>
            </a:r>
            <a:r>
              <a:rPr lang="en-US" sz="2400" dirty="0">
                <a:solidFill>
                  <a:srgbClr val="351C75"/>
                </a:solidFill>
              </a:rPr>
              <a:t> with Jenkins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75" y="1856314"/>
            <a:ext cx="7282250" cy="3256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65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Basic use case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9" name="Google Shape;358;g19eba2fb80d_0_0"/>
          <p:cNvSpPr txBox="1">
            <a:spLocks/>
          </p:cNvSpPr>
          <p:nvPr/>
        </p:nvSpPr>
        <p:spPr>
          <a:xfrm>
            <a:off x="682500" y="1654750"/>
            <a:ext cx="4045200" cy="367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  <a:defRPr sz="3200" b="0" i="0" u="none" strike="noStrike" cap="non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l"/>
            <a:r>
              <a:rPr lang="en-US" sz="1600" dirty="0" smtClean="0"/>
              <a:t>1. Developer </a:t>
            </a:r>
            <a:r>
              <a:rPr lang="en-US" sz="1600" dirty="0"/>
              <a:t>create pull request to develop branch. </a:t>
            </a:r>
          </a:p>
          <a:p>
            <a:pPr marL="336550" indent="-285750" algn="l">
              <a:buFont typeface="Symbol" panose="05050102010706020507" pitchFamily="18" charset="2"/>
              <a:buChar char="Þ"/>
            </a:pPr>
            <a:r>
              <a:rPr lang="en-US" sz="1600" dirty="0" smtClean="0"/>
              <a:t>Jenkins </a:t>
            </a:r>
            <a:r>
              <a:rPr lang="en-US" sz="1600" dirty="0"/>
              <a:t>auto trigger test this branch</a:t>
            </a:r>
            <a:r>
              <a:rPr lang="en-US" sz="1600" dirty="0" smtClean="0"/>
              <a:t>.</a:t>
            </a:r>
          </a:p>
          <a:p>
            <a:pPr marL="50800" indent="0" algn="l"/>
            <a:endParaRPr lang="en-US" sz="1600" dirty="0" smtClean="0"/>
          </a:p>
          <a:p>
            <a:pPr marL="50800" indent="0" algn="l"/>
            <a:r>
              <a:rPr lang="en-US" sz="1600" dirty="0" smtClean="0"/>
              <a:t>2. </a:t>
            </a:r>
            <a:r>
              <a:rPr lang="en-US" sz="1600" dirty="0"/>
              <a:t>Jenkins auto </a:t>
            </a:r>
            <a:r>
              <a:rPr lang="en-US" sz="1600" dirty="0" smtClean="0"/>
              <a:t> close pull request when test pull request is </a:t>
            </a:r>
            <a:r>
              <a:rPr lang="en-US" sz="1600" smtClean="0"/>
              <a:t>marked as failure</a:t>
            </a:r>
            <a:r>
              <a:rPr lang="en-US" sz="1600" dirty="0" smtClean="0"/>
              <a:t>. </a:t>
            </a:r>
          </a:p>
          <a:p>
            <a:pPr marL="50800" indent="0" algn="l"/>
            <a:endParaRPr lang="en-US" sz="1600" dirty="0"/>
          </a:p>
          <a:p>
            <a:pPr marL="50800" indent="0" algn="l"/>
            <a:r>
              <a:rPr lang="en-US" sz="1600" dirty="0"/>
              <a:t>3</a:t>
            </a:r>
            <a:r>
              <a:rPr lang="en-US" sz="1600" dirty="0" smtClean="0"/>
              <a:t>. </a:t>
            </a:r>
            <a:r>
              <a:rPr lang="en-US" sz="1600" dirty="0" smtClean="0"/>
              <a:t>Admin </a:t>
            </a:r>
            <a:r>
              <a:rPr lang="en-US" sz="1600" dirty="0"/>
              <a:t>approval and merge this pull request to develop branch.</a:t>
            </a:r>
          </a:p>
          <a:p>
            <a:pPr marL="50800" indent="0" algn="l"/>
            <a:r>
              <a:rPr lang="en-US" sz="1600" dirty="0"/>
              <a:t>=&gt; Jenkins auto trigger build newest source code to K8S Server</a:t>
            </a:r>
          </a:p>
          <a:p>
            <a:pPr marL="0" indent="0" algn="just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endParaRPr lang="en-US"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indent="-228600" algn="just">
              <a:spcBef>
                <a:spcPts val="400"/>
              </a:spcBef>
            </a:pPr>
            <a:endParaRPr lang="en-US"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00" y="1630389"/>
            <a:ext cx="7086600" cy="43091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811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Preparation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9" name="Google Shape;358;g19eba2fb80d_0_0"/>
          <p:cNvSpPr txBox="1">
            <a:spLocks/>
          </p:cNvSpPr>
          <p:nvPr/>
        </p:nvSpPr>
        <p:spPr>
          <a:xfrm>
            <a:off x="2014330" y="1502350"/>
            <a:ext cx="8792830" cy="479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  <a:defRPr sz="3200" b="0" i="0" u="none" strike="noStrike" cap="non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1600" b="1" dirty="0" smtClean="0"/>
              <a:t>1. Source </a:t>
            </a:r>
            <a:r>
              <a:rPr lang="en-US" sz="1600" b="1" dirty="0"/>
              <a:t>code</a:t>
            </a:r>
            <a:r>
              <a:rPr lang="en-US" sz="1600" dirty="0"/>
              <a:t>: https://github.com/haunxhus/k8s-aws-microservices, branch </a:t>
            </a:r>
            <a:r>
              <a:rPr lang="en-US" sz="1600" dirty="0" smtClean="0"/>
              <a:t>main</a:t>
            </a:r>
            <a:endParaRPr lang="en-US" sz="1600" dirty="0"/>
          </a:p>
          <a:p>
            <a:pPr algn="l"/>
            <a:r>
              <a:rPr lang="en-US" sz="1600" b="1" dirty="0"/>
              <a:t>2. Jenkins server</a:t>
            </a:r>
            <a:r>
              <a:rPr lang="en-US" sz="16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Memory: Min 4Gi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Disk: Min </a:t>
            </a:r>
            <a:r>
              <a:rPr lang="en-US" sz="1400" dirty="0" smtClean="0"/>
              <a:t>20Gi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OS</a:t>
            </a:r>
            <a:r>
              <a:rPr lang="en-US" sz="1400" dirty="0"/>
              <a:t>: Ubuntu 18.04 </a:t>
            </a:r>
          </a:p>
          <a:p>
            <a:pPr algn="l"/>
            <a:r>
              <a:rPr lang="en-US" sz="1600" b="1" dirty="0"/>
              <a:t>3. </a:t>
            </a:r>
            <a:r>
              <a:rPr lang="en-US" sz="1600" b="1" dirty="0" err="1"/>
              <a:t>Docker</a:t>
            </a:r>
            <a:r>
              <a:rPr lang="en-US" sz="1600" b="1" dirty="0"/>
              <a:t> registry server (private registry):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Memory: Min 8Gi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Disk: Min 50gi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OS: Ubuntu </a:t>
            </a:r>
            <a:r>
              <a:rPr lang="en-US" sz="1400" dirty="0" smtClean="0"/>
              <a:t>18.04</a:t>
            </a:r>
            <a:endParaRPr lang="en-US" sz="1400" dirty="0"/>
          </a:p>
          <a:p>
            <a:pPr algn="l"/>
            <a:r>
              <a:rPr lang="en-US" sz="1600" b="1" dirty="0"/>
              <a:t>4. </a:t>
            </a:r>
            <a:r>
              <a:rPr lang="en-US" sz="1600" b="1" dirty="0" err="1"/>
              <a:t>Kubernetes</a:t>
            </a:r>
            <a:r>
              <a:rPr lang="en-US" sz="1600" b="1" dirty="0"/>
              <a:t> server using microk8s: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memory: Min 18Gi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Disk: Min 60Gi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OS: Ubuntu 18.04</a:t>
            </a:r>
          </a:p>
        </p:txBody>
      </p:sp>
    </p:spTree>
    <p:extLst>
      <p:ext uri="{BB962C8B-B14F-4D97-AF65-F5344CB8AC3E}">
        <p14:creationId xmlns:p14="http://schemas.microsoft.com/office/powerpoint/2010/main" val="2694156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Setup Jenkins Server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6" name="Google Shape;358;g19eba2fb80d_0_0"/>
          <p:cNvSpPr txBox="1">
            <a:spLocks/>
          </p:cNvSpPr>
          <p:nvPr/>
        </p:nvSpPr>
        <p:spPr>
          <a:xfrm>
            <a:off x="682500" y="16547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  <a:defRPr sz="3200" b="0" i="0" u="none" strike="noStrike" cap="non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l"/>
            <a:r>
              <a:rPr lang="en-US" sz="1600" b="1" dirty="0"/>
              <a:t>1. Dashboard &gt; Manage Jenkins &gt; Plugin Manager</a:t>
            </a:r>
          </a:p>
          <a:p>
            <a:pPr marL="7937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Install </a:t>
            </a:r>
            <a:r>
              <a:rPr lang="en-US" sz="1600" dirty="0" err="1"/>
              <a:t>GitHub</a:t>
            </a:r>
            <a:r>
              <a:rPr lang="en-US" sz="1600" dirty="0"/>
              <a:t> Pull Request Builder Plugin.</a:t>
            </a:r>
          </a:p>
          <a:p>
            <a:pPr marL="7937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Install </a:t>
            </a:r>
            <a:r>
              <a:rPr lang="en-US" sz="1600" dirty="0" err="1"/>
              <a:t>Github</a:t>
            </a:r>
            <a:r>
              <a:rPr lang="en-US" sz="1600" dirty="0"/>
              <a:t> plugin</a:t>
            </a:r>
            <a:r>
              <a:rPr lang="en-US" sz="1600" dirty="0" smtClean="0"/>
              <a:t>.</a:t>
            </a:r>
          </a:p>
          <a:p>
            <a:pPr marL="50800" indent="0" algn="l"/>
            <a:endParaRPr lang="en-US" sz="1600" dirty="0"/>
          </a:p>
          <a:p>
            <a:pPr marL="50800" indent="0"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2. Dashboard &gt; Manage Jenkins &gt; Configure System -&gt;  </a:t>
            </a:r>
            <a:r>
              <a:rPr lang="en-US" sz="1600" b="1" dirty="0" err="1"/>
              <a:t>GitHub</a:t>
            </a:r>
            <a:r>
              <a:rPr lang="en-US" sz="1600" b="1" dirty="0"/>
              <a:t> Pull Request Builder</a:t>
            </a:r>
          </a:p>
          <a:p>
            <a:pPr marL="7937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en-US" sz="1600" dirty="0" err="1"/>
              <a:t>Auth</a:t>
            </a:r>
            <a:r>
              <a:rPr lang="en-US" sz="1600" dirty="0"/>
              <a:t>/Credentials add personal </a:t>
            </a:r>
            <a:r>
              <a:rPr lang="en-US" sz="1600" dirty="0" err="1"/>
              <a:t>Github</a:t>
            </a:r>
            <a:r>
              <a:rPr lang="en-US" sz="1600" dirty="0"/>
              <a:t> token</a:t>
            </a:r>
          </a:p>
          <a:p>
            <a:pPr marL="7937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Admin </a:t>
            </a:r>
            <a:r>
              <a:rPr lang="en-US" sz="1600" dirty="0"/>
              <a:t>list /Advanced/ </a:t>
            </a:r>
            <a:r>
              <a:rPr lang="en-US" sz="1600" dirty="0" err="1"/>
              <a:t>Crontab</a:t>
            </a:r>
            <a:r>
              <a:rPr lang="en-US" sz="1600" dirty="0"/>
              <a:t> line set * * * * *</a:t>
            </a:r>
          </a:p>
          <a:p>
            <a:pPr marL="7937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Application </a:t>
            </a:r>
            <a:r>
              <a:rPr lang="en-US" sz="1600" dirty="0"/>
              <a:t>Setup/ Commit Status Build Result add build result messages for SUCCESS, ERROR, FAILURE status</a:t>
            </a:r>
          </a:p>
          <a:p>
            <a:pPr marL="0" indent="0" algn="just">
              <a:lnSpc>
                <a:spcPct val="115000"/>
              </a:lnSpc>
              <a:spcBef>
                <a:spcPts val="400"/>
              </a:spcBef>
            </a:pPr>
            <a:endParaRPr lang="en-US"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indent="0" algn="just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endParaRPr lang="en-US"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indent="-228600" algn="just">
              <a:spcBef>
                <a:spcPts val="400"/>
              </a:spcBef>
            </a:pPr>
            <a:endParaRPr lang="en-US"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340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Setup Jenkins Server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6" name="Google Shape;358;g19eba2fb80d_0_0"/>
          <p:cNvSpPr txBox="1">
            <a:spLocks/>
          </p:cNvSpPr>
          <p:nvPr/>
        </p:nvSpPr>
        <p:spPr>
          <a:xfrm>
            <a:off x="682500" y="16547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  <a:defRPr sz="3200" b="0" i="0" u="none" strike="noStrike" cap="non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1600" b="1" dirty="0" smtClean="0"/>
              <a:t>3. </a:t>
            </a:r>
            <a:r>
              <a:rPr lang="en-US" sz="1600" b="1" i="1" dirty="0"/>
              <a:t>Dashboard/&lt;Item name&gt;/Configuration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i="1" dirty="0" err="1"/>
              <a:t>GitHub</a:t>
            </a:r>
            <a:r>
              <a:rPr lang="en-US" sz="1400" i="1" dirty="0"/>
              <a:t> project </a:t>
            </a:r>
            <a:r>
              <a:rPr lang="en-US" sz="1400" dirty="0"/>
              <a:t>add </a:t>
            </a:r>
            <a:r>
              <a:rPr lang="en-US" sz="1400" i="1" dirty="0"/>
              <a:t>Project url: </a:t>
            </a:r>
            <a:r>
              <a:rPr lang="en-US" sz="1400" i="1" dirty="0">
                <a:hlinkClick r:id="rId3"/>
              </a:rPr>
              <a:t>https://github.com/phamvanlinh20111993/k8s-example/</a:t>
            </a:r>
            <a:endParaRPr lang="en-US" sz="14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i="1" dirty="0"/>
              <a:t>Source Code Management/</a:t>
            </a:r>
            <a:r>
              <a:rPr lang="en-US" sz="1400" i="1" dirty="0" err="1"/>
              <a:t>Git</a:t>
            </a:r>
            <a:r>
              <a:rPr lang="en-US" sz="1400" i="1" dirty="0"/>
              <a:t> </a:t>
            </a:r>
            <a:r>
              <a:rPr lang="en-US" sz="1400" dirty="0"/>
              <a:t>add</a:t>
            </a:r>
            <a:r>
              <a:rPr lang="en-US" sz="1400" i="1" dirty="0"/>
              <a:t> Repository URL: </a:t>
            </a:r>
            <a:r>
              <a:rPr lang="en-US" sz="1400" i="1" dirty="0">
                <a:hlinkClick r:id="rId4"/>
              </a:rPr>
              <a:t>https://&lt;personal-token&gt;@github.com/phamvanlinh20111993/k8s-example.git</a:t>
            </a:r>
            <a:r>
              <a:rPr lang="en-US" sz="1400" i="1" dirty="0"/>
              <a:t> </a:t>
            </a:r>
            <a:r>
              <a:rPr lang="en-US" sz="1400" dirty="0"/>
              <a:t>and</a:t>
            </a:r>
            <a:r>
              <a:rPr lang="en-US" sz="1400" i="1" dirty="0"/>
              <a:t> Credentials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In</a:t>
            </a:r>
            <a:r>
              <a:rPr lang="en-US" sz="1400" i="1" dirty="0"/>
              <a:t> Branches to build</a:t>
            </a:r>
          </a:p>
          <a:p>
            <a:pPr marL="1401318" lvl="3" indent="-285750">
              <a:buFont typeface="Wingdings" panose="05000000000000000000" pitchFamily="2" charset="2"/>
              <a:buChar char="§"/>
            </a:pPr>
            <a:r>
              <a:rPr lang="en-US" sz="1300" i="1" dirty="0" smtClean="0"/>
              <a:t>*/</a:t>
            </a:r>
            <a:r>
              <a:rPr lang="en-US" sz="1300" i="1" dirty="0"/>
              <a:t>develop =&gt; </a:t>
            </a:r>
            <a:r>
              <a:rPr lang="en-US" sz="1300" dirty="0"/>
              <a:t>auto trigger when have new commit in develop branch</a:t>
            </a:r>
          </a:p>
          <a:p>
            <a:pPr marL="1401318" lvl="3" indent="-285750">
              <a:buFont typeface="Wingdings" panose="05000000000000000000" pitchFamily="2" charset="2"/>
              <a:buChar char="§"/>
            </a:pPr>
            <a:r>
              <a:rPr lang="en-US" sz="1300" i="1" dirty="0" smtClean="0"/>
              <a:t>${</a:t>
            </a:r>
            <a:r>
              <a:rPr lang="en-US" sz="1300" i="1" dirty="0" err="1"/>
              <a:t>ghprbActualCommit</a:t>
            </a:r>
            <a:r>
              <a:rPr lang="en-US" sz="1300" i="1" dirty="0"/>
              <a:t>} =&gt; </a:t>
            </a:r>
            <a:r>
              <a:rPr lang="en-US" sz="1300" dirty="0"/>
              <a:t>auto trigger when create pull request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In</a:t>
            </a:r>
            <a:r>
              <a:rPr lang="en-US" sz="1400" i="1" dirty="0"/>
              <a:t> Build Triggers </a:t>
            </a:r>
          </a:p>
          <a:p>
            <a:pPr marL="1401318" lvl="3" indent="-285750">
              <a:buFont typeface="Wingdings" panose="05000000000000000000" pitchFamily="2" charset="2"/>
              <a:buChar char="§"/>
            </a:pPr>
            <a:r>
              <a:rPr lang="en-US" sz="1300" dirty="0" smtClean="0"/>
              <a:t>Click </a:t>
            </a:r>
            <a:r>
              <a:rPr lang="en-US" sz="1300" dirty="0"/>
              <a:t>check </a:t>
            </a:r>
            <a:r>
              <a:rPr lang="en-US" sz="1300" i="1" dirty="0" err="1"/>
              <a:t>GitHub</a:t>
            </a:r>
            <a:r>
              <a:rPr lang="en-US" sz="1300" i="1" dirty="0"/>
              <a:t> Pull Request Builder</a:t>
            </a:r>
          </a:p>
          <a:p>
            <a:pPr marL="1401318" lvl="3" indent="-285750">
              <a:buFont typeface="Wingdings" panose="05000000000000000000" pitchFamily="2" charset="2"/>
              <a:buChar char="§"/>
            </a:pPr>
            <a:r>
              <a:rPr lang="en-US" sz="1300" dirty="0" smtClean="0"/>
              <a:t>Click </a:t>
            </a:r>
            <a:r>
              <a:rPr lang="en-US" sz="1300" dirty="0"/>
              <a:t>check </a:t>
            </a:r>
            <a:r>
              <a:rPr lang="nb-NO" sz="1300" i="1" dirty="0"/>
              <a:t>GitHub hook trigger for GITScm polling</a:t>
            </a:r>
            <a:endParaRPr lang="en-US" sz="13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In</a:t>
            </a:r>
            <a:r>
              <a:rPr lang="en-US" sz="1400" i="1" dirty="0"/>
              <a:t> Build Steps </a:t>
            </a:r>
            <a:r>
              <a:rPr lang="en-US" sz="1400" dirty="0"/>
              <a:t>add</a:t>
            </a:r>
            <a:r>
              <a:rPr lang="en-US" sz="1400" i="1" dirty="0"/>
              <a:t> build step to </a:t>
            </a:r>
            <a:r>
              <a:rPr lang="en-US" sz="1400" dirty="0"/>
              <a:t>define steps build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In</a:t>
            </a:r>
            <a:r>
              <a:rPr lang="en-US" sz="1400" i="1" dirty="0"/>
              <a:t> Post-build Actions </a:t>
            </a:r>
            <a:r>
              <a:rPr lang="en-US" sz="1400" dirty="0"/>
              <a:t>add </a:t>
            </a:r>
            <a:r>
              <a:rPr lang="en-US" sz="1400" i="1" dirty="0"/>
              <a:t>E-mail Notification </a:t>
            </a:r>
            <a:r>
              <a:rPr lang="en-US" sz="1400" dirty="0"/>
              <a:t>when build success or fail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endParaRPr lang="en-US" sz="14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endParaRPr lang="en-US" sz="14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indent="-228600" algn="l">
              <a:spcBef>
                <a:spcPts val="400"/>
              </a:spcBef>
            </a:pPr>
            <a:endParaRPr lang="en-US" sz="14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609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Setup Jenkins Server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39" y="1737360"/>
            <a:ext cx="9462282" cy="4522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841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Create </a:t>
            </a:r>
            <a:r>
              <a:rPr lang="en-US" sz="2400" dirty="0" err="1">
                <a:solidFill>
                  <a:srgbClr val="351C75"/>
                </a:solidFill>
              </a:rPr>
              <a:t>Github</a:t>
            </a:r>
            <a:r>
              <a:rPr lang="en-US" sz="2400" dirty="0">
                <a:solidFill>
                  <a:srgbClr val="351C75"/>
                </a:solidFill>
              </a:rPr>
              <a:t> </a:t>
            </a:r>
            <a:r>
              <a:rPr lang="en-US" sz="2400" dirty="0" err="1">
                <a:solidFill>
                  <a:srgbClr val="351C75"/>
                </a:solidFill>
              </a:rPr>
              <a:t>Webhooks</a:t>
            </a:r>
            <a:r>
              <a:rPr lang="en-US" sz="2400" dirty="0">
                <a:solidFill>
                  <a:srgbClr val="351C75"/>
                </a:solidFill>
              </a:rPr>
              <a:t/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012155"/>
            <a:ext cx="10058400" cy="3690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575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Create </a:t>
            </a:r>
            <a:r>
              <a:rPr lang="en-US" sz="2400" dirty="0" err="1">
                <a:solidFill>
                  <a:srgbClr val="351C75"/>
                </a:solidFill>
              </a:rPr>
              <a:t>Github</a:t>
            </a:r>
            <a:r>
              <a:rPr lang="en-US" sz="2400" dirty="0">
                <a:solidFill>
                  <a:srgbClr val="351C75"/>
                </a:solidFill>
              </a:rPr>
              <a:t> </a:t>
            </a:r>
            <a:r>
              <a:rPr lang="en-US" sz="2400" dirty="0" err="1">
                <a:solidFill>
                  <a:srgbClr val="351C75"/>
                </a:solidFill>
              </a:rPr>
              <a:t>Webhooks</a:t>
            </a:r>
            <a:r>
              <a:rPr lang="en-US" sz="2400" dirty="0">
                <a:solidFill>
                  <a:srgbClr val="351C75"/>
                </a:solidFill>
              </a:rPr>
              <a:t/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260639"/>
            <a:ext cx="10058400" cy="3464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18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"/>
          <p:cNvSpPr txBox="1">
            <a:spLocks noGrp="1"/>
          </p:cNvSpPr>
          <p:nvPr>
            <p:ph type="title"/>
          </p:nvPr>
        </p:nvSpPr>
        <p:spPr>
          <a:xfrm>
            <a:off x="2723935" y="644955"/>
            <a:ext cx="67441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2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7200"/>
                </a:solidFill>
              </a:rPr>
              <a:t>TABLE OF CONTENTS</a:t>
            </a:r>
            <a:endParaRPr sz="4800">
              <a:solidFill>
                <a:srgbClr val="FF7200"/>
              </a:solidFill>
            </a:endParaRPr>
          </a:p>
        </p:txBody>
      </p:sp>
      <p:sp>
        <p:nvSpPr>
          <p:cNvPr id="341" name="Google Shape;341;p2"/>
          <p:cNvSpPr txBox="1">
            <a:spLocks noGrp="1"/>
          </p:cNvSpPr>
          <p:nvPr>
            <p:ph type="body" idx="1"/>
          </p:nvPr>
        </p:nvSpPr>
        <p:spPr>
          <a:xfrm>
            <a:off x="3149100" y="2459344"/>
            <a:ext cx="29184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351C75"/>
              </a:buClr>
            </a:pPr>
            <a:r>
              <a:rPr lang="en-US" dirty="0" err="1">
                <a:solidFill>
                  <a:srgbClr val="351C75"/>
                </a:solidFill>
              </a:rPr>
              <a:t>Kubernetes</a:t>
            </a:r>
            <a:r>
              <a:rPr lang="en-US" dirty="0">
                <a:solidFill>
                  <a:srgbClr val="351C75"/>
                </a:solidFill>
              </a:rPr>
              <a:t> Deployment</a:t>
            </a:r>
          </a:p>
        </p:txBody>
      </p:sp>
      <p:sp>
        <p:nvSpPr>
          <p:cNvPr id="342" name="Google Shape;342;p2"/>
          <p:cNvSpPr txBox="1"/>
          <p:nvPr/>
        </p:nvSpPr>
        <p:spPr>
          <a:xfrm>
            <a:off x="3079102" y="2975006"/>
            <a:ext cx="2915297" cy="45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"/>
          <p:cNvSpPr txBox="1"/>
          <p:nvPr/>
        </p:nvSpPr>
        <p:spPr>
          <a:xfrm>
            <a:off x="1954644" y="2274360"/>
            <a:ext cx="946657" cy="123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"/>
          <p:cNvSpPr txBox="1"/>
          <p:nvPr/>
        </p:nvSpPr>
        <p:spPr>
          <a:xfrm>
            <a:off x="7663543" y="2582316"/>
            <a:ext cx="291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51C75"/>
              </a:buClr>
              <a:buSzPts val="2400"/>
            </a:pPr>
            <a:r>
              <a:rPr lang="en-US" sz="2400" b="1" dirty="0">
                <a:solidFill>
                  <a:srgbClr val="351C75"/>
                </a:solidFill>
              </a:rPr>
              <a:t>Jenkins overview</a:t>
            </a:r>
          </a:p>
        </p:txBody>
      </p:sp>
      <p:sp>
        <p:nvSpPr>
          <p:cNvPr id="345" name="Google Shape;345;p2"/>
          <p:cNvSpPr txBox="1"/>
          <p:nvPr/>
        </p:nvSpPr>
        <p:spPr>
          <a:xfrm>
            <a:off x="7663543" y="2893386"/>
            <a:ext cx="2915297" cy="45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"/>
          <p:cNvSpPr txBox="1"/>
          <p:nvPr/>
        </p:nvSpPr>
        <p:spPr>
          <a:xfrm>
            <a:off x="6539085" y="2192740"/>
            <a:ext cx="946657" cy="123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"/>
          <p:cNvSpPr txBox="1"/>
          <p:nvPr/>
        </p:nvSpPr>
        <p:spPr>
          <a:xfrm>
            <a:off x="3075999" y="4128750"/>
            <a:ext cx="2918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351C75"/>
                </a:solidFill>
              </a:rPr>
              <a:t>Setup CI/CD on </a:t>
            </a:r>
            <a:r>
              <a:rPr lang="en-US" sz="2400" b="1" dirty="0" err="1">
                <a:solidFill>
                  <a:srgbClr val="351C75"/>
                </a:solidFill>
              </a:rPr>
              <a:t>Kubernetes</a:t>
            </a:r>
            <a:r>
              <a:rPr lang="en-US" sz="2400" b="1" dirty="0">
                <a:solidFill>
                  <a:srgbClr val="351C75"/>
                </a:solidFill>
              </a:rPr>
              <a:t> with Jenkins</a:t>
            </a:r>
            <a:endParaRPr sz="1400" b="0" i="0" u="none" strike="noStrike" cap="none" dirty="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"/>
          <p:cNvSpPr txBox="1"/>
          <p:nvPr/>
        </p:nvSpPr>
        <p:spPr>
          <a:xfrm>
            <a:off x="3079102" y="4432626"/>
            <a:ext cx="2915297" cy="45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"/>
          <p:cNvSpPr txBox="1"/>
          <p:nvPr/>
        </p:nvSpPr>
        <p:spPr>
          <a:xfrm>
            <a:off x="1954644" y="3731980"/>
            <a:ext cx="946657" cy="123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"/>
          <p:cNvSpPr txBox="1"/>
          <p:nvPr/>
        </p:nvSpPr>
        <p:spPr>
          <a:xfrm>
            <a:off x="7660440" y="3877943"/>
            <a:ext cx="29184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51C75"/>
              </a:buClr>
              <a:buSzPts val="2400"/>
            </a:pPr>
            <a:r>
              <a:rPr lang="en-US" sz="2400" b="1" dirty="0">
                <a:solidFill>
                  <a:srgbClr val="351C75"/>
                </a:solidFill>
              </a:rPr>
              <a:t>Full demo</a:t>
            </a:r>
          </a:p>
        </p:txBody>
      </p:sp>
      <p:sp>
        <p:nvSpPr>
          <p:cNvPr id="351" name="Google Shape;351;p2"/>
          <p:cNvSpPr txBox="1"/>
          <p:nvPr/>
        </p:nvSpPr>
        <p:spPr>
          <a:xfrm>
            <a:off x="7663543" y="4511136"/>
            <a:ext cx="2915297" cy="45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"/>
          <p:cNvSpPr txBox="1"/>
          <p:nvPr/>
        </p:nvSpPr>
        <p:spPr>
          <a:xfrm>
            <a:off x="6539085" y="3810490"/>
            <a:ext cx="946657" cy="123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SSH from Jenkins Server to K8s Server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1. In Jenkins server. Install and setup SSH-Client using script : https://github.com/haunxhus/k8s-aws-microservices/blob/feature/setup_jenkins/jenkins/ssh_script_client_config_ubuntu18.04.sh </a:t>
            </a:r>
          </a:p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2. Generate public/private key and add public key to 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authorized_keys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file in K8s Server</a:t>
            </a: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173628"/>
            <a:ext cx="4158028" cy="1367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515" y="3147646"/>
            <a:ext cx="6277707" cy="30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SSH from Jenkins Server to K8s Server</a:t>
            </a:r>
            <a:br>
              <a:rPr lang="en-US" sz="2400" dirty="0">
                <a:solidFill>
                  <a:srgbClr val="351C75"/>
                </a:solidFill>
              </a:rPr>
            </a:b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3. In K8s server. Install and setup SSH-Server using script : https://github.com/haunxhus/k8s-aws-microservices/blob/feature/setup_jenkins/jenkins/install_jenkins_server_ubuntu18.04.sh</a:t>
            </a:r>
          </a:p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4. Test SSH connection from Jenkins server to K8S Server: 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ssh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–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vvv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user@remote_IP</a:t>
            </a:r>
            <a:endParaRPr lang="en-US" sz="16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8" y="2919046"/>
            <a:ext cx="9988062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Push Image to </a:t>
            </a:r>
            <a:r>
              <a:rPr lang="en-US" sz="2400" dirty="0" err="1">
                <a:solidFill>
                  <a:srgbClr val="351C75"/>
                </a:solidFill>
              </a:rPr>
              <a:t>Docker</a:t>
            </a:r>
            <a:r>
              <a:rPr lang="en-US" sz="2400" dirty="0">
                <a:solidFill>
                  <a:srgbClr val="351C75"/>
                </a:solidFill>
              </a:rPr>
              <a:t> Registry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Using commands:</a:t>
            </a:r>
          </a:p>
          <a:p>
            <a:pPr marL="742950" lvl="1" indent="-285750">
              <a:lnSpc>
                <a:spcPct val="100000"/>
              </a:lnSpc>
              <a:spcBef>
                <a:spcPts val="1800"/>
              </a:spcBef>
              <a:buSzPts val="1100"/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sudo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docker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load -</a:t>
            </a: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i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$HOME/microservice-k8s-tar/$COMMIT_HASH/image/$FILE</a:t>
            </a:r>
          </a:p>
          <a:p>
            <a:pPr marL="742950" lvl="1" indent="-285750">
              <a:lnSpc>
                <a:spcPct val="100000"/>
              </a:lnSpc>
              <a:spcBef>
                <a:spcPts val="1800"/>
              </a:spcBef>
              <a:buSzPts val="1100"/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sudo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docker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tag "$CNAME:$IMAGE_VERSION"  $REGISTRY_URL/"$CNAME:$IMAGE_VERSION“</a:t>
            </a:r>
          </a:p>
          <a:p>
            <a:pPr marL="742950" lvl="1" indent="-285750">
              <a:lnSpc>
                <a:spcPct val="100000"/>
              </a:lnSpc>
              <a:spcBef>
                <a:spcPts val="1800"/>
              </a:spcBef>
              <a:buSzPts val="1100"/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sudo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404040"/>
                </a:solidFill>
                <a:highlight>
                  <a:srgbClr val="FFFFFF"/>
                </a:highlight>
              </a:rPr>
              <a:t>docker</a:t>
            </a:r>
            <a:r>
              <a:rPr lang="en-US" sz="1500" dirty="0">
                <a:solidFill>
                  <a:srgbClr val="404040"/>
                </a:solidFill>
                <a:highlight>
                  <a:srgbClr val="FFFFFF"/>
                </a:highlight>
              </a:rPr>
              <a:t> push $REGISTRY_URL/"$CNAME:$IMAGE_VERSION"</a:t>
            </a:r>
          </a:p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3" y="3758300"/>
            <a:ext cx="10525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Pull Image from </a:t>
            </a:r>
            <a:r>
              <a:rPr lang="en-US" sz="2400" dirty="0" err="1">
                <a:solidFill>
                  <a:srgbClr val="351C75"/>
                </a:solidFill>
              </a:rPr>
              <a:t>Docker</a:t>
            </a:r>
            <a:r>
              <a:rPr lang="en-US" sz="2400" dirty="0">
                <a:solidFill>
                  <a:srgbClr val="351C75"/>
                </a:solidFill>
              </a:rPr>
              <a:t> Registry And Build In K8s Server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404040"/>
                </a:solidFill>
                <a:highlight>
                  <a:srgbClr val="FFFFFF"/>
                </a:highlight>
              </a:rPr>
              <a:t>Change image version using commands:</a:t>
            </a:r>
          </a:p>
          <a:p>
            <a:pPr marL="285750" lvl="0" indent="-28575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rgbClr val="404040"/>
                </a:solidFill>
                <a:highlight>
                  <a:srgbClr val="FFFFFF"/>
                </a:highlight>
              </a:rPr>
              <a:t>sudo</a:t>
            </a:r>
            <a:r>
              <a:rPr lang="en-US" sz="16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microk8s 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kubectl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set image deployment/$DEPLOYNAME -n=$K8S_SERVICE_NAMSPACE $CONTAINERNAME=$REGISTRY_URL/"${SPLIT[0]}:$IMAGE_VERSION" --record</a:t>
            </a:r>
          </a:p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404040"/>
                </a:solidFill>
                <a:highlight>
                  <a:srgbClr val="FFFFFF"/>
                </a:highlight>
              </a:rPr>
              <a:t>Change k8s </a:t>
            </a:r>
            <a:r>
              <a:rPr lang="en-US" sz="1600" b="1" dirty="0" err="1">
                <a:solidFill>
                  <a:srgbClr val="404040"/>
                </a:solidFill>
                <a:highlight>
                  <a:srgbClr val="FFFFFF"/>
                </a:highlight>
              </a:rPr>
              <a:t>config</a:t>
            </a:r>
            <a:r>
              <a:rPr lang="en-US" sz="1600" b="1" dirty="0">
                <a:solidFill>
                  <a:srgbClr val="404040"/>
                </a:solidFill>
                <a:highlight>
                  <a:srgbClr val="FFFFFF"/>
                </a:highlight>
              </a:rPr>
              <a:t> using commands:</a:t>
            </a:r>
          </a:p>
          <a:p>
            <a:pPr marL="285750" lvl="0" indent="-28575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rgbClr val="404040"/>
                </a:solidFill>
                <a:highlight>
                  <a:srgbClr val="FFFFFF"/>
                </a:highlight>
              </a:rPr>
              <a:t>sudo</a:t>
            </a:r>
            <a:r>
              <a:rPr lang="en-US" sz="16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microk8s 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kubectl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apply -f $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file_config_name</a:t>
            </a:r>
            <a:endParaRPr lang="en-US" sz="16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404040"/>
                </a:solidFill>
                <a:highlight>
                  <a:srgbClr val="FFFFFF"/>
                </a:highlight>
              </a:rPr>
              <a:t>Check rollout deployment history:</a:t>
            </a:r>
          </a:p>
          <a:p>
            <a:pPr marL="285750" lvl="0" indent="-28575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rgbClr val="404040"/>
                </a:solidFill>
                <a:highlight>
                  <a:srgbClr val="FFFFFF"/>
                </a:highlight>
              </a:rPr>
              <a:t>sudo</a:t>
            </a:r>
            <a:r>
              <a:rPr lang="en-US" sz="16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microk8s </a:t>
            </a:r>
            <a:r>
              <a:rPr lang="en-US" sz="1600" dirty="0" err="1">
                <a:solidFill>
                  <a:srgbClr val="404040"/>
                </a:solidFill>
                <a:highlight>
                  <a:srgbClr val="FFFFFF"/>
                </a:highlight>
              </a:rPr>
              <a:t>kubectl</a:t>
            </a:r>
            <a:r>
              <a:rPr lang="en-US" sz="1600" dirty="0">
                <a:solidFill>
                  <a:srgbClr val="404040"/>
                </a:solidFill>
                <a:highlight>
                  <a:srgbClr val="FFFFFF"/>
                </a:highlight>
              </a:rPr>
              <a:t> rollout history deployment/$DEPLOYNAME -n=$K8S_SERVICE_NAMSPACE</a:t>
            </a:r>
          </a:p>
          <a:p>
            <a:pPr marL="0" lvl="0" indent="0" algn="l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endParaRPr lang="en-US" sz="16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388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Pull Image from </a:t>
            </a:r>
            <a:r>
              <a:rPr lang="en-US" sz="2400" dirty="0" err="1">
                <a:solidFill>
                  <a:srgbClr val="351C75"/>
                </a:solidFill>
              </a:rPr>
              <a:t>Docker</a:t>
            </a:r>
            <a:r>
              <a:rPr lang="en-US" sz="2400" dirty="0">
                <a:solidFill>
                  <a:srgbClr val="351C75"/>
                </a:solidFill>
              </a:rPr>
              <a:t> Registry And Build In K8s Server</a:t>
            </a:r>
            <a:endParaRPr lang="en-US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4418" y="1699254"/>
            <a:ext cx="7089911" cy="44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06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83" y="1846263"/>
            <a:ext cx="9427559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41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01" y="1869246"/>
            <a:ext cx="52342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040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09" y="1883897"/>
            <a:ext cx="10058400" cy="3859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61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63" y="2097844"/>
            <a:ext cx="6963508" cy="3546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94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78" y="1606199"/>
            <a:ext cx="6568491" cy="426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94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eba2fb80d_0_0"/>
          <p:cNvSpPr txBox="1">
            <a:spLocks noGrp="1"/>
          </p:cNvSpPr>
          <p:nvPr>
            <p:ph type="body" idx="2"/>
          </p:nvPr>
        </p:nvSpPr>
        <p:spPr>
          <a:xfrm>
            <a:off x="3279359" y="621766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1. </a:t>
            </a:r>
            <a:r>
              <a:rPr lang="en-US" sz="2400" dirty="0" err="1" smtClean="0">
                <a:solidFill>
                  <a:srgbClr val="351C75"/>
                </a:solidFill>
              </a:rPr>
              <a:t>Kubernetes</a:t>
            </a:r>
            <a:r>
              <a:rPr lang="en-US" sz="2400" dirty="0" smtClean="0">
                <a:solidFill>
                  <a:srgbClr val="351C75"/>
                </a:solidFill>
              </a:rPr>
              <a:t> </a:t>
            </a:r>
            <a:r>
              <a:rPr lang="en-US" sz="2400" dirty="0">
                <a:solidFill>
                  <a:srgbClr val="351C75"/>
                </a:solidFill>
              </a:rPr>
              <a:t>Deployment</a:t>
            </a:r>
            <a:endParaRPr sz="2400" dirty="0"/>
          </a:p>
        </p:txBody>
      </p:sp>
      <p:sp>
        <p:nvSpPr>
          <p:cNvPr id="35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dirty="0" err="1"/>
              <a:t>Kubernetes</a:t>
            </a:r>
            <a:r>
              <a:rPr lang="en-US" sz="1600" dirty="0"/>
              <a:t> deployments are essentially just a wrapper around </a:t>
            </a:r>
            <a:r>
              <a:rPr lang="en-US" sz="1600" i="1" dirty="0" err="1" smtClean="0"/>
              <a:t>Replicasets</a:t>
            </a:r>
            <a:r>
              <a:rPr lang="en-US" sz="1600" i="1" dirty="0" smtClean="0"/>
              <a:t>.</a:t>
            </a:r>
          </a:p>
          <a:p>
            <a:pPr algn="l"/>
            <a:endParaRPr lang="en-US" sz="1600" i="1" dirty="0"/>
          </a:p>
          <a:p>
            <a:pPr algn="l"/>
            <a:r>
              <a:rPr lang="en-US" sz="1600" dirty="0"/>
              <a:t>In Deployment manifest, </a:t>
            </a:r>
            <a:r>
              <a:rPr lang="en-US" sz="1600" b="1" dirty="0" err="1"/>
              <a:t>spec.strategy.type</a:t>
            </a:r>
            <a:r>
              <a:rPr lang="en-US" sz="1600" dirty="0"/>
              <a:t> has two possible </a:t>
            </a:r>
            <a:r>
              <a:rPr lang="en-US" sz="1600" dirty="0" smtClean="0"/>
              <a:t>values:</a:t>
            </a:r>
          </a:p>
          <a:p>
            <a:pPr algn="l"/>
            <a:endParaRPr lang="en-US" sz="1600" dirty="0" smtClean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err="1" smtClean="0"/>
              <a:t>RollingUpdate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smtClean="0"/>
              <a:t>New </a:t>
            </a:r>
            <a:r>
              <a:rPr lang="en-US" sz="1600" dirty="0"/>
              <a:t>pods are added </a:t>
            </a:r>
            <a:endParaRPr lang="en-US" sz="1600" dirty="0" smtClean="0"/>
          </a:p>
          <a:p>
            <a:pPr marL="50800" indent="0" algn="l"/>
            <a:r>
              <a:rPr lang="en-US" sz="1600" dirty="0" smtClean="0"/>
              <a:t>gradually, and </a:t>
            </a:r>
            <a:r>
              <a:rPr lang="en-US" sz="1600" dirty="0"/>
              <a:t>old pods are terminated </a:t>
            </a:r>
            <a:endParaRPr lang="en-US" sz="1600" dirty="0" smtClean="0"/>
          </a:p>
          <a:p>
            <a:pPr marL="50800" indent="0" algn="l"/>
            <a:r>
              <a:rPr lang="en-US" sz="1600" dirty="0" smtClean="0"/>
              <a:t>gradually.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smtClean="0"/>
              <a:t>Recreate: </a:t>
            </a:r>
            <a:r>
              <a:rPr lang="en-US" sz="1600" dirty="0" smtClean="0"/>
              <a:t>All old pods are terminated </a:t>
            </a:r>
          </a:p>
          <a:p>
            <a:pPr marL="50800" indent="0" algn="l"/>
            <a:r>
              <a:rPr lang="en-US" sz="1600" dirty="0" smtClean="0"/>
              <a:t>before any new pods are added.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359" name="Google Shape;359;g19eba2fb80d_0_0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51" y="2329448"/>
            <a:ext cx="7177771" cy="4071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1447481"/>
            <a:ext cx="6581850" cy="449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089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08" y="1846263"/>
            <a:ext cx="8598110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04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77" y="1846263"/>
            <a:ext cx="8973771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550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9" y="1511413"/>
            <a:ext cx="7691518" cy="421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69" y="1554612"/>
            <a:ext cx="7094301" cy="4393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68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2241394"/>
            <a:ext cx="10058400" cy="2490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75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114675"/>
            <a:ext cx="9534525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44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4. </a:t>
            </a:r>
            <a:r>
              <a:rPr lang="en-US" sz="2400" dirty="0">
                <a:solidFill>
                  <a:srgbClr val="351C75"/>
                </a:solidFill>
              </a:rPr>
              <a:t>Full demo</a:t>
            </a:r>
            <a:endParaRPr lang="en-US" sz="24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65" y="1364975"/>
            <a:ext cx="7114599" cy="4525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25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>
                <a:solidFill>
                  <a:srgbClr val="351C75"/>
                </a:solidFill>
              </a:rPr>
              <a:t>References link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18" y="1579560"/>
            <a:ext cx="9992140" cy="4359001"/>
          </a:xfrm>
        </p:spPr>
        <p:txBody>
          <a:bodyPr/>
          <a:lstStyle/>
          <a:p>
            <a:pPr marL="0" indent="0" algn="l">
              <a:lnSpc>
                <a:spcPct val="1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- Rollout update status: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  <a:hlinkClick r:id="rId3"/>
              </a:rPr>
              <a:t>https://kubernetes.io/docs/tutorials/kubernetes-basics/update/update-intro/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  <a:hlinkClick r:id="rId4"/>
              </a:rPr>
              <a:t>https://www.bluematador.com/blog/kubernetes-deployments-rolling-update-configuration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  <a:hlinkClick r:id="rId5"/>
              </a:rPr>
              <a:t>https://www.educative.io/blog/kubernetes-deployments-strategies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- Jenkins with </a:t>
            </a:r>
            <a:r>
              <a:rPr lang="en-US" sz="1600" dirty="0" err="1">
                <a:cs typeface="Times New Roman" panose="02020603050405020304" pitchFamily="18" charset="0"/>
              </a:rPr>
              <a:t>kubernetes</a:t>
            </a:r>
            <a:r>
              <a:rPr lang="en-US" sz="1600" dirty="0">
                <a:cs typeface="Times New Roman" panose="02020603050405020304" pitchFamily="18" charset="0"/>
              </a:rPr>
              <a:t>: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6"/>
              </a:rPr>
              <a:t>https://www.linkedin.com/pulse/configuring-cicd-kubernetes-jenkins-anant-jakhmola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7"/>
              </a:rPr>
              <a:t>https://www.linkedin.com/pulse/integrating-kubernetes-jenkins-github-docker-milind-verma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- Jenkins overview: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8"/>
              </a:rPr>
              <a:t>https://www.toolsqa.com/jenkins/what-is-jenkins/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9"/>
              </a:rPr>
              <a:t>https://www.devopsschool.com/blog/jenkins-architecture-explained/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- Other: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10"/>
              </a:rPr>
              <a:t>https://microk8s.io/docs/registry-images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11"/>
              </a:rPr>
              <a:t>https://microk8s.io/docs/registry-built-in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  <a:hlinkClick r:id="rId11"/>
              </a:rPr>
              <a:t>https://</a:t>
            </a:r>
            <a:r>
              <a:rPr lang="en-US" sz="1600" dirty="0">
                <a:cs typeface="Times New Roman" panose="02020603050405020304" pitchFamily="18" charset="0"/>
              </a:rPr>
              <a:t>docs.docker.com/registry/deploying</a:t>
            </a:r>
            <a:r>
              <a:rPr lang="en-US" sz="1600" dirty="0" smtClean="0">
                <a:cs typeface="Times New Roman" panose="02020603050405020304" pitchFamily="18" charset="0"/>
              </a:rPr>
              <a:t>/</a:t>
            </a:r>
            <a:br>
              <a:rPr lang="en-US" sz="1600" dirty="0" smtClean="0">
                <a:cs typeface="Times New Roman" panose="02020603050405020304" pitchFamily="18" charset="0"/>
              </a:rPr>
            </a:br>
            <a:r>
              <a:rPr lang="en-US" sz="1600" dirty="0">
                <a:hlinkClick r:id="rId12"/>
              </a:rPr>
              <a:t>Configure </a:t>
            </a:r>
            <a:r>
              <a:rPr lang="en-US" sz="1600" dirty="0" err="1">
                <a:hlinkClick r:id="rId12"/>
              </a:rPr>
              <a:t>Liveness</a:t>
            </a:r>
            <a:r>
              <a:rPr lang="en-US" sz="1600" dirty="0">
                <a:hlinkClick r:id="rId12"/>
              </a:rPr>
              <a:t>, Readiness and Startup Probes | </a:t>
            </a:r>
            <a:r>
              <a:rPr lang="en-US" sz="1600" dirty="0" err="1">
                <a:hlinkClick r:id="rId12"/>
              </a:rPr>
              <a:t>Kubernetes</a:t>
            </a: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/>
            </a:r>
            <a:br>
              <a:rPr lang="en-US" sz="1600" dirty="0">
                <a:cs typeface="Times New Roman" panose="02020603050405020304" pitchFamily="18" charset="0"/>
              </a:rPr>
            </a:b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74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"/>
          <p:cNvSpPr txBox="1">
            <a:spLocks noGrp="1"/>
          </p:cNvSpPr>
          <p:nvPr>
            <p:ph type="title"/>
          </p:nvPr>
        </p:nvSpPr>
        <p:spPr>
          <a:xfrm>
            <a:off x="1667283" y="1231739"/>
            <a:ext cx="5257800" cy="208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7200"/>
              </a:buClr>
              <a:buSzPts val="2800"/>
            </a:pPr>
            <a:r>
              <a:rPr lang="en-US" sz="2800" dirty="0"/>
              <a:t>To be the continue</a:t>
            </a:r>
            <a:r>
              <a:rPr lang="en-US" sz="2800" dirty="0" smtClean="0"/>
              <a:t>…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7200"/>
                </a:solidFill>
              </a:rPr>
              <a:t/>
            </a:r>
            <a:br>
              <a:rPr lang="en-US" sz="2800" dirty="0" smtClean="0">
                <a:solidFill>
                  <a:srgbClr val="FF7200"/>
                </a:solidFill>
              </a:rPr>
            </a:br>
            <a:r>
              <a:rPr lang="en-US" sz="2800" dirty="0" smtClean="0">
                <a:solidFill>
                  <a:srgbClr val="FF7200"/>
                </a:solidFill>
              </a:rPr>
              <a:t>Thank </a:t>
            </a:r>
            <a:r>
              <a:rPr lang="en-US" sz="2800" dirty="0">
                <a:solidFill>
                  <a:srgbClr val="FF7200"/>
                </a:solidFill>
              </a:rPr>
              <a:t>you for listening</a:t>
            </a:r>
            <a:endParaRPr dirty="0"/>
          </a:p>
        </p:txBody>
      </p:sp>
      <p:grpSp>
        <p:nvGrpSpPr>
          <p:cNvPr id="492" name="Google Shape;492;p7"/>
          <p:cNvGrpSpPr/>
          <p:nvPr/>
        </p:nvGrpSpPr>
        <p:grpSpPr>
          <a:xfrm>
            <a:off x="7159845" y="1664812"/>
            <a:ext cx="4314935" cy="3528375"/>
            <a:chOff x="1774775" y="1166275"/>
            <a:chExt cx="4314935" cy="3528375"/>
          </a:xfrm>
        </p:grpSpPr>
        <p:sp>
          <p:nvSpPr>
            <p:cNvPr id="493" name="Google Shape;493;p7"/>
            <p:cNvSpPr/>
            <p:nvPr/>
          </p:nvSpPr>
          <p:spPr>
            <a:xfrm>
              <a:off x="2095500" y="1166275"/>
              <a:ext cx="3994210" cy="2419425"/>
            </a:xfrm>
            <a:custGeom>
              <a:avLst/>
              <a:gdLst/>
              <a:ahLst/>
              <a:cxnLst/>
              <a:rect l="l" t="t" r="r" b="b"/>
              <a:pathLst>
                <a:path w="170456" h="96777" extrusionOk="0">
                  <a:moveTo>
                    <a:pt x="105676" y="1"/>
                  </a:moveTo>
                  <a:cubicBezTo>
                    <a:pt x="79490" y="34"/>
                    <a:pt x="95068" y="27754"/>
                    <a:pt x="80224" y="38428"/>
                  </a:cubicBezTo>
                  <a:cubicBezTo>
                    <a:pt x="77638" y="40290"/>
                    <a:pt x="75143" y="40914"/>
                    <a:pt x="72636" y="40914"/>
                  </a:cubicBezTo>
                  <a:cubicBezTo>
                    <a:pt x="68676" y="40914"/>
                    <a:pt x="64689" y="39356"/>
                    <a:pt x="60277" y="38662"/>
                  </a:cubicBezTo>
                  <a:cubicBezTo>
                    <a:pt x="54431" y="37700"/>
                    <a:pt x="47622" y="36892"/>
                    <a:pt x="40940" y="36892"/>
                  </a:cubicBezTo>
                  <a:cubicBezTo>
                    <a:pt x="35573" y="36892"/>
                    <a:pt x="30288" y="37413"/>
                    <a:pt x="25652" y="38795"/>
                  </a:cubicBezTo>
                  <a:cubicBezTo>
                    <a:pt x="9107" y="43732"/>
                    <a:pt x="0" y="65814"/>
                    <a:pt x="5971" y="82026"/>
                  </a:cubicBezTo>
                  <a:cubicBezTo>
                    <a:pt x="9739" y="92301"/>
                    <a:pt x="14943" y="95600"/>
                    <a:pt x="20890" y="95600"/>
                  </a:cubicBezTo>
                  <a:cubicBezTo>
                    <a:pt x="31315" y="95600"/>
                    <a:pt x="44028" y="85462"/>
                    <a:pt x="55306" y="84995"/>
                  </a:cubicBezTo>
                  <a:cubicBezTo>
                    <a:pt x="55654" y="84980"/>
                    <a:pt x="56003" y="84973"/>
                    <a:pt x="56352" y="84973"/>
                  </a:cubicBezTo>
                  <a:cubicBezTo>
                    <a:pt x="70626" y="84973"/>
                    <a:pt x="85995" y="96777"/>
                    <a:pt x="100320" y="96777"/>
                  </a:cubicBezTo>
                  <a:cubicBezTo>
                    <a:pt x="105035" y="96777"/>
                    <a:pt x="109636" y="95498"/>
                    <a:pt x="114048" y="92100"/>
                  </a:cubicBezTo>
                  <a:cubicBezTo>
                    <a:pt x="129893" y="79858"/>
                    <a:pt x="109979" y="59977"/>
                    <a:pt x="130960" y="52471"/>
                  </a:cubicBezTo>
                  <a:cubicBezTo>
                    <a:pt x="143703" y="47935"/>
                    <a:pt x="170455" y="42931"/>
                    <a:pt x="153076" y="21249"/>
                  </a:cubicBezTo>
                  <a:cubicBezTo>
                    <a:pt x="142535" y="8073"/>
                    <a:pt x="122554" y="1"/>
                    <a:pt x="105676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2932275" y="4323525"/>
              <a:ext cx="647975" cy="253550"/>
            </a:xfrm>
            <a:custGeom>
              <a:avLst/>
              <a:gdLst/>
              <a:ahLst/>
              <a:cxnLst/>
              <a:rect l="l" t="t" r="r" b="b"/>
              <a:pathLst>
                <a:path w="25919" h="10142" extrusionOk="0">
                  <a:moveTo>
                    <a:pt x="0" y="1"/>
                  </a:moveTo>
                  <a:lnTo>
                    <a:pt x="0" y="9074"/>
                  </a:lnTo>
                  <a:cubicBezTo>
                    <a:pt x="0" y="9675"/>
                    <a:pt x="467" y="10142"/>
                    <a:pt x="1068" y="10142"/>
                  </a:cubicBezTo>
                  <a:lnTo>
                    <a:pt x="25919" y="10142"/>
                  </a:lnTo>
                  <a:lnTo>
                    <a:pt x="2591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931425" y="4195950"/>
              <a:ext cx="648825" cy="127600"/>
            </a:xfrm>
            <a:custGeom>
              <a:avLst/>
              <a:gdLst/>
              <a:ahLst/>
              <a:cxnLst/>
              <a:rect l="l" t="t" r="r" b="b"/>
              <a:pathLst>
                <a:path w="25953" h="5104" extrusionOk="0">
                  <a:moveTo>
                    <a:pt x="8874" y="0"/>
                  </a:moveTo>
                  <a:lnTo>
                    <a:pt x="1" y="5104"/>
                  </a:lnTo>
                  <a:lnTo>
                    <a:pt x="25953" y="5104"/>
                  </a:lnTo>
                  <a:lnTo>
                    <a:pt x="22984" y="0"/>
                  </a:ln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3579400" y="4323525"/>
              <a:ext cx="236850" cy="253550"/>
            </a:xfrm>
            <a:custGeom>
              <a:avLst/>
              <a:gdLst/>
              <a:ahLst/>
              <a:cxnLst/>
              <a:rect l="l" t="t" r="r" b="b"/>
              <a:pathLst>
                <a:path w="9474" h="10142" extrusionOk="0">
                  <a:moveTo>
                    <a:pt x="0" y="1"/>
                  </a:moveTo>
                  <a:lnTo>
                    <a:pt x="0" y="10142"/>
                  </a:lnTo>
                  <a:lnTo>
                    <a:pt x="8406" y="10142"/>
                  </a:lnTo>
                  <a:cubicBezTo>
                    <a:pt x="9007" y="10142"/>
                    <a:pt x="9474" y="9675"/>
                    <a:pt x="9474" y="9074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3579400" y="4323525"/>
              <a:ext cx="236850" cy="253550"/>
            </a:xfrm>
            <a:custGeom>
              <a:avLst/>
              <a:gdLst/>
              <a:ahLst/>
              <a:cxnLst/>
              <a:rect l="l" t="t" r="r" b="b"/>
              <a:pathLst>
                <a:path w="9474" h="10142" extrusionOk="0">
                  <a:moveTo>
                    <a:pt x="0" y="1"/>
                  </a:moveTo>
                  <a:lnTo>
                    <a:pt x="0" y="10142"/>
                  </a:lnTo>
                  <a:lnTo>
                    <a:pt x="8406" y="10142"/>
                  </a:lnTo>
                  <a:cubicBezTo>
                    <a:pt x="9007" y="10142"/>
                    <a:pt x="9474" y="9675"/>
                    <a:pt x="9474" y="9074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3506000" y="4195950"/>
              <a:ext cx="310250" cy="127600"/>
            </a:xfrm>
            <a:custGeom>
              <a:avLst/>
              <a:gdLst/>
              <a:ahLst/>
              <a:cxnLst/>
              <a:rect l="l" t="t" r="r" b="b"/>
              <a:pathLst>
                <a:path w="12410" h="5104" extrusionOk="0">
                  <a:moveTo>
                    <a:pt x="1" y="0"/>
                  </a:moveTo>
                  <a:lnTo>
                    <a:pt x="2970" y="5104"/>
                  </a:lnTo>
                  <a:lnTo>
                    <a:pt x="12410" y="5104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3506000" y="4195950"/>
              <a:ext cx="310250" cy="127600"/>
            </a:xfrm>
            <a:custGeom>
              <a:avLst/>
              <a:gdLst/>
              <a:ahLst/>
              <a:cxnLst/>
              <a:rect l="l" t="t" r="r" b="b"/>
              <a:pathLst>
                <a:path w="12410" h="5104" extrusionOk="0">
                  <a:moveTo>
                    <a:pt x="1" y="0"/>
                  </a:moveTo>
                  <a:lnTo>
                    <a:pt x="2970" y="5104"/>
                  </a:lnTo>
                  <a:lnTo>
                    <a:pt x="12410" y="5104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3120725" y="2088600"/>
              <a:ext cx="286075" cy="306925"/>
            </a:xfrm>
            <a:custGeom>
              <a:avLst/>
              <a:gdLst/>
              <a:ahLst/>
              <a:cxnLst/>
              <a:rect l="l" t="t" r="r" b="b"/>
              <a:pathLst>
                <a:path w="11443" h="12277" extrusionOk="0">
                  <a:moveTo>
                    <a:pt x="1" y="1"/>
                  </a:moveTo>
                  <a:lnTo>
                    <a:pt x="2202" y="5071"/>
                  </a:lnTo>
                  <a:lnTo>
                    <a:pt x="2803" y="10975"/>
                  </a:lnTo>
                  <a:lnTo>
                    <a:pt x="7039" y="12276"/>
                  </a:lnTo>
                  <a:lnTo>
                    <a:pt x="11442" y="7506"/>
                  </a:lnTo>
                  <a:lnTo>
                    <a:pt x="9408" y="5138"/>
                  </a:lnTo>
                  <a:lnTo>
                    <a:pt x="5104" y="1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3120725" y="2088600"/>
              <a:ext cx="286075" cy="306925"/>
            </a:xfrm>
            <a:custGeom>
              <a:avLst/>
              <a:gdLst/>
              <a:ahLst/>
              <a:cxnLst/>
              <a:rect l="l" t="t" r="r" b="b"/>
              <a:pathLst>
                <a:path w="11443" h="12277" extrusionOk="0">
                  <a:moveTo>
                    <a:pt x="1" y="1"/>
                  </a:moveTo>
                  <a:lnTo>
                    <a:pt x="2202" y="5071"/>
                  </a:lnTo>
                  <a:lnTo>
                    <a:pt x="2803" y="10975"/>
                  </a:lnTo>
                  <a:lnTo>
                    <a:pt x="7039" y="12276"/>
                  </a:lnTo>
                  <a:lnTo>
                    <a:pt x="11442" y="7506"/>
                  </a:lnTo>
                  <a:lnTo>
                    <a:pt x="9408" y="5138"/>
                  </a:lnTo>
                  <a:lnTo>
                    <a:pt x="5104" y="1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3276675" y="2088600"/>
              <a:ext cx="613800" cy="1088300"/>
            </a:xfrm>
            <a:custGeom>
              <a:avLst/>
              <a:gdLst/>
              <a:ahLst/>
              <a:cxnLst/>
              <a:rect l="l" t="t" r="r" b="b"/>
              <a:pathLst>
                <a:path w="24552" h="43532" extrusionOk="0">
                  <a:moveTo>
                    <a:pt x="1502" y="1"/>
                  </a:moveTo>
                  <a:lnTo>
                    <a:pt x="1" y="6839"/>
                  </a:lnTo>
                  <a:lnTo>
                    <a:pt x="11709" y="13477"/>
                  </a:lnTo>
                  <a:lnTo>
                    <a:pt x="19815" y="43532"/>
                  </a:lnTo>
                  <a:lnTo>
                    <a:pt x="23150" y="35660"/>
                  </a:lnTo>
                  <a:lnTo>
                    <a:pt x="24551" y="24485"/>
                  </a:lnTo>
                  <a:lnTo>
                    <a:pt x="22817" y="11876"/>
                  </a:lnTo>
                  <a:lnTo>
                    <a:pt x="15945" y="30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3282525" y="2096100"/>
              <a:ext cx="480350" cy="783925"/>
            </a:xfrm>
            <a:custGeom>
              <a:avLst/>
              <a:gdLst/>
              <a:ahLst/>
              <a:cxnLst/>
              <a:rect l="l" t="t" r="r" b="b"/>
              <a:pathLst>
                <a:path w="19214" h="31357" extrusionOk="0">
                  <a:moveTo>
                    <a:pt x="2735" y="1"/>
                  </a:moveTo>
                  <a:lnTo>
                    <a:pt x="2802" y="3503"/>
                  </a:lnTo>
                  <a:lnTo>
                    <a:pt x="0" y="8240"/>
                  </a:lnTo>
                  <a:lnTo>
                    <a:pt x="14010" y="20482"/>
                  </a:lnTo>
                  <a:lnTo>
                    <a:pt x="17579" y="31357"/>
                  </a:lnTo>
                  <a:lnTo>
                    <a:pt x="19214" y="18214"/>
                  </a:lnTo>
                  <a:lnTo>
                    <a:pt x="16679" y="8574"/>
                  </a:lnTo>
                  <a:lnTo>
                    <a:pt x="10841" y="1702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2853875" y="2340450"/>
              <a:ext cx="962375" cy="1855525"/>
            </a:xfrm>
            <a:custGeom>
              <a:avLst/>
              <a:gdLst/>
              <a:ahLst/>
              <a:cxnLst/>
              <a:rect l="l" t="t" r="r" b="b"/>
              <a:pathLst>
                <a:path w="38495" h="74221" extrusionOk="0">
                  <a:moveTo>
                    <a:pt x="31156" y="1"/>
                  </a:moveTo>
                  <a:lnTo>
                    <a:pt x="12976" y="15578"/>
                  </a:lnTo>
                  <a:lnTo>
                    <a:pt x="15245" y="22683"/>
                  </a:lnTo>
                  <a:lnTo>
                    <a:pt x="12643" y="40263"/>
                  </a:lnTo>
                  <a:lnTo>
                    <a:pt x="3103" y="48235"/>
                  </a:lnTo>
                  <a:lnTo>
                    <a:pt x="1" y="58376"/>
                  </a:lnTo>
                  <a:lnTo>
                    <a:pt x="3636" y="67916"/>
                  </a:lnTo>
                  <a:lnTo>
                    <a:pt x="11976" y="74220"/>
                  </a:lnTo>
                  <a:lnTo>
                    <a:pt x="29655" y="74220"/>
                  </a:lnTo>
                  <a:lnTo>
                    <a:pt x="38495" y="63513"/>
                  </a:lnTo>
                  <a:lnTo>
                    <a:pt x="37427" y="37694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2897250" y="3913250"/>
              <a:ext cx="251025" cy="223500"/>
            </a:xfrm>
            <a:custGeom>
              <a:avLst/>
              <a:gdLst/>
              <a:ahLst/>
              <a:cxnLst/>
              <a:rect l="l" t="t" r="r" b="b"/>
              <a:pathLst>
                <a:path w="10041" h="8940" extrusionOk="0">
                  <a:moveTo>
                    <a:pt x="0" y="0"/>
                  </a:moveTo>
                  <a:lnTo>
                    <a:pt x="1901" y="5004"/>
                  </a:lnTo>
                  <a:lnTo>
                    <a:pt x="3769" y="6438"/>
                  </a:lnTo>
                  <a:lnTo>
                    <a:pt x="10041" y="8940"/>
                  </a:lnTo>
                  <a:lnTo>
                    <a:pt x="10041" y="8940"/>
                  </a:lnTo>
                  <a:lnTo>
                    <a:pt x="4437" y="4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3213300" y="2755750"/>
              <a:ext cx="321075" cy="302750"/>
            </a:xfrm>
            <a:custGeom>
              <a:avLst/>
              <a:gdLst/>
              <a:ahLst/>
              <a:cxnLst/>
              <a:rect l="l" t="t" r="r" b="b"/>
              <a:pathLst>
                <a:path w="12843" h="12110" extrusionOk="0">
                  <a:moveTo>
                    <a:pt x="12843" y="0"/>
                  </a:moveTo>
                  <a:lnTo>
                    <a:pt x="868" y="6071"/>
                  </a:lnTo>
                  <a:lnTo>
                    <a:pt x="0" y="12109"/>
                  </a:lnTo>
                  <a:lnTo>
                    <a:pt x="7839" y="10108"/>
                  </a:lnTo>
                  <a:lnTo>
                    <a:pt x="12343" y="5037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2474450" y="2225375"/>
              <a:ext cx="1158350" cy="773900"/>
            </a:xfrm>
            <a:custGeom>
              <a:avLst/>
              <a:gdLst/>
              <a:ahLst/>
              <a:cxnLst/>
              <a:rect l="l" t="t" r="r" b="b"/>
              <a:pathLst>
                <a:path w="46334" h="30956" extrusionOk="0">
                  <a:moveTo>
                    <a:pt x="34425" y="0"/>
                  </a:moveTo>
                  <a:lnTo>
                    <a:pt x="20848" y="4237"/>
                  </a:lnTo>
                  <a:lnTo>
                    <a:pt x="18847" y="7372"/>
                  </a:lnTo>
                  <a:lnTo>
                    <a:pt x="5704" y="15311"/>
                  </a:lnTo>
                  <a:lnTo>
                    <a:pt x="3736" y="15745"/>
                  </a:lnTo>
                  <a:lnTo>
                    <a:pt x="1234" y="17980"/>
                  </a:lnTo>
                  <a:lnTo>
                    <a:pt x="0" y="23984"/>
                  </a:lnTo>
                  <a:lnTo>
                    <a:pt x="1568" y="27120"/>
                  </a:lnTo>
                  <a:lnTo>
                    <a:pt x="5471" y="28888"/>
                  </a:lnTo>
                  <a:lnTo>
                    <a:pt x="8506" y="28754"/>
                  </a:lnTo>
                  <a:lnTo>
                    <a:pt x="14477" y="29788"/>
                  </a:lnTo>
                  <a:lnTo>
                    <a:pt x="19647" y="28521"/>
                  </a:lnTo>
                  <a:lnTo>
                    <a:pt x="25952" y="30956"/>
                  </a:lnTo>
                  <a:lnTo>
                    <a:pt x="36493" y="29355"/>
                  </a:lnTo>
                  <a:lnTo>
                    <a:pt x="44532" y="20915"/>
                  </a:lnTo>
                  <a:lnTo>
                    <a:pt x="46333" y="4604"/>
                  </a:lnTo>
                  <a:lnTo>
                    <a:pt x="34425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2491950" y="2860000"/>
              <a:ext cx="195175" cy="87575"/>
            </a:xfrm>
            <a:custGeom>
              <a:avLst/>
              <a:gdLst/>
              <a:ahLst/>
              <a:cxnLst/>
              <a:rect l="l" t="t" r="r" b="b"/>
              <a:pathLst>
                <a:path w="7807" h="3503" extrusionOk="0">
                  <a:moveTo>
                    <a:pt x="1" y="0"/>
                  </a:moveTo>
                  <a:lnTo>
                    <a:pt x="868" y="1735"/>
                  </a:lnTo>
                  <a:lnTo>
                    <a:pt x="4771" y="3503"/>
                  </a:lnTo>
                  <a:lnTo>
                    <a:pt x="7806" y="3369"/>
                  </a:lnTo>
                  <a:lnTo>
                    <a:pt x="4404" y="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2657075" y="2721550"/>
              <a:ext cx="145125" cy="50075"/>
            </a:xfrm>
            <a:custGeom>
              <a:avLst/>
              <a:gdLst/>
              <a:ahLst/>
              <a:cxnLst/>
              <a:rect l="l" t="t" r="r" b="b"/>
              <a:pathLst>
                <a:path w="5805" h="2003" extrusionOk="0">
                  <a:moveTo>
                    <a:pt x="2369" y="1"/>
                  </a:moveTo>
                  <a:lnTo>
                    <a:pt x="0" y="1068"/>
                  </a:lnTo>
                  <a:lnTo>
                    <a:pt x="1768" y="2002"/>
                  </a:lnTo>
                  <a:lnTo>
                    <a:pt x="5804" y="1802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3153250" y="3282800"/>
              <a:ext cx="663000" cy="913175"/>
            </a:xfrm>
            <a:custGeom>
              <a:avLst/>
              <a:gdLst/>
              <a:ahLst/>
              <a:cxnLst/>
              <a:rect l="l" t="t" r="r" b="b"/>
              <a:pathLst>
                <a:path w="26520" h="36527" extrusionOk="0">
                  <a:moveTo>
                    <a:pt x="25452" y="0"/>
                  </a:moveTo>
                  <a:lnTo>
                    <a:pt x="22817" y="7139"/>
                  </a:lnTo>
                  <a:lnTo>
                    <a:pt x="21082" y="25118"/>
                  </a:lnTo>
                  <a:lnTo>
                    <a:pt x="13043" y="34592"/>
                  </a:lnTo>
                  <a:lnTo>
                    <a:pt x="8107" y="34291"/>
                  </a:lnTo>
                  <a:lnTo>
                    <a:pt x="1" y="36526"/>
                  </a:lnTo>
                  <a:lnTo>
                    <a:pt x="17680" y="36526"/>
                  </a:lnTo>
                  <a:lnTo>
                    <a:pt x="26520" y="25819"/>
                  </a:lnTo>
                  <a:lnTo>
                    <a:pt x="25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3331725" y="2031075"/>
              <a:ext cx="284375" cy="414475"/>
            </a:xfrm>
            <a:custGeom>
              <a:avLst/>
              <a:gdLst/>
              <a:ahLst/>
              <a:cxnLst/>
              <a:rect l="l" t="t" r="r" b="b"/>
              <a:pathLst>
                <a:path w="11375" h="16579" extrusionOk="0">
                  <a:moveTo>
                    <a:pt x="1601" y="0"/>
                  </a:moveTo>
                  <a:lnTo>
                    <a:pt x="2102" y="6104"/>
                  </a:lnTo>
                  <a:lnTo>
                    <a:pt x="0" y="13376"/>
                  </a:lnTo>
                  <a:lnTo>
                    <a:pt x="4070" y="16579"/>
                  </a:lnTo>
                  <a:lnTo>
                    <a:pt x="11375" y="13510"/>
                  </a:lnTo>
                  <a:lnTo>
                    <a:pt x="10308" y="10141"/>
                  </a:lnTo>
                  <a:lnTo>
                    <a:pt x="6338" y="353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3374250" y="2121125"/>
              <a:ext cx="129275" cy="209350"/>
            </a:xfrm>
            <a:custGeom>
              <a:avLst/>
              <a:gdLst/>
              <a:ahLst/>
              <a:cxnLst/>
              <a:rect l="l" t="t" r="r" b="b"/>
              <a:pathLst>
                <a:path w="5171" h="8374" extrusionOk="0">
                  <a:moveTo>
                    <a:pt x="968" y="1"/>
                  </a:moveTo>
                  <a:lnTo>
                    <a:pt x="1602" y="2936"/>
                  </a:lnTo>
                  <a:lnTo>
                    <a:pt x="0" y="6372"/>
                  </a:lnTo>
                  <a:lnTo>
                    <a:pt x="3036" y="8373"/>
                  </a:lnTo>
                  <a:lnTo>
                    <a:pt x="5171" y="6372"/>
                  </a:lnTo>
                  <a:lnTo>
                    <a:pt x="4537" y="293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2945600" y="2375475"/>
              <a:ext cx="311100" cy="79250"/>
            </a:xfrm>
            <a:custGeom>
              <a:avLst/>
              <a:gdLst/>
              <a:ahLst/>
              <a:cxnLst/>
              <a:rect l="l" t="t" r="r" b="b"/>
              <a:pathLst>
                <a:path w="12444" h="3170" extrusionOk="0">
                  <a:moveTo>
                    <a:pt x="868" y="1"/>
                  </a:moveTo>
                  <a:lnTo>
                    <a:pt x="1" y="1368"/>
                  </a:lnTo>
                  <a:lnTo>
                    <a:pt x="7439" y="3169"/>
                  </a:lnTo>
                  <a:lnTo>
                    <a:pt x="12443" y="1435"/>
                  </a:lnTo>
                  <a:lnTo>
                    <a:pt x="7673" y="113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4057225" y="4250975"/>
              <a:ext cx="160975" cy="198500"/>
            </a:xfrm>
            <a:custGeom>
              <a:avLst/>
              <a:gdLst/>
              <a:ahLst/>
              <a:cxnLst/>
              <a:rect l="l" t="t" r="r" b="b"/>
              <a:pathLst>
                <a:path w="6439" h="7940" extrusionOk="0">
                  <a:moveTo>
                    <a:pt x="3370" y="1"/>
                  </a:moveTo>
                  <a:lnTo>
                    <a:pt x="1" y="6839"/>
                  </a:lnTo>
                  <a:lnTo>
                    <a:pt x="3103" y="7940"/>
                  </a:lnTo>
                  <a:lnTo>
                    <a:pt x="6439" y="1102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4098100" y="4250975"/>
              <a:ext cx="120100" cy="115950"/>
            </a:xfrm>
            <a:custGeom>
              <a:avLst/>
              <a:gdLst/>
              <a:ahLst/>
              <a:cxnLst/>
              <a:rect l="l" t="t" r="r" b="b"/>
              <a:pathLst>
                <a:path w="4804" h="4638" extrusionOk="0">
                  <a:moveTo>
                    <a:pt x="1735" y="1"/>
                  </a:moveTo>
                  <a:lnTo>
                    <a:pt x="0" y="3537"/>
                  </a:lnTo>
                  <a:lnTo>
                    <a:pt x="3069" y="4638"/>
                  </a:lnTo>
                  <a:lnTo>
                    <a:pt x="4804" y="110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001350" y="4409975"/>
              <a:ext cx="286075" cy="167100"/>
            </a:xfrm>
            <a:custGeom>
              <a:avLst/>
              <a:gdLst/>
              <a:ahLst/>
              <a:cxnLst/>
              <a:rect l="l" t="t" r="r" b="b"/>
              <a:pathLst>
                <a:path w="11443" h="6684" extrusionOk="0">
                  <a:moveTo>
                    <a:pt x="1976" y="0"/>
                  </a:moveTo>
                  <a:cubicBezTo>
                    <a:pt x="1876" y="0"/>
                    <a:pt x="1787" y="44"/>
                    <a:pt x="1736" y="146"/>
                  </a:cubicBezTo>
                  <a:lnTo>
                    <a:pt x="134" y="2647"/>
                  </a:lnTo>
                  <a:cubicBezTo>
                    <a:pt x="1" y="2881"/>
                    <a:pt x="101" y="3248"/>
                    <a:pt x="401" y="3348"/>
                  </a:cubicBezTo>
                  <a:cubicBezTo>
                    <a:pt x="1635" y="3748"/>
                    <a:pt x="3403" y="4315"/>
                    <a:pt x="4904" y="4849"/>
                  </a:cubicBezTo>
                  <a:cubicBezTo>
                    <a:pt x="6706" y="5483"/>
                    <a:pt x="7206" y="6684"/>
                    <a:pt x="9408" y="6684"/>
                  </a:cubicBezTo>
                  <a:cubicBezTo>
                    <a:pt x="11242" y="6684"/>
                    <a:pt x="11442" y="5716"/>
                    <a:pt x="10909" y="5516"/>
                  </a:cubicBezTo>
                  <a:cubicBezTo>
                    <a:pt x="8440" y="4582"/>
                    <a:pt x="7706" y="3715"/>
                    <a:pt x="6072" y="1713"/>
                  </a:cubicBezTo>
                  <a:cubicBezTo>
                    <a:pt x="5905" y="1480"/>
                    <a:pt x="5705" y="1313"/>
                    <a:pt x="5438" y="1213"/>
                  </a:cubicBezTo>
                  <a:lnTo>
                    <a:pt x="2069" y="12"/>
                  </a:lnTo>
                  <a:cubicBezTo>
                    <a:pt x="2038" y="4"/>
                    <a:pt x="2006" y="0"/>
                    <a:pt x="19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058075" y="2630650"/>
              <a:ext cx="458675" cy="1728775"/>
            </a:xfrm>
            <a:custGeom>
              <a:avLst/>
              <a:gdLst/>
              <a:ahLst/>
              <a:cxnLst/>
              <a:rect l="l" t="t" r="r" b="b"/>
              <a:pathLst>
                <a:path w="18347" h="69151" extrusionOk="0">
                  <a:moveTo>
                    <a:pt x="11375" y="1"/>
                  </a:moveTo>
                  <a:lnTo>
                    <a:pt x="0" y="1535"/>
                  </a:lnTo>
                  <a:cubicBezTo>
                    <a:pt x="4137" y="13310"/>
                    <a:pt x="7372" y="22917"/>
                    <a:pt x="8740" y="35059"/>
                  </a:cubicBezTo>
                  <a:cubicBezTo>
                    <a:pt x="10308" y="41064"/>
                    <a:pt x="868" y="67282"/>
                    <a:pt x="868" y="67282"/>
                  </a:cubicBezTo>
                  <a:lnTo>
                    <a:pt x="6071" y="69150"/>
                  </a:lnTo>
                  <a:cubicBezTo>
                    <a:pt x="6071" y="69150"/>
                    <a:pt x="17546" y="46701"/>
                    <a:pt x="17946" y="36327"/>
                  </a:cubicBezTo>
                  <a:cubicBezTo>
                    <a:pt x="18347" y="26386"/>
                    <a:pt x="11375" y="1"/>
                    <a:pt x="11375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058075" y="2630650"/>
              <a:ext cx="458675" cy="1728775"/>
            </a:xfrm>
            <a:custGeom>
              <a:avLst/>
              <a:gdLst/>
              <a:ahLst/>
              <a:cxnLst/>
              <a:rect l="l" t="t" r="r" b="b"/>
              <a:pathLst>
                <a:path w="18347" h="69151" extrusionOk="0">
                  <a:moveTo>
                    <a:pt x="11375" y="1"/>
                  </a:moveTo>
                  <a:lnTo>
                    <a:pt x="0" y="1535"/>
                  </a:lnTo>
                  <a:cubicBezTo>
                    <a:pt x="4137" y="13310"/>
                    <a:pt x="7372" y="22917"/>
                    <a:pt x="8740" y="35059"/>
                  </a:cubicBezTo>
                  <a:cubicBezTo>
                    <a:pt x="10308" y="41064"/>
                    <a:pt x="868" y="67282"/>
                    <a:pt x="868" y="67282"/>
                  </a:cubicBezTo>
                  <a:lnTo>
                    <a:pt x="6071" y="69150"/>
                  </a:lnTo>
                  <a:cubicBezTo>
                    <a:pt x="6071" y="69150"/>
                    <a:pt x="17546" y="46701"/>
                    <a:pt x="17946" y="36327"/>
                  </a:cubicBezTo>
                  <a:cubicBezTo>
                    <a:pt x="18347" y="26386"/>
                    <a:pt x="11375" y="1"/>
                    <a:pt x="11375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120625" y="2800775"/>
              <a:ext cx="145125" cy="500400"/>
            </a:xfrm>
            <a:custGeom>
              <a:avLst/>
              <a:gdLst/>
              <a:ahLst/>
              <a:cxnLst/>
              <a:rect l="l" t="t" r="r" b="b"/>
              <a:pathLst>
                <a:path w="5805" h="20016" extrusionOk="0">
                  <a:moveTo>
                    <a:pt x="1635" y="1"/>
                  </a:moveTo>
                  <a:lnTo>
                    <a:pt x="0" y="1935"/>
                  </a:lnTo>
                  <a:cubicBezTo>
                    <a:pt x="167" y="2436"/>
                    <a:pt x="334" y="2903"/>
                    <a:pt x="434" y="3403"/>
                  </a:cubicBezTo>
                  <a:cubicBezTo>
                    <a:pt x="2302" y="8840"/>
                    <a:pt x="3803" y="14378"/>
                    <a:pt x="4970" y="20015"/>
                  </a:cubicBezTo>
                  <a:cubicBezTo>
                    <a:pt x="5137" y="14044"/>
                    <a:pt x="5804" y="3336"/>
                    <a:pt x="1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070575" y="4262650"/>
              <a:ext cx="174325" cy="105100"/>
            </a:xfrm>
            <a:custGeom>
              <a:avLst/>
              <a:gdLst/>
              <a:ahLst/>
              <a:cxnLst/>
              <a:rect l="l" t="t" r="r" b="b"/>
              <a:pathLst>
                <a:path w="6973" h="4204" extrusionOk="0">
                  <a:moveTo>
                    <a:pt x="701" y="1"/>
                  </a:moveTo>
                  <a:lnTo>
                    <a:pt x="1" y="2002"/>
                  </a:lnTo>
                  <a:lnTo>
                    <a:pt x="6205" y="4204"/>
                  </a:lnTo>
                  <a:lnTo>
                    <a:pt x="6972" y="2136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139800" y="4448175"/>
              <a:ext cx="51725" cy="19750"/>
            </a:xfrm>
            <a:custGeom>
              <a:avLst/>
              <a:gdLst/>
              <a:ahLst/>
              <a:cxnLst/>
              <a:rect l="l" t="t" r="r" b="b"/>
              <a:pathLst>
                <a:path w="2069" h="790" extrusionOk="0">
                  <a:moveTo>
                    <a:pt x="1079" y="158"/>
                  </a:moveTo>
                  <a:cubicBezTo>
                    <a:pt x="1449" y="158"/>
                    <a:pt x="1770" y="187"/>
                    <a:pt x="1868" y="285"/>
                  </a:cubicBezTo>
                  <a:lnTo>
                    <a:pt x="1902" y="319"/>
                  </a:lnTo>
                  <a:cubicBezTo>
                    <a:pt x="1902" y="352"/>
                    <a:pt x="1902" y="385"/>
                    <a:pt x="1902" y="419"/>
                  </a:cubicBezTo>
                  <a:cubicBezTo>
                    <a:pt x="1868" y="486"/>
                    <a:pt x="1802" y="586"/>
                    <a:pt x="1735" y="619"/>
                  </a:cubicBezTo>
                  <a:cubicBezTo>
                    <a:pt x="1684" y="638"/>
                    <a:pt x="1624" y="648"/>
                    <a:pt x="1556" y="648"/>
                  </a:cubicBezTo>
                  <a:cubicBezTo>
                    <a:pt x="1270" y="648"/>
                    <a:pt x="839" y="482"/>
                    <a:pt x="300" y="185"/>
                  </a:cubicBezTo>
                  <a:cubicBezTo>
                    <a:pt x="546" y="172"/>
                    <a:pt x="824" y="158"/>
                    <a:pt x="1079" y="158"/>
                  </a:cubicBezTo>
                  <a:close/>
                  <a:moveTo>
                    <a:pt x="1084" y="1"/>
                  </a:moveTo>
                  <a:cubicBezTo>
                    <a:pt x="625" y="1"/>
                    <a:pt x="157" y="67"/>
                    <a:pt x="67" y="85"/>
                  </a:cubicBezTo>
                  <a:cubicBezTo>
                    <a:pt x="34" y="85"/>
                    <a:pt x="0" y="119"/>
                    <a:pt x="0" y="119"/>
                  </a:cubicBezTo>
                  <a:cubicBezTo>
                    <a:pt x="0" y="152"/>
                    <a:pt x="0" y="185"/>
                    <a:pt x="34" y="219"/>
                  </a:cubicBezTo>
                  <a:cubicBezTo>
                    <a:pt x="429" y="444"/>
                    <a:pt x="1086" y="790"/>
                    <a:pt x="1562" y="790"/>
                  </a:cubicBezTo>
                  <a:cubicBezTo>
                    <a:pt x="1649" y="790"/>
                    <a:pt x="1730" y="778"/>
                    <a:pt x="1802" y="752"/>
                  </a:cubicBezTo>
                  <a:cubicBezTo>
                    <a:pt x="1935" y="686"/>
                    <a:pt x="2002" y="586"/>
                    <a:pt x="2035" y="452"/>
                  </a:cubicBezTo>
                  <a:cubicBezTo>
                    <a:pt x="2068" y="352"/>
                    <a:pt x="2068" y="285"/>
                    <a:pt x="2002" y="219"/>
                  </a:cubicBezTo>
                  <a:cubicBezTo>
                    <a:pt x="1863" y="50"/>
                    <a:pt x="1477" y="1"/>
                    <a:pt x="1084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139800" y="4424850"/>
              <a:ext cx="39225" cy="28800"/>
            </a:xfrm>
            <a:custGeom>
              <a:avLst/>
              <a:gdLst/>
              <a:ahLst/>
              <a:cxnLst/>
              <a:rect l="l" t="t" r="r" b="b"/>
              <a:pathLst>
                <a:path w="1569" h="1152" extrusionOk="0">
                  <a:moveTo>
                    <a:pt x="1134" y="159"/>
                  </a:moveTo>
                  <a:cubicBezTo>
                    <a:pt x="1193" y="159"/>
                    <a:pt x="1251" y="168"/>
                    <a:pt x="1301" y="184"/>
                  </a:cubicBezTo>
                  <a:cubicBezTo>
                    <a:pt x="1335" y="218"/>
                    <a:pt x="1368" y="218"/>
                    <a:pt x="1368" y="251"/>
                  </a:cubicBezTo>
                  <a:cubicBezTo>
                    <a:pt x="1435" y="284"/>
                    <a:pt x="1435" y="318"/>
                    <a:pt x="1401" y="351"/>
                  </a:cubicBezTo>
                  <a:cubicBezTo>
                    <a:pt x="1368" y="551"/>
                    <a:pt x="701" y="885"/>
                    <a:pt x="234" y="985"/>
                  </a:cubicBezTo>
                  <a:cubicBezTo>
                    <a:pt x="401" y="651"/>
                    <a:pt x="634" y="384"/>
                    <a:pt x="968" y="184"/>
                  </a:cubicBezTo>
                  <a:cubicBezTo>
                    <a:pt x="1018" y="168"/>
                    <a:pt x="1076" y="159"/>
                    <a:pt x="1134" y="159"/>
                  </a:cubicBezTo>
                  <a:close/>
                  <a:moveTo>
                    <a:pt x="1151" y="1"/>
                  </a:moveTo>
                  <a:cubicBezTo>
                    <a:pt x="1076" y="1"/>
                    <a:pt x="1001" y="18"/>
                    <a:pt x="934" y="51"/>
                  </a:cubicBezTo>
                  <a:cubicBezTo>
                    <a:pt x="401" y="218"/>
                    <a:pt x="34" y="1018"/>
                    <a:pt x="34" y="1052"/>
                  </a:cubicBezTo>
                  <a:cubicBezTo>
                    <a:pt x="0" y="1085"/>
                    <a:pt x="0" y="1118"/>
                    <a:pt x="34" y="1118"/>
                  </a:cubicBezTo>
                  <a:lnTo>
                    <a:pt x="34" y="1152"/>
                  </a:lnTo>
                  <a:lnTo>
                    <a:pt x="100" y="1152"/>
                  </a:lnTo>
                  <a:cubicBezTo>
                    <a:pt x="501" y="1118"/>
                    <a:pt x="1501" y="718"/>
                    <a:pt x="1568" y="351"/>
                  </a:cubicBezTo>
                  <a:cubicBezTo>
                    <a:pt x="1568" y="251"/>
                    <a:pt x="1568" y="151"/>
                    <a:pt x="1368" y="51"/>
                  </a:cubicBezTo>
                  <a:cubicBezTo>
                    <a:pt x="1301" y="18"/>
                    <a:pt x="1226" y="1"/>
                    <a:pt x="1151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966325" y="4305200"/>
              <a:ext cx="87600" cy="188475"/>
            </a:xfrm>
            <a:custGeom>
              <a:avLst/>
              <a:gdLst/>
              <a:ahLst/>
              <a:cxnLst/>
              <a:rect l="l" t="t" r="r" b="b"/>
              <a:pathLst>
                <a:path w="3504" h="7539" extrusionOk="0">
                  <a:moveTo>
                    <a:pt x="268" y="0"/>
                  </a:moveTo>
                  <a:lnTo>
                    <a:pt x="1" y="7539"/>
                  </a:lnTo>
                  <a:lnTo>
                    <a:pt x="3270" y="753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930475" y="4484475"/>
              <a:ext cx="281900" cy="92600"/>
            </a:xfrm>
            <a:custGeom>
              <a:avLst/>
              <a:gdLst/>
              <a:ahLst/>
              <a:cxnLst/>
              <a:rect l="l" t="t" r="r" b="b"/>
              <a:pathLst>
                <a:path w="11276" h="3704" extrusionOk="0">
                  <a:moveTo>
                    <a:pt x="1001" y="1"/>
                  </a:moveTo>
                  <a:cubicBezTo>
                    <a:pt x="868" y="1"/>
                    <a:pt x="734" y="68"/>
                    <a:pt x="701" y="201"/>
                  </a:cubicBezTo>
                  <a:lnTo>
                    <a:pt x="67" y="3137"/>
                  </a:lnTo>
                  <a:cubicBezTo>
                    <a:pt x="1" y="3437"/>
                    <a:pt x="234" y="3704"/>
                    <a:pt x="534" y="3704"/>
                  </a:cubicBezTo>
                  <a:cubicBezTo>
                    <a:pt x="1835" y="3704"/>
                    <a:pt x="2769" y="3604"/>
                    <a:pt x="4370" y="3604"/>
                  </a:cubicBezTo>
                  <a:cubicBezTo>
                    <a:pt x="5371" y="3604"/>
                    <a:pt x="8373" y="3704"/>
                    <a:pt x="9741" y="3704"/>
                  </a:cubicBezTo>
                  <a:cubicBezTo>
                    <a:pt x="11109" y="3704"/>
                    <a:pt x="11275" y="2369"/>
                    <a:pt x="10708" y="2236"/>
                  </a:cubicBezTo>
                  <a:cubicBezTo>
                    <a:pt x="8206" y="1702"/>
                    <a:pt x="6305" y="935"/>
                    <a:pt x="5505" y="201"/>
                  </a:cubicBezTo>
                  <a:cubicBezTo>
                    <a:pt x="5371" y="68"/>
                    <a:pt x="5171" y="1"/>
                    <a:pt x="49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190675" y="1993525"/>
              <a:ext cx="532050" cy="446275"/>
            </a:xfrm>
            <a:custGeom>
              <a:avLst/>
              <a:gdLst/>
              <a:ahLst/>
              <a:cxnLst/>
              <a:rect l="l" t="t" r="r" b="b"/>
              <a:pathLst>
                <a:path w="21282" h="17851" extrusionOk="0">
                  <a:moveTo>
                    <a:pt x="4437" y="1"/>
                  </a:moveTo>
                  <a:lnTo>
                    <a:pt x="0" y="2169"/>
                  </a:lnTo>
                  <a:cubicBezTo>
                    <a:pt x="1034" y="4404"/>
                    <a:pt x="2168" y="6539"/>
                    <a:pt x="3369" y="8674"/>
                  </a:cubicBezTo>
                  <a:cubicBezTo>
                    <a:pt x="4570" y="10875"/>
                    <a:pt x="5904" y="12977"/>
                    <a:pt x="7339" y="15012"/>
                  </a:cubicBezTo>
                  <a:lnTo>
                    <a:pt x="7939" y="15779"/>
                  </a:lnTo>
                  <a:cubicBezTo>
                    <a:pt x="8239" y="16179"/>
                    <a:pt x="8573" y="16513"/>
                    <a:pt x="8940" y="16813"/>
                  </a:cubicBezTo>
                  <a:cubicBezTo>
                    <a:pt x="9774" y="17480"/>
                    <a:pt x="10808" y="17847"/>
                    <a:pt x="11909" y="17847"/>
                  </a:cubicBezTo>
                  <a:cubicBezTo>
                    <a:pt x="11966" y="17849"/>
                    <a:pt x="12022" y="17850"/>
                    <a:pt x="12079" y="17850"/>
                  </a:cubicBezTo>
                  <a:cubicBezTo>
                    <a:pt x="12923" y="17850"/>
                    <a:pt x="13763" y="17622"/>
                    <a:pt x="14544" y="17247"/>
                  </a:cubicBezTo>
                  <a:cubicBezTo>
                    <a:pt x="15211" y="16913"/>
                    <a:pt x="15845" y="16513"/>
                    <a:pt x="16412" y="16046"/>
                  </a:cubicBezTo>
                  <a:cubicBezTo>
                    <a:pt x="17446" y="15178"/>
                    <a:pt x="18346" y="14211"/>
                    <a:pt x="19180" y="13177"/>
                  </a:cubicBezTo>
                  <a:cubicBezTo>
                    <a:pt x="19547" y="12677"/>
                    <a:pt x="19914" y="12143"/>
                    <a:pt x="20281" y="11609"/>
                  </a:cubicBezTo>
                  <a:cubicBezTo>
                    <a:pt x="20648" y="11109"/>
                    <a:pt x="20948" y="10575"/>
                    <a:pt x="21282" y="9975"/>
                  </a:cubicBezTo>
                  <a:lnTo>
                    <a:pt x="19280" y="8574"/>
                  </a:lnTo>
                  <a:cubicBezTo>
                    <a:pt x="18914" y="8974"/>
                    <a:pt x="18480" y="9408"/>
                    <a:pt x="18080" y="9808"/>
                  </a:cubicBezTo>
                  <a:cubicBezTo>
                    <a:pt x="17646" y="10208"/>
                    <a:pt x="17246" y="10609"/>
                    <a:pt x="16812" y="10975"/>
                  </a:cubicBezTo>
                  <a:cubicBezTo>
                    <a:pt x="16011" y="11709"/>
                    <a:pt x="15144" y="12376"/>
                    <a:pt x="14210" y="12944"/>
                  </a:cubicBezTo>
                  <a:cubicBezTo>
                    <a:pt x="13810" y="13210"/>
                    <a:pt x="13410" y="13411"/>
                    <a:pt x="12976" y="13544"/>
                  </a:cubicBezTo>
                  <a:cubicBezTo>
                    <a:pt x="12751" y="13619"/>
                    <a:pt x="12526" y="13657"/>
                    <a:pt x="12315" y="13657"/>
                  </a:cubicBezTo>
                  <a:cubicBezTo>
                    <a:pt x="12244" y="13657"/>
                    <a:pt x="12175" y="13652"/>
                    <a:pt x="12109" y="13644"/>
                  </a:cubicBezTo>
                  <a:cubicBezTo>
                    <a:pt x="11942" y="13611"/>
                    <a:pt x="11909" y="13544"/>
                    <a:pt x="11775" y="13411"/>
                  </a:cubicBezTo>
                  <a:cubicBezTo>
                    <a:pt x="11675" y="13310"/>
                    <a:pt x="11608" y="13210"/>
                    <a:pt x="11542" y="13110"/>
                  </a:cubicBezTo>
                  <a:lnTo>
                    <a:pt x="11075" y="12443"/>
                  </a:lnTo>
                  <a:cubicBezTo>
                    <a:pt x="9907" y="10542"/>
                    <a:pt x="8773" y="8407"/>
                    <a:pt x="7706" y="6339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141450" y="1930400"/>
              <a:ext cx="271075" cy="362550"/>
            </a:xfrm>
            <a:custGeom>
              <a:avLst/>
              <a:gdLst/>
              <a:ahLst/>
              <a:cxnLst/>
              <a:rect l="l" t="t" r="r" b="b"/>
              <a:pathLst>
                <a:path w="10843" h="14502" extrusionOk="0">
                  <a:moveTo>
                    <a:pt x="3313" y="0"/>
                  </a:moveTo>
                  <a:cubicBezTo>
                    <a:pt x="1964" y="0"/>
                    <a:pt x="867" y="852"/>
                    <a:pt x="535" y="2826"/>
                  </a:cubicBezTo>
                  <a:cubicBezTo>
                    <a:pt x="1" y="5895"/>
                    <a:pt x="5305" y="14501"/>
                    <a:pt x="5305" y="14501"/>
                  </a:cubicBezTo>
                  <a:lnTo>
                    <a:pt x="10842" y="8430"/>
                  </a:lnTo>
                  <a:cubicBezTo>
                    <a:pt x="10842" y="8430"/>
                    <a:pt x="9508" y="3727"/>
                    <a:pt x="6806" y="1525"/>
                  </a:cubicBezTo>
                  <a:cubicBezTo>
                    <a:pt x="5658" y="556"/>
                    <a:pt x="4404" y="0"/>
                    <a:pt x="331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165650" y="2071900"/>
              <a:ext cx="170150" cy="221050"/>
            </a:xfrm>
            <a:custGeom>
              <a:avLst/>
              <a:gdLst/>
              <a:ahLst/>
              <a:cxnLst/>
              <a:rect l="l" t="t" r="r" b="b"/>
              <a:pathLst>
                <a:path w="6806" h="8842" extrusionOk="0">
                  <a:moveTo>
                    <a:pt x="76" y="1"/>
                  </a:moveTo>
                  <a:cubicBezTo>
                    <a:pt x="51" y="1"/>
                    <a:pt x="26" y="1"/>
                    <a:pt x="0" y="2"/>
                  </a:cubicBezTo>
                  <a:cubicBezTo>
                    <a:pt x="1201" y="3771"/>
                    <a:pt x="4303" y="8841"/>
                    <a:pt x="4303" y="8841"/>
                  </a:cubicBezTo>
                  <a:lnTo>
                    <a:pt x="6805" y="6139"/>
                  </a:lnTo>
                  <a:cubicBezTo>
                    <a:pt x="6638" y="5505"/>
                    <a:pt x="6405" y="4872"/>
                    <a:pt x="6171" y="4271"/>
                  </a:cubicBezTo>
                  <a:cubicBezTo>
                    <a:pt x="4950" y="1532"/>
                    <a:pt x="2423" y="1"/>
                    <a:pt x="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657675" y="2171175"/>
              <a:ext cx="123425" cy="101550"/>
            </a:xfrm>
            <a:custGeom>
              <a:avLst/>
              <a:gdLst/>
              <a:ahLst/>
              <a:cxnLst/>
              <a:rect l="l" t="t" r="r" b="b"/>
              <a:pathLst>
                <a:path w="4937" h="4062" extrusionOk="0">
                  <a:moveTo>
                    <a:pt x="1468" y="0"/>
                  </a:moveTo>
                  <a:lnTo>
                    <a:pt x="0" y="2202"/>
                  </a:lnTo>
                  <a:lnTo>
                    <a:pt x="334" y="3803"/>
                  </a:lnTo>
                  <a:cubicBezTo>
                    <a:pt x="647" y="3986"/>
                    <a:pt x="993" y="4061"/>
                    <a:pt x="1352" y="4061"/>
                  </a:cubicBezTo>
                  <a:cubicBezTo>
                    <a:pt x="3017" y="4061"/>
                    <a:pt x="4937" y="2435"/>
                    <a:pt x="4937" y="2435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694350" y="2161150"/>
              <a:ext cx="166825" cy="70925"/>
            </a:xfrm>
            <a:custGeom>
              <a:avLst/>
              <a:gdLst/>
              <a:ahLst/>
              <a:cxnLst/>
              <a:rect l="l" t="t" r="r" b="b"/>
              <a:pathLst>
                <a:path w="6673" h="2837" extrusionOk="0">
                  <a:moveTo>
                    <a:pt x="4104" y="1"/>
                  </a:moveTo>
                  <a:lnTo>
                    <a:pt x="1" y="401"/>
                  </a:lnTo>
                  <a:lnTo>
                    <a:pt x="3470" y="2836"/>
                  </a:lnTo>
                  <a:lnTo>
                    <a:pt x="6672" y="1001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968850" y="4305200"/>
              <a:ext cx="85075" cy="96750"/>
            </a:xfrm>
            <a:custGeom>
              <a:avLst/>
              <a:gdLst/>
              <a:ahLst/>
              <a:cxnLst/>
              <a:rect l="l" t="t" r="r" b="b"/>
              <a:pathLst>
                <a:path w="3403" h="3870" extrusionOk="0">
                  <a:moveTo>
                    <a:pt x="167" y="0"/>
                  </a:moveTo>
                  <a:lnTo>
                    <a:pt x="0" y="3870"/>
                  </a:lnTo>
                  <a:lnTo>
                    <a:pt x="3269" y="3870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789550" y="1926650"/>
              <a:ext cx="552925" cy="762400"/>
            </a:xfrm>
            <a:custGeom>
              <a:avLst/>
              <a:gdLst/>
              <a:ahLst/>
              <a:cxnLst/>
              <a:rect l="l" t="t" r="r" b="b"/>
              <a:pathLst>
                <a:path w="22117" h="30496" extrusionOk="0">
                  <a:moveTo>
                    <a:pt x="14486" y="1"/>
                  </a:moveTo>
                  <a:cubicBezTo>
                    <a:pt x="14305" y="1"/>
                    <a:pt x="14125" y="3"/>
                    <a:pt x="13944" y="7"/>
                  </a:cubicBezTo>
                  <a:lnTo>
                    <a:pt x="13043" y="7"/>
                  </a:lnTo>
                  <a:cubicBezTo>
                    <a:pt x="10574" y="207"/>
                    <a:pt x="8139" y="541"/>
                    <a:pt x="5704" y="1008"/>
                  </a:cubicBezTo>
                  <a:cubicBezTo>
                    <a:pt x="5237" y="1075"/>
                    <a:pt x="4770" y="1175"/>
                    <a:pt x="4303" y="1275"/>
                  </a:cubicBezTo>
                  <a:cubicBezTo>
                    <a:pt x="2002" y="1809"/>
                    <a:pt x="0" y="2509"/>
                    <a:pt x="0" y="2509"/>
                  </a:cubicBezTo>
                  <a:cubicBezTo>
                    <a:pt x="1168" y="5978"/>
                    <a:pt x="2102" y="9514"/>
                    <a:pt x="2769" y="13083"/>
                  </a:cubicBezTo>
                  <a:cubicBezTo>
                    <a:pt x="3236" y="15585"/>
                    <a:pt x="3569" y="17987"/>
                    <a:pt x="3836" y="20188"/>
                  </a:cubicBezTo>
                  <a:cubicBezTo>
                    <a:pt x="4437" y="25292"/>
                    <a:pt x="4570" y="29195"/>
                    <a:pt x="4804" y="30496"/>
                  </a:cubicBezTo>
                  <a:lnTo>
                    <a:pt x="22116" y="28194"/>
                  </a:lnTo>
                  <a:cubicBezTo>
                    <a:pt x="21816" y="9147"/>
                    <a:pt x="18147" y="241"/>
                    <a:pt x="18147" y="241"/>
                  </a:cubicBezTo>
                  <a:cubicBezTo>
                    <a:pt x="16927" y="96"/>
                    <a:pt x="15706" y="1"/>
                    <a:pt x="14486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827075" y="2090275"/>
              <a:ext cx="70075" cy="186000"/>
            </a:xfrm>
            <a:custGeom>
              <a:avLst/>
              <a:gdLst/>
              <a:ahLst/>
              <a:cxnLst/>
              <a:rect l="l" t="t" r="r" b="b"/>
              <a:pathLst>
                <a:path w="2803" h="7440" extrusionOk="0">
                  <a:moveTo>
                    <a:pt x="2335" y="0"/>
                  </a:moveTo>
                  <a:lnTo>
                    <a:pt x="0" y="901"/>
                  </a:lnTo>
                  <a:cubicBezTo>
                    <a:pt x="501" y="2802"/>
                    <a:pt x="901" y="4704"/>
                    <a:pt x="1235" y="6538"/>
                  </a:cubicBezTo>
                  <a:cubicBezTo>
                    <a:pt x="1301" y="6839"/>
                    <a:pt x="1368" y="7139"/>
                    <a:pt x="1401" y="7439"/>
                  </a:cubicBezTo>
                  <a:cubicBezTo>
                    <a:pt x="2569" y="5237"/>
                    <a:pt x="2802" y="2736"/>
                    <a:pt x="2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922150" y="1742525"/>
              <a:ext cx="210175" cy="250025"/>
            </a:xfrm>
            <a:custGeom>
              <a:avLst/>
              <a:gdLst/>
              <a:ahLst/>
              <a:cxnLst/>
              <a:rect l="l" t="t" r="r" b="b"/>
              <a:pathLst>
                <a:path w="8407" h="10001" extrusionOk="0">
                  <a:moveTo>
                    <a:pt x="0" y="0"/>
                  </a:moveTo>
                  <a:lnTo>
                    <a:pt x="0" y="0"/>
                  </a:lnTo>
                  <a:cubicBezTo>
                    <a:pt x="767" y="2302"/>
                    <a:pt x="1835" y="6572"/>
                    <a:pt x="400" y="8373"/>
                  </a:cubicBezTo>
                  <a:cubicBezTo>
                    <a:pt x="1715" y="9425"/>
                    <a:pt x="3342" y="10000"/>
                    <a:pt x="5017" y="10000"/>
                  </a:cubicBezTo>
                  <a:cubicBezTo>
                    <a:pt x="5467" y="10000"/>
                    <a:pt x="5920" y="9959"/>
                    <a:pt x="6371" y="9874"/>
                  </a:cubicBezTo>
                  <a:cubicBezTo>
                    <a:pt x="8406" y="9574"/>
                    <a:pt x="8306" y="8106"/>
                    <a:pt x="7739" y="7406"/>
                  </a:cubicBezTo>
                  <a:cubicBezTo>
                    <a:pt x="5004" y="7105"/>
                    <a:pt x="4837" y="5137"/>
                    <a:pt x="5037" y="32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4042225" y="1980200"/>
              <a:ext cx="34225" cy="21700"/>
            </a:xfrm>
            <a:custGeom>
              <a:avLst/>
              <a:gdLst/>
              <a:ahLst/>
              <a:cxnLst/>
              <a:rect l="l" t="t" r="r" b="b"/>
              <a:pathLst>
                <a:path w="1369" h="868" extrusionOk="0">
                  <a:moveTo>
                    <a:pt x="768" y="0"/>
                  </a:moveTo>
                  <a:lnTo>
                    <a:pt x="0" y="634"/>
                  </a:lnTo>
                  <a:lnTo>
                    <a:pt x="134" y="868"/>
                  </a:lnTo>
                  <a:lnTo>
                    <a:pt x="1368" y="36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4076425" y="1972700"/>
              <a:ext cx="26700" cy="16700"/>
            </a:xfrm>
            <a:custGeom>
              <a:avLst/>
              <a:gdLst/>
              <a:ahLst/>
              <a:cxnLst/>
              <a:rect l="l" t="t" r="r" b="b"/>
              <a:pathLst>
                <a:path w="1068" h="668" extrusionOk="0">
                  <a:moveTo>
                    <a:pt x="667" y="0"/>
                  </a:moveTo>
                  <a:lnTo>
                    <a:pt x="67" y="100"/>
                  </a:lnTo>
                  <a:lnTo>
                    <a:pt x="0" y="667"/>
                  </a:lnTo>
                  <a:lnTo>
                    <a:pt x="1068" y="5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917125" y="1932650"/>
              <a:ext cx="144300" cy="100950"/>
            </a:xfrm>
            <a:custGeom>
              <a:avLst/>
              <a:gdLst/>
              <a:ahLst/>
              <a:cxnLst/>
              <a:rect l="l" t="t" r="r" b="b"/>
              <a:pathLst>
                <a:path w="5772" h="4038" extrusionOk="0">
                  <a:moveTo>
                    <a:pt x="835" y="1"/>
                  </a:moveTo>
                  <a:cubicBezTo>
                    <a:pt x="501" y="201"/>
                    <a:pt x="234" y="468"/>
                    <a:pt x="1" y="735"/>
                  </a:cubicBezTo>
                  <a:cubicBezTo>
                    <a:pt x="1235" y="3203"/>
                    <a:pt x="5004" y="4037"/>
                    <a:pt x="5004" y="4037"/>
                  </a:cubicBezTo>
                  <a:cubicBezTo>
                    <a:pt x="5004" y="4037"/>
                    <a:pt x="5105" y="2336"/>
                    <a:pt x="5772" y="1902"/>
                  </a:cubicBezTo>
                  <a:lnTo>
                    <a:pt x="5772" y="1902"/>
                  </a:lnTo>
                  <a:cubicBezTo>
                    <a:pt x="5730" y="1903"/>
                    <a:pt x="5688" y="1903"/>
                    <a:pt x="5646" y="1903"/>
                  </a:cubicBezTo>
                  <a:cubicBezTo>
                    <a:pt x="3857" y="1903"/>
                    <a:pt x="2139" y="1207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4078075" y="1920975"/>
              <a:ext cx="81750" cy="104275"/>
            </a:xfrm>
            <a:custGeom>
              <a:avLst/>
              <a:gdLst/>
              <a:ahLst/>
              <a:cxnLst/>
              <a:rect l="l" t="t" r="r" b="b"/>
              <a:pathLst>
                <a:path w="3270" h="4171" extrusionOk="0">
                  <a:moveTo>
                    <a:pt x="835" y="1"/>
                  </a:moveTo>
                  <a:cubicBezTo>
                    <a:pt x="835" y="1"/>
                    <a:pt x="1735" y="1502"/>
                    <a:pt x="1" y="2169"/>
                  </a:cubicBezTo>
                  <a:cubicBezTo>
                    <a:pt x="1368" y="2436"/>
                    <a:pt x="1835" y="4171"/>
                    <a:pt x="1835" y="4171"/>
                  </a:cubicBezTo>
                  <a:cubicBezTo>
                    <a:pt x="1835" y="4171"/>
                    <a:pt x="3270" y="2736"/>
                    <a:pt x="2169" y="168"/>
                  </a:cubicBezTo>
                  <a:cubicBezTo>
                    <a:pt x="1735" y="68"/>
                    <a:pt x="1268" y="1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72175" y="1775050"/>
              <a:ext cx="75900" cy="81750"/>
            </a:xfrm>
            <a:custGeom>
              <a:avLst/>
              <a:gdLst/>
              <a:ahLst/>
              <a:cxnLst/>
              <a:rect l="l" t="t" r="r" b="b"/>
              <a:pathLst>
                <a:path w="3036" h="3270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67" y="868"/>
                    <a:pt x="167" y="1301"/>
                  </a:cubicBezTo>
                  <a:cubicBezTo>
                    <a:pt x="434" y="2335"/>
                    <a:pt x="1935" y="3269"/>
                    <a:pt x="2969" y="3269"/>
                  </a:cubicBezTo>
                  <a:cubicBezTo>
                    <a:pt x="2969" y="2802"/>
                    <a:pt x="2969" y="2369"/>
                    <a:pt x="3036" y="193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888375" y="1520875"/>
              <a:ext cx="260625" cy="317975"/>
            </a:xfrm>
            <a:custGeom>
              <a:avLst/>
              <a:gdLst/>
              <a:ahLst/>
              <a:cxnLst/>
              <a:rect l="l" t="t" r="r" b="b"/>
              <a:pathLst>
                <a:path w="10425" h="12719" extrusionOk="0">
                  <a:moveTo>
                    <a:pt x="4872" y="1"/>
                  </a:moveTo>
                  <a:cubicBezTo>
                    <a:pt x="2174" y="1"/>
                    <a:pt x="0" y="2500"/>
                    <a:pt x="584" y="5331"/>
                  </a:cubicBezTo>
                  <a:cubicBezTo>
                    <a:pt x="1218" y="8499"/>
                    <a:pt x="1418" y="10401"/>
                    <a:pt x="3252" y="11835"/>
                  </a:cubicBezTo>
                  <a:cubicBezTo>
                    <a:pt x="4045" y="12446"/>
                    <a:pt x="4919" y="12718"/>
                    <a:pt x="5771" y="12718"/>
                  </a:cubicBezTo>
                  <a:cubicBezTo>
                    <a:pt x="7897" y="12718"/>
                    <a:pt x="9886" y="11024"/>
                    <a:pt x="10124" y="8666"/>
                  </a:cubicBezTo>
                  <a:cubicBezTo>
                    <a:pt x="10424" y="5697"/>
                    <a:pt x="9357" y="994"/>
                    <a:pt x="6054" y="160"/>
                  </a:cubicBezTo>
                  <a:cubicBezTo>
                    <a:pt x="5654" y="52"/>
                    <a:pt x="5257" y="1"/>
                    <a:pt x="487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05400" y="1551275"/>
              <a:ext cx="156800" cy="183775"/>
            </a:xfrm>
            <a:custGeom>
              <a:avLst/>
              <a:gdLst/>
              <a:ahLst/>
              <a:cxnLst/>
              <a:rect l="l" t="t" r="r" b="b"/>
              <a:pathLst>
                <a:path w="6272" h="7351" extrusionOk="0">
                  <a:moveTo>
                    <a:pt x="4356" y="0"/>
                  </a:moveTo>
                  <a:cubicBezTo>
                    <a:pt x="3091" y="0"/>
                    <a:pt x="1801" y="178"/>
                    <a:pt x="1801" y="178"/>
                  </a:cubicBezTo>
                  <a:cubicBezTo>
                    <a:pt x="1801" y="178"/>
                    <a:pt x="0" y="4948"/>
                    <a:pt x="5504" y="7350"/>
                  </a:cubicBezTo>
                  <a:cubicBezTo>
                    <a:pt x="5771" y="6049"/>
                    <a:pt x="5604" y="4715"/>
                    <a:pt x="5070" y="3514"/>
                  </a:cubicBezTo>
                  <a:cubicBezTo>
                    <a:pt x="5437" y="2847"/>
                    <a:pt x="6271" y="1246"/>
                    <a:pt x="6071" y="178"/>
                  </a:cubicBezTo>
                  <a:cubicBezTo>
                    <a:pt x="5615" y="45"/>
                    <a:pt x="4989" y="0"/>
                    <a:pt x="4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791200" y="1495850"/>
              <a:ext cx="328950" cy="90125"/>
            </a:xfrm>
            <a:custGeom>
              <a:avLst/>
              <a:gdLst/>
              <a:ahLst/>
              <a:cxnLst/>
              <a:rect l="l" t="t" r="r" b="b"/>
              <a:pathLst>
                <a:path w="13158" h="3605" extrusionOk="0">
                  <a:moveTo>
                    <a:pt x="12865" y="1"/>
                  </a:moveTo>
                  <a:cubicBezTo>
                    <a:pt x="12457" y="1"/>
                    <a:pt x="11571" y="417"/>
                    <a:pt x="10975" y="527"/>
                  </a:cubicBezTo>
                  <a:cubicBezTo>
                    <a:pt x="10790" y="563"/>
                    <a:pt x="10394" y="576"/>
                    <a:pt x="9871" y="576"/>
                  </a:cubicBezTo>
                  <a:cubicBezTo>
                    <a:pt x="8552" y="576"/>
                    <a:pt x="6428" y="495"/>
                    <a:pt x="4854" y="495"/>
                  </a:cubicBezTo>
                  <a:cubicBezTo>
                    <a:pt x="4135" y="495"/>
                    <a:pt x="3531" y="511"/>
                    <a:pt x="3170" y="561"/>
                  </a:cubicBezTo>
                  <a:cubicBezTo>
                    <a:pt x="2303" y="694"/>
                    <a:pt x="1" y="2896"/>
                    <a:pt x="4171" y="3563"/>
                  </a:cubicBezTo>
                  <a:cubicBezTo>
                    <a:pt x="4347" y="3590"/>
                    <a:pt x="4585" y="3605"/>
                    <a:pt x="4872" y="3605"/>
                  </a:cubicBezTo>
                  <a:cubicBezTo>
                    <a:pt x="7024" y="3605"/>
                    <a:pt x="11862" y="2783"/>
                    <a:pt x="13010" y="427"/>
                  </a:cubicBezTo>
                  <a:cubicBezTo>
                    <a:pt x="13157" y="111"/>
                    <a:pt x="13074" y="1"/>
                    <a:pt x="128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848025" y="1461575"/>
              <a:ext cx="266425" cy="70475"/>
            </a:xfrm>
            <a:custGeom>
              <a:avLst/>
              <a:gdLst/>
              <a:ahLst/>
              <a:cxnLst/>
              <a:rect l="l" t="t" r="r" b="b"/>
              <a:pathLst>
                <a:path w="10657" h="2819" extrusionOk="0">
                  <a:moveTo>
                    <a:pt x="9874" y="1"/>
                  </a:moveTo>
                  <a:cubicBezTo>
                    <a:pt x="9358" y="1"/>
                    <a:pt x="8516" y="266"/>
                    <a:pt x="7335" y="931"/>
                  </a:cubicBezTo>
                  <a:cubicBezTo>
                    <a:pt x="6931" y="1156"/>
                    <a:pt x="6293" y="1224"/>
                    <a:pt x="5562" y="1224"/>
                  </a:cubicBezTo>
                  <a:cubicBezTo>
                    <a:pt x="4443" y="1224"/>
                    <a:pt x="3106" y="1065"/>
                    <a:pt x="2054" y="1065"/>
                  </a:cubicBezTo>
                  <a:cubicBezTo>
                    <a:pt x="836" y="1065"/>
                    <a:pt x="0" y="1278"/>
                    <a:pt x="330" y="2199"/>
                  </a:cubicBezTo>
                  <a:cubicBezTo>
                    <a:pt x="491" y="2671"/>
                    <a:pt x="954" y="2819"/>
                    <a:pt x="1624" y="2819"/>
                  </a:cubicBezTo>
                  <a:cubicBezTo>
                    <a:pt x="2753" y="2819"/>
                    <a:pt x="4471" y="2399"/>
                    <a:pt x="6334" y="2399"/>
                  </a:cubicBezTo>
                  <a:cubicBezTo>
                    <a:pt x="9303" y="2365"/>
                    <a:pt x="9670" y="2032"/>
                    <a:pt x="10304" y="998"/>
                  </a:cubicBezTo>
                  <a:cubicBezTo>
                    <a:pt x="10657" y="422"/>
                    <a:pt x="10523" y="1"/>
                    <a:pt x="9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858750" y="1676700"/>
              <a:ext cx="102225" cy="85950"/>
            </a:xfrm>
            <a:custGeom>
              <a:avLst/>
              <a:gdLst/>
              <a:ahLst/>
              <a:cxnLst/>
              <a:rect l="l" t="t" r="r" b="b"/>
              <a:pathLst>
                <a:path w="4089" h="3438" extrusionOk="0">
                  <a:moveTo>
                    <a:pt x="1544" y="1"/>
                  </a:moveTo>
                  <a:cubicBezTo>
                    <a:pt x="1408" y="1"/>
                    <a:pt x="1271" y="21"/>
                    <a:pt x="1135" y="65"/>
                  </a:cubicBezTo>
                  <a:cubicBezTo>
                    <a:pt x="134" y="432"/>
                    <a:pt x="1" y="1566"/>
                    <a:pt x="635" y="2333"/>
                  </a:cubicBezTo>
                  <a:cubicBezTo>
                    <a:pt x="1135" y="2967"/>
                    <a:pt x="1902" y="3334"/>
                    <a:pt x="2703" y="3434"/>
                  </a:cubicBezTo>
                  <a:cubicBezTo>
                    <a:pt x="2737" y="3436"/>
                    <a:pt x="2770" y="3437"/>
                    <a:pt x="2802" y="3437"/>
                  </a:cubicBezTo>
                  <a:cubicBezTo>
                    <a:pt x="3791" y="3437"/>
                    <a:pt x="4089" y="2471"/>
                    <a:pt x="3637" y="1599"/>
                  </a:cubicBezTo>
                  <a:cubicBezTo>
                    <a:pt x="3289" y="875"/>
                    <a:pt x="2439" y="1"/>
                    <a:pt x="154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909625" y="2651500"/>
              <a:ext cx="279400" cy="1732100"/>
            </a:xfrm>
            <a:custGeom>
              <a:avLst/>
              <a:gdLst/>
              <a:ahLst/>
              <a:cxnLst/>
              <a:rect l="l" t="t" r="r" b="b"/>
              <a:pathLst>
                <a:path w="11176" h="69284" extrusionOk="0">
                  <a:moveTo>
                    <a:pt x="11175" y="1"/>
                  </a:moveTo>
                  <a:lnTo>
                    <a:pt x="1" y="1502"/>
                  </a:lnTo>
                  <a:cubicBezTo>
                    <a:pt x="1" y="1502"/>
                    <a:pt x="2302" y="28054"/>
                    <a:pt x="1635" y="39663"/>
                  </a:cubicBezTo>
                  <a:cubicBezTo>
                    <a:pt x="1035" y="49870"/>
                    <a:pt x="1168" y="69284"/>
                    <a:pt x="1168" y="69284"/>
                  </a:cubicBezTo>
                  <a:lnTo>
                    <a:pt x="7139" y="69284"/>
                  </a:lnTo>
                  <a:cubicBezTo>
                    <a:pt x="7139" y="69284"/>
                    <a:pt x="9241" y="48069"/>
                    <a:pt x="10075" y="37661"/>
                  </a:cubicBezTo>
                  <a:cubicBezTo>
                    <a:pt x="10842" y="28154"/>
                    <a:pt x="11175" y="1"/>
                    <a:pt x="11175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909625" y="2651500"/>
              <a:ext cx="279400" cy="1732100"/>
            </a:xfrm>
            <a:custGeom>
              <a:avLst/>
              <a:gdLst/>
              <a:ahLst/>
              <a:cxnLst/>
              <a:rect l="l" t="t" r="r" b="b"/>
              <a:pathLst>
                <a:path w="11176" h="69284" extrusionOk="0">
                  <a:moveTo>
                    <a:pt x="11175" y="1"/>
                  </a:moveTo>
                  <a:lnTo>
                    <a:pt x="1" y="1502"/>
                  </a:lnTo>
                  <a:cubicBezTo>
                    <a:pt x="1" y="1502"/>
                    <a:pt x="2302" y="28054"/>
                    <a:pt x="1635" y="39663"/>
                  </a:cubicBezTo>
                  <a:cubicBezTo>
                    <a:pt x="1035" y="49870"/>
                    <a:pt x="1168" y="69284"/>
                    <a:pt x="1168" y="69284"/>
                  </a:cubicBezTo>
                  <a:lnTo>
                    <a:pt x="7139" y="69284"/>
                  </a:lnTo>
                  <a:cubicBezTo>
                    <a:pt x="7139" y="69284"/>
                    <a:pt x="9241" y="48069"/>
                    <a:pt x="10075" y="37661"/>
                  </a:cubicBezTo>
                  <a:cubicBezTo>
                    <a:pt x="10842" y="28154"/>
                    <a:pt x="11175" y="1"/>
                    <a:pt x="11175" y="1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925475" y="4331050"/>
              <a:ext cx="190150" cy="55900"/>
            </a:xfrm>
            <a:custGeom>
              <a:avLst/>
              <a:gdLst/>
              <a:ahLst/>
              <a:cxnLst/>
              <a:rect l="l" t="t" r="r" b="b"/>
              <a:pathLst>
                <a:path w="7606" h="2236" extrusionOk="0">
                  <a:moveTo>
                    <a:pt x="0" y="0"/>
                  </a:moveTo>
                  <a:lnTo>
                    <a:pt x="201" y="2235"/>
                  </a:lnTo>
                  <a:lnTo>
                    <a:pt x="7239" y="2235"/>
                  </a:lnTo>
                  <a:lnTo>
                    <a:pt x="7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4026375" y="1647375"/>
              <a:ext cx="17550" cy="23550"/>
            </a:xfrm>
            <a:custGeom>
              <a:avLst/>
              <a:gdLst/>
              <a:ahLst/>
              <a:cxnLst/>
              <a:rect l="l" t="t" r="r" b="b"/>
              <a:pathLst>
                <a:path w="702" h="942" extrusionOk="0">
                  <a:moveTo>
                    <a:pt x="338" y="0"/>
                  </a:moveTo>
                  <a:cubicBezTo>
                    <a:pt x="326" y="0"/>
                    <a:pt x="313" y="1"/>
                    <a:pt x="301" y="4"/>
                  </a:cubicBezTo>
                  <a:cubicBezTo>
                    <a:pt x="134" y="37"/>
                    <a:pt x="1" y="237"/>
                    <a:pt x="67" y="504"/>
                  </a:cubicBezTo>
                  <a:cubicBezTo>
                    <a:pt x="67" y="751"/>
                    <a:pt x="239" y="941"/>
                    <a:pt x="397" y="941"/>
                  </a:cubicBezTo>
                  <a:cubicBezTo>
                    <a:pt x="410" y="941"/>
                    <a:pt x="422" y="940"/>
                    <a:pt x="434" y="938"/>
                  </a:cubicBezTo>
                  <a:cubicBezTo>
                    <a:pt x="601" y="904"/>
                    <a:pt x="701" y="671"/>
                    <a:pt x="668" y="404"/>
                  </a:cubicBezTo>
                  <a:cubicBezTo>
                    <a:pt x="637" y="188"/>
                    <a:pt x="492" y="0"/>
                    <a:pt x="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4100600" y="1637125"/>
              <a:ext cx="16700" cy="23800"/>
            </a:xfrm>
            <a:custGeom>
              <a:avLst/>
              <a:gdLst/>
              <a:ahLst/>
              <a:cxnLst/>
              <a:rect l="l" t="t" r="r" b="b"/>
              <a:pathLst>
                <a:path w="668" h="952" extrusionOk="0">
                  <a:moveTo>
                    <a:pt x="333" y="0"/>
                  </a:moveTo>
                  <a:cubicBezTo>
                    <a:pt x="311" y="0"/>
                    <a:pt x="289" y="5"/>
                    <a:pt x="267" y="13"/>
                  </a:cubicBezTo>
                  <a:cubicBezTo>
                    <a:pt x="101" y="47"/>
                    <a:pt x="0" y="247"/>
                    <a:pt x="34" y="514"/>
                  </a:cubicBezTo>
                  <a:cubicBezTo>
                    <a:pt x="65" y="761"/>
                    <a:pt x="210" y="951"/>
                    <a:pt x="364" y="951"/>
                  </a:cubicBezTo>
                  <a:cubicBezTo>
                    <a:pt x="376" y="951"/>
                    <a:pt x="389" y="950"/>
                    <a:pt x="401" y="947"/>
                  </a:cubicBezTo>
                  <a:cubicBezTo>
                    <a:pt x="568" y="881"/>
                    <a:pt x="668" y="681"/>
                    <a:pt x="634" y="414"/>
                  </a:cubicBezTo>
                  <a:cubicBezTo>
                    <a:pt x="605" y="182"/>
                    <a:pt x="476" y="0"/>
                    <a:pt x="3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4078075" y="1656625"/>
              <a:ext cx="39225" cy="62700"/>
            </a:xfrm>
            <a:custGeom>
              <a:avLst/>
              <a:gdLst/>
              <a:ahLst/>
              <a:cxnLst/>
              <a:rect l="l" t="t" r="r" b="b"/>
              <a:pathLst>
                <a:path w="1569" h="2508" extrusionOk="0">
                  <a:moveTo>
                    <a:pt x="1" y="1"/>
                  </a:moveTo>
                  <a:lnTo>
                    <a:pt x="334" y="2502"/>
                  </a:lnTo>
                  <a:cubicBezTo>
                    <a:pt x="381" y="2506"/>
                    <a:pt x="427" y="2507"/>
                    <a:pt x="472" y="2507"/>
                  </a:cubicBezTo>
                  <a:cubicBezTo>
                    <a:pt x="886" y="2507"/>
                    <a:pt x="1268" y="2369"/>
                    <a:pt x="1569" y="2069"/>
                  </a:cubicBezTo>
                  <a:cubicBezTo>
                    <a:pt x="935" y="1468"/>
                    <a:pt x="434" y="768"/>
                    <a:pt x="1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4021375" y="1719375"/>
              <a:ext cx="50900" cy="19825"/>
            </a:xfrm>
            <a:custGeom>
              <a:avLst/>
              <a:gdLst/>
              <a:ahLst/>
              <a:cxnLst/>
              <a:rect l="l" t="t" r="r" b="b"/>
              <a:pathLst>
                <a:path w="2036" h="793" extrusionOk="0">
                  <a:moveTo>
                    <a:pt x="84" y="1"/>
                  </a:moveTo>
                  <a:cubicBezTo>
                    <a:pt x="67" y="1"/>
                    <a:pt x="51" y="9"/>
                    <a:pt x="34" y="26"/>
                  </a:cubicBezTo>
                  <a:cubicBezTo>
                    <a:pt x="1" y="59"/>
                    <a:pt x="1" y="126"/>
                    <a:pt x="34" y="126"/>
                  </a:cubicBezTo>
                  <a:cubicBezTo>
                    <a:pt x="434" y="559"/>
                    <a:pt x="1001" y="793"/>
                    <a:pt x="1602" y="793"/>
                  </a:cubicBezTo>
                  <a:cubicBezTo>
                    <a:pt x="1735" y="793"/>
                    <a:pt x="1835" y="793"/>
                    <a:pt x="1935" y="760"/>
                  </a:cubicBezTo>
                  <a:cubicBezTo>
                    <a:pt x="2002" y="760"/>
                    <a:pt x="2035" y="726"/>
                    <a:pt x="2002" y="693"/>
                  </a:cubicBezTo>
                  <a:cubicBezTo>
                    <a:pt x="2002" y="626"/>
                    <a:pt x="1969" y="626"/>
                    <a:pt x="1935" y="626"/>
                  </a:cubicBezTo>
                  <a:cubicBezTo>
                    <a:pt x="1833" y="642"/>
                    <a:pt x="1730" y="649"/>
                    <a:pt x="1629" y="649"/>
                  </a:cubicBezTo>
                  <a:cubicBezTo>
                    <a:pt x="1068" y="649"/>
                    <a:pt x="529" y="421"/>
                    <a:pt x="134" y="26"/>
                  </a:cubicBezTo>
                  <a:cubicBezTo>
                    <a:pt x="117" y="9"/>
                    <a:pt x="10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997200" y="1613275"/>
              <a:ext cx="34200" cy="25875"/>
            </a:xfrm>
            <a:custGeom>
              <a:avLst/>
              <a:gdLst/>
              <a:ahLst/>
              <a:cxnLst/>
              <a:rect l="l" t="t" r="r" b="b"/>
              <a:pathLst>
                <a:path w="1368" h="1035" extrusionOk="0">
                  <a:moveTo>
                    <a:pt x="1201" y="0"/>
                  </a:moveTo>
                  <a:cubicBezTo>
                    <a:pt x="701" y="67"/>
                    <a:pt x="267" y="367"/>
                    <a:pt x="34" y="801"/>
                  </a:cubicBezTo>
                  <a:cubicBezTo>
                    <a:pt x="0" y="867"/>
                    <a:pt x="34" y="967"/>
                    <a:pt x="100" y="1034"/>
                  </a:cubicBezTo>
                  <a:lnTo>
                    <a:pt x="167" y="1034"/>
                  </a:lnTo>
                  <a:cubicBezTo>
                    <a:pt x="234" y="1034"/>
                    <a:pt x="300" y="1001"/>
                    <a:pt x="300" y="967"/>
                  </a:cubicBezTo>
                  <a:cubicBezTo>
                    <a:pt x="501" y="600"/>
                    <a:pt x="834" y="367"/>
                    <a:pt x="1234" y="300"/>
                  </a:cubicBezTo>
                  <a:cubicBezTo>
                    <a:pt x="1301" y="300"/>
                    <a:pt x="1368" y="234"/>
                    <a:pt x="1368" y="167"/>
                  </a:cubicBezTo>
                  <a:cubicBezTo>
                    <a:pt x="1368" y="67"/>
                    <a:pt x="1301" y="0"/>
                    <a:pt x="1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4097275" y="1596575"/>
              <a:ext cx="36700" cy="24225"/>
            </a:xfrm>
            <a:custGeom>
              <a:avLst/>
              <a:gdLst/>
              <a:ahLst/>
              <a:cxnLst/>
              <a:rect l="l" t="t" r="r" b="b"/>
              <a:pathLst>
                <a:path w="1468" h="969" extrusionOk="0">
                  <a:moveTo>
                    <a:pt x="200" y="1"/>
                  </a:moveTo>
                  <a:cubicBezTo>
                    <a:pt x="0" y="1"/>
                    <a:pt x="0" y="301"/>
                    <a:pt x="200" y="301"/>
                  </a:cubicBezTo>
                  <a:cubicBezTo>
                    <a:pt x="600" y="334"/>
                    <a:pt x="967" y="535"/>
                    <a:pt x="1168" y="902"/>
                  </a:cubicBezTo>
                  <a:cubicBezTo>
                    <a:pt x="1201" y="935"/>
                    <a:pt x="1234" y="968"/>
                    <a:pt x="1301" y="968"/>
                  </a:cubicBezTo>
                  <a:cubicBezTo>
                    <a:pt x="1334" y="968"/>
                    <a:pt x="1368" y="935"/>
                    <a:pt x="1401" y="935"/>
                  </a:cubicBezTo>
                  <a:cubicBezTo>
                    <a:pt x="1468" y="868"/>
                    <a:pt x="1468" y="801"/>
                    <a:pt x="1434" y="701"/>
                  </a:cubicBezTo>
                  <a:cubicBezTo>
                    <a:pt x="1168" y="301"/>
                    <a:pt x="701" y="34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4058900" y="4477725"/>
              <a:ext cx="43400" cy="20950"/>
            </a:xfrm>
            <a:custGeom>
              <a:avLst/>
              <a:gdLst/>
              <a:ahLst/>
              <a:cxnLst/>
              <a:rect l="l" t="t" r="r" b="b"/>
              <a:pathLst>
                <a:path w="1736" h="838" extrusionOk="0">
                  <a:moveTo>
                    <a:pt x="1452" y="146"/>
                  </a:moveTo>
                  <a:cubicBezTo>
                    <a:pt x="1468" y="146"/>
                    <a:pt x="1485" y="154"/>
                    <a:pt x="1502" y="171"/>
                  </a:cubicBezTo>
                  <a:cubicBezTo>
                    <a:pt x="1535" y="171"/>
                    <a:pt x="1568" y="204"/>
                    <a:pt x="1568" y="238"/>
                  </a:cubicBezTo>
                  <a:cubicBezTo>
                    <a:pt x="1568" y="371"/>
                    <a:pt x="1535" y="471"/>
                    <a:pt x="1435" y="538"/>
                  </a:cubicBezTo>
                  <a:cubicBezTo>
                    <a:pt x="1334" y="619"/>
                    <a:pt x="1135" y="663"/>
                    <a:pt x="875" y="663"/>
                  </a:cubicBezTo>
                  <a:cubicBezTo>
                    <a:pt x="706" y="663"/>
                    <a:pt x="511" y="644"/>
                    <a:pt x="301" y="604"/>
                  </a:cubicBezTo>
                  <a:cubicBezTo>
                    <a:pt x="634" y="371"/>
                    <a:pt x="1001" y="238"/>
                    <a:pt x="1402" y="171"/>
                  </a:cubicBezTo>
                  <a:cubicBezTo>
                    <a:pt x="1418" y="154"/>
                    <a:pt x="1435" y="146"/>
                    <a:pt x="1452" y="146"/>
                  </a:cubicBezTo>
                  <a:close/>
                  <a:moveTo>
                    <a:pt x="1396" y="0"/>
                  </a:moveTo>
                  <a:cubicBezTo>
                    <a:pt x="949" y="0"/>
                    <a:pt x="150" y="513"/>
                    <a:pt x="34" y="571"/>
                  </a:cubicBezTo>
                  <a:cubicBezTo>
                    <a:pt x="1" y="571"/>
                    <a:pt x="1" y="604"/>
                    <a:pt x="1" y="638"/>
                  </a:cubicBezTo>
                  <a:cubicBezTo>
                    <a:pt x="1" y="671"/>
                    <a:pt x="34" y="705"/>
                    <a:pt x="67" y="705"/>
                  </a:cubicBezTo>
                  <a:cubicBezTo>
                    <a:pt x="334" y="771"/>
                    <a:pt x="634" y="838"/>
                    <a:pt x="901" y="838"/>
                  </a:cubicBezTo>
                  <a:cubicBezTo>
                    <a:pt x="1135" y="838"/>
                    <a:pt x="1368" y="805"/>
                    <a:pt x="1535" y="671"/>
                  </a:cubicBezTo>
                  <a:cubicBezTo>
                    <a:pt x="1668" y="571"/>
                    <a:pt x="1735" y="404"/>
                    <a:pt x="1702" y="238"/>
                  </a:cubicBezTo>
                  <a:cubicBezTo>
                    <a:pt x="1702" y="171"/>
                    <a:pt x="1668" y="71"/>
                    <a:pt x="1568" y="37"/>
                  </a:cubicBezTo>
                  <a:cubicBezTo>
                    <a:pt x="1521" y="11"/>
                    <a:pt x="1462" y="0"/>
                    <a:pt x="1396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058900" y="4459150"/>
              <a:ext cx="27550" cy="37025"/>
            </a:xfrm>
            <a:custGeom>
              <a:avLst/>
              <a:gdLst/>
              <a:ahLst/>
              <a:cxnLst/>
              <a:rect l="l" t="t" r="r" b="b"/>
              <a:pathLst>
                <a:path w="1102" h="1481" extrusionOk="0">
                  <a:moveTo>
                    <a:pt x="768" y="147"/>
                  </a:moveTo>
                  <a:cubicBezTo>
                    <a:pt x="868" y="147"/>
                    <a:pt x="868" y="213"/>
                    <a:pt x="868" y="213"/>
                  </a:cubicBezTo>
                  <a:cubicBezTo>
                    <a:pt x="935" y="447"/>
                    <a:pt x="501" y="981"/>
                    <a:pt x="167" y="1214"/>
                  </a:cubicBezTo>
                  <a:cubicBezTo>
                    <a:pt x="201" y="847"/>
                    <a:pt x="334" y="514"/>
                    <a:pt x="568" y="213"/>
                  </a:cubicBezTo>
                  <a:cubicBezTo>
                    <a:pt x="601" y="147"/>
                    <a:pt x="668" y="147"/>
                    <a:pt x="768" y="147"/>
                  </a:cubicBezTo>
                  <a:close/>
                  <a:moveTo>
                    <a:pt x="707" y="1"/>
                  </a:moveTo>
                  <a:cubicBezTo>
                    <a:pt x="618" y="1"/>
                    <a:pt x="543" y="38"/>
                    <a:pt x="468" y="113"/>
                  </a:cubicBezTo>
                  <a:cubicBezTo>
                    <a:pt x="67" y="413"/>
                    <a:pt x="1" y="1347"/>
                    <a:pt x="1" y="1414"/>
                  </a:cubicBezTo>
                  <a:cubicBezTo>
                    <a:pt x="1" y="1414"/>
                    <a:pt x="1" y="1448"/>
                    <a:pt x="34" y="1481"/>
                  </a:cubicBezTo>
                  <a:cubicBezTo>
                    <a:pt x="67" y="1481"/>
                    <a:pt x="67" y="1481"/>
                    <a:pt x="67" y="1448"/>
                  </a:cubicBezTo>
                  <a:lnTo>
                    <a:pt x="101" y="1448"/>
                  </a:lnTo>
                  <a:cubicBezTo>
                    <a:pt x="468" y="1281"/>
                    <a:pt x="1101" y="547"/>
                    <a:pt x="1035" y="213"/>
                  </a:cubicBezTo>
                  <a:cubicBezTo>
                    <a:pt x="1001" y="80"/>
                    <a:pt x="901" y="13"/>
                    <a:pt x="801" y="13"/>
                  </a:cubicBezTo>
                  <a:cubicBezTo>
                    <a:pt x="768" y="5"/>
                    <a:pt x="737" y="1"/>
                    <a:pt x="707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588575" y="2041075"/>
              <a:ext cx="266875" cy="577925"/>
            </a:xfrm>
            <a:custGeom>
              <a:avLst/>
              <a:gdLst/>
              <a:ahLst/>
              <a:cxnLst/>
              <a:rect l="l" t="t" r="r" b="b"/>
              <a:pathLst>
                <a:path w="10675" h="23117" extrusionOk="0">
                  <a:moveTo>
                    <a:pt x="6705" y="0"/>
                  </a:moveTo>
                  <a:cubicBezTo>
                    <a:pt x="6338" y="467"/>
                    <a:pt x="6038" y="901"/>
                    <a:pt x="5738" y="1368"/>
                  </a:cubicBezTo>
                  <a:cubicBezTo>
                    <a:pt x="5404" y="1835"/>
                    <a:pt x="5104" y="2269"/>
                    <a:pt x="4837" y="2736"/>
                  </a:cubicBezTo>
                  <a:cubicBezTo>
                    <a:pt x="4237" y="3670"/>
                    <a:pt x="3669" y="4637"/>
                    <a:pt x="3169" y="5604"/>
                  </a:cubicBezTo>
                  <a:cubicBezTo>
                    <a:pt x="2102" y="7572"/>
                    <a:pt x="1201" y="9641"/>
                    <a:pt x="501" y="11742"/>
                  </a:cubicBezTo>
                  <a:lnTo>
                    <a:pt x="267" y="12576"/>
                  </a:lnTo>
                  <a:lnTo>
                    <a:pt x="200" y="12809"/>
                  </a:lnTo>
                  <a:lnTo>
                    <a:pt x="167" y="12910"/>
                  </a:lnTo>
                  <a:lnTo>
                    <a:pt x="134" y="13043"/>
                  </a:lnTo>
                  <a:cubicBezTo>
                    <a:pt x="67" y="13310"/>
                    <a:pt x="34" y="13610"/>
                    <a:pt x="34" y="13877"/>
                  </a:cubicBezTo>
                  <a:cubicBezTo>
                    <a:pt x="0" y="14778"/>
                    <a:pt x="200" y="15678"/>
                    <a:pt x="634" y="16445"/>
                  </a:cubicBezTo>
                  <a:cubicBezTo>
                    <a:pt x="1234" y="17580"/>
                    <a:pt x="2068" y="18580"/>
                    <a:pt x="3036" y="19414"/>
                  </a:cubicBezTo>
                  <a:cubicBezTo>
                    <a:pt x="4737" y="20915"/>
                    <a:pt x="6605" y="22149"/>
                    <a:pt x="8640" y="23117"/>
                  </a:cubicBezTo>
                  <a:lnTo>
                    <a:pt x="9974" y="21049"/>
                  </a:lnTo>
                  <a:lnTo>
                    <a:pt x="8873" y="20015"/>
                  </a:lnTo>
                  <a:cubicBezTo>
                    <a:pt x="8473" y="19681"/>
                    <a:pt x="8139" y="19314"/>
                    <a:pt x="7772" y="18947"/>
                  </a:cubicBezTo>
                  <a:cubicBezTo>
                    <a:pt x="7072" y="18280"/>
                    <a:pt x="6405" y="17546"/>
                    <a:pt x="5804" y="16779"/>
                  </a:cubicBezTo>
                  <a:cubicBezTo>
                    <a:pt x="5271" y="16145"/>
                    <a:pt x="4804" y="15445"/>
                    <a:pt x="4503" y="14711"/>
                  </a:cubicBezTo>
                  <a:cubicBezTo>
                    <a:pt x="4403" y="14411"/>
                    <a:pt x="4403" y="14210"/>
                    <a:pt x="4437" y="14210"/>
                  </a:cubicBezTo>
                  <a:cubicBezTo>
                    <a:pt x="4437" y="14244"/>
                    <a:pt x="4437" y="14244"/>
                    <a:pt x="4437" y="14244"/>
                  </a:cubicBezTo>
                  <a:lnTo>
                    <a:pt x="4537" y="13977"/>
                  </a:lnTo>
                  <a:lnTo>
                    <a:pt x="4804" y="13310"/>
                  </a:lnTo>
                  <a:cubicBezTo>
                    <a:pt x="5537" y="11475"/>
                    <a:pt x="6438" y="9707"/>
                    <a:pt x="7439" y="8039"/>
                  </a:cubicBezTo>
                  <a:cubicBezTo>
                    <a:pt x="7939" y="7172"/>
                    <a:pt x="8473" y="6305"/>
                    <a:pt x="9007" y="5438"/>
                  </a:cubicBezTo>
                  <a:cubicBezTo>
                    <a:pt x="9307" y="5004"/>
                    <a:pt x="9574" y="4604"/>
                    <a:pt x="9841" y="4170"/>
                  </a:cubicBezTo>
                  <a:lnTo>
                    <a:pt x="10674" y="2969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633600" y="1981350"/>
              <a:ext cx="265725" cy="317425"/>
            </a:xfrm>
            <a:custGeom>
              <a:avLst/>
              <a:gdLst/>
              <a:ahLst/>
              <a:cxnLst/>
              <a:rect l="l" t="t" r="r" b="b"/>
              <a:pathLst>
                <a:path w="10629" h="12697" extrusionOk="0">
                  <a:moveTo>
                    <a:pt x="7883" y="1"/>
                  </a:moveTo>
                  <a:cubicBezTo>
                    <a:pt x="7413" y="1"/>
                    <a:pt x="6866" y="104"/>
                    <a:pt x="6238" y="321"/>
                  </a:cubicBezTo>
                  <a:cubicBezTo>
                    <a:pt x="3303" y="1355"/>
                    <a:pt x="0" y="9361"/>
                    <a:pt x="0" y="9361"/>
                  </a:cubicBezTo>
                  <a:lnTo>
                    <a:pt x="7239" y="12697"/>
                  </a:lnTo>
                  <a:cubicBezTo>
                    <a:pt x="8540" y="10595"/>
                    <a:pt x="9441" y="8260"/>
                    <a:pt x="9941" y="5825"/>
                  </a:cubicBezTo>
                  <a:cubicBezTo>
                    <a:pt x="10628" y="2278"/>
                    <a:pt x="10092" y="1"/>
                    <a:pt x="7883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54525" y="2557275"/>
              <a:ext cx="115100" cy="85075"/>
            </a:xfrm>
            <a:custGeom>
              <a:avLst/>
              <a:gdLst/>
              <a:ahLst/>
              <a:cxnLst/>
              <a:rect l="l" t="t" r="r" b="b"/>
              <a:pathLst>
                <a:path w="4604" h="3403" extrusionOk="0">
                  <a:moveTo>
                    <a:pt x="1368" y="0"/>
                  </a:moveTo>
                  <a:cubicBezTo>
                    <a:pt x="0" y="701"/>
                    <a:pt x="1001" y="3403"/>
                    <a:pt x="1001" y="3403"/>
                  </a:cubicBezTo>
                  <a:lnTo>
                    <a:pt x="4604" y="2902"/>
                  </a:lnTo>
                  <a:lnTo>
                    <a:pt x="3770" y="701"/>
                  </a:lnTo>
                  <a:cubicBezTo>
                    <a:pt x="3503" y="301"/>
                    <a:pt x="3036" y="34"/>
                    <a:pt x="253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778700" y="2629825"/>
              <a:ext cx="90100" cy="74250"/>
            </a:xfrm>
            <a:custGeom>
              <a:avLst/>
              <a:gdLst/>
              <a:ahLst/>
              <a:cxnLst/>
              <a:rect l="l" t="t" r="r" b="b"/>
              <a:pathLst>
                <a:path w="3604" h="2970" extrusionOk="0">
                  <a:moveTo>
                    <a:pt x="3603" y="0"/>
                  </a:moveTo>
                  <a:lnTo>
                    <a:pt x="1" y="501"/>
                  </a:lnTo>
                  <a:lnTo>
                    <a:pt x="468" y="2969"/>
                  </a:lnTo>
                  <a:lnTo>
                    <a:pt x="3203" y="2569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5000400" y="1737525"/>
              <a:ext cx="25875" cy="65900"/>
            </a:xfrm>
            <a:custGeom>
              <a:avLst/>
              <a:gdLst/>
              <a:ahLst/>
              <a:cxnLst/>
              <a:rect l="l" t="t" r="r" b="b"/>
              <a:pathLst>
                <a:path w="1035" h="2636" extrusionOk="0">
                  <a:moveTo>
                    <a:pt x="368" y="0"/>
                  </a:moveTo>
                  <a:lnTo>
                    <a:pt x="1" y="134"/>
                  </a:lnTo>
                  <a:cubicBezTo>
                    <a:pt x="301" y="934"/>
                    <a:pt x="535" y="1768"/>
                    <a:pt x="635" y="2635"/>
                  </a:cubicBezTo>
                  <a:lnTo>
                    <a:pt x="1035" y="2569"/>
                  </a:lnTo>
                  <a:cubicBezTo>
                    <a:pt x="935" y="1668"/>
                    <a:pt x="701" y="801"/>
                    <a:pt x="368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866975" y="1598250"/>
              <a:ext cx="114275" cy="93425"/>
            </a:xfrm>
            <a:custGeom>
              <a:avLst/>
              <a:gdLst/>
              <a:ahLst/>
              <a:cxnLst/>
              <a:rect l="l" t="t" r="r" b="b"/>
              <a:pathLst>
                <a:path w="4571" h="3737" extrusionOk="0">
                  <a:moveTo>
                    <a:pt x="167" y="1"/>
                  </a:moveTo>
                  <a:lnTo>
                    <a:pt x="1" y="401"/>
                  </a:lnTo>
                  <a:cubicBezTo>
                    <a:pt x="1702" y="1068"/>
                    <a:pt x="3170" y="2236"/>
                    <a:pt x="4237" y="3737"/>
                  </a:cubicBezTo>
                  <a:lnTo>
                    <a:pt x="4571" y="3503"/>
                  </a:lnTo>
                  <a:cubicBezTo>
                    <a:pt x="3470" y="1935"/>
                    <a:pt x="1935" y="734"/>
                    <a:pt x="167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528400" y="1829250"/>
              <a:ext cx="249375" cy="250200"/>
            </a:xfrm>
            <a:custGeom>
              <a:avLst/>
              <a:gdLst/>
              <a:ahLst/>
              <a:cxnLst/>
              <a:rect l="l" t="t" r="r" b="b"/>
              <a:pathLst>
                <a:path w="9975" h="10008" extrusionOk="0">
                  <a:moveTo>
                    <a:pt x="1" y="1"/>
                  </a:moveTo>
                  <a:cubicBezTo>
                    <a:pt x="1" y="5538"/>
                    <a:pt x="4471" y="10008"/>
                    <a:pt x="9974" y="10008"/>
                  </a:cubicBezTo>
                  <a:lnTo>
                    <a:pt x="9974" y="9607"/>
                  </a:lnTo>
                  <a:cubicBezTo>
                    <a:pt x="4704" y="9574"/>
                    <a:pt x="401" y="5304"/>
                    <a:pt x="401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4544250" y="1616600"/>
              <a:ext cx="467850" cy="426375"/>
            </a:xfrm>
            <a:custGeom>
              <a:avLst/>
              <a:gdLst/>
              <a:ahLst/>
              <a:cxnLst/>
              <a:rect l="l" t="t" r="r" b="b"/>
              <a:pathLst>
                <a:path w="18714" h="17055" extrusionOk="0">
                  <a:moveTo>
                    <a:pt x="9340" y="0"/>
                  </a:moveTo>
                  <a:cubicBezTo>
                    <a:pt x="7156" y="0"/>
                    <a:pt x="4971" y="834"/>
                    <a:pt x="3303" y="2502"/>
                  </a:cubicBezTo>
                  <a:cubicBezTo>
                    <a:pt x="0" y="5838"/>
                    <a:pt x="0" y="11242"/>
                    <a:pt x="3303" y="14578"/>
                  </a:cubicBezTo>
                  <a:cubicBezTo>
                    <a:pt x="4971" y="16229"/>
                    <a:pt x="7156" y="17054"/>
                    <a:pt x="9340" y="17054"/>
                  </a:cubicBezTo>
                  <a:cubicBezTo>
                    <a:pt x="11525" y="17054"/>
                    <a:pt x="13710" y="16229"/>
                    <a:pt x="15378" y="14578"/>
                  </a:cubicBezTo>
                  <a:cubicBezTo>
                    <a:pt x="18714" y="11242"/>
                    <a:pt x="18714" y="5838"/>
                    <a:pt x="15378" y="2502"/>
                  </a:cubicBezTo>
                  <a:cubicBezTo>
                    <a:pt x="13710" y="834"/>
                    <a:pt x="11525" y="0"/>
                    <a:pt x="9340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696025" y="1693725"/>
              <a:ext cx="206850" cy="231450"/>
            </a:xfrm>
            <a:custGeom>
              <a:avLst/>
              <a:gdLst/>
              <a:ahLst/>
              <a:cxnLst/>
              <a:rect l="l" t="t" r="r" b="b"/>
              <a:pathLst>
                <a:path w="8274" h="9258" extrusionOk="0">
                  <a:moveTo>
                    <a:pt x="3308" y="1"/>
                  </a:moveTo>
                  <a:cubicBezTo>
                    <a:pt x="3262" y="1"/>
                    <a:pt x="3216" y="6"/>
                    <a:pt x="3169" y="18"/>
                  </a:cubicBezTo>
                  <a:cubicBezTo>
                    <a:pt x="2836" y="18"/>
                    <a:pt x="2569" y="318"/>
                    <a:pt x="2569" y="685"/>
                  </a:cubicBezTo>
                  <a:cubicBezTo>
                    <a:pt x="2602" y="1652"/>
                    <a:pt x="2402" y="3620"/>
                    <a:pt x="434" y="3987"/>
                  </a:cubicBezTo>
                  <a:lnTo>
                    <a:pt x="0" y="4521"/>
                  </a:lnTo>
                  <a:lnTo>
                    <a:pt x="1668" y="9258"/>
                  </a:lnTo>
                  <a:lnTo>
                    <a:pt x="2502" y="9091"/>
                  </a:lnTo>
                  <a:cubicBezTo>
                    <a:pt x="2802" y="9057"/>
                    <a:pt x="4637" y="8791"/>
                    <a:pt x="5805" y="8657"/>
                  </a:cubicBezTo>
                  <a:cubicBezTo>
                    <a:pt x="7206" y="8490"/>
                    <a:pt x="8273" y="7223"/>
                    <a:pt x="8206" y="5822"/>
                  </a:cubicBezTo>
                  <a:lnTo>
                    <a:pt x="7973" y="3654"/>
                  </a:lnTo>
                  <a:cubicBezTo>
                    <a:pt x="7884" y="2884"/>
                    <a:pt x="7244" y="2325"/>
                    <a:pt x="6495" y="2325"/>
                  </a:cubicBezTo>
                  <a:cubicBezTo>
                    <a:pt x="6400" y="2325"/>
                    <a:pt x="6303" y="2334"/>
                    <a:pt x="6205" y="2353"/>
                  </a:cubicBezTo>
                  <a:lnTo>
                    <a:pt x="5238" y="2486"/>
                  </a:lnTo>
                  <a:lnTo>
                    <a:pt x="4170" y="2886"/>
                  </a:lnTo>
                  <a:cubicBezTo>
                    <a:pt x="4437" y="2386"/>
                    <a:pt x="4437" y="1352"/>
                    <a:pt x="3837" y="318"/>
                  </a:cubicBezTo>
                  <a:cubicBezTo>
                    <a:pt x="3726" y="125"/>
                    <a:pt x="3525" y="1"/>
                    <a:pt x="330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646825" y="1806000"/>
              <a:ext cx="100100" cy="161300"/>
            </a:xfrm>
            <a:custGeom>
              <a:avLst/>
              <a:gdLst/>
              <a:ahLst/>
              <a:cxnLst/>
              <a:rect l="l" t="t" r="r" b="b"/>
              <a:pathLst>
                <a:path w="4004" h="6452" extrusionOk="0">
                  <a:moveTo>
                    <a:pt x="2043" y="0"/>
                  </a:moveTo>
                  <a:cubicBezTo>
                    <a:pt x="1997" y="0"/>
                    <a:pt x="1949" y="10"/>
                    <a:pt x="1902" y="30"/>
                  </a:cubicBezTo>
                  <a:lnTo>
                    <a:pt x="367" y="464"/>
                  </a:lnTo>
                  <a:cubicBezTo>
                    <a:pt x="134" y="530"/>
                    <a:pt x="0" y="764"/>
                    <a:pt x="67" y="997"/>
                  </a:cubicBezTo>
                  <a:lnTo>
                    <a:pt x="1568" y="6134"/>
                  </a:lnTo>
                  <a:cubicBezTo>
                    <a:pt x="1623" y="6327"/>
                    <a:pt x="1792" y="6452"/>
                    <a:pt x="1981" y="6452"/>
                  </a:cubicBezTo>
                  <a:cubicBezTo>
                    <a:pt x="2021" y="6452"/>
                    <a:pt x="2061" y="6446"/>
                    <a:pt x="2102" y="6435"/>
                  </a:cubicBezTo>
                  <a:lnTo>
                    <a:pt x="3636" y="6001"/>
                  </a:lnTo>
                  <a:cubicBezTo>
                    <a:pt x="3870" y="5934"/>
                    <a:pt x="4003" y="5667"/>
                    <a:pt x="3937" y="5434"/>
                  </a:cubicBezTo>
                  <a:lnTo>
                    <a:pt x="2435" y="330"/>
                  </a:lnTo>
                  <a:cubicBezTo>
                    <a:pt x="2382" y="144"/>
                    <a:pt x="2223" y="0"/>
                    <a:pt x="20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7"/>
          <p:cNvSpPr txBox="1"/>
          <p:nvPr/>
        </p:nvSpPr>
        <p:spPr>
          <a:xfrm>
            <a:off x="1667283" y="3429000"/>
            <a:ext cx="5257800" cy="5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Font typeface="Arial"/>
              <a:buNone/>
            </a:pPr>
            <a:endParaRPr sz="2800" b="1" i="0" u="none" strike="noStrike" cap="non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7"/>
          <p:cNvGrpSpPr/>
          <p:nvPr/>
        </p:nvGrpSpPr>
        <p:grpSpPr>
          <a:xfrm flipH="1">
            <a:off x="773825" y="794387"/>
            <a:ext cx="897311" cy="559576"/>
            <a:chOff x="4113100" y="2127800"/>
            <a:chExt cx="748900" cy="467025"/>
          </a:xfrm>
        </p:grpSpPr>
        <p:sp>
          <p:nvSpPr>
            <p:cNvPr id="568" name="Google Shape;568;p7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FF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9eba2fb80d_0_26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Rolling </a:t>
            </a:r>
            <a:r>
              <a:rPr lang="en-US" sz="2400" dirty="0">
                <a:solidFill>
                  <a:srgbClr val="351C75"/>
                </a:solidFill>
              </a:rPr>
              <a:t>Update</a:t>
            </a:r>
            <a:endParaRPr lang="en-US" sz="2400" dirty="0"/>
          </a:p>
        </p:txBody>
      </p:sp>
      <p:sp>
        <p:nvSpPr>
          <p:cNvPr id="12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smtClean="0"/>
              <a:t>Use </a:t>
            </a:r>
            <a:r>
              <a:rPr lang="en-US" sz="1600" b="1" dirty="0"/>
              <a:t>case: </a:t>
            </a:r>
            <a:r>
              <a:rPr lang="en-US" sz="1600" dirty="0"/>
              <a:t>Users expect applications to be available all the time and developers are expected to deploy new versions </a:t>
            </a:r>
            <a:r>
              <a:rPr lang="en-US" sz="1600" dirty="0" smtClean="0"/>
              <a:t>of them </a:t>
            </a:r>
            <a:r>
              <a:rPr lang="en-US" sz="1600" dirty="0"/>
              <a:t>several times a day</a:t>
            </a:r>
            <a:r>
              <a:rPr lang="en-US" sz="1600" dirty="0" smtClean="0"/>
              <a:t>.</a:t>
            </a:r>
          </a:p>
          <a:p>
            <a:pPr marL="50800" indent="0" algn="l"/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i="1" dirty="0" smtClean="0"/>
              <a:t>The </a:t>
            </a:r>
            <a:r>
              <a:rPr lang="en-US" sz="1600" i="1" dirty="0"/>
              <a:t>rolling update strategy </a:t>
            </a:r>
            <a:r>
              <a:rPr lang="en-US" sz="1600" dirty="0"/>
              <a:t>is a gradual process that allows you to update your </a:t>
            </a:r>
            <a:r>
              <a:rPr lang="en-US" sz="1600" b="1" dirty="0" err="1"/>
              <a:t>Kubernetes</a:t>
            </a:r>
            <a:r>
              <a:rPr lang="en-US" sz="1600" dirty="0"/>
              <a:t> system with only a </a:t>
            </a:r>
            <a:r>
              <a:rPr lang="en-US" sz="1600" dirty="0" smtClean="0"/>
              <a:t>minor effect </a:t>
            </a:r>
            <a:r>
              <a:rPr lang="en-US" sz="1600" dirty="0"/>
              <a:t>on performance and no downtime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7" y="3107524"/>
            <a:ext cx="10283208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Rolling Update Detail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err="1"/>
              <a:t>maxSurge</a:t>
            </a:r>
            <a:r>
              <a:rPr lang="en-US" sz="1600" b="1" dirty="0"/>
              <a:t>:</a:t>
            </a:r>
            <a:r>
              <a:rPr lang="en-US" sz="1600" dirty="0"/>
              <a:t> The number of pods that can be created above the desired amount of pods during an </a:t>
            </a:r>
            <a:r>
              <a:rPr lang="en-US" sz="1600" dirty="0" smtClean="0"/>
              <a:t>update</a:t>
            </a:r>
          </a:p>
          <a:p>
            <a:pPr marL="50800" indent="0" algn="l"/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err="1"/>
              <a:t>maxUnavailable</a:t>
            </a:r>
            <a:r>
              <a:rPr lang="en-US" sz="1600" b="1" dirty="0"/>
              <a:t>:</a:t>
            </a:r>
            <a:r>
              <a:rPr lang="en-US" sz="1600" dirty="0"/>
              <a:t> The number of pods that can be unavailable during the update </a:t>
            </a:r>
            <a:r>
              <a:rPr lang="en-US" sz="1600" dirty="0" smtClean="0"/>
              <a:t>process</a:t>
            </a:r>
          </a:p>
          <a:p>
            <a:pPr marL="50800" indent="0" algn="l"/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err="1"/>
              <a:t>minReadySeconds</a:t>
            </a:r>
            <a:r>
              <a:rPr lang="en-US" sz="1600" b="1" dirty="0"/>
              <a:t>: </a:t>
            </a:r>
            <a:r>
              <a:rPr lang="en-US" sz="1600" dirty="0"/>
              <a:t>A pod will be considered ready if its readiness probe is </a:t>
            </a:r>
            <a:r>
              <a:rPr lang="en-US" sz="1600" dirty="0" smtClean="0"/>
              <a:t>successful</a:t>
            </a: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02" y="2769893"/>
            <a:ext cx="6825762" cy="363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Rolling Update Detail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err="1" smtClean="0"/>
              <a:t>readinessProbe</a:t>
            </a:r>
            <a:r>
              <a:rPr lang="en-US" sz="1600" b="1" dirty="0" smtClean="0"/>
              <a:t>:</a:t>
            </a:r>
            <a:r>
              <a:rPr lang="en-US" sz="1600" dirty="0"/>
              <a:t> </a:t>
            </a:r>
            <a:r>
              <a:rPr lang="en-US" sz="1600" dirty="0"/>
              <a:t>indicates whether applications running in a container are ready to receive </a:t>
            </a:r>
            <a:r>
              <a:rPr lang="en-US" sz="1600" dirty="0" smtClean="0"/>
              <a:t>traffic</a:t>
            </a:r>
            <a:endParaRPr lang="en-US" sz="1600" dirty="0" smtClean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1" dirty="0" err="1" smtClean="0"/>
              <a:t>livenessProbe</a:t>
            </a:r>
            <a:r>
              <a:rPr lang="en-US" sz="1600" b="1" dirty="0" smtClean="0"/>
              <a:t>:</a:t>
            </a:r>
            <a:r>
              <a:rPr lang="en-US" sz="1600" dirty="0"/>
              <a:t> detect and remedy applications broken states, and cannot recover except by being </a:t>
            </a:r>
            <a:r>
              <a:rPr lang="en-US" sz="1600" dirty="0" smtClean="0"/>
              <a:t>restarted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13" y="2343100"/>
            <a:ext cx="5505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Rolling </a:t>
            </a:r>
            <a:r>
              <a:rPr lang="en-US" sz="2400" dirty="0">
                <a:solidFill>
                  <a:srgbClr val="351C75"/>
                </a:solidFill>
              </a:rPr>
              <a:t>update visualization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1381139"/>
            <a:ext cx="7487478" cy="478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509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2. </a:t>
            </a:r>
            <a:r>
              <a:rPr lang="en-US" sz="2400" dirty="0">
                <a:solidFill>
                  <a:srgbClr val="351C75"/>
                </a:solidFill>
              </a:rPr>
              <a:t>Jenkins overview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42" y="1219668"/>
            <a:ext cx="7714040" cy="479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18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6866850" y="5723975"/>
            <a:ext cx="56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7;g19eba2fb80d_0_0"/>
          <p:cNvSpPr txBox="1">
            <a:spLocks/>
          </p:cNvSpPr>
          <p:nvPr/>
        </p:nvSpPr>
        <p:spPr>
          <a:xfrm>
            <a:off x="3372125" y="623512"/>
            <a:ext cx="7864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2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7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>
              <a:spcBef>
                <a:spcPts val="0"/>
              </a:spcBef>
            </a:pPr>
            <a:r>
              <a:rPr lang="en-US" sz="2400" dirty="0" smtClean="0">
                <a:solidFill>
                  <a:srgbClr val="351C75"/>
                </a:solidFill>
              </a:rPr>
              <a:t>Traditional </a:t>
            </a:r>
            <a:r>
              <a:rPr lang="en-US" sz="2400" dirty="0">
                <a:solidFill>
                  <a:srgbClr val="351C75"/>
                </a:solidFill>
              </a:rPr>
              <a:t>Process of Software Delivery</a:t>
            </a:r>
            <a:endParaRPr lang="en-US" sz="2400" dirty="0"/>
          </a:p>
        </p:txBody>
      </p:sp>
      <p:sp>
        <p:nvSpPr>
          <p:cNvPr id="8" name="Google Shape;358;g19eba2fb80d_0_0"/>
          <p:cNvSpPr txBox="1">
            <a:spLocks noGrp="1"/>
          </p:cNvSpPr>
          <p:nvPr>
            <p:ph type="subTitle" idx="1"/>
          </p:nvPr>
        </p:nvSpPr>
        <p:spPr>
          <a:xfrm>
            <a:off x="530100" y="1502350"/>
            <a:ext cx="111318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</a:pPr>
            <a:endParaRPr sz="1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43" y="1502350"/>
            <a:ext cx="6292839" cy="4581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67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660</Words>
  <Application>Microsoft Office PowerPoint</Application>
  <PresentationFormat>Widescreen</PresentationFormat>
  <Paragraphs>128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Wingdings</vt:lpstr>
      <vt:lpstr>Office Theme</vt:lpstr>
      <vt:lpstr>Jenkins Build K8S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Rollout update status:  https://kubernetes.io/docs/tutorials/kubernetes-basics/update/update-intro/  https://www.bluematador.com/blog/kubernetes-deployments-rolling-update-configuration  https://www.educative.io/blog/kubernetes-deployments-strategies  - Jenkins with kubernetes: https://www.linkedin.com/pulse/configuring-cicd-kubernetes-jenkins-anant-jakhmola https://www.linkedin.com/pulse/integrating-kubernetes-jenkins-github-docker-milind-verma  - Jenkins overview: https://www.toolsqa.com/jenkins/what-is-jenkins/ https://www.devopsschool.com/blog/jenkins-architecture-explained/  - Other: https://microk8s.io/docs/registry-images https://microk8s.io/docs/registry-built-in https://docs.docker.com/registry/deploying/ Configure Liveness, Readiness and Startup Probes | Kubernetes  </vt:lpstr>
      <vt:lpstr>To be the continue…  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Build K8S</dc:title>
  <dc:creator>PhamVanLinh</dc:creator>
  <cp:lastModifiedBy>DELL</cp:lastModifiedBy>
  <cp:revision>118</cp:revision>
  <dcterms:modified xsi:type="dcterms:W3CDTF">2023-03-25T05:29:12Z</dcterms:modified>
</cp:coreProperties>
</file>