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6BEE-267E-F12B-A684-390D7F554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155C2-DDD0-3CD9-1A6A-18B16B18B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0AEE-A798-2F0E-1FC4-F74F0154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B248-6504-482B-BB19-80CEAFBBB5E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EAEED-2051-B284-836C-48C96BD9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49967-35C1-63F9-EEC0-B523F615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16FC-B932-49EF-BB65-E0E37E31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D12C-5B04-EE9B-8BB2-5BA8B05A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3E1D8-1251-4F1B-6343-61E0F35A1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8D956-CBE2-C799-A4A8-570CC5AF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B248-6504-482B-BB19-80CEAFBBB5E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734D5-920E-6305-DE92-E0B7A4F4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F049E-B5A3-7A3E-226C-14079E7F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16FC-B932-49EF-BB65-E0E37E31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7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010AE-9539-3901-66E8-DF3E2925C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F71D3-8E0D-8885-7139-51DA83AE3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1FA40-DDF5-0B80-0451-C9C8DCC3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B248-6504-482B-BB19-80CEAFBBB5E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2C9CF-D983-A25E-5428-D50804B7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3DB7B-2D88-1102-F2EA-93AC7945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16FC-B932-49EF-BB65-E0E37E31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9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478F-0858-19B7-AC9C-DA8CA2EA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562A-A1B4-FD7E-9581-B93D47895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502D9-1EC9-8256-B7D2-4465F8A7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B248-6504-482B-BB19-80CEAFBBB5E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C96D6-AD71-515E-F02B-71B2EF49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B6B6C-FEAB-9B8D-9983-E365BE09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16FC-B932-49EF-BB65-E0E37E31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6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43B8-C00C-8732-82F9-7ABC3490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ECFAC-16B0-8304-4BF7-4D225A91A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2240A-DF5B-2141-FC47-D4BF9A1D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B248-6504-482B-BB19-80CEAFBBB5E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D5BF4-0823-E331-E022-890D5C2B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E0F1-8A5A-07BA-8617-B68CC752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16FC-B932-49EF-BB65-E0E37E31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6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D7FA-5F78-1F35-E5F3-9AD1F2BF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8EAB-1F18-B985-F175-085D34C05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CEE58-1E1E-21A6-DF3B-02CE0C868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F9FE0-158B-A1DA-0560-92FE432D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B248-6504-482B-BB19-80CEAFBBB5E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1993A-6300-575D-EDD5-963150F1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74DFB-13C5-4CAF-E115-951E42B0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16FC-B932-49EF-BB65-E0E37E31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1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B4F3-384F-2AF7-6596-96EE233B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01456-18DA-3CDF-0795-34D692019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A8296-FD4B-F1D2-C3E8-FEA17CF54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8D454-F28C-6BD0-9389-6531DB0D3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5859D-A537-91F3-1EAF-5975D7330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A2A12-D9B5-7DF1-B856-69F29FFC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B248-6504-482B-BB19-80CEAFBBB5E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F0BD6-1511-F8A4-E290-932AD789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A05C0-F017-F518-8B18-EFEECD05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16FC-B932-49EF-BB65-E0E37E31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2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989A-16D8-FD56-6092-2721B9D8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ECD6C-18CE-17AC-767E-960B3300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B248-6504-482B-BB19-80CEAFBBB5E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1ED7C-BB1E-243F-268F-E2761A2B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1EA6F-61F8-20C1-984D-B357039D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16FC-B932-49EF-BB65-E0E37E31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13FA4-4E10-03B5-89D8-DA24FF55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B248-6504-482B-BB19-80CEAFBBB5E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D1FE7-BB07-8759-40B9-CA218BAC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D1177-0620-C42C-FE96-3C94BBC5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16FC-B932-49EF-BB65-E0E37E31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9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5889-73A1-DBAF-D003-B943F615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26F36-8D31-AC8B-E69D-7E07E933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88720-B9FF-25B2-A3D1-8E050C950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07163-6378-D651-E07E-810420B7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B248-6504-482B-BB19-80CEAFBBB5E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FF591-4871-E4D3-86D2-BAC13EF3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8C0B8-2605-ACA7-AB7D-25B24793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16FC-B932-49EF-BB65-E0E37E31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0D05-1819-5DE3-2299-A39D97C6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558A5-62F2-B0FA-6E7E-0C835BCD4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574A8-B8E6-0602-2012-9B4615C7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E9D6B-6080-43E4-A979-17C161BB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B248-6504-482B-BB19-80CEAFBBB5E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1F89A-4208-A110-1025-7B17149C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33B9E-19EC-622E-86B2-692B41F0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16FC-B932-49EF-BB65-E0E37E31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6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55820-6F42-81E5-3E87-7E7AA9C9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7C61A-7633-F4AF-F510-79282D02C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EC34D-B34E-5AC4-84F0-0EBC76DBB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BBB248-6504-482B-BB19-80CEAFBBB5E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89183-97BD-5AC0-9185-011298443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A8BD7-7BDD-DEE0-334F-5FD0987E5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116FC-B932-49EF-BB65-E0E37E31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4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03A6-9574-9152-90BC-B4434B9F3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>
                <a:solidFill>
                  <a:schemeClr val="accent5">
                    <a:lumMod val="75000"/>
                  </a:schemeClr>
                </a:solidFill>
              </a:rPr>
              <a:t>LẬP TRÌNH HỆ THỐNG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9B2F0-413C-690E-F3E9-7BC31EFC8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quote-cjk-patch"/>
              </a:rPr>
              <a:t>HỆ THỐNG GIÁM SÁT MÔI TRƯỜNG THÔNG MINH SỬ DỤNG FREERTOS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A8159-6663-C4E1-69CB-4494AC621533}"/>
              </a:ext>
            </a:extLst>
          </p:cNvPr>
          <p:cNvSpPr txBox="1"/>
          <p:nvPr/>
        </p:nvSpPr>
        <p:spPr>
          <a:xfrm>
            <a:off x="8852560" y="6211669"/>
            <a:ext cx="3339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vi-VN" dirty="0"/>
              <a:t>Chen </a:t>
            </a:r>
            <a:r>
              <a:rPr lang="vi-VN" dirty="0" err="1"/>
              <a:t>Woei</a:t>
            </a:r>
            <a:r>
              <a:rPr lang="vi-VN" dirty="0"/>
              <a:t> </a:t>
            </a:r>
            <a:r>
              <a:rPr lang="vi-VN" dirty="0" err="1"/>
              <a:t>Haur</a:t>
            </a:r>
            <a:r>
              <a:rPr lang="vi-VN" dirty="0"/>
              <a:t> – 22050056</a:t>
            </a:r>
          </a:p>
          <a:p>
            <a:pPr algn="r"/>
            <a:r>
              <a:rPr lang="vi-VN" dirty="0"/>
              <a:t>Nguyễn Hoàng An – 22050040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560FE-0454-07AD-0461-04DB0E9E2BEA}"/>
              </a:ext>
            </a:extLst>
          </p:cNvPr>
          <p:cNvSpPr txBox="1"/>
          <p:nvPr/>
        </p:nvSpPr>
        <p:spPr>
          <a:xfrm>
            <a:off x="0" y="648866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8/2025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2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B1C9-223E-D559-9AD4-C7D9E6DE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vi-V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Giới thiệu đề tài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D90A-B87B-8D84-4C7F-0EAB97E73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vi-VN" b="0" i="0" dirty="0">
                <a:effectLst/>
                <a:latin typeface="quote-cjk-patch"/>
              </a:rPr>
              <a:t>- </a:t>
            </a:r>
            <a:r>
              <a:rPr lang="en-US" b="0" i="0" dirty="0">
                <a:effectLst/>
                <a:latin typeface="quote-cjk-patch"/>
              </a:rPr>
              <a:t>Ô </a:t>
            </a:r>
            <a:r>
              <a:rPr lang="en-US" b="0" i="0" dirty="0" err="1">
                <a:effectLst/>
                <a:latin typeface="quote-cjk-patch"/>
              </a:rPr>
              <a:t>nhiễm</a:t>
            </a:r>
            <a:r>
              <a:rPr lang="en-US" b="0" i="0" dirty="0">
                <a:effectLst/>
                <a:latin typeface="quote-cjk-patch"/>
              </a:rPr>
              <a:t> </a:t>
            </a:r>
            <a:r>
              <a:rPr lang="en-US" b="0" i="0" dirty="0" err="1">
                <a:effectLst/>
                <a:latin typeface="quote-cjk-patch"/>
              </a:rPr>
              <a:t>không</a:t>
            </a:r>
            <a:r>
              <a:rPr lang="en-US" b="0" i="0" dirty="0">
                <a:effectLst/>
                <a:latin typeface="quote-cjk-patch"/>
              </a:rPr>
              <a:t> </a:t>
            </a:r>
            <a:r>
              <a:rPr lang="en-US" b="0" i="0" dirty="0" err="1">
                <a:effectLst/>
                <a:latin typeface="quote-cjk-patch"/>
              </a:rPr>
              <a:t>khí</a:t>
            </a:r>
            <a:r>
              <a:rPr lang="en-US" b="0" i="0" dirty="0">
                <a:effectLst/>
                <a:latin typeface="quote-cjk-patch"/>
              </a:rPr>
              <a:t>, </a:t>
            </a:r>
            <a:r>
              <a:rPr lang="en-US" b="0" i="0" dirty="0" err="1">
                <a:effectLst/>
                <a:latin typeface="quote-cjk-patch"/>
              </a:rPr>
              <a:t>biến</a:t>
            </a:r>
            <a:r>
              <a:rPr lang="en-US" b="0" i="0" dirty="0">
                <a:effectLst/>
                <a:latin typeface="quote-cjk-patch"/>
              </a:rPr>
              <a:t> </a:t>
            </a:r>
            <a:r>
              <a:rPr lang="en-US" b="0" i="0" dirty="0" err="1">
                <a:effectLst/>
                <a:latin typeface="quote-cjk-patch"/>
              </a:rPr>
              <a:t>đổi</a:t>
            </a:r>
            <a:r>
              <a:rPr lang="en-US" b="0" i="0" dirty="0">
                <a:effectLst/>
                <a:latin typeface="quote-cjk-patch"/>
              </a:rPr>
              <a:t> </a:t>
            </a:r>
            <a:r>
              <a:rPr lang="en-US" b="0" i="0" dirty="0" err="1">
                <a:effectLst/>
                <a:latin typeface="quote-cjk-patch"/>
              </a:rPr>
              <a:t>nhiệt</a:t>
            </a:r>
            <a:r>
              <a:rPr lang="en-US" b="0" i="0" dirty="0">
                <a:effectLst/>
                <a:latin typeface="quote-cjk-patch"/>
              </a:rPr>
              <a:t> </a:t>
            </a:r>
            <a:r>
              <a:rPr lang="en-US" b="0" i="0" dirty="0" err="1">
                <a:effectLst/>
                <a:latin typeface="quote-cjk-patch"/>
              </a:rPr>
              <a:t>độ</a:t>
            </a:r>
            <a:r>
              <a:rPr lang="en-US" b="0" i="0" dirty="0">
                <a:effectLst/>
                <a:latin typeface="quote-cjk-patch"/>
              </a:rPr>
              <a:t> </a:t>
            </a:r>
            <a:r>
              <a:rPr lang="en-US" b="0" i="0" dirty="0" err="1">
                <a:effectLst/>
                <a:latin typeface="quote-cjk-patch"/>
              </a:rPr>
              <a:t>là</a:t>
            </a:r>
            <a:r>
              <a:rPr lang="en-US" b="0" i="0" dirty="0">
                <a:effectLst/>
                <a:latin typeface="quote-cjk-patch"/>
              </a:rPr>
              <a:t> </a:t>
            </a:r>
            <a:r>
              <a:rPr lang="en-US" b="0" i="0" dirty="0" err="1">
                <a:effectLst/>
                <a:latin typeface="quote-cjk-patch"/>
              </a:rPr>
              <a:t>vấn</a:t>
            </a:r>
            <a:r>
              <a:rPr lang="en-US" b="0" i="0" dirty="0">
                <a:effectLst/>
                <a:latin typeface="quote-cjk-patch"/>
              </a:rPr>
              <a:t> </a:t>
            </a:r>
            <a:r>
              <a:rPr lang="en-US" b="0" i="0" dirty="0" err="1">
                <a:effectLst/>
                <a:latin typeface="quote-cjk-patch"/>
              </a:rPr>
              <a:t>đề</a:t>
            </a:r>
            <a:r>
              <a:rPr lang="en-US" b="0" i="0" dirty="0">
                <a:effectLst/>
                <a:latin typeface="quote-cjk-patch"/>
              </a:rPr>
              <a:t> </a:t>
            </a:r>
            <a:r>
              <a:rPr lang="en-US" b="0" i="0" dirty="0" err="1">
                <a:effectLst/>
                <a:latin typeface="quote-cjk-patch"/>
              </a:rPr>
              <a:t>nhức</a:t>
            </a:r>
            <a:r>
              <a:rPr lang="en-US" b="0" i="0" dirty="0">
                <a:effectLst/>
                <a:latin typeface="quote-cjk-patch"/>
              </a:rPr>
              <a:t> </a:t>
            </a:r>
            <a:r>
              <a:rPr lang="en-US" b="0" i="0" dirty="0" err="1">
                <a:effectLst/>
                <a:latin typeface="quote-cjk-patch"/>
              </a:rPr>
              <a:t>nhối</a:t>
            </a:r>
            <a:r>
              <a:rPr lang="en-US" b="0" i="0" dirty="0">
                <a:effectLst/>
                <a:latin typeface="quote-cjk-patch"/>
              </a:rPr>
              <a:t>.</a:t>
            </a:r>
            <a:endParaRPr lang="vi-VN" b="0" i="0" dirty="0">
              <a:effectLst/>
              <a:latin typeface="quote-cjk-patch"/>
            </a:endParaRPr>
          </a:p>
          <a:p>
            <a:endParaRPr lang="en-US" b="0" i="0" dirty="0">
              <a:effectLst/>
              <a:latin typeface="quote-cjk-patch"/>
            </a:endParaRPr>
          </a:p>
          <a:p>
            <a:pPr marL="0" indent="0">
              <a:buNone/>
            </a:pPr>
            <a:r>
              <a:rPr lang="vi-VN" b="0" i="0" dirty="0">
                <a:effectLst/>
                <a:latin typeface="quote-cjk-patch"/>
              </a:rPr>
              <a:t>- Các hệ thống giám sát truyền thống thường đắt đỏ, cồng kềnh, hoạt động đơn nhiệm.</a:t>
            </a:r>
          </a:p>
          <a:p>
            <a:endParaRPr lang="vi-VN" b="0" i="0" dirty="0">
              <a:effectLst/>
              <a:latin typeface="quote-cjk-patch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→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Cần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một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giải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pháp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giám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sát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thời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gian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thực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, chi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phí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thấp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,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ổn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định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và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thông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minh</a:t>
            </a:r>
            <a:r>
              <a:rPr lang="en-US" b="0" i="0" dirty="0">
                <a:solidFill>
                  <a:srgbClr val="FF0000"/>
                </a:solidFill>
                <a:effectLst/>
                <a:latin typeface="quote-cjk-patch"/>
              </a:rPr>
              <a:t>.</a:t>
            </a:r>
          </a:p>
          <a:p>
            <a:endParaRPr lang="vi-VN" b="0" i="0" dirty="0">
              <a:effectLst/>
              <a:latin typeface="quote-cjk-patch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0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59D0-7505-D81F-BD66-A89DFA4C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vi-V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Mục tiêu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EC841-8801-3F03-50BB-286026FA1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53331"/>
            <a:ext cx="121920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Nội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dung:</a:t>
            </a:r>
            <a:r>
              <a:rPr lang="en-US" b="0" i="0" dirty="0">
                <a:solidFill>
                  <a:srgbClr val="FF0000"/>
                </a:solidFill>
                <a:effectLst/>
                <a:latin typeface="quote-cjk-patch"/>
              </a:rPr>
              <a:t> 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Xây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dựng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hệ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thống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phần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cứng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&amp;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phần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mềm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để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:</a:t>
            </a:r>
            <a:endParaRPr lang="vi-VN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endParaRPr lang="vi-VN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marL="0" indent="0" algn="l">
              <a:buNone/>
            </a:pPr>
            <a:r>
              <a:rPr lang="vi-VN" b="1" i="0" dirty="0">
                <a:solidFill>
                  <a:srgbClr val="404040"/>
                </a:solidFill>
                <a:effectLst/>
                <a:latin typeface="quote-cjk-patch"/>
              </a:rPr>
              <a:t>- Giám sát: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 Nhiệt độ, độ ẩm, chất lượng không khí, ánh sáng, áp suất.</a:t>
            </a:r>
          </a:p>
          <a:p>
            <a:pPr marL="0" indent="0" algn="l">
              <a:buNone/>
            </a:pPr>
            <a:endParaRPr lang="vi-VN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marL="0" indent="0" algn="l">
              <a:buNone/>
            </a:pPr>
            <a:r>
              <a:rPr lang="vi-VN" b="1" i="0" dirty="0">
                <a:solidFill>
                  <a:srgbClr val="404040"/>
                </a:solidFill>
                <a:effectLst/>
                <a:latin typeface="quote-cjk-patch"/>
              </a:rPr>
              <a:t>- Hiển thị: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 Gửi dữ liệu lên đám mây (</a:t>
            </a:r>
            <a:r>
              <a:rPr lang="vi-VN" b="0" i="0" dirty="0" err="1">
                <a:solidFill>
                  <a:srgbClr val="404040"/>
                </a:solidFill>
                <a:effectLst/>
                <a:latin typeface="quote-cjk-patch"/>
              </a:rPr>
              <a:t>ThingsBoard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) để theo dõi qua </a:t>
            </a:r>
            <a:r>
              <a:rPr lang="vi-VN" b="0" i="0" dirty="0" err="1">
                <a:solidFill>
                  <a:srgbClr val="404040"/>
                </a:solidFill>
                <a:effectLst/>
                <a:latin typeface="quote-cjk-patch"/>
              </a:rPr>
              <a:t>Web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.</a:t>
            </a:r>
          </a:p>
          <a:p>
            <a:pPr marL="0" indent="0" algn="l">
              <a:buNone/>
            </a:pPr>
            <a:endParaRPr lang="vi-VN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marL="0" indent="0" algn="l">
              <a:buNone/>
            </a:pPr>
            <a:r>
              <a:rPr lang="vi-VN" b="1" i="0" dirty="0">
                <a:solidFill>
                  <a:srgbClr val="404040"/>
                </a:solidFill>
                <a:effectLst/>
                <a:latin typeface="quote-cjk-patch"/>
              </a:rPr>
              <a:t>- Cảnh báo: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 Thông báo khi phát hiện giá trị vượt ngưỡng an toàn.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1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603E-E956-1740-C27C-85C84F68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vi-V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Giải pháp đề xuất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8EE3-9D31-5FD6-0EEF-49EE74D2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Giải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Pháp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Cốt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Lõi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: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FreeRTOS</a:t>
            </a:r>
            <a:endParaRPr lang="vi-VN" b="1" i="0" dirty="0">
              <a:solidFill>
                <a:srgbClr val="FF0000"/>
              </a:solidFill>
              <a:effectLst/>
              <a:latin typeface="quote-cjk-patch"/>
            </a:endParaRPr>
          </a:p>
          <a:p>
            <a:pPr marL="0" indent="0" algn="l">
              <a:buNone/>
            </a:pP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-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Sử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dụng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ESP32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làm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bộ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xử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lý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trung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tâm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.</a:t>
            </a:r>
          </a:p>
          <a:p>
            <a:pPr marL="0" indent="0" algn="l">
              <a:buNone/>
            </a:pP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-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Sử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dụng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quote-cjk-patch"/>
              </a:rPr>
              <a:t>FreeRTOS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-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Hệ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điều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hành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thời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gian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thực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để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tạo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các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Task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độc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lập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.</a:t>
            </a:r>
            <a:endParaRPr lang="vi-VN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marL="0" indent="0" algn="l">
              <a:buNone/>
            </a:pPr>
            <a:r>
              <a:rPr lang="vi-VN" b="1" i="0" dirty="0">
                <a:solidFill>
                  <a:srgbClr val="FF0000"/>
                </a:solidFill>
                <a:effectLst/>
                <a:latin typeface="quote-cjk-patch"/>
              </a:rPr>
              <a:t>Ưu điểm:</a:t>
            </a:r>
            <a:endParaRPr lang="vi-VN" dirty="0">
              <a:solidFill>
                <a:srgbClr val="FF0000"/>
              </a:solidFill>
              <a:latin typeface="quote-cjk-patch"/>
            </a:endParaRPr>
          </a:p>
          <a:p>
            <a:pPr marL="0" indent="0" algn="l">
              <a:buNone/>
            </a:pP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- Xử lý đa nhiệm mượt mà, ổn định.</a:t>
            </a:r>
          </a:p>
          <a:p>
            <a:pPr marL="0" indent="0" algn="l">
              <a:buNone/>
            </a:pP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- Phản hồi sự kiện theo thời gian thực.</a:t>
            </a:r>
          </a:p>
          <a:p>
            <a:pPr marL="0" indent="0" algn="l">
              <a:buNone/>
            </a:pP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- Dễ dàng mở rộng, bảo trì.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F4D99-A29A-EE73-BC95-BBB50B191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971" y="4870579"/>
            <a:ext cx="2854731" cy="18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0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AC14-EC18-76A9-B042-39BADAF8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vi-VN" dirty="0"/>
              <a:t>Mô hình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16E202-C48E-2027-80D9-AC0A39FBA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09" y="506476"/>
            <a:ext cx="6706181" cy="584504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7ADA40C-C161-D5A9-E94E-121A2A4D2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6574" y="1268963"/>
            <a:ext cx="821094" cy="82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7940FA-B5D5-C202-969D-BDA97A8651AD}"/>
              </a:ext>
            </a:extLst>
          </p:cNvPr>
          <p:cNvCxnSpPr>
            <a:cxnSpLocks/>
            <a:stCxn id="1026" idx="1"/>
          </p:cNvCxnSpPr>
          <p:nvPr/>
        </p:nvCxnSpPr>
        <p:spPr>
          <a:xfrm>
            <a:off x="1017668" y="1679510"/>
            <a:ext cx="14456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79DC90-9EFC-35CF-5A7C-BF3EB2679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74" y="4574966"/>
            <a:ext cx="942392" cy="94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741CDF-221C-D6B6-C2A4-9539E36C36D3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1138966" y="5046162"/>
            <a:ext cx="1324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1016E7F8-32CC-E6BB-2D6F-803AD019F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655" y="1546448"/>
            <a:ext cx="701352" cy="108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5166CF-EBC6-60F0-E149-B01D5CDA68CC}"/>
              </a:ext>
            </a:extLst>
          </p:cNvPr>
          <p:cNvCxnSpPr>
            <a:cxnSpLocks/>
            <a:stCxn id="1030" idx="1"/>
          </p:cNvCxnSpPr>
          <p:nvPr/>
        </p:nvCxnSpPr>
        <p:spPr>
          <a:xfrm flipH="1">
            <a:off x="9560766" y="2090057"/>
            <a:ext cx="1262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DBC3493E-025E-0B60-3D74-7F603DAD0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283" y="4574966"/>
            <a:ext cx="1116095" cy="111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F65497-2B1A-A951-F7A0-F7CACFE2E980}"/>
              </a:ext>
            </a:extLst>
          </p:cNvPr>
          <p:cNvCxnSpPr>
            <a:cxnSpLocks/>
            <a:stCxn id="1032" idx="1"/>
          </p:cNvCxnSpPr>
          <p:nvPr/>
        </p:nvCxnSpPr>
        <p:spPr>
          <a:xfrm flipH="1">
            <a:off x="9560766" y="5133014"/>
            <a:ext cx="10555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B308E66-AC7B-DDDD-46BF-D11456A2D3C8}"/>
              </a:ext>
            </a:extLst>
          </p:cNvPr>
          <p:cNvSpPr txBox="1"/>
          <p:nvPr/>
        </p:nvSpPr>
        <p:spPr>
          <a:xfrm>
            <a:off x="157863" y="2241083"/>
            <a:ext cx="89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DHT11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7DFF05-4604-CCCF-2C39-D4F418670554}"/>
              </a:ext>
            </a:extLst>
          </p:cNvPr>
          <p:cNvSpPr txBox="1"/>
          <p:nvPr/>
        </p:nvSpPr>
        <p:spPr>
          <a:xfrm>
            <a:off x="131891" y="562359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BMP180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118B8D-B7DA-923F-E4EA-473788BC80AD}"/>
              </a:ext>
            </a:extLst>
          </p:cNvPr>
          <p:cNvSpPr txBox="1"/>
          <p:nvPr/>
        </p:nvSpPr>
        <p:spPr>
          <a:xfrm>
            <a:off x="10703688" y="569255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MQ135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3DFD3B-A422-A366-2BC2-8088C648D26F}"/>
              </a:ext>
            </a:extLst>
          </p:cNvPr>
          <p:cNvSpPr txBox="1"/>
          <p:nvPr/>
        </p:nvSpPr>
        <p:spPr>
          <a:xfrm>
            <a:off x="10665215" y="277851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BH1750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3DAE1A-973A-419A-3AED-B6402F0E7C64}"/>
              </a:ext>
            </a:extLst>
          </p:cNvPr>
          <p:cNvSpPr txBox="1"/>
          <p:nvPr/>
        </p:nvSpPr>
        <p:spPr>
          <a:xfrm>
            <a:off x="5644593" y="647041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ESP32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6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1186-B37D-A61F-CFA0-5B48C4E6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vi-V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Thiết kế phần cứng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D759-BA73-522B-CA90-B5A02F01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4530"/>
            <a:ext cx="12192000" cy="5853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1" i="0" dirty="0">
                <a:solidFill>
                  <a:srgbClr val="FF0000"/>
                </a:solidFill>
                <a:effectLst/>
                <a:latin typeface="quote-cjk-patch"/>
              </a:rPr>
              <a:t>- Nhiệt độ, độ ẩm (DHT11): 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Điện trở của chất hút ẩm (như </a:t>
            </a:r>
            <a:r>
              <a:rPr lang="vi-VN" b="0" i="0" dirty="0" err="1">
                <a:solidFill>
                  <a:srgbClr val="404040"/>
                </a:solidFill>
                <a:effectLst/>
                <a:latin typeface="quote-cjk-patch"/>
              </a:rPr>
              <a:t>polymer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) thay đổi theo hàm số với độ ẩm tương đối (RH%) trong không khí. Điện trở của </a:t>
            </a:r>
            <a:r>
              <a:rPr lang="vi-VN" b="0" i="0" dirty="0" err="1">
                <a:solidFill>
                  <a:srgbClr val="404040"/>
                </a:solidFill>
                <a:effectLst/>
                <a:latin typeface="quote-cjk-patch"/>
              </a:rPr>
              <a:t>thermistor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 thay đổi theo nhiệt độ môi trường. Mạch điện tử đo sự thay đổi này để suy ra nhiệt độ.</a:t>
            </a:r>
          </a:p>
          <a:p>
            <a:pPr>
              <a:buFontTx/>
              <a:buChar char="-"/>
            </a:pPr>
            <a:endParaRPr lang="vi-VN" b="0" i="0" dirty="0">
              <a:solidFill>
                <a:srgbClr val="262626"/>
              </a:solidFill>
              <a:effectLst/>
              <a:latin typeface="quote-cjk-patch"/>
            </a:endParaRPr>
          </a:p>
          <a:p>
            <a:pPr marL="0" indent="0" algn="l">
              <a:buNone/>
            </a:pPr>
            <a:r>
              <a:rPr lang="vi-VN" b="1" i="0" dirty="0">
                <a:solidFill>
                  <a:srgbClr val="FF0000"/>
                </a:solidFill>
                <a:effectLst/>
                <a:latin typeface="quote-cjk-patch"/>
              </a:rPr>
              <a:t>- Chất lượng không khí (MQ135): 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Khi các phân tử khí mục tiêu (NH₃, </a:t>
            </a:r>
            <a:r>
              <a:rPr lang="vi-VN" b="0" i="0" dirty="0" err="1">
                <a:solidFill>
                  <a:srgbClr val="404040"/>
                </a:solidFill>
                <a:effectLst/>
                <a:latin typeface="quote-cjk-patch"/>
              </a:rPr>
              <a:t>NOx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, CO, </a:t>
            </a:r>
            <a:r>
              <a:rPr lang="vi-VN" b="0" i="0" dirty="0" err="1">
                <a:solidFill>
                  <a:srgbClr val="404040"/>
                </a:solidFill>
                <a:effectLst/>
                <a:latin typeface="quote-cjk-patch"/>
              </a:rPr>
              <a:t>Benzen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, </a:t>
            </a:r>
            <a:r>
              <a:rPr lang="vi-VN" b="0" i="0" dirty="0" err="1">
                <a:solidFill>
                  <a:srgbClr val="404040"/>
                </a:solidFill>
                <a:effectLst/>
                <a:latin typeface="quote-cjk-patch"/>
              </a:rPr>
              <a:t>Smoke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) tiếp xúc với bề mặt cảm biến ở một nhiệt độ nhất định (được gia nhiệt bởi một sợi dây bên trong), chúng sẽ phản ứng và </a:t>
            </a:r>
            <a:r>
              <a:rPr lang="vi-VN" b="1" i="0" dirty="0">
                <a:solidFill>
                  <a:srgbClr val="404040"/>
                </a:solidFill>
                <a:effectLst/>
                <a:latin typeface="quote-cjk-patch"/>
              </a:rPr>
              <a:t>hấp thụ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 lên bề mặt.</a:t>
            </a:r>
          </a:p>
          <a:p>
            <a:pPr algn="l">
              <a:buFontTx/>
              <a:buChar char="-"/>
            </a:pPr>
            <a:endParaRPr lang="vi-VN" b="0" i="0" dirty="0">
              <a:solidFill>
                <a:srgbClr val="262626"/>
              </a:solidFill>
              <a:effectLst/>
              <a:latin typeface="quote-cjk-patch"/>
            </a:endParaRPr>
          </a:p>
          <a:p>
            <a:pPr marL="0" indent="0" algn="l">
              <a:buNone/>
            </a:pPr>
            <a:r>
              <a:rPr lang="vi-VN" b="1" i="0" dirty="0">
                <a:solidFill>
                  <a:srgbClr val="FF0000"/>
                </a:solidFill>
                <a:effectLst/>
                <a:latin typeface="quote-cjk-patch"/>
              </a:rPr>
              <a:t>- Ánh sáng (BH1750): 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Khi các </a:t>
            </a:r>
            <a:r>
              <a:rPr lang="vi-VN" b="0" i="0" dirty="0" err="1">
                <a:solidFill>
                  <a:srgbClr val="404040"/>
                </a:solidFill>
                <a:effectLst/>
                <a:latin typeface="quote-cjk-patch"/>
              </a:rPr>
              <a:t>photon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 (hạt ánh sáng) chiếu vào </a:t>
            </a:r>
            <a:r>
              <a:rPr lang="vi-VN" b="0" i="0" dirty="0" err="1">
                <a:solidFill>
                  <a:srgbClr val="404040"/>
                </a:solidFill>
                <a:effectLst/>
                <a:latin typeface="quote-cjk-patch"/>
              </a:rPr>
              <a:t>photodiode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, chúng truyền năng lượng cho các </a:t>
            </a:r>
            <a:r>
              <a:rPr lang="vi-VN" b="0" i="0" dirty="0" err="1">
                <a:solidFill>
                  <a:srgbClr val="404040"/>
                </a:solidFill>
                <a:effectLst/>
                <a:latin typeface="quote-cjk-patch"/>
              </a:rPr>
              <a:t>electron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, giải phóng chúng và tạo ra một </a:t>
            </a:r>
            <a:r>
              <a:rPr lang="vi-VN" b="1" i="0" dirty="0">
                <a:solidFill>
                  <a:srgbClr val="404040"/>
                </a:solidFill>
                <a:effectLst/>
                <a:latin typeface="quote-cjk-patch"/>
              </a:rPr>
              <a:t>dòng điện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.</a:t>
            </a:r>
          </a:p>
          <a:p>
            <a:pPr algn="l">
              <a:buFontTx/>
              <a:buChar char="-"/>
            </a:pPr>
            <a:endParaRPr lang="vi-VN" b="0" i="0" dirty="0">
              <a:solidFill>
                <a:srgbClr val="262626"/>
              </a:solidFill>
              <a:effectLst/>
              <a:latin typeface="quote-cjk-patch"/>
            </a:endParaRPr>
          </a:p>
          <a:p>
            <a:pPr marL="0" indent="0">
              <a:buNone/>
            </a:pPr>
            <a:r>
              <a:rPr lang="vi-VN" b="1" i="0" dirty="0">
                <a:solidFill>
                  <a:srgbClr val="FF0000"/>
                </a:solidFill>
                <a:effectLst/>
                <a:latin typeface="quote-cjk-patch"/>
              </a:rPr>
              <a:t>- BMP180: 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Khi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áp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suất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khí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quyển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bên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ngoài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thay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đổi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,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nó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tác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động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lên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màng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ngăn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,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làm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màng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này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quote-cjk-patch"/>
              </a:rPr>
              <a:t>biến</a:t>
            </a: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quote-cjk-patch"/>
              </a:rPr>
              <a:t>dạng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(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cong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lên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hoặc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xuống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5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9C2C-43B0-126D-B693-9359CF8B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vi-V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Thiết kế phần mềm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D9797B-76AD-7FAF-97E9-8CE9469A4A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661714"/>
            <a:ext cx="12192000" cy="51962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quote-cjk-patch"/>
              </a:rPr>
              <a:t>Mô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quote-cjk-patch"/>
              </a:rPr>
              <a:t>hình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quote-cjk-patch"/>
              </a:rPr>
              <a:t>các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quote-cjk-patch"/>
              </a:rPr>
              <a:t> Task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quote-cjk-patch"/>
              </a:rPr>
              <a:t>chính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quote-cjk-patch"/>
              </a:rPr>
              <a:t>:</a:t>
            </a:r>
            <a:endParaRPr kumimoji="0" lang="vi-VN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quote-cjk-patch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4 </a:t>
            </a:r>
            <a:r>
              <a:rPr kumimoji="0" lang="vi-VN" altLang="en-US" i="0" u="none" strike="noStrike" cap="none" normalizeH="0" baseline="0" dirty="0" err="1">
                <a:ln>
                  <a:noFill/>
                </a:ln>
                <a:effectLst/>
                <a:latin typeface="quote-cjk-patch"/>
              </a:rPr>
              <a:t>Task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 riêng biệt: </a:t>
            </a:r>
            <a:r>
              <a:rPr kumimoji="0" lang="vi-VN" altLang="en-US" i="0" u="none" strike="noStrike" cap="none" normalizeH="0" baseline="0" dirty="0" err="1">
                <a:ln>
                  <a:noFill/>
                </a:ln>
                <a:effectLst/>
                <a:latin typeface="quote-cjk-patch"/>
              </a:rPr>
              <a:t>taskReadDHT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, </a:t>
            </a:r>
            <a:r>
              <a:rPr kumimoji="0" lang="vi-VN" altLang="en-US" i="0" u="none" strike="noStrike" cap="none" normalizeH="0" baseline="0" dirty="0" err="1">
                <a:ln>
                  <a:noFill/>
                </a:ln>
                <a:effectLst/>
                <a:latin typeface="quote-cjk-patch"/>
              </a:rPr>
              <a:t>taskReadLight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, </a:t>
            </a:r>
            <a:r>
              <a:rPr kumimoji="0" lang="vi-VN" altLang="en-US" i="0" u="none" strike="noStrike" cap="none" normalizeH="0" baseline="0" dirty="0" err="1">
                <a:ln>
                  <a:noFill/>
                </a:ln>
                <a:effectLst/>
                <a:latin typeface="quote-cjk-patch"/>
              </a:rPr>
              <a:t>taskReadPressure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, </a:t>
            </a:r>
            <a:r>
              <a:rPr kumimoji="0" lang="vi-VN" altLang="en-US" i="0" u="none" strike="noStrike" cap="none" normalizeH="0" baseline="0" dirty="0" err="1">
                <a:ln>
                  <a:noFill/>
                </a:ln>
                <a:effectLst/>
                <a:latin typeface="quote-cjk-patch"/>
              </a:rPr>
              <a:t>taskReadAirQuality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vi-VN" altLang="en-US" i="0" u="none" strike="noStrike" cap="none" normalizeH="0" baseline="0" dirty="0">
              <a:ln>
                <a:noFill/>
              </a:ln>
              <a:effectLst/>
              <a:latin typeface="quote-cjk-patch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vi-VN" altLang="en-US" dirty="0">
                <a:latin typeface="quote-cjk-patch"/>
              </a:rPr>
              <a:t>S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ử dụng </a:t>
            </a:r>
            <a:r>
              <a:rPr kumimoji="0" lang="vi-VN" altLang="en-US" i="0" u="none" strike="noStrike" cap="none" normalizeH="0" baseline="0" dirty="0" err="1">
                <a:ln>
                  <a:noFill/>
                </a:ln>
                <a:effectLst/>
                <a:latin typeface="quote-cjk-patch"/>
              </a:rPr>
              <a:t>Mutex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 (</a:t>
            </a:r>
            <a:r>
              <a:rPr kumimoji="0" lang="vi-VN" altLang="en-US" i="0" u="none" strike="noStrike" cap="none" normalizeH="0" baseline="0" dirty="0" err="1">
                <a:ln>
                  <a:noFill/>
                </a:ln>
                <a:effectLst/>
                <a:latin typeface="quote-cjk-patch"/>
              </a:rPr>
              <a:t>xSensorDataMutex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vi-VN" altLang="en-US" i="0" u="none" strike="noStrike" cap="none" normalizeH="0" baseline="0" dirty="0">
              <a:ln>
                <a:noFill/>
              </a:ln>
              <a:effectLst/>
              <a:latin typeface="quote-cjk-patch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vi-VN" altLang="en-US" dirty="0">
                <a:latin typeface="quote-cjk-patch"/>
              </a:rPr>
              <a:t>T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ạo </a:t>
            </a:r>
            <a:r>
              <a:rPr kumimoji="0" lang="vi-VN" altLang="en-US" i="0" u="none" strike="noStrike" cap="none" normalizeH="0" baseline="0" dirty="0" err="1">
                <a:ln>
                  <a:noFill/>
                </a:ln>
                <a:effectLst/>
                <a:latin typeface="quote-cjk-patch"/>
              </a:rPr>
              <a:t>Queue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 (</a:t>
            </a:r>
            <a:r>
              <a:rPr kumimoji="0" lang="vi-VN" altLang="en-US" i="0" u="none" strike="noStrike" cap="none" normalizeH="0" baseline="0" dirty="0" err="1">
                <a:ln>
                  <a:noFill/>
                </a:ln>
                <a:effectLst/>
                <a:latin typeface="quote-cjk-patch"/>
              </a:rPr>
              <a:t>xSensorQueue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vi-VN" altLang="en-US" i="0" u="none" strike="noStrike" cap="none" normalizeH="0" baseline="0" dirty="0">
              <a:ln>
                <a:noFill/>
              </a:ln>
              <a:effectLst/>
              <a:latin typeface="quote-cjk-patch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2 </a:t>
            </a:r>
            <a:r>
              <a:rPr kumimoji="0" lang="vi-VN" altLang="en-US" i="0" u="none" strike="noStrike" cap="none" normalizeH="0" baseline="0" dirty="0" err="1">
                <a:ln>
                  <a:noFill/>
                </a:ln>
                <a:effectLst/>
                <a:latin typeface="quote-cjk-patch"/>
              </a:rPr>
              <a:t>Task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: </a:t>
            </a:r>
            <a:r>
              <a:rPr kumimoji="0" lang="vi-VN" altLang="en-US" i="0" u="none" strike="noStrike" cap="none" normalizeH="0" baseline="0" dirty="0" err="1">
                <a:ln>
                  <a:noFill/>
                </a:ln>
                <a:effectLst/>
                <a:latin typeface="quote-cjk-patch"/>
              </a:rPr>
              <a:t>taskWiFiManager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 (quản lý kết nối) và </a:t>
            </a:r>
            <a:r>
              <a:rPr kumimoji="0" lang="vi-VN" altLang="en-US" i="0" u="none" strike="noStrike" cap="none" normalizeH="0" baseline="0" dirty="0" err="1">
                <a:ln>
                  <a:noFill/>
                </a:ln>
                <a:effectLst/>
                <a:latin typeface="quote-cjk-patch"/>
              </a:rPr>
              <a:t>taskSendData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 (gửi dữ liệu).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vi-VN" altLang="en-US" i="0" u="none" strike="noStrike" cap="none" normalizeH="0" baseline="0" dirty="0">
              <a:ln>
                <a:noFill/>
              </a:ln>
              <a:effectLst/>
              <a:latin typeface="quote-cjk-pa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Giao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tiếp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giữa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 Task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thông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 qua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Queue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70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107E-D886-9E70-5851-05807D70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vi-V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Giao diện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D4760-1125-9D0C-9407-11706CEA5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482"/>
            <a:ext cx="12192000" cy="48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0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F0A1-6140-8EBE-56A7-AC710E39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vi-V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Kết luận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519E-AE7A-16E7-0C28-8F2FDED5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vi-VN" b="1" dirty="0">
                <a:solidFill>
                  <a:srgbClr val="FF0000"/>
                </a:solidFill>
              </a:rPr>
              <a:t>Đạt được:</a:t>
            </a:r>
          </a:p>
          <a:p>
            <a:pPr marL="0" indent="0">
              <a:buNone/>
            </a:pP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-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Xây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dựng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thành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công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hệ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thống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giám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sát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đa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thông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số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.</a:t>
            </a:r>
            <a:endParaRPr lang="vi-VN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marL="0" indent="0">
              <a:buNone/>
            </a:pP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-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Ứng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dụng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FreeRTOS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giúp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hệ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thống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ổn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định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,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phản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hồi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real-time.</a:t>
            </a:r>
            <a:endParaRPr lang="vi-VN" dirty="0">
              <a:solidFill>
                <a:srgbClr val="404040"/>
              </a:solidFill>
              <a:latin typeface="quote-cjk-patch"/>
            </a:endParaRPr>
          </a:p>
          <a:p>
            <a:pPr marL="0" indent="0">
              <a:buNone/>
            </a:pP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- Dữ liệu được hiển thị trực quan trên </a:t>
            </a:r>
            <a:r>
              <a:rPr lang="vi-VN" b="0" i="0" dirty="0" err="1">
                <a:solidFill>
                  <a:srgbClr val="404040"/>
                </a:solidFill>
                <a:effectLst/>
                <a:latin typeface="quote-cjk-patch"/>
              </a:rPr>
              <a:t>Web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.</a:t>
            </a:r>
          </a:p>
          <a:p>
            <a:pPr marL="0" indent="0">
              <a:buNone/>
            </a:pPr>
            <a:r>
              <a:rPr lang="vi-VN" b="1" dirty="0">
                <a:solidFill>
                  <a:srgbClr val="FF0000"/>
                </a:solidFill>
                <a:latin typeface="quote-cjk-patch"/>
              </a:rPr>
              <a:t>Hạn chế: </a:t>
            </a:r>
          </a:p>
          <a:p>
            <a:pPr>
              <a:buFontTx/>
              <a:buChar char="-"/>
            </a:pPr>
            <a:r>
              <a:rPr lang="vi-VN" dirty="0">
                <a:solidFill>
                  <a:srgbClr val="404040"/>
                </a:solidFill>
                <a:latin typeface="quote-cjk-patch"/>
              </a:rPr>
              <a:t>C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ảnh báo qua SMS/</a:t>
            </a:r>
            <a:r>
              <a:rPr lang="vi-VN" b="0" i="0" dirty="0" err="1">
                <a:solidFill>
                  <a:srgbClr val="404040"/>
                </a:solidFill>
                <a:effectLst/>
                <a:latin typeface="quote-cjk-patch"/>
              </a:rPr>
              <a:t>Email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 chưa triển khai.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2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87</TotalTime>
  <Words>551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quote-cjk-patch</vt:lpstr>
      <vt:lpstr>Office Theme</vt:lpstr>
      <vt:lpstr>LẬP TRÌNH HỆ THỐNG</vt:lpstr>
      <vt:lpstr>Giới thiệu đề tài</vt:lpstr>
      <vt:lpstr>Mục tiêu</vt:lpstr>
      <vt:lpstr>Giải pháp đề xuất</vt:lpstr>
      <vt:lpstr>Mô hình</vt:lpstr>
      <vt:lpstr>Thiết kế phần cứng</vt:lpstr>
      <vt:lpstr>Thiết kế phần mềm</vt:lpstr>
      <vt:lpstr>Giao diện</vt:lpstr>
      <vt:lpstr>Kết luận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An</dc:creator>
  <cp:lastModifiedBy>Nguyễn An</cp:lastModifiedBy>
  <cp:revision>9</cp:revision>
  <dcterms:created xsi:type="dcterms:W3CDTF">2025-08-29T05:13:26Z</dcterms:created>
  <dcterms:modified xsi:type="dcterms:W3CDTF">2025-08-30T07:29:38Z</dcterms:modified>
</cp:coreProperties>
</file>