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61" r:id="rId4"/>
    <p:sldId id="258" r:id="rId5"/>
    <p:sldId id="259" r:id="rId6"/>
    <p:sldId id="262" r:id="rId7"/>
    <p:sldId id="267" r:id="rId8"/>
    <p:sldId id="272" r:id="rId9"/>
    <p:sldId id="274" r:id="rId10"/>
    <p:sldId id="278" r:id="rId11"/>
    <p:sldId id="286" r:id="rId12"/>
  </p:sldIdLst>
  <p:sldSz cx="9144000" cy="5143500" type="screen16x9"/>
  <p:notesSz cx="6858000" cy="9144000"/>
  <p:embeddedFontLst>
    <p:embeddedFont>
      <p:font typeface="Proxima Nova" charset="0"/>
      <p:regular r:id="rId14"/>
      <p:bold r:id="rId15"/>
      <p:italic r:id="rId16"/>
      <p:boldItalic r:id="rId17"/>
    </p:embeddedFont>
    <p:embeddedFont>
      <p:font typeface="Rubik Light" charset="-79"/>
      <p:bold r:id="rId18"/>
      <p:boldItalic r:id="rId19"/>
    </p:embeddedFont>
    <p:embeddedFont>
      <p:font typeface="Nanum Gothic" charset="-127"/>
      <p:regular r:id="rId20"/>
      <p:bold r:id="rId21"/>
    </p:embeddedFont>
    <p:embeddedFont>
      <p:font typeface="Proxima Nova Semibold" charset="0"/>
      <p:regular r:id="rId22"/>
      <p:bold r:id="rId23"/>
      <p:boldItalic r:id="rId24"/>
    </p:embeddedFont>
    <p:embeddedFont>
      <p:font typeface="Arial Rounded MT Bold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497BAB8-E0A0-40EA-B09E-9541BFB16704}">
  <a:tblStyle styleId="{2497BAB8-E0A0-40EA-B09E-9541BFB167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9" autoAdjust="0"/>
    <p:restoredTop sz="94660"/>
  </p:normalViewPr>
  <p:slideViewPr>
    <p:cSldViewPr showGuides="1">
      <p:cViewPr>
        <p:scale>
          <a:sx n="50" d="100"/>
          <a:sy n="50" d="100"/>
        </p:scale>
        <p:origin x="-150" y="-804"/>
      </p:cViewPr>
      <p:guideLst>
        <p:guide orient="horz" pos="1620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6193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b0a5eac7f2_0_13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b0a5eac7f2_0_13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08d4e98d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08d4e98d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1ae83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1ae83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01ae83a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01ae83a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01ae83a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01ae83a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0a5eac7f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0a5eac7f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0a5eac7f2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0a5eac7f2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b0a5eac7f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b0a5eac7f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0a5eac7f2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0a5eac7f2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0700" y="-32975"/>
            <a:ext cx="2907000" cy="486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5750" y="2115875"/>
            <a:ext cx="4515300" cy="17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07600" y="4141650"/>
            <a:ext cx="24612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 flipH="1">
            <a:off x="3125700" y="-32975"/>
            <a:ext cx="6018300" cy="486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/>
          </p:nvPr>
        </p:nvSpPr>
        <p:spPr>
          <a:xfrm flipH="1">
            <a:off x="3882250" y="808250"/>
            <a:ext cx="45153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 flipH="1">
            <a:off x="4660750" y="1807125"/>
            <a:ext cx="3736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2"/>
          </p:nvPr>
        </p:nvSpPr>
        <p:spPr>
          <a:xfrm flipH="1">
            <a:off x="4660750" y="2314200"/>
            <a:ext cx="37368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316900" y="3616850"/>
            <a:ext cx="31071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CREDITS:</a:t>
            </a:r>
            <a:r>
              <a:rPr lang="en" sz="10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 This presentation template was created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, including icons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, infographics &amp; images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 sz="1000"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bg>
      <p:bgPr>
        <a:solidFill>
          <a:srgbClr val="000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5694600" y="-32975"/>
            <a:ext cx="3449400" cy="486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 flipH="1">
            <a:off x="3882250" y="2115875"/>
            <a:ext cx="4515300" cy="17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962800" y="3785675"/>
            <a:ext cx="24612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891700" y="540000"/>
            <a:ext cx="6532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275575" y="409900"/>
            <a:ext cx="8699700" cy="53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flipH="1">
            <a:off x="6049500" y="-49375"/>
            <a:ext cx="3094500" cy="524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20000" y="692550"/>
            <a:ext cx="4752000" cy="21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20000" y="2088438"/>
            <a:ext cx="35907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720000" y="2976138"/>
            <a:ext cx="31011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1545200" y="800"/>
            <a:ext cx="7598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1891700" y="2805300"/>
            <a:ext cx="6532200" cy="12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02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5323550" y="4231800"/>
            <a:ext cx="31005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20700" y="-32975"/>
            <a:ext cx="9164700" cy="13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1" y="2275072"/>
            <a:ext cx="12150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882200" y="2220275"/>
            <a:ext cx="24735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 sz="2100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1882200" y="2583850"/>
            <a:ext cx="24735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4864151" y="2275072"/>
            <a:ext cx="12150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5996450" y="2220275"/>
            <a:ext cx="24183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 sz="2100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5996450" y="2583850"/>
            <a:ext cx="24735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1" y="3678247"/>
            <a:ext cx="12150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8"/>
          </p:nvPr>
        </p:nvSpPr>
        <p:spPr>
          <a:xfrm>
            <a:off x="1882200" y="3623425"/>
            <a:ext cx="24735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 sz="2100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9"/>
          </p:nvPr>
        </p:nvSpPr>
        <p:spPr>
          <a:xfrm>
            <a:off x="1882200" y="3987000"/>
            <a:ext cx="24735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4151" y="3678222"/>
            <a:ext cx="12150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4"/>
          </p:nvPr>
        </p:nvSpPr>
        <p:spPr>
          <a:xfrm>
            <a:off x="5996450" y="3623425"/>
            <a:ext cx="24183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 sz="2100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None/>
              <a:defRPr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5"/>
          </p:nvPr>
        </p:nvSpPr>
        <p:spPr>
          <a:xfrm>
            <a:off x="5996450" y="3987000"/>
            <a:ext cx="24735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4164950" y="1358325"/>
            <a:ext cx="4259100" cy="20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4873000" y="4192200"/>
            <a:ext cx="35511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  <a:defRPr sz="28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  <a:defRPr sz="1600"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○"/>
              <a:defRPr sz="1600"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■"/>
              <a:defRPr sz="1600"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  <a:defRPr sz="1600"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○"/>
              <a:defRPr sz="1600"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■"/>
              <a:defRPr sz="1600"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  <a:defRPr sz="1600"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○"/>
              <a:defRPr sz="1600"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■"/>
              <a:defRPr sz="16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ARA\Downloads\paket cepat terkir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590175"/>
            <a:ext cx="5861632" cy="39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oogle Shape;141;p25"/>
          <p:cNvCxnSpPr/>
          <p:nvPr/>
        </p:nvCxnSpPr>
        <p:spPr>
          <a:xfrm rot="10800000">
            <a:off x="406225" y="2560575"/>
            <a:ext cx="0" cy="2353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5732400" y="3500550"/>
            <a:ext cx="3411600" cy="16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6207600" y="4028101"/>
            <a:ext cx="2461200" cy="587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ubik Light" charset="-79"/>
                <a:cs typeface="Rubik Light" charset="-79"/>
              </a:rPr>
              <a:t>Sudah Saat Nya Paket Mu Urus Dirinya Sendiri</a:t>
            </a:r>
            <a:endParaRPr dirty="0">
              <a:latin typeface="Rubik Light" charset="-79"/>
              <a:cs typeface="Rubik Light" charset="-79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73975" y="2288896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373975" y="2095436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373975" y="1901975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373975" y="1708525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25"/>
          <p:cNvGrpSpPr/>
          <p:nvPr/>
        </p:nvGrpSpPr>
        <p:grpSpPr>
          <a:xfrm>
            <a:off x="7679853" y="792828"/>
            <a:ext cx="298092" cy="297729"/>
            <a:chOff x="3303268" y="3817349"/>
            <a:chExt cx="346056" cy="345674"/>
          </a:xfrm>
        </p:grpSpPr>
        <p:sp>
          <p:nvSpPr>
            <p:cNvPr id="150" name="Google Shape;150;p2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5"/>
          <p:cNvGrpSpPr/>
          <p:nvPr/>
        </p:nvGrpSpPr>
        <p:grpSpPr>
          <a:xfrm>
            <a:off x="7680538" y="1240320"/>
            <a:ext cx="297736" cy="297729"/>
            <a:chOff x="5549861" y="3817349"/>
            <a:chExt cx="345642" cy="345674"/>
          </a:xfrm>
        </p:grpSpPr>
        <p:sp>
          <p:nvSpPr>
            <p:cNvPr id="158" name="Google Shape;158;p25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5"/>
          <p:cNvSpPr/>
          <p:nvPr/>
        </p:nvSpPr>
        <p:spPr>
          <a:xfrm>
            <a:off x="262448" y="185027"/>
            <a:ext cx="287520" cy="246096"/>
          </a:xfrm>
          <a:custGeom>
            <a:avLst/>
            <a:gdLst/>
            <a:ahLst/>
            <a:cxnLst/>
            <a:rect l="l" t="t" r="r" b="b"/>
            <a:pathLst>
              <a:path w="55479" h="47486" extrusionOk="0">
                <a:moveTo>
                  <a:pt x="27740" y="2394"/>
                </a:moveTo>
                <a:lnTo>
                  <a:pt x="31880" y="9562"/>
                </a:lnTo>
                <a:lnTo>
                  <a:pt x="31246" y="10653"/>
                </a:lnTo>
                <a:lnTo>
                  <a:pt x="27740" y="16719"/>
                </a:lnTo>
                <a:lnTo>
                  <a:pt x="24244" y="10653"/>
                </a:lnTo>
                <a:lnTo>
                  <a:pt x="23610" y="9562"/>
                </a:lnTo>
                <a:lnTo>
                  <a:pt x="27740" y="2394"/>
                </a:lnTo>
                <a:close/>
                <a:moveTo>
                  <a:pt x="22920" y="10753"/>
                </a:moveTo>
                <a:lnTo>
                  <a:pt x="23744" y="12200"/>
                </a:lnTo>
                <a:lnTo>
                  <a:pt x="27005" y="17844"/>
                </a:lnTo>
                <a:lnTo>
                  <a:pt x="22775" y="22485"/>
                </a:lnTo>
                <a:lnTo>
                  <a:pt x="21462" y="23932"/>
                </a:lnTo>
                <a:lnTo>
                  <a:pt x="18390" y="18601"/>
                </a:lnTo>
                <a:lnTo>
                  <a:pt x="22920" y="10753"/>
                </a:lnTo>
                <a:close/>
                <a:moveTo>
                  <a:pt x="32570" y="10753"/>
                </a:moveTo>
                <a:lnTo>
                  <a:pt x="37101" y="18601"/>
                </a:lnTo>
                <a:lnTo>
                  <a:pt x="34029" y="23932"/>
                </a:lnTo>
                <a:lnTo>
                  <a:pt x="32716" y="22485"/>
                </a:lnTo>
                <a:lnTo>
                  <a:pt x="28486" y="17844"/>
                </a:lnTo>
                <a:lnTo>
                  <a:pt x="31747" y="12200"/>
                </a:lnTo>
                <a:lnTo>
                  <a:pt x="32570" y="10753"/>
                </a:lnTo>
                <a:close/>
                <a:moveTo>
                  <a:pt x="27150" y="19469"/>
                </a:moveTo>
                <a:lnTo>
                  <a:pt x="27150" y="33772"/>
                </a:lnTo>
                <a:lnTo>
                  <a:pt x="22085" y="25023"/>
                </a:lnTo>
                <a:lnTo>
                  <a:pt x="23388" y="23587"/>
                </a:lnTo>
                <a:lnTo>
                  <a:pt x="27150" y="19469"/>
                </a:lnTo>
                <a:close/>
                <a:moveTo>
                  <a:pt x="28341" y="19469"/>
                </a:moveTo>
                <a:lnTo>
                  <a:pt x="32092" y="23587"/>
                </a:lnTo>
                <a:lnTo>
                  <a:pt x="33394" y="25023"/>
                </a:lnTo>
                <a:lnTo>
                  <a:pt x="28341" y="33772"/>
                </a:lnTo>
                <a:lnTo>
                  <a:pt x="28341" y="19469"/>
                </a:lnTo>
                <a:close/>
                <a:moveTo>
                  <a:pt x="21239" y="25947"/>
                </a:moveTo>
                <a:lnTo>
                  <a:pt x="27150" y="36176"/>
                </a:lnTo>
                <a:lnTo>
                  <a:pt x="27150" y="38258"/>
                </a:lnTo>
                <a:lnTo>
                  <a:pt x="27150" y="46283"/>
                </a:lnTo>
                <a:lnTo>
                  <a:pt x="2717" y="46283"/>
                </a:lnTo>
                <a:lnTo>
                  <a:pt x="21239" y="25947"/>
                </a:lnTo>
                <a:close/>
                <a:moveTo>
                  <a:pt x="34252" y="25947"/>
                </a:moveTo>
                <a:lnTo>
                  <a:pt x="52774" y="46283"/>
                </a:lnTo>
                <a:lnTo>
                  <a:pt x="28341" y="46283"/>
                </a:lnTo>
                <a:lnTo>
                  <a:pt x="28341" y="38258"/>
                </a:lnTo>
                <a:lnTo>
                  <a:pt x="28341" y="36176"/>
                </a:lnTo>
                <a:lnTo>
                  <a:pt x="34252" y="25947"/>
                </a:lnTo>
                <a:close/>
                <a:moveTo>
                  <a:pt x="27740" y="0"/>
                </a:moveTo>
                <a:lnTo>
                  <a:pt x="22920" y="8360"/>
                </a:lnTo>
                <a:lnTo>
                  <a:pt x="16999" y="18601"/>
                </a:lnTo>
                <a:lnTo>
                  <a:pt x="20616" y="24856"/>
                </a:lnTo>
                <a:lnTo>
                  <a:pt x="1" y="47485"/>
                </a:lnTo>
                <a:lnTo>
                  <a:pt x="55478" y="47485"/>
                </a:lnTo>
                <a:lnTo>
                  <a:pt x="34875" y="24856"/>
                </a:lnTo>
                <a:lnTo>
                  <a:pt x="38492" y="18601"/>
                </a:lnTo>
                <a:lnTo>
                  <a:pt x="32570" y="8360"/>
                </a:lnTo>
                <a:lnTo>
                  <a:pt x="2774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ctrTitle"/>
          </p:nvPr>
        </p:nvSpPr>
        <p:spPr>
          <a:xfrm>
            <a:off x="668610" y="1420316"/>
            <a:ext cx="4400400" cy="285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en" dirty="0" smtClean="0">
                <a:solidFill>
                  <a:schemeClr val="bg1"/>
                </a:solidFill>
              </a:rPr>
              <a:t>irim Paket Yuk!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82975" y="154238"/>
            <a:ext cx="4400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</a:t>
            </a:r>
            <a:r>
              <a:rPr lang="en" dirty="0" smtClean="0">
                <a:solidFill>
                  <a:srgbClr val="FFFFFF"/>
                </a:solidFill>
                <a:latin typeface="Rubik Light" charset="-79"/>
                <a:ea typeface="Rubik Light"/>
                <a:cs typeface="Rubik Light" charset="-79"/>
                <a:sym typeface="Rubik Light"/>
              </a:rPr>
              <a:t>mbilpaket.com</a:t>
            </a:r>
            <a:endParaRPr dirty="0">
              <a:solidFill>
                <a:srgbClr val="FFFFFF"/>
              </a:solidFill>
              <a:latin typeface="Rubik Light" charset="-79"/>
              <a:ea typeface="Rubik Light"/>
              <a:cs typeface="Rubik Light" charset="-79"/>
              <a:sym typeface="Rubik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35103" y="562725"/>
            <a:ext cx="648072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5400000">
            <a:off x="7206417" y="-361608"/>
            <a:ext cx="648072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219418" y="-338749"/>
            <a:ext cx="11521280" cy="698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2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4" presetClass="emph" presetSubtype="0" fill="hold" grpId="1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4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4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grpId="4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4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5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grpId="5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grpId="5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5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6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6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6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6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-2.46914E-7 L 0.54306 -0.00556 " pathEditMode="relative" rAng="0" ptsTypes="AA">
                                      <p:cBhvr>
                                        <p:cTn id="131" dur="2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53" y="-278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2.5E-6 4.56649E-7 L -0.00052 0.17371 " pathEditMode="relative" rAng="0" ptsTypes="AA">
                                      <p:cBhvr>
                                        <p:cTn id="133" dur="2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67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2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00" accel="500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4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00" accel="500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4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00" accel="500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4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00" accel="500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4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" presetClass="exit" presetSubtype="2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2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2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2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2" fill="hold" grpId="7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2" fill="hold" grpId="7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2" fill="hold" grpId="7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2" fill="hold" grpId="7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2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2" fill="hold" grpId="2" nodeType="withEffect">
                                  <p:stCondLst>
                                    <p:cond delay="6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2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2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2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2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xit" presetSubtype="2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/>
      <p:bldP spid="143" grpId="1"/>
      <p:bldP spid="143" grpId="2"/>
      <p:bldP spid="144" grpId="0" animBg="1"/>
      <p:bldP spid="144" grpId="1" animBg="1"/>
      <p:bldP spid="144" grpId="2" animBg="1"/>
      <p:bldP spid="144" grpId="3" animBg="1"/>
      <p:bldP spid="144" grpId="4" animBg="1"/>
      <p:bldP spid="144" grpId="5" animBg="1"/>
      <p:bldP spid="144" grpId="6" animBg="1"/>
      <p:bldP spid="144" grpId="7" animBg="1"/>
      <p:bldP spid="145" grpId="0" animBg="1"/>
      <p:bldP spid="145" grpId="1" animBg="1"/>
      <p:bldP spid="145" grpId="2" animBg="1"/>
      <p:bldP spid="145" grpId="3" animBg="1"/>
      <p:bldP spid="145" grpId="4" animBg="1"/>
      <p:bldP spid="145" grpId="5" animBg="1"/>
      <p:bldP spid="145" grpId="6" animBg="1"/>
      <p:bldP spid="145" grpId="7" animBg="1"/>
      <p:bldP spid="146" grpId="0" animBg="1"/>
      <p:bldP spid="146" grpId="1" animBg="1"/>
      <p:bldP spid="146" grpId="2" animBg="1"/>
      <p:bldP spid="146" grpId="3" animBg="1"/>
      <p:bldP spid="146" grpId="4" animBg="1"/>
      <p:bldP spid="146" grpId="5" animBg="1"/>
      <p:bldP spid="146" grpId="6" animBg="1"/>
      <p:bldP spid="146" grpId="7" animBg="1"/>
      <p:bldP spid="147" grpId="0" animBg="1"/>
      <p:bldP spid="147" grpId="1" animBg="1"/>
      <p:bldP spid="147" grpId="2" animBg="1"/>
      <p:bldP spid="147" grpId="3" animBg="1"/>
      <p:bldP spid="147" grpId="4" animBg="1"/>
      <p:bldP spid="147" grpId="5" animBg="1"/>
      <p:bldP spid="147" grpId="6" animBg="1"/>
      <p:bldP spid="147" grpId="7" animBg="1"/>
      <p:bldP spid="161" grpId="0" animBg="1"/>
      <p:bldP spid="161" grpId="1" animBg="1"/>
      <p:bldP spid="162" grpId="0"/>
      <p:bldP spid="162" grpId="1"/>
      <p:bldP spid="163" grpId="0" build="allAtOnce"/>
      <p:bldP spid="163" grpId="1" build="allAtOnce"/>
      <p:bldP spid="2" grpId="0" animBg="1"/>
      <p:bldP spid="2" grpId="1" animBg="1"/>
      <p:bldP spid="27" grpId="0" animBg="1"/>
      <p:bldP spid="27" grpId="1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4425" y="300884"/>
            <a:ext cx="8063329" cy="45130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8" name="Google Shape;1648;p55"/>
          <p:cNvGrpSpPr/>
          <p:nvPr/>
        </p:nvGrpSpPr>
        <p:grpSpPr>
          <a:xfrm>
            <a:off x="484425" y="516493"/>
            <a:ext cx="7285549" cy="4192068"/>
            <a:chOff x="235800" y="830650"/>
            <a:chExt cx="6978450" cy="4588844"/>
          </a:xfrm>
        </p:grpSpPr>
        <p:sp>
          <p:nvSpPr>
            <p:cNvPr id="1649" name="Google Shape;1649;p55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1E7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1E7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1E7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1E7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1E7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1E7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:\Users\RARA\Downloads\google-ma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72" y="1981879"/>
            <a:ext cx="920103" cy="92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44" name="Google Shape;581;p41"/>
          <p:cNvSpPr txBox="1">
            <a:spLocks/>
          </p:cNvSpPr>
          <p:nvPr/>
        </p:nvSpPr>
        <p:spPr>
          <a:xfrm flipH="1">
            <a:off x="1790184" y="963183"/>
            <a:ext cx="6757570" cy="2792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Jalan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Janti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, Gang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Arjuna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 No 59,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Karangjambe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Banguntapan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Jaranan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Banguntapan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Kec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Banguntapan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Bantul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, Daerah Istimewa Yogyakarta 55198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5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2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3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2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4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2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4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2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5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144" grpId="0"/>
      <p:bldP spid="814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6815802" y="1342351"/>
            <a:ext cx="875400" cy="87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1512617" y="1346890"/>
            <a:ext cx="875400" cy="87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69215" y="411510"/>
            <a:ext cx="7092360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Barang Yang Bisa Anda Kirim</a:t>
            </a:r>
            <a:endParaRPr sz="2400" dirty="0"/>
          </a:p>
        </p:txBody>
      </p:sp>
      <p:cxnSp>
        <p:nvCxnSpPr>
          <p:cNvPr id="266" name="Google Shape;266;p30"/>
          <p:cNvCxnSpPr/>
          <p:nvPr/>
        </p:nvCxnSpPr>
        <p:spPr>
          <a:xfrm>
            <a:off x="741275" y="2933500"/>
            <a:ext cx="7691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0"/>
          <p:cNvSpPr/>
          <p:nvPr/>
        </p:nvSpPr>
        <p:spPr>
          <a:xfrm rot="5400000">
            <a:off x="158164" y="2901261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 rot="5400000">
            <a:off x="351625" y="2901261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 rot="5400000">
            <a:off x="545086" y="2901261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"/>
          <p:cNvSpPr/>
          <p:nvPr/>
        </p:nvSpPr>
        <p:spPr>
          <a:xfrm rot="5400000">
            <a:off x="8564664" y="2901261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/>
          <p:nvPr/>
        </p:nvSpPr>
        <p:spPr>
          <a:xfrm rot="5400000">
            <a:off x="8758125" y="2901261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/>
          <p:nvPr/>
        </p:nvSpPr>
        <p:spPr>
          <a:xfrm rot="5400000">
            <a:off x="8951586" y="2901261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1876067" y="2859240"/>
            <a:ext cx="148500" cy="14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4497750" y="2904166"/>
            <a:ext cx="148500" cy="14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ubTitle" idx="4294967295"/>
          </p:nvPr>
        </p:nvSpPr>
        <p:spPr>
          <a:xfrm>
            <a:off x="827584" y="3864611"/>
            <a:ext cx="2304256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100" dirty="0">
                <a:latin typeface="Arial Rounded MT Bold" pitchFamily="34" charset="0"/>
              </a:rPr>
              <a:t>Kami </a:t>
            </a:r>
            <a:r>
              <a:rPr lang="en-US" sz="1100" dirty="0" err="1">
                <a:latin typeface="Arial Rounded MT Bold" pitchFamily="34" charset="0"/>
              </a:rPr>
              <a:t>tetap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jemput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dan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kirimkan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sesuai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dengan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tujuan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tanpa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membatasi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kecilnya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ukuran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paket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Anda</a:t>
            </a:r>
            <a:r>
              <a:rPr lang="en-US" sz="1100" dirty="0">
                <a:latin typeface="Arial Rounded MT Bold" pitchFamily="34" charset="0"/>
              </a:rPr>
              <a:t>.</a:t>
            </a:r>
            <a:endParaRPr sz="1100" dirty="0">
              <a:latin typeface="Arial Rounded MT Bold" pitchFamily="34" charset="0"/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ubTitle" idx="4294967295"/>
          </p:nvPr>
        </p:nvSpPr>
        <p:spPr>
          <a:xfrm>
            <a:off x="993917" y="3219822"/>
            <a:ext cx="1912800" cy="570193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ubik Light"/>
                <a:ea typeface="Rubik Light"/>
                <a:cs typeface="Rubik Light"/>
                <a:sym typeface="Rubik Light"/>
              </a:rPr>
              <a:t>Barang Kecil</a:t>
            </a:r>
            <a:endParaRPr dirty="0"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4294967295"/>
          </p:nvPr>
        </p:nvSpPr>
        <p:spPr>
          <a:xfrm>
            <a:off x="3384515" y="1923678"/>
            <a:ext cx="2405219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100" dirty="0" err="1">
                <a:latin typeface="Arial Rounded MT Bold" pitchFamily="34" charset="0"/>
              </a:rPr>
              <a:t>Furnitur</a:t>
            </a:r>
            <a:r>
              <a:rPr lang="en-US" sz="1100" dirty="0">
                <a:latin typeface="Arial Rounded MT Bold" pitchFamily="34" charset="0"/>
              </a:rPr>
              <a:t>, </a:t>
            </a:r>
            <a:r>
              <a:rPr lang="en-US" sz="1100" dirty="0" err="1">
                <a:latin typeface="Arial Rounded MT Bold" pitchFamily="34" charset="0"/>
              </a:rPr>
              <a:t>bahan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bangunan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atau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elektronik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rumah</a:t>
            </a:r>
            <a:r>
              <a:rPr lang="en-US" sz="1100" dirty="0">
                <a:latin typeface="Arial Rounded MT Bold" pitchFamily="34" charset="0"/>
              </a:rPr>
              <a:t>, kami </a:t>
            </a:r>
            <a:r>
              <a:rPr lang="en-US" sz="1100" dirty="0" err="1">
                <a:latin typeface="Arial Rounded MT Bold" pitchFamily="34" charset="0"/>
              </a:rPr>
              <a:t>memiliki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semua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jenis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kendaraan</a:t>
            </a:r>
            <a:r>
              <a:rPr lang="en-US" sz="1100" dirty="0">
                <a:latin typeface="Arial Rounded MT Bold" pitchFamily="34" charset="0"/>
              </a:rPr>
              <a:t> yang </a:t>
            </a:r>
            <a:r>
              <a:rPr lang="en-US" sz="1100" dirty="0" err="1">
                <a:latin typeface="Arial Rounded MT Bold" pitchFamily="34" charset="0"/>
              </a:rPr>
              <a:t>bisa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mengirimkannya</a:t>
            </a:r>
            <a:r>
              <a:rPr lang="en-US" sz="1100" dirty="0">
                <a:latin typeface="Arial Rounded MT Bold" pitchFamily="34" charset="0"/>
              </a:rPr>
              <a:t>.</a:t>
            </a:r>
            <a:endParaRPr sz="1100" dirty="0">
              <a:latin typeface="Arial Rounded MT Bold" pitchFamily="34" charset="0"/>
            </a:endParaRPr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4294967295"/>
          </p:nvPr>
        </p:nvSpPr>
        <p:spPr>
          <a:xfrm>
            <a:off x="3635896" y="1275606"/>
            <a:ext cx="1966754" cy="56808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ubik Light"/>
                <a:ea typeface="Rubik Light"/>
                <a:cs typeface="Rubik Light"/>
                <a:sym typeface="Rubik Light"/>
              </a:rPr>
              <a:t>Barang Banyak &amp; Besar</a:t>
            </a:r>
            <a:endParaRPr dirty="0"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4294967295"/>
          </p:nvPr>
        </p:nvSpPr>
        <p:spPr>
          <a:xfrm>
            <a:off x="6074120" y="3815530"/>
            <a:ext cx="2358855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100" dirty="0" err="1">
                <a:latin typeface="Arial Rounded MT Bold" pitchFamily="34" charset="0"/>
              </a:rPr>
              <a:t>Anda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bisa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tenang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mengirimkan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barang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dengan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nilai</a:t>
            </a:r>
            <a:r>
              <a:rPr lang="en-US" sz="1100" dirty="0">
                <a:latin typeface="Arial Rounded MT Bold" pitchFamily="34" charset="0"/>
              </a:rPr>
              <a:t> yang </a:t>
            </a:r>
            <a:r>
              <a:rPr lang="en-US" sz="1100" dirty="0" err="1">
                <a:latin typeface="Arial Rounded MT Bold" pitchFamily="34" charset="0"/>
              </a:rPr>
              <a:t>tinggi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karena</a:t>
            </a:r>
            <a:r>
              <a:rPr lang="en-US" sz="1100" dirty="0">
                <a:latin typeface="Arial Rounded MT Bold" pitchFamily="34" charset="0"/>
              </a:rPr>
              <a:t> </a:t>
            </a:r>
            <a:r>
              <a:rPr lang="en-US" sz="1100" dirty="0" err="1">
                <a:latin typeface="Arial Rounded MT Bold" pitchFamily="34" charset="0"/>
              </a:rPr>
              <a:t>dapat</a:t>
            </a:r>
            <a:r>
              <a:rPr lang="en-US" sz="1100" dirty="0">
                <a:latin typeface="Arial Rounded MT Bold" pitchFamily="34" charset="0"/>
              </a:rPr>
              <a:t> kami </a:t>
            </a:r>
            <a:r>
              <a:rPr lang="en-US" sz="1100" dirty="0" err="1">
                <a:latin typeface="Arial Rounded MT Bold" pitchFamily="34" charset="0"/>
              </a:rPr>
              <a:t>asuransikan</a:t>
            </a:r>
            <a:r>
              <a:rPr lang="en-US" sz="1100" dirty="0">
                <a:latin typeface="Arial Rounded MT Bold" pitchFamily="34" charset="0"/>
              </a:rPr>
              <a:t>.</a:t>
            </a:r>
            <a:endParaRPr sz="1100" dirty="0">
              <a:latin typeface="Arial Rounded MT Bold" pitchFamily="34" charset="0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ubTitle" idx="4294967295"/>
          </p:nvPr>
        </p:nvSpPr>
        <p:spPr>
          <a:xfrm>
            <a:off x="6297102" y="3219822"/>
            <a:ext cx="1912800" cy="565666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ubik Light"/>
                <a:ea typeface="Rubik Light"/>
                <a:cs typeface="Rubik Light"/>
                <a:sym typeface="Rubik Light"/>
              </a:rPr>
              <a:t>Barang Berharga</a:t>
            </a:r>
            <a:endParaRPr dirty="0"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4134300" y="3747641"/>
            <a:ext cx="875400" cy="87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7179252" y="2854713"/>
            <a:ext cx="148500" cy="14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0" name="Google Shape;310;p30"/>
          <p:cNvCxnSpPr>
            <a:stCxn id="273" idx="0"/>
            <a:endCxn id="254" idx="2"/>
          </p:cNvCxnSpPr>
          <p:nvPr/>
        </p:nvCxnSpPr>
        <p:spPr>
          <a:xfrm rot="10800000">
            <a:off x="1950317" y="2222340"/>
            <a:ext cx="0" cy="6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0"/>
          <p:cNvCxnSpPr>
            <a:stCxn id="283" idx="0"/>
            <a:endCxn id="274" idx="4"/>
          </p:cNvCxnSpPr>
          <p:nvPr/>
        </p:nvCxnSpPr>
        <p:spPr>
          <a:xfrm rot="10800000">
            <a:off x="4572000" y="3052541"/>
            <a:ext cx="0" cy="69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0"/>
          <p:cNvCxnSpPr>
            <a:stCxn id="253" idx="2"/>
            <a:endCxn id="308" idx="0"/>
          </p:cNvCxnSpPr>
          <p:nvPr/>
        </p:nvCxnSpPr>
        <p:spPr>
          <a:xfrm>
            <a:off x="7253502" y="2217751"/>
            <a:ext cx="0" cy="6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Flowchart: Connector 2"/>
          <p:cNvSpPr/>
          <p:nvPr/>
        </p:nvSpPr>
        <p:spPr>
          <a:xfrm>
            <a:off x="5009700" y="627534"/>
            <a:ext cx="144016" cy="143292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5286811" y="617888"/>
            <a:ext cx="144016" cy="143292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565079" y="617888"/>
            <a:ext cx="144016" cy="143292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RARA\Downloads\box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15" y="3910623"/>
            <a:ext cx="612619" cy="61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RA\Downloads\box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93" y="1508528"/>
            <a:ext cx="543046" cy="5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RA\Downloads\box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12" y="1508528"/>
            <a:ext cx="632968" cy="63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 hidden="1"/>
          <p:cNvSpPr/>
          <p:nvPr/>
        </p:nvSpPr>
        <p:spPr>
          <a:xfrm>
            <a:off x="-939765" y="-31974"/>
            <a:ext cx="10441160" cy="1131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76" dur="2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63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78" dur="29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3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0" dur="2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5 4.44273E-6 L -1.66667E-6 4.44273E-6 " pathEditMode="relative" rAng="0" ptsTypes="AA">
                                      <p:cBhvr>
                                        <p:cTn id="18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5 -3.13368E-6 L 0 -3.13368E-6 " pathEditMode="relative" rAng="0" ptsTypes="AA">
                                      <p:cBhvr>
                                        <p:cTn id="184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5 -3.13368E-6 L 4.44444E-6 -3.13368E-6 " pathEditMode="relative" rAng="0" ptsTypes="AA">
                                      <p:cBhvr>
                                        <p:cTn id="18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2" presetClass="exit" presetSubtype="2" fill="hold" grpId="3" nodeType="withEffect">
                                  <p:stCondLst>
                                    <p:cond delay="9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2" fill="hold" grpId="3" nodeType="withEffect">
                                  <p:stCondLst>
                                    <p:cond delay="9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2" fill="hold" grpId="3" nodeType="withEffect">
                                  <p:stCondLst>
                                    <p:cond delay="9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2" fill="hold" grpId="1" nodeType="withEffect">
                                  <p:stCondLst>
                                    <p:cond delay="9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ntr" presetSubtype="2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xit" presetSubtype="2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2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2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2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2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2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2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12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12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2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2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2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2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2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xit" presetSubtype="2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" presetClass="exit" presetSubtype="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" presetClass="exit" presetSubtype="2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" presetClass="exit" presetSubtype="2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53" grpId="1" animBg="1"/>
      <p:bldP spid="254" grpId="0" animBg="1"/>
      <p:bldP spid="254" grpId="1" animBg="1"/>
      <p:bldP spid="255" grpId="0"/>
      <p:bldP spid="255" grpId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build="p"/>
      <p:bldP spid="275" grpId="1" build="p"/>
      <p:bldP spid="276" grpId="0" build="p" animBg="1"/>
      <p:bldP spid="276" grpId="1" build="p" animBg="1"/>
      <p:bldP spid="277" grpId="0" build="p"/>
      <p:bldP spid="277" grpId="1" build="p"/>
      <p:bldP spid="278" grpId="0" build="p" animBg="1"/>
      <p:bldP spid="278" grpId="1" build="p" animBg="1"/>
      <p:bldP spid="279" grpId="0" build="p"/>
      <p:bldP spid="279" grpId="1" build="p"/>
      <p:bldP spid="280" grpId="0" build="p" animBg="1"/>
      <p:bldP spid="280" grpId="1" build="p" animBg="1"/>
      <p:bldP spid="283" grpId="0" animBg="1"/>
      <p:bldP spid="283" grpId="1" animBg="1"/>
      <p:bldP spid="308" grpId="0" animBg="1"/>
      <p:bldP spid="308" grpId="1" animBg="1"/>
      <p:bldP spid="3" grpId="0" animBg="1"/>
      <p:bldP spid="3" grpId="1" animBg="1"/>
      <p:bldP spid="3" grpId="2" animBg="1"/>
      <p:bldP spid="3" grpId="3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66394" y="110755"/>
            <a:ext cx="6281137" cy="1088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1"/>
                </a:solidFill>
              </a:rPr>
              <a:t>Bekerja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Sama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Dengan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Ekspedisi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Terpecaya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93" name="Google Shape;193;p27"/>
          <p:cNvCxnSpPr/>
          <p:nvPr/>
        </p:nvCxnSpPr>
        <p:spPr>
          <a:xfrm rot="16200000">
            <a:off x="8711036" y="151336"/>
            <a:ext cx="0" cy="100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7"/>
          <p:cNvSpPr/>
          <p:nvPr/>
        </p:nvSpPr>
        <p:spPr>
          <a:xfrm rot="5400000">
            <a:off x="7633115" y="622936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 rot="5400000">
            <a:off x="7826575" y="622936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/>
          <p:nvPr/>
        </p:nvSpPr>
        <p:spPr>
          <a:xfrm rot="5400000">
            <a:off x="8016886" y="622936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51;p56"/>
          <p:cNvSpPr/>
          <p:nvPr/>
        </p:nvSpPr>
        <p:spPr>
          <a:xfrm>
            <a:off x="485646" y="3298676"/>
            <a:ext cx="1264592" cy="912862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52;p56"/>
          <p:cNvSpPr/>
          <p:nvPr/>
        </p:nvSpPr>
        <p:spPr>
          <a:xfrm>
            <a:off x="2279714" y="3298676"/>
            <a:ext cx="1265189" cy="912862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53;p56"/>
          <p:cNvSpPr/>
          <p:nvPr/>
        </p:nvSpPr>
        <p:spPr>
          <a:xfrm>
            <a:off x="3970771" y="3309714"/>
            <a:ext cx="1265189" cy="912862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54;p56"/>
          <p:cNvSpPr/>
          <p:nvPr/>
        </p:nvSpPr>
        <p:spPr>
          <a:xfrm>
            <a:off x="7089299" y="3317726"/>
            <a:ext cx="1265189" cy="912862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55;p56"/>
          <p:cNvSpPr/>
          <p:nvPr/>
        </p:nvSpPr>
        <p:spPr>
          <a:xfrm>
            <a:off x="5482939" y="3317726"/>
            <a:ext cx="1264592" cy="912862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C:\Users\RARA\Downloads\cV7O931U_400x400-removebg-previ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8"/>
          <a:stretch/>
        </p:blipFill>
        <p:spPr bwMode="auto">
          <a:xfrm>
            <a:off x="466394" y="1973187"/>
            <a:ext cx="1303096" cy="11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RA\Downloads\logo-jne_20180626_221923-removebg-previe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9"/>
          <a:stretch/>
        </p:blipFill>
        <p:spPr bwMode="auto">
          <a:xfrm>
            <a:off x="2064351" y="1978053"/>
            <a:ext cx="1695911" cy="9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ARA\Downloads\Logo-Pos-Indonesia-hires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62" y="1993909"/>
            <a:ext cx="1603357" cy="113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ARA\Downloads\Logo-RPX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75" y="1799323"/>
            <a:ext cx="2151320" cy="161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RARA\Downloads\PT_Lion_Parcel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18" y="1914393"/>
            <a:ext cx="1855173" cy="12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751284" y="-812626"/>
            <a:ext cx="10153128" cy="232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5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5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5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5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5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>
            <a:off x="-1958908" y="1706883"/>
            <a:ext cx="5594804" cy="1729734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42956" y="2215207"/>
            <a:ext cx="3394536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Mengapa Harus Ambilpaket.com?</a:t>
            </a:r>
            <a:endParaRPr sz="2800" dirty="0"/>
          </a:p>
        </p:txBody>
      </p:sp>
      <p:cxnSp>
        <p:nvCxnSpPr>
          <p:cNvPr id="221" name="Google Shape;221;p28"/>
          <p:cNvCxnSpPr/>
          <p:nvPr/>
        </p:nvCxnSpPr>
        <p:spPr>
          <a:xfrm rot="10800000">
            <a:off x="690649" y="-100077"/>
            <a:ext cx="0" cy="1007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8"/>
          <p:cNvSpPr/>
          <p:nvPr/>
        </p:nvSpPr>
        <p:spPr>
          <a:xfrm>
            <a:off x="658399" y="1417194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658399" y="1223734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658399" y="1030273"/>
            <a:ext cx="64500" cy="64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2827605" y="771294"/>
            <a:ext cx="582809" cy="71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9" name="Picture 3" descr="C:\Users\RARA\Downloads\delivery-tru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865234"/>
            <a:ext cx="4269436" cy="42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26;p28"/>
          <p:cNvSpPr/>
          <p:nvPr/>
        </p:nvSpPr>
        <p:spPr>
          <a:xfrm>
            <a:off x="2824061" y="3662704"/>
            <a:ext cx="582809" cy="71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4.20469E-6 L -0.56423 -0.01295 " pathEditMode="relative" rAng="0" ptsTypes="AA">
                                      <p:cBhvr>
                                        <p:cTn id="38" dur="2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12" y="-64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  <p:bldP spid="219" grpId="0"/>
      <p:bldP spid="219" grpId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1"/>
          <p:cNvCxnSpPr/>
          <p:nvPr/>
        </p:nvCxnSpPr>
        <p:spPr>
          <a:xfrm>
            <a:off x="5879349" y="4299942"/>
            <a:ext cx="176368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 descr="C:\Users\RARA\Downloads\jam-kerj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9218"/>
            <a:ext cx="4952810" cy="39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20;p31"/>
          <p:cNvSpPr/>
          <p:nvPr/>
        </p:nvSpPr>
        <p:spPr>
          <a:xfrm>
            <a:off x="3787223" y="1539244"/>
            <a:ext cx="5476500" cy="6975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787223" y="2571750"/>
            <a:ext cx="5476500" cy="1395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4065403" y="2762475"/>
            <a:ext cx="4920139" cy="1013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dirty="0" smtClean="0">
                <a:latin typeface="Arial Rounded MT Bold" pitchFamily="34" charset="0"/>
              </a:rPr>
              <a:t>Kami </a:t>
            </a:r>
            <a:r>
              <a:rPr lang="en-US" sz="1800" dirty="0" err="1">
                <a:latin typeface="Arial Rounded MT Bold" pitchFamily="34" charset="0"/>
              </a:rPr>
              <a:t>mengerti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bahwa</a:t>
            </a:r>
            <a:r>
              <a:rPr lang="en-US" sz="1800" dirty="0">
                <a:latin typeface="Arial Rounded MT Bold" pitchFamily="34" charset="0"/>
              </a:rPr>
              <a:t> proses QC </a:t>
            </a:r>
            <a:r>
              <a:rPr lang="en-US" sz="1800" dirty="0" err="1">
                <a:latin typeface="Arial Rounded MT Bold" pitchFamily="34" charset="0"/>
              </a:rPr>
              <a:t>produk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memakan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waktu</a:t>
            </a:r>
            <a:r>
              <a:rPr lang="en-US" sz="1800" dirty="0">
                <a:latin typeface="Arial Rounded MT Bold" pitchFamily="34" charset="0"/>
              </a:rPr>
              <a:t>, kami </a:t>
            </a:r>
            <a:r>
              <a:rPr lang="en-US" sz="1800" dirty="0" err="1">
                <a:latin typeface="Arial Rounded MT Bold" pitchFamily="34" charset="0"/>
              </a:rPr>
              <a:t>menyerahkan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waktu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untuk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ditentukan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oleh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Anda</a:t>
            </a:r>
            <a:r>
              <a:rPr lang="en-US" sz="1800" dirty="0">
                <a:latin typeface="Arial Rounded MT Bold" pitchFamily="34" charset="0"/>
              </a:rPr>
              <a:t>.</a:t>
            </a:r>
            <a:endParaRPr sz="1800" dirty="0">
              <a:latin typeface="Arial Rounded MT Bold" pitchFamily="34" charset="0"/>
            </a:endParaRPr>
          </a:p>
        </p:txBody>
      </p:sp>
      <p:sp>
        <p:nvSpPr>
          <p:cNvPr id="324" name="Google Shape;324;p31"/>
          <p:cNvSpPr/>
          <p:nvPr/>
        </p:nvSpPr>
        <p:spPr>
          <a:xfrm rot="-5400000">
            <a:off x="5499870" y="411510"/>
            <a:ext cx="64500" cy="6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-5400000">
            <a:off x="5306409" y="411510"/>
            <a:ext cx="64500" cy="6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-5400000">
            <a:off x="5112949" y="411510"/>
            <a:ext cx="64500" cy="6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-5400000">
            <a:off x="4919499" y="411510"/>
            <a:ext cx="64500" cy="6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21;p31"/>
          <p:cNvSpPr txBox="1">
            <a:spLocks/>
          </p:cNvSpPr>
          <p:nvPr/>
        </p:nvSpPr>
        <p:spPr>
          <a:xfrm>
            <a:off x="4072546" y="1634606"/>
            <a:ext cx="2299654" cy="5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25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z="2400" dirty="0" smtClean="0">
                <a:latin typeface="Arial Rounded MT Bold" pitchFamily="34" charset="0"/>
              </a:rPr>
              <a:t>Jam </a:t>
            </a:r>
            <a:r>
              <a:rPr lang="en-US" sz="2400" dirty="0" err="1" smtClean="0">
                <a:latin typeface="Arial Rounded MT Bold" pitchFamily="34" charset="0"/>
              </a:rPr>
              <a:t>Fleksibel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77778E-7 -3.13175E-6 L 0.14653 -3.13175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1.11111E-6 -4.54181E-6 L -0.41979 0.008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90" y="4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4.16667E-6 -4.54181E-6 L -0.43819 0.0080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10" y="40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61111E-6 -4.54181E-6 L -0.45642 0.0080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40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05556E-6 -4.54181E-6 L -0.47465 0.0080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33" y="40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14653 -3.13175E-6 L -0.00313 -3.13175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0.41979 0.00803 L -0.16979 0.0080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0.4382 0.00803 L -0.1882 0.008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0.41702 0.00803 L -0.16702 0.0080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0.43524 0.00803 L -0.18524 0.0080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3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3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3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3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2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10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0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20" grpId="0" animBg="1"/>
      <p:bldP spid="320" grpId="1" animBg="1"/>
      <p:bldP spid="321" grpId="0"/>
      <p:bldP spid="321" grpId="1"/>
      <p:bldP spid="324" grpId="0" animBg="1"/>
      <p:bldP spid="324" grpId="1" animBg="1"/>
      <p:bldP spid="324" grpId="2" animBg="1"/>
      <p:bldP spid="324" grpId="3" animBg="1"/>
      <p:bldP spid="325" grpId="0" animBg="1"/>
      <p:bldP spid="325" grpId="1" animBg="1"/>
      <p:bldP spid="325" grpId="2" animBg="1"/>
      <p:bldP spid="325" grpId="3" animBg="1"/>
      <p:bldP spid="326" grpId="0" animBg="1"/>
      <p:bldP spid="326" grpId="1" animBg="1"/>
      <p:bldP spid="326" grpId="2" animBg="1"/>
      <p:bldP spid="326" grpId="3" animBg="1"/>
      <p:bldP spid="327" grpId="0" animBg="1"/>
      <p:bldP spid="327" grpId="1" animBg="1"/>
      <p:bldP spid="327" grpId="2" animBg="1"/>
      <p:bldP spid="327" grpId="3" animBg="1"/>
      <p:bldP spid="14" grpId="0" build="p"/>
      <p:bldP spid="14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>
            <a:spLocks noGrp="1"/>
          </p:cNvSpPr>
          <p:nvPr>
            <p:ph type="title"/>
          </p:nvPr>
        </p:nvSpPr>
        <p:spPr>
          <a:xfrm>
            <a:off x="3635896" y="2258700"/>
            <a:ext cx="4958354" cy="12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Diskon Pengiriman</a:t>
            </a:r>
            <a:endParaRPr sz="4400" dirty="0"/>
          </a:p>
        </p:txBody>
      </p:sp>
      <p:sp>
        <p:nvSpPr>
          <p:cNvPr id="481" name="Google Shape;481;p36"/>
          <p:cNvSpPr txBox="1">
            <a:spLocks noGrp="1"/>
          </p:cNvSpPr>
          <p:nvPr>
            <p:ph type="subTitle" idx="1"/>
          </p:nvPr>
        </p:nvSpPr>
        <p:spPr>
          <a:xfrm>
            <a:off x="4643438" y="3567000"/>
            <a:ext cx="3997206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program </a:t>
            </a:r>
            <a:r>
              <a:rPr lang="en-US" dirty="0" err="1"/>
              <a:t>menarik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bermitra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kami.</a:t>
            </a:r>
            <a:endParaRPr dirty="0"/>
          </a:p>
        </p:txBody>
      </p:sp>
      <p:cxnSp>
        <p:nvCxnSpPr>
          <p:cNvPr id="482" name="Google Shape;482;p36"/>
          <p:cNvCxnSpPr/>
          <p:nvPr/>
        </p:nvCxnSpPr>
        <p:spPr>
          <a:xfrm>
            <a:off x="8778950" y="-35025"/>
            <a:ext cx="0" cy="2975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Google Shape;483;p36"/>
          <p:cNvSpPr/>
          <p:nvPr/>
        </p:nvSpPr>
        <p:spPr>
          <a:xfrm rot="10800000">
            <a:off x="8746700" y="3147829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6"/>
          <p:cNvSpPr/>
          <p:nvPr/>
        </p:nvSpPr>
        <p:spPr>
          <a:xfrm rot="10800000">
            <a:off x="8746700" y="3341289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6"/>
          <p:cNvSpPr/>
          <p:nvPr/>
        </p:nvSpPr>
        <p:spPr>
          <a:xfrm rot="10800000">
            <a:off x="8746700" y="3534750"/>
            <a:ext cx="64500" cy="6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6"/>
          <p:cNvSpPr/>
          <p:nvPr/>
        </p:nvSpPr>
        <p:spPr>
          <a:xfrm rot="10800000">
            <a:off x="8746700" y="3728200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C:\Users\RARA\Downloads\berburu-diskon2-removebg-previ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2"/>
          <a:stretch/>
        </p:blipFill>
        <p:spPr bwMode="auto">
          <a:xfrm>
            <a:off x="-1404664" y="256588"/>
            <a:ext cx="5760070" cy="477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35025"/>
            <a:ext cx="10692680" cy="517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2200"/>
                                  </p:stCondLst>
                                  <p:iterate type="lt">
                                    <p:tmAbs val="37"/>
                                  </p:iterate>
                                  <p:childTnLst>
                                    <p:set>
                                      <p:cBhvr override="childStyle">
                                        <p:cTn id="22" dur="26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1" grpId="0" build="p"/>
      <p:bldP spid="481" grpId="1" build="p"/>
      <p:bldP spid="483" grpId="0" animBg="1"/>
      <p:bldP spid="484" grpId="0" animBg="1"/>
      <p:bldP spid="485" grpId="0" animBg="1"/>
      <p:bldP spid="48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-1172665"/>
            <a:ext cx="4968552" cy="607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Google Shape;581;p41"/>
          <p:cNvSpPr txBox="1">
            <a:spLocks noGrp="1"/>
          </p:cNvSpPr>
          <p:nvPr>
            <p:ph type="ctrTitle"/>
          </p:nvPr>
        </p:nvSpPr>
        <p:spPr>
          <a:xfrm flipH="1">
            <a:off x="5491204" y="0"/>
            <a:ext cx="3231088" cy="17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Pembayaran </a:t>
            </a:r>
            <a:r>
              <a:rPr lang="en" sz="2800" dirty="0" smtClean="0"/>
              <a:t>Fleksibel</a:t>
            </a:r>
            <a:endParaRPr sz="3200" dirty="0"/>
          </a:p>
        </p:txBody>
      </p:sp>
      <p:sp>
        <p:nvSpPr>
          <p:cNvPr id="582" name="Google Shape;582;p41"/>
          <p:cNvSpPr txBox="1">
            <a:spLocks noGrp="1"/>
          </p:cNvSpPr>
          <p:nvPr>
            <p:ph type="subTitle" idx="1"/>
          </p:nvPr>
        </p:nvSpPr>
        <p:spPr>
          <a:xfrm flipH="1">
            <a:off x="5580112" y="1059582"/>
            <a:ext cx="3092415" cy="133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Kami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583" name="Google Shape;583;p41"/>
          <p:cNvCxnSpPr/>
          <p:nvPr/>
        </p:nvCxnSpPr>
        <p:spPr>
          <a:xfrm>
            <a:off x="8865250" y="-35025"/>
            <a:ext cx="0" cy="2975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41"/>
          <p:cNvSpPr/>
          <p:nvPr/>
        </p:nvSpPr>
        <p:spPr>
          <a:xfrm rot="10800000">
            <a:off x="8833000" y="3147664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/>
          <p:nvPr/>
        </p:nvSpPr>
        <p:spPr>
          <a:xfrm rot="10800000">
            <a:off x="8833000" y="3341124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/>
          <p:nvPr/>
        </p:nvSpPr>
        <p:spPr>
          <a:xfrm rot="10800000">
            <a:off x="8833000" y="3534585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1"/>
          <p:cNvSpPr/>
          <p:nvPr/>
        </p:nvSpPr>
        <p:spPr>
          <a:xfrm rot="10800000">
            <a:off x="8833000" y="3728035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1" name="Picture 3" descr="C:\Users\RARA\Downloads\pembayaran-digital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253043"/>
            <a:ext cx="8708677" cy="48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7778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1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9" presetClass="exit" presetSubtype="0" accel="10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animMotion origin="layout" path="M 0.08663 0.00649 L 0.50799 -0.0027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9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81" grpId="0"/>
      <p:bldP spid="581" grpId="1"/>
      <p:bldP spid="582" grpId="0" build="p"/>
      <p:bldP spid="582" grpId="1" build="p"/>
      <p:bldP spid="584" grpId="1" animBg="1"/>
      <p:bldP spid="584" grpId="2" animBg="1"/>
      <p:bldP spid="585" grpId="1" animBg="1"/>
      <p:bldP spid="585" grpId="2" animBg="1"/>
      <p:bldP spid="586" grpId="1" animBg="1"/>
      <p:bldP spid="586" grpId="2" animBg="1"/>
      <p:bldP spid="587" grpId="1" animBg="1"/>
      <p:bldP spid="58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3"/>
          <p:cNvSpPr txBox="1">
            <a:spLocks noGrp="1"/>
          </p:cNvSpPr>
          <p:nvPr>
            <p:ph type="title"/>
          </p:nvPr>
        </p:nvSpPr>
        <p:spPr>
          <a:xfrm>
            <a:off x="342578" y="100236"/>
            <a:ext cx="4752000" cy="669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Hemat Waktu</a:t>
            </a:r>
            <a:endParaRPr sz="3600" dirty="0"/>
          </a:p>
        </p:txBody>
      </p:sp>
      <p:cxnSp>
        <p:nvCxnSpPr>
          <p:cNvPr id="619" name="Google Shape;619;p43"/>
          <p:cNvCxnSpPr/>
          <p:nvPr/>
        </p:nvCxnSpPr>
        <p:spPr>
          <a:xfrm>
            <a:off x="8778950" y="-35025"/>
            <a:ext cx="0" cy="2975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43"/>
          <p:cNvSpPr/>
          <p:nvPr/>
        </p:nvSpPr>
        <p:spPr>
          <a:xfrm rot="10800000">
            <a:off x="8746700" y="3147829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3"/>
          <p:cNvSpPr/>
          <p:nvPr/>
        </p:nvSpPr>
        <p:spPr>
          <a:xfrm rot="10800000">
            <a:off x="8746700" y="3341289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3"/>
          <p:cNvSpPr/>
          <p:nvPr/>
        </p:nvSpPr>
        <p:spPr>
          <a:xfrm rot="10800000">
            <a:off x="8746700" y="3534750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3"/>
          <p:cNvSpPr/>
          <p:nvPr/>
        </p:nvSpPr>
        <p:spPr>
          <a:xfrm rot="10800000">
            <a:off x="8746700" y="3728200"/>
            <a:ext cx="64500" cy="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 descr="C:\Users\RARA\Downloads\Hemat-wakt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47"/>
          <a:stretch/>
        </p:blipFill>
        <p:spPr bwMode="auto">
          <a:xfrm>
            <a:off x="508541" y="2145075"/>
            <a:ext cx="7358026" cy="23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618;p43"/>
          <p:cNvSpPr txBox="1">
            <a:spLocks/>
          </p:cNvSpPr>
          <p:nvPr/>
        </p:nvSpPr>
        <p:spPr>
          <a:xfrm>
            <a:off x="342578" y="627534"/>
            <a:ext cx="5309542" cy="6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6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48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48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48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48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48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48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48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Light"/>
              <a:buNone/>
              <a:defRPr sz="48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z="1800" dirty="0" err="1">
                <a:latin typeface="Arial Rounded MT Bold" pitchFamily="34" charset="0"/>
              </a:rPr>
              <a:t>Anda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tidak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perlu</a:t>
            </a:r>
            <a:r>
              <a:rPr lang="en-US" sz="1800" dirty="0">
                <a:latin typeface="Arial Rounded MT Bold" pitchFamily="34" charset="0"/>
              </a:rPr>
              <a:t> repot </a:t>
            </a:r>
            <a:r>
              <a:rPr lang="en-US" sz="1800" dirty="0" err="1">
                <a:latin typeface="Arial Rounded MT Bold" pitchFamily="34" charset="0"/>
              </a:rPr>
              <a:t>untuk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pergi</a:t>
            </a:r>
            <a:r>
              <a:rPr lang="en-US" sz="1800" dirty="0">
                <a:latin typeface="Arial Rounded MT Bold" pitchFamily="34" charset="0"/>
              </a:rPr>
              <a:t>, </a:t>
            </a:r>
            <a:r>
              <a:rPr lang="en-US" sz="1800" dirty="0" err="1">
                <a:latin typeface="Arial Rounded MT Bold" pitchFamily="34" charset="0"/>
              </a:rPr>
              <a:t>biarkan</a:t>
            </a:r>
            <a:r>
              <a:rPr lang="en-US" sz="1800" dirty="0">
                <a:latin typeface="Arial Rounded MT Bold" pitchFamily="34" charset="0"/>
              </a:rPr>
              <a:t> kami yang </a:t>
            </a:r>
            <a:r>
              <a:rPr lang="en-US" sz="1800" dirty="0" err="1">
                <a:latin typeface="Arial Rounded MT Bold" pitchFamily="34" charset="0"/>
              </a:rPr>
              <a:t>menjemput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Anda</a:t>
            </a: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err="1">
                <a:latin typeface="Arial Rounded MT Bold" pitchFamily="34" charset="0"/>
              </a:rPr>
              <a:t>ditempat</a:t>
            </a:r>
            <a:r>
              <a:rPr lang="en-US" sz="1800" dirty="0">
                <a:latin typeface="Arial Rounded MT Bold" pitchFamily="34" charset="0"/>
              </a:rPr>
              <a:t>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31833" y="4563962"/>
            <a:ext cx="1512168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44530" y="2033017"/>
            <a:ext cx="1512168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287978" y="-263681"/>
            <a:ext cx="7704856" cy="640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38889E-6 -3.58025E-6 L 0.71389 -0.004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94" y="-2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11022E-16 -1.85185E-6 L -0.69097 -1.8518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1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5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xit" presetSubtype="8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" grpId="0"/>
      <p:bldP spid="618" grpId="1"/>
      <p:bldP spid="620" grpId="0" animBg="1"/>
      <p:bldP spid="620" grpId="1" animBg="1"/>
      <p:bldP spid="621" grpId="0" animBg="1"/>
      <p:bldP spid="621" grpId="1" animBg="1"/>
      <p:bldP spid="622" grpId="0" animBg="1"/>
      <p:bldP spid="622" grpId="1" animBg="1"/>
      <p:bldP spid="623" grpId="0" animBg="1"/>
      <p:bldP spid="623" grpId="1" animBg="1"/>
      <p:bldP spid="14" grpId="0"/>
      <p:bldP spid="14" grpId="1"/>
      <p:bldP spid="2" grpId="0" animBg="1"/>
      <p:bldP spid="2" grpId="1" animBg="1"/>
      <p:bldP spid="11" grpId="1" animBg="1"/>
      <p:bldP spid="11" grpId="2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1044;p47"/>
          <p:cNvGrpSpPr/>
          <p:nvPr/>
        </p:nvGrpSpPr>
        <p:grpSpPr>
          <a:xfrm>
            <a:off x="8636000" y="1022625"/>
            <a:ext cx="64500" cy="4000100"/>
            <a:chOff x="8636000" y="2531025"/>
            <a:chExt cx="64500" cy="4000100"/>
          </a:xfrm>
        </p:grpSpPr>
        <p:cxnSp>
          <p:nvCxnSpPr>
            <p:cNvPr id="1045" name="Google Shape;1045;p47"/>
            <p:cNvCxnSpPr/>
            <p:nvPr/>
          </p:nvCxnSpPr>
          <p:spPr>
            <a:xfrm rot="10800000">
              <a:off x="8668250" y="3382925"/>
              <a:ext cx="0" cy="3148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6" name="Google Shape;1046;p47"/>
            <p:cNvSpPr/>
            <p:nvPr/>
          </p:nvSpPr>
          <p:spPr>
            <a:xfrm>
              <a:off x="8636000" y="3111396"/>
              <a:ext cx="64500" cy="6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8636000" y="2917936"/>
              <a:ext cx="64500" cy="6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8636000" y="2724475"/>
              <a:ext cx="64500" cy="6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8636000" y="2531025"/>
              <a:ext cx="64500" cy="6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3146400" y="-16098"/>
            <a:ext cx="6012160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Google Shape;1042;p47"/>
          <p:cNvSpPr txBox="1">
            <a:spLocks noGrp="1"/>
          </p:cNvSpPr>
          <p:nvPr>
            <p:ph type="ctrTitle"/>
          </p:nvPr>
        </p:nvSpPr>
        <p:spPr>
          <a:xfrm flipH="1">
            <a:off x="4283968" y="542325"/>
            <a:ext cx="45153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Resi Pengiriman</a:t>
            </a:r>
            <a:endParaRPr sz="4400" dirty="0"/>
          </a:p>
        </p:txBody>
      </p:sp>
      <p:sp>
        <p:nvSpPr>
          <p:cNvPr id="1043" name="Google Shape;1043;p47"/>
          <p:cNvSpPr txBox="1">
            <a:spLocks noGrp="1"/>
          </p:cNvSpPr>
          <p:nvPr>
            <p:ph type="subTitle" idx="1"/>
          </p:nvPr>
        </p:nvSpPr>
        <p:spPr>
          <a:xfrm flipH="1">
            <a:off x="4969628" y="1874525"/>
            <a:ext cx="3736800" cy="625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dirty="0">
                <a:latin typeface="Arial Rounded MT Bold" pitchFamily="34" charset="0"/>
              </a:rPr>
              <a:t>Kami </a:t>
            </a:r>
            <a:r>
              <a:rPr lang="en-US" sz="1400" dirty="0" err="1">
                <a:latin typeface="Arial Rounded MT Bold" pitchFamily="34" charset="0"/>
              </a:rPr>
              <a:t>akan</a:t>
            </a:r>
            <a:r>
              <a:rPr lang="en-US" sz="1400" dirty="0">
                <a:latin typeface="Arial Rounded MT Bold" pitchFamily="34" charset="0"/>
              </a:rPr>
              <a:t> </a:t>
            </a:r>
            <a:r>
              <a:rPr lang="en-US" sz="1400" dirty="0" err="1">
                <a:latin typeface="Arial Rounded MT Bold" pitchFamily="34" charset="0"/>
              </a:rPr>
              <a:t>selalu</a:t>
            </a:r>
            <a:r>
              <a:rPr lang="en-US" sz="1400" dirty="0">
                <a:latin typeface="Arial Rounded MT Bold" pitchFamily="34" charset="0"/>
              </a:rPr>
              <a:t> update </a:t>
            </a:r>
            <a:r>
              <a:rPr lang="en-US" sz="1400" dirty="0" err="1">
                <a:latin typeface="Arial Rounded MT Bold" pitchFamily="34" charset="0"/>
              </a:rPr>
              <a:t>resi</a:t>
            </a:r>
            <a:r>
              <a:rPr lang="en-US" sz="1400" dirty="0">
                <a:latin typeface="Arial Rounded MT Bold" pitchFamily="34" charset="0"/>
              </a:rPr>
              <a:t> </a:t>
            </a:r>
            <a:r>
              <a:rPr lang="en-US" sz="1400" dirty="0" err="1">
                <a:latin typeface="Arial Rounded MT Bold" pitchFamily="34" charset="0"/>
              </a:rPr>
              <a:t>pengiriman</a:t>
            </a:r>
            <a:r>
              <a:rPr lang="en-US" sz="1400" dirty="0">
                <a:latin typeface="Arial Rounded MT Bold" pitchFamily="34" charset="0"/>
              </a:rPr>
              <a:t> </a:t>
            </a:r>
            <a:r>
              <a:rPr lang="en-US" sz="1400" dirty="0" err="1">
                <a:latin typeface="Arial Rounded MT Bold" pitchFamily="34" charset="0"/>
              </a:rPr>
              <a:t>melalui</a:t>
            </a:r>
            <a:r>
              <a:rPr lang="en-US" sz="1400" dirty="0">
                <a:latin typeface="Arial Rounded MT Bold" pitchFamily="34" charset="0"/>
              </a:rPr>
              <a:t> WA / Email </a:t>
            </a:r>
            <a:r>
              <a:rPr lang="en-US" sz="1400" dirty="0" err="1">
                <a:latin typeface="Arial Rounded MT Bold" pitchFamily="34" charset="0"/>
              </a:rPr>
              <a:t>dengan</a:t>
            </a:r>
            <a:r>
              <a:rPr lang="en-US" sz="1400" dirty="0">
                <a:latin typeface="Arial Rounded MT Bold" pitchFamily="34" charset="0"/>
              </a:rPr>
              <a:t> proses yang </a:t>
            </a:r>
            <a:r>
              <a:rPr lang="en-US" sz="1400" dirty="0" err="1">
                <a:latin typeface="Arial Rounded MT Bold" pitchFamily="34" charset="0"/>
              </a:rPr>
              <a:t>kilat</a:t>
            </a:r>
            <a:r>
              <a:rPr lang="en-US" sz="1400" dirty="0">
                <a:latin typeface="Arial Rounded MT Bold" pitchFamily="34" charset="0"/>
              </a:rPr>
              <a:t>.</a:t>
            </a:r>
            <a:r>
              <a:rPr lang="en" sz="1400" dirty="0" smtClean="0">
                <a:latin typeface="Arial Rounded MT Bold" pitchFamily="34" charset="0"/>
              </a:rPr>
              <a:t>?</a:t>
            </a:r>
            <a:endParaRPr sz="1400" dirty="0">
              <a:latin typeface="Arial Rounded MT Bold" pitchFamily="34" charset="0"/>
            </a:endParaRPr>
          </a:p>
        </p:txBody>
      </p:sp>
      <p:pic>
        <p:nvPicPr>
          <p:cNvPr id="9218" name="Picture 2" descr="C:\Users\RARA\Downloads\cekresi-profil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25648">
            <a:off x="75003" y="-339468"/>
            <a:ext cx="4427984" cy="4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6098"/>
            <a:ext cx="9396536" cy="5468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46914E-6 L 0.00555 0.3317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1657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555 0.33179 L 0.00555 -0.060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59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555 -0.06018 L 2.77778E-6 0.3219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1910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" presetClass="exit" presetSubtype="1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7" presetClass="exit" presetSubtype="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decel="1000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7" presetClass="exit" presetSubtype="0" fill="hold" grpId="1" nodeType="withEffect">
                                  <p:stCondLst>
                                    <p:cond delay="68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1000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42" grpId="0"/>
      <p:bldP spid="1042" grpId="1"/>
      <p:bldP spid="1043" grpId="0" build="p"/>
      <p:bldP spid="1043" grpId="1" build="p"/>
      <p:bldP spid="2" grpId="0" animBg="1"/>
    </p:bldLst>
  </p:timing>
</p:sld>
</file>

<file path=ppt/theme/theme1.xml><?xml version="1.0" encoding="utf-8"?>
<a:theme xmlns:a="http://schemas.openxmlformats.org/drawingml/2006/main" name="Travel The World Agency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191</Words>
  <Application>Microsoft Office PowerPoint</Application>
  <PresentationFormat>On-screen Show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Proxima Nova</vt:lpstr>
      <vt:lpstr>Muli</vt:lpstr>
      <vt:lpstr>Rubik Light</vt:lpstr>
      <vt:lpstr>Nanum Gothic</vt:lpstr>
      <vt:lpstr>Proxima Nova Semibold</vt:lpstr>
      <vt:lpstr>Arial Rounded MT Bold</vt:lpstr>
      <vt:lpstr>Travel The World Agency by Slidesgo</vt:lpstr>
      <vt:lpstr>Slidesgo Final Pages</vt:lpstr>
      <vt:lpstr>Kirim Paket Yuk!</vt:lpstr>
      <vt:lpstr>Barang Yang Bisa Anda Kirim</vt:lpstr>
      <vt:lpstr>Bekerja Sama Dengan Ekspedisi Terpecaya</vt:lpstr>
      <vt:lpstr>Mengapa Harus Ambilpaket.com?</vt:lpstr>
      <vt:lpstr>Kami mengerti bahwa proses QC produk memakan waktu, kami menyerahkan waktu untuk ditentukan oleh Anda.</vt:lpstr>
      <vt:lpstr>Diskon Pengiriman</vt:lpstr>
      <vt:lpstr>Pembayaran Fleksibel</vt:lpstr>
      <vt:lpstr>Hemat Waktu</vt:lpstr>
      <vt:lpstr>Resi Pengiriman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Kirim Paket Yuk!</dc:title>
  <dc:creator>RARA</dc:creator>
  <cp:lastModifiedBy>Windows User</cp:lastModifiedBy>
  <cp:revision>43</cp:revision>
  <dcterms:modified xsi:type="dcterms:W3CDTF">2021-01-25T08:29:44Z</dcterms:modified>
</cp:coreProperties>
</file>