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45581f3e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645581f3e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645581f3e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645581f3e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645581f3e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645581f3e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645581f3e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645581f3e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645581f3e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645581f3e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645581f3e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645581f3e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645581f3e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645581f3e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645581f3e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645581f3e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645581f3e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645581f3e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645581f3e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645581f3e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6439917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6439917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645581f3e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645581f3e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dcf47b2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dcf47b2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dcf47b2e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dcf47b2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dcf47b2e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dcf47b2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dcf47b2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dcf47b2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dcf47b2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dcf47b2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645581f3e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645581f3e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45581f3e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645581f3e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645581f3e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645581f3e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dcf47b2e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dcf47b2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645581f3e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645581f3e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45581f3e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45581f3e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Relationship Id="rId6" Type="http://schemas.openxmlformats.org/officeDocument/2006/relationships/image" Target="../media/image43.png"/><Relationship Id="rId7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52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Relationship Id="rId7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CDC 2023</a:t>
            </a:r>
            <a:endParaRPr sz="4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/>
              <a:t>Natural Science: </a:t>
            </a:r>
            <a:r>
              <a:rPr lang="en" sz="2722"/>
              <a:t>Wildfires in the US (2000 - 2010)</a:t>
            </a:r>
            <a:endParaRPr sz="2722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393925"/>
            <a:ext cx="76881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Team Members: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Shivani Kale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David Kim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Andy Chan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Haosheng Shi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4294967295" type="title"/>
          </p:nvPr>
        </p:nvSpPr>
        <p:spPr>
          <a:xfrm>
            <a:off x="455225" y="11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from Descriptive Analysis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300" y="645775"/>
            <a:ext cx="6411951" cy="43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4294967295" type="title"/>
          </p:nvPr>
        </p:nvSpPr>
        <p:spPr>
          <a:xfrm>
            <a:off x="455225" y="11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from Descriptive Analysis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25" y="880600"/>
            <a:ext cx="6238101" cy="41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4294967295" type="title"/>
          </p:nvPr>
        </p:nvSpPr>
        <p:spPr>
          <a:xfrm>
            <a:off x="455225" y="110575"/>
            <a:ext cx="796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Visualization</a:t>
            </a:r>
            <a:r>
              <a:rPr lang="en"/>
              <a:t> of Descriptive Analysis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0" y="794550"/>
            <a:ext cx="2590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50" y="1248125"/>
            <a:ext cx="6497051" cy="3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7275" y="3079325"/>
            <a:ext cx="1028700" cy="1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4294967295" type="title"/>
          </p:nvPr>
        </p:nvSpPr>
        <p:spPr>
          <a:xfrm>
            <a:off x="455225" y="110575"/>
            <a:ext cx="796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Visualization of Descriptive Analysis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5" y="645775"/>
            <a:ext cx="2664250" cy="2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50" y="1033425"/>
            <a:ext cx="2047600" cy="14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5375" y="1692950"/>
            <a:ext cx="568800" cy="8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4125" y="651575"/>
            <a:ext cx="2664250" cy="22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4125" y="1033425"/>
            <a:ext cx="2080075" cy="14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3425" y="1671456"/>
            <a:ext cx="514950" cy="85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675" y="2763850"/>
            <a:ext cx="2664250" cy="22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949" y="3200350"/>
            <a:ext cx="2047600" cy="142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17663" y="3732488"/>
            <a:ext cx="604225" cy="8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04125" y="2758625"/>
            <a:ext cx="2511334" cy="2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04125" y="3201904"/>
            <a:ext cx="2047600" cy="142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26500" y="3731173"/>
            <a:ext cx="568800" cy="89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4294967295" type="title"/>
          </p:nvPr>
        </p:nvSpPr>
        <p:spPr>
          <a:xfrm>
            <a:off x="455225" y="110575"/>
            <a:ext cx="796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Visualization of Descriptive Analysis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50" y="666900"/>
            <a:ext cx="2664250" cy="19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50" y="1053800"/>
            <a:ext cx="2511325" cy="160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3800" y="1693594"/>
            <a:ext cx="633450" cy="961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985451"/>
            <a:ext cx="80295" cy="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125" y="666900"/>
            <a:ext cx="2766100" cy="1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6124" y="1023850"/>
            <a:ext cx="2511325" cy="1627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2675" y="1650025"/>
            <a:ext cx="633450" cy="10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4075" y="2847800"/>
            <a:ext cx="2618850" cy="2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90538" y="3242533"/>
            <a:ext cx="2465926" cy="168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24075" y="3832939"/>
            <a:ext cx="633450" cy="109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4294967295" type="title"/>
          </p:nvPr>
        </p:nvSpPr>
        <p:spPr>
          <a:xfrm>
            <a:off x="455225" y="110575"/>
            <a:ext cx="796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Visualization of Descriptive Analysis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85451"/>
            <a:ext cx="80295" cy="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00" y="696600"/>
            <a:ext cx="3582091" cy="2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625" y="696600"/>
            <a:ext cx="3305400" cy="2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113" y="2929500"/>
            <a:ext cx="3582101" cy="22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5650" y="2929488"/>
            <a:ext cx="3305401" cy="22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4294967295" type="title"/>
          </p:nvPr>
        </p:nvSpPr>
        <p:spPr>
          <a:xfrm>
            <a:off x="455225" y="110575"/>
            <a:ext cx="796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Visualization of Descriptive Analysis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833775" y="42564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85451"/>
            <a:ext cx="80295" cy="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50" y="716850"/>
            <a:ext cx="3271024" cy="22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575" y="716850"/>
            <a:ext cx="3477501" cy="22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488" y="3009175"/>
            <a:ext cx="3351301" cy="21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1600" y="3009163"/>
            <a:ext cx="3477500" cy="21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4294967295" type="title"/>
          </p:nvPr>
        </p:nvSpPr>
        <p:spPr>
          <a:xfrm>
            <a:off x="455225" y="110575"/>
            <a:ext cx="796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Visualization of Descriptive Analysis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85451"/>
            <a:ext cx="80295" cy="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50" y="732175"/>
            <a:ext cx="3521350" cy="212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975" y="724663"/>
            <a:ext cx="3521350" cy="214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1325" y="2944890"/>
            <a:ext cx="3521351" cy="212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4294967295" type="title"/>
          </p:nvPr>
        </p:nvSpPr>
        <p:spPr>
          <a:xfrm>
            <a:off x="455225" y="110575"/>
            <a:ext cx="796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Visualization of Diagnostic Analysis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85451"/>
            <a:ext cx="80295" cy="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125" y="696450"/>
            <a:ext cx="3620150" cy="2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575" y="686563"/>
            <a:ext cx="3748750" cy="21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638" y="2903138"/>
            <a:ext cx="3591125" cy="22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0600" y="2923213"/>
            <a:ext cx="3794700" cy="22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4294967295" type="title"/>
          </p:nvPr>
        </p:nvSpPr>
        <p:spPr>
          <a:xfrm>
            <a:off x="455225" y="110575"/>
            <a:ext cx="796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Visualization of Diagnostic Analysis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85451"/>
            <a:ext cx="80295" cy="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450" y="711100"/>
            <a:ext cx="3542300" cy="2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78438"/>
            <a:ext cx="3585825" cy="2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688" y="2856750"/>
            <a:ext cx="3585825" cy="22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1138" y="2843250"/>
            <a:ext cx="3527551" cy="224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>
                <a:solidFill>
                  <a:srgbClr val="000000"/>
                </a:solidFill>
              </a:rPr>
              <a:t>Problem Statement</a:t>
            </a:r>
            <a:endParaRPr sz="3540"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2810">
                <a:solidFill>
                  <a:schemeClr val="dk1"/>
                </a:solidFill>
              </a:rPr>
              <a:t>We want to provide a visible index with which different states across the </a:t>
            </a:r>
            <a:r>
              <a:rPr lang="en" sz="2810">
                <a:solidFill>
                  <a:schemeClr val="dk1"/>
                </a:solidFill>
              </a:rPr>
              <a:t>country</a:t>
            </a:r>
            <a:r>
              <a:rPr lang="en" sz="2810">
                <a:solidFill>
                  <a:schemeClr val="dk1"/>
                </a:solidFill>
              </a:rPr>
              <a:t> can use to better channel their efforts in preventing and addressing wildfires</a:t>
            </a:r>
            <a:endParaRPr sz="5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4294967295" type="title"/>
          </p:nvPr>
        </p:nvSpPr>
        <p:spPr>
          <a:xfrm>
            <a:off x="455225" y="110575"/>
            <a:ext cx="796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Visualization of Diagnostic Analysis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85451"/>
            <a:ext cx="80295" cy="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25" y="798175"/>
            <a:ext cx="3484850" cy="20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79125"/>
            <a:ext cx="3651875" cy="21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50" y="3023400"/>
            <a:ext cx="3550926" cy="21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023400"/>
            <a:ext cx="3651875" cy="21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841175" y="13112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Impact Analysis</a:t>
            </a:r>
            <a:endParaRPr sz="3040"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841175" y="1976575"/>
            <a:ext cx="80745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241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150"/>
              <a:t>Descriptive and diagnostic analysis from previous wildfire episodes can serve as basis for identifying frequent patterns and generate substantiated measures for future incidents</a:t>
            </a:r>
            <a:endParaRPr sz="2150"/>
          </a:p>
          <a:p>
            <a:pPr indent="-3241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150"/>
              <a:t>Resource management may refine containment measures by looking at descriptive features such as number of acres harmed and time required to contain the fire</a:t>
            </a:r>
            <a:endParaRPr sz="2150"/>
          </a:p>
          <a:p>
            <a:pPr indent="-3241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150"/>
              <a:t>States may adjust where to focus their attention by looking at diagnostic features in causes and geographical analysis in which parts of the country were most affected by particular causes</a:t>
            </a:r>
            <a:endParaRPr sz="21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841175" y="1311250"/>
            <a:ext cx="7836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Future of this Project</a:t>
            </a:r>
            <a:endParaRPr sz="3040"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841175" y="1976575"/>
            <a:ext cx="80745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421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3250"/>
              <a:t>The data can be linked with financial data to understand financial implications and requirements.</a:t>
            </a:r>
            <a:endParaRPr sz="3250"/>
          </a:p>
          <a:p>
            <a:pPr indent="-3421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3250"/>
              <a:t>Resources data can be </a:t>
            </a:r>
            <a:r>
              <a:rPr lang="en" sz="3250"/>
              <a:t>added to understand the resources required to address this issue and the amount of resources required. </a:t>
            </a:r>
            <a:endParaRPr sz="3250"/>
          </a:p>
          <a:p>
            <a:pPr indent="-3421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3250"/>
              <a:t>We can extend the project to analyze more dataset based on the most probable cause of the fire incident. </a:t>
            </a:r>
            <a:endParaRPr sz="325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>
                <a:solidFill>
                  <a:srgbClr val="000000"/>
                </a:solidFill>
              </a:rPr>
              <a:t>Conclusion</a:t>
            </a:r>
            <a:endParaRPr sz="3540">
              <a:solidFill>
                <a:srgbClr val="000000"/>
              </a:solidFill>
            </a:endParaRPr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6209"/>
              <a:buNone/>
            </a:pPr>
            <a:r>
              <a:rPr lang="en" sz="2810">
                <a:solidFill>
                  <a:schemeClr val="dk1"/>
                </a:solidFill>
              </a:rPr>
              <a:t>Almost all states have experienced wildfires in some form, which left “unforgettable” damage to our country as a whole. </a:t>
            </a:r>
            <a:endParaRPr sz="28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6209"/>
              <a:buNone/>
            </a:pPr>
            <a:r>
              <a:rPr lang="en" sz="2810">
                <a:solidFill>
                  <a:schemeClr val="dk1"/>
                </a:solidFill>
              </a:rPr>
              <a:t>By visibly framing numerous causes and </a:t>
            </a:r>
            <a:r>
              <a:rPr lang="en" sz="2810">
                <a:solidFill>
                  <a:schemeClr val="dk1"/>
                </a:solidFill>
              </a:rPr>
              <a:t>consequence</a:t>
            </a:r>
            <a:r>
              <a:rPr lang="en" sz="2810">
                <a:solidFill>
                  <a:schemeClr val="dk1"/>
                </a:solidFill>
              </a:rPr>
              <a:t> of wildfires through descriptive and diagnostic analysis, we hope to</a:t>
            </a:r>
            <a:r>
              <a:rPr lang="en" sz="2810">
                <a:solidFill>
                  <a:schemeClr val="dk1"/>
                </a:solidFill>
              </a:rPr>
              <a:t> improve concentrating </a:t>
            </a:r>
            <a:r>
              <a:rPr lang="en" sz="2810">
                <a:solidFill>
                  <a:schemeClr val="dk1"/>
                </a:solidFill>
              </a:rPr>
              <a:t>efforts in preventing and handling wildfires</a:t>
            </a:r>
            <a:endParaRPr sz="5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829400" y="1881000"/>
            <a:ext cx="77310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Thank you!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We welcome Q&amp;As and feedbacks.</a:t>
            </a:r>
            <a:endParaRPr sz="30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77"/>
              <a:t>Agenda</a:t>
            </a:r>
            <a:endParaRPr sz="4277"/>
          </a:p>
          <a:p>
            <a:pPr indent="-3435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❏"/>
            </a:pPr>
            <a:r>
              <a:rPr lang="en" sz="2011">
                <a:solidFill>
                  <a:schemeClr val="accent1"/>
                </a:solidFill>
              </a:rPr>
              <a:t>Data Cleaning &amp; Wrangling</a:t>
            </a:r>
            <a:endParaRPr sz="2011">
              <a:solidFill>
                <a:schemeClr val="accent1"/>
              </a:solidFill>
            </a:endParaRPr>
          </a:p>
          <a:p>
            <a:pPr indent="-3435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❏"/>
            </a:pPr>
            <a:r>
              <a:rPr lang="en" sz="2011">
                <a:solidFill>
                  <a:schemeClr val="accent1"/>
                </a:solidFill>
              </a:rPr>
              <a:t>Feature Engineering</a:t>
            </a:r>
            <a:endParaRPr sz="2011">
              <a:solidFill>
                <a:schemeClr val="accent1"/>
              </a:solidFill>
            </a:endParaRPr>
          </a:p>
          <a:p>
            <a:pPr indent="-3435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❏"/>
            </a:pPr>
            <a:r>
              <a:rPr lang="en" sz="2011">
                <a:solidFill>
                  <a:schemeClr val="accent1"/>
                </a:solidFill>
              </a:rPr>
              <a:t>Data Analysis (Descriptive)</a:t>
            </a:r>
            <a:endParaRPr sz="2011">
              <a:solidFill>
                <a:schemeClr val="accent1"/>
              </a:solidFill>
            </a:endParaRPr>
          </a:p>
          <a:p>
            <a:pPr indent="-3435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❏"/>
            </a:pPr>
            <a:r>
              <a:rPr lang="en" sz="2011">
                <a:solidFill>
                  <a:schemeClr val="accent1"/>
                </a:solidFill>
              </a:rPr>
              <a:t>Data Analysis (Diagnostic)</a:t>
            </a:r>
            <a:endParaRPr sz="2011">
              <a:solidFill>
                <a:schemeClr val="accent1"/>
              </a:solidFill>
            </a:endParaRPr>
          </a:p>
          <a:p>
            <a:pPr indent="-3435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❏"/>
            </a:pPr>
            <a:r>
              <a:rPr lang="en" sz="2011">
                <a:solidFill>
                  <a:schemeClr val="accent1"/>
                </a:solidFill>
              </a:rPr>
              <a:t>Impact Analysis</a:t>
            </a:r>
            <a:endParaRPr sz="2011">
              <a:solidFill>
                <a:schemeClr val="accent1"/>
              </a:solidFill>
            </a:endParaRPr>
          </a:p>
          <a:p>
            <a:pPr indent="-3435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❏"/>
            </a:pPr>
            <a:r>
              <a:rPr lang="en" sz="2011">
                <a:solidFill>
                  <a:schemeClr val="accent1"/>
                </a:solidFill>
              </a:rPr>
              <a:t>Future of this project</a:t>
            </a:r>
            <a:endParaRPr sz="2011">
              <a:solidFill>
                <a:schemeClr val="accent1"/>
              </a:solidFill>
            </a:endParaRPr>
          </a:p>
          <a:p>
            <a:pPr indent="-3435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❏"/>
            </a:pPr>
            <a:r>
              <a:rPr lang="en" sz="2011">
                <a:solidFill>
                  <a:schemeClr val="accent1"/>
                </a:solidFill>
              </a:rPr>
              <a:t>Conclusion</a:t>
            </a:r>
            <a:endParaRPr sz="201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41175" y="13112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Data Cleaning &amp; Wrangling</a:t>
            </a:r>
            <a:endParaRPr sz="304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62225" y="2729850"/>
            <a:ext cx="33009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51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50"/>
              <a:buChar char="❏"/>
            </a:pPr>
            <a:r>
              <a:rPr lang="en" sz="2150"/>
              <a:t>Selected features for descriptive and diagnostic analysis</a:t>
            </a:r>
            <a:endParaRPr sz="21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1250"/>
            <a:ext cx="4048251" cy="32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41175" y="13112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Data Cleaning &amp; Wrangling</a:t>
            </a:r>
            <a:endParaRPr sz="30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62225" y="2571750"/>
            <a:ext cx="4096200" cy="22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44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150"/>
              <a:t>Dropped a feature with 100% Null values</a:t>
            </a:r>
            <a:endParaRPr sz="2150"/>
          </a:p>
          <a:p>
            <a:pPr indent="-3344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150"/>
              <a:t>Generated additional features from subsets for enhanced descriptive analysis</a:t>
            </a:r>
            <a:endParaRPr sz="21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265" y="1166152"/>
            <a:ext cx="3233725" cy="3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41175" y="13112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Feature Engineering</a:t>
            </a:r>
            <a:endParaRPr sz="304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0700" y="2442275"/>
            <a:ext cx="29424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59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74"/>
              <a:t>Created DISCOVERY_MONTH feature based on DISCOVERY_DOY</a:t>
            </a:r>
            <a:endParaRPr sz="1774"/>
          </a:p>
          <a:p>
            <a:pPr indent="-3159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774"/>
              <a:t>Created Time Difference feature to calculate the time required for containing the fire.</a:t>
            </a:r>
            <a:endParaRPr sz="1774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900" y="880375"/>
            <a:ext cx="5423600" cy="1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900" y="2692750"/>
            <a:ext cx="5423599" cy="22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99950" y="1311250"/>
            <a:ext cx="3069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 sz="2488"/>
              <a:t>Checking Correlation between Features</a:t>
            </a:r>
            <a:endParaRPr sz="24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0700" y="2513975"/>
            <a:ext cx="31545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12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74"/>
              <a:buChar char="❏"/>
            </a:pPr>
            <a:r>
              <a:rPr lang="en" sz="1774"/>
              <a:t>Performed Label Encoding for categorical fields.</a:t>
            </a:r>
            <a:endParaRPr sz="1774"/>
          </a:p>
          <a:p>
            <a:pPr indent="-3412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74"/>
              <a:buChar char="❏"/>
            </a:pPr>
            <a:r>
              <a:rPr lang="en" sz="1774"/>
              <a:t>The Heatmap does not show high correlation between data fields.</a:t>
            </a:r>
            <a:endParaRPr sz="1774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700" y="866175"/>
            <a:ext cx="5072876" cy="41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455225" y="11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r>
              <a:rPr lang="en"/>
              <a:t> from Descriptive Analysis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475" y="602225"/>
            <a:ext cx="6393100" cy="430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4294967295" type="title"/>
          </p:nvPr>
        </p:nvSpPr>
        <p:spPr>
          <a:xfrm>
            <a:off x="455225" y="11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from Descriptive Analysis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75" y="681925"/>
            <a:ext cx="6405750" cy="42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