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38404800"/>
  <p:notesSz cx="37441188" cy="5120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1pPr>
    <a:lvl2pPr marL="544251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2pPr>
    <a:lvl3pPr marL="1088502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3pPr>
    <a:lvl4pPr marL="1632753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4pPr>
    <a:lvl5pPr marL="2177004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/>
        <a:ea typeface="+mn-ea"/>
        <a:cs typeface="+mn-cs"/>
      </a:defRPr>
    </a:lvl5pPr>
    <a:lvl6pPr marL="2721254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6pPr>
    <a:lvl7pPr marL="3265505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7pPr>
    <a:lvl8pPr marL="3809756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8pPr>
    <a:lvl9pPr marL="4354007" algn="l" defTabSz="1088502" rtl="0" eaLnBrk="1" latinLnBrk="0" hangingPunct="1">
      <a:defRPr sz="36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2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orient="horz" pos="11144">
          <p15:clr>
            <a:srgbClr val="A4A3A4"/>
          </p15:clr>
        </p15:guide>
        <p15:guide id="4" pos="2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h@3gstore.com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BAA892"/>
    <a:srgbClr val="CC9900"/>
    <a:srgbClr val="FFFF99"/>
    <a:srgbClr val="FFFFCD"/>
    <a:srgbClr val="FE7AFE"/>
    <a:srgbClr val="F8F8F8"/>
    <a:srgbClr val="EAEAEA"/>
    <a:srgbClr val="FFFFBF"/>
    <a:srgbClr val="FF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 autoAdjust="0"/>
    <p:restoredTop sz="95220" autoAdjust="0"/>
  </p:normalViewPr>
  <p:slideViewPr>
    <p:cSldViewPr>
      <p:cViewPr>
        <p:scale>
          <a:sx n="20" d="100"/>
          <a:sy n="20" d="100"/>
        </p:scale>
        <p:origin x="144" y="392"/>
      </p:cViewPr>
      <p:guideLst>
        <p:guide orient="horz" pos="9552"/>
        <p:guide pos="256"/>
        <p:guide orient="horz" pos="11144"/>
        <p:guide pos="29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216938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7368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216938" y="53722588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7031" tIns="268519" rIns="537031" bIns="268519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73688">
              <a:defRPr sz="7100" smtClean="0"/>
            </a:lvl1pPr>
          </a:lstStyle>
          <a:p>
            <a:pPr>
              <a:defRPr/>
            </a:pPr>
            <a:fld id="{C3821831-2B9E-4755-9FF2-D0B0BEF81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224250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207412" y="0"/>
            <a:ext cx="162258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4700" y="4241800"/>
            <a:ext cx="28271788" cy="2120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44913" y="26860500"/>
            <a:ext cx="29952950" cy="254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53713062"/>
            <a:ext cx="162242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5392738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207412" y="53713062"/>
            <a:ext cx="16225838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39231" tIns="269615" rIns="539231" bIns="26961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5392738">
              <a:defRPr sz="7100" smtClean="0"/>
            </a:lvl1pPr>
          </a:lstStyle>
          <a:p>
            <a:pPr>
              <a:defRPr/>
            </a:pPr>
            <a:fld id="{A7A3E3C6-57BD-4827-A686-7B170B46C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35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54425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08850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63275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17700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5392738" eaLnBrk="0" hangingPunct="0">
              <a:defRPr sz="3000">
                <a:solidFill>
                  <a:schemeClr val="tx1"/>
                </a:solidFill>
                <a:latin typeface="Arial"/>
              </a:defRPr>
            </a:lvl1pPr>
            <a:lvl2pPr marL="742950" indent="-28575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2pPr>
            <a:lvl3pPr marL="11430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3pPr>
            <a:lvl4pPr marL="16002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4pPr>
            <a:lvl5pPr marL="2057400" indent="-228600" defTabSz="5392738" eaLnBrk="0" hangingPunct="0">
              <a:defRPr sz="3000">
                <a:solidFill>
                  <a:schemeClr val="tx1"/>
                </a:solidFill>
                <a:latin typeface="Arial"/>
              </a:defRPr>
            </a:lvl5pPr>
            <a:lvl6pPr marL="25146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6pPr>
            <a:lvl7pPr marL="29718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7pPr>
            <a:lvl8pPr marL="34290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8pPr>
            <a:lvl9pPr marL="3886200" indent="-228600" defTabSz="53927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8013D4E7-0005-4E28-B809-46F629ED953E}" type="slidenum">
              <a:rPr lang="en-US" sz="7100"/>
              <a:pPr eaLnBrk="1" hangingPunct="1"/>
              <a:t>1</a:t>
            </a:fld>
            <a:endParaRPr lang="en-US" sz="71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4700" y="4241800"/>
            <a:ext cx="28271788" cy="2120582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7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64D7D-464A-4708-9759-403F89E21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84F10-113F-4F09-A76B-2176B34E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7"/>
            <a:ext cx="11521440" cy="327685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7"/>
            <a:ext cx="33710880" cy="327685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F5895-A9FE-429D-AE19-E169F67F1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1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A6E67-DA7B-4FCC-A18A-FC7C8A034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4678643"/>
            <a:ext cx="43525440" cy="7627620"/>
          </a:xfrm>
        </p:spPr>
        <p:txBody>
          <a:bodyPr anchor="t"/>
          <a:lstStyle>
            <a:lvl1pPr algn="l">
              <a:defRPr sz="22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6277595"/>
            <a:ext cx="43525440" cy="8401048"/>
          </a:xfrm>
        </p:spPr>
        <p:txBody>
          <a:bodyPr anchor="b"/>
          <a:lstStyle>
            <a:lvl1pPr marL="0" indent="0">
              <a:buNone/>
              <a:defRPr sz="11400">
                <a:solidFill>
                  <a:schemeClr val="tx1">
                    <a:tint val="75000"/>
                  </a:schemeClr>
                </a:solidFill>
              </a:defRPr>
            </a:lvl1pPr>
            <a:lvl2pPr marL="2612404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5224808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3pPr>
            <a:lvl4pPr marL="783721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4961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021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442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683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89923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B7E099-5C0A-4709-9BBB-71DECD41AB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4"/>
            <a:ext cx="22616160" cy="25345393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4"/>
            <a:ext cx="22616160" cy="25345393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4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D45C2-6D5F-448B-95B1-CD0C53878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2" cy="3582668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04" indent="0">
              <a:buNone/>
              <a:defRPr sz="11400" b="1"/>
            </a:lvl2pPr>
            <a:lvl3pPr marL="5224808" indent="0">
              <a:buNone/>
              <a:defRPr sz="10200" b="1"/>
            </a:lvl3pPr>
            <a:lvl4pPr marL="7837213" indent="0">
              <a:buNone/>
              <a:defRPr sz="9200" b="1"/>
            </a:lvl4pPr>
            <a:lvl5pPr marL="10449617" indent="0">
              <a:buNone/>
              <a:defRPr sz="9200" b="1"/>
            </a:lvl5pPr>
            <a:lvl6pPr marL="13062021" indent="0">
              <a:buNone/>
              <a:defRPr sz="9200" b="1"/>
            </a:lvl6pPr>
            <a:lvl7pPr marL="15674425" indent="0">
              <a:buNone/>
              <a:defRPr sz="9200" b="1"/>
            </a:lvl7pPr>
            <a:lvl8pPr marL="18286830" indent="0">
              <a:buNone/>
              <a:defRPr sz="9200" b="1"/>
            </a:lvl8pPr>
            <a:lvl9pPr marL="20899234" indent="0">
              <a:buNone/>
              <a:defRPr sz="9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1"/>
            <a:ext cx="22625052" cy="22127212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8596633"/>
            <a:ext cx="22633940" cy="3582668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04" indent="0">
              <a:buNone/>
              <a:defRPr sz="11400" b="1"/>
            </a:lvl2pPr>
            <a:lvl3pPr marL="5224808" indent="0">
              <a:buNone/>
              <a:defRPr sz="10200" b="1"/>
            </a:lvl3pPr>
            <a:lvl4pPr marL="7837213" indent="0">
              <a:buNone/>
              <a:defRPr sz="9200" b="1"/>
            </a:lvl4pPr>
            <a:lvl5pPr marL="10449617" indent="0">
              <a:buNone/>
              <a:defRPr sz="9200" b="1"/>
            </a:lvl5pPr>
            <a:lvl6pPr marL="13062021" indent="0">
              <a:buNone/>
              <a:defRPr sz="9200" b="1"/>
            </a:lvl6pPr>
            <a:lvl7pPr marL="15674425" indent="0">
              <a:buNone/>
              <a:defRPr sz="9200" b="1"/>
            </a:lvl7pPr>
            <a:lvl8pPr marL="18286830" indent="0">
              <a:buNone/>
              <a:defRPr sz="9200" b="1"/>
            </a:lvl8pPr>
            <a:lvl9pPr marL="20899234" indent="0">
              <a:buNone/>
              <a:defRPr sz="9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12179301"/>
            <a:ext cx="22633940" cy="22127212"/>
          </a:xfrm>
        </p:spPr>
        <p:txBody>
          <a:bodyPr/>
          <a:lstStyle>
            <a:lvl1pPr>
              <a:defRPr sz="13700"/>
            </a:lvl1pPr>
            <a:lvl2pPr>
              <a:defRPr sz="114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10943-C3CC-4B71-9F28-BF9409E4CB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326B-3987-4EE9-9239-5FDA69C81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3B20C-577A-4608-AF62-749557E31E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529080"/>
            <a:ext cx="16846552" cy="6507480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2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400"/>
            </a:lvl4pPr>
            <a:lvl5pPr>
              <a:defRPr sz="11400"/>
            </a:lvl5pPr>
            <a:lvl6pPr>
              <a:defRPr sz="11400"/>
            </a:lvl6pPr>
            <a:lvl7pPr>
              <a:defRPr sz="11400"/>
            </a:lvl7pPr>
            <a:lvl8pPr>
              <a:defRPr sz="11400"/>
            </a:lvl8pPr>
            <a:lvl9pPr>
              <a:defRPr sz="1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8036563"/>
            <a:ext cx="16846552" cy="26269952"/>
          </a:xfrm>
        </p:spPr>
        <p:txBody>
          <a:bodyPr/>
          <a:lstStyle>
            <a:lvl1pPr marL="0" indent="0">
              <a:buNone/>
              <a:defRPr sz="8000"/>
            </a:lvl1pPr>
            <a:lvl2pPr marL="2612404" indent="0">
              <a:buNone/>
              <a:defRPr sz="6900"/>
            </a:lvl2pPr>
            <a:lvl3pPr marL="5224808" indent="0">
              <a:buNone/>
              <a:defRPr sz="5700"/>
            </a:lvl3pPr>
            <a:lvl4pPr marL="7837213" indent="0">
              <a:buNone/>
              <a:defRPr sz="5100"/>
            </a:lvl4pPr>
            <a:lvl5pPr marL="10449617" indent="0">
              <a:buNone/>
              <a:defRPr sz="5100"/>
            </a:lvl5pPr>
            <a:lvl6pPr marL="13062021" indent="0">
              <a:buNone/>
              <a:defRPr sz="5100"/>
            </a:lvl6pPr>
            <a:lvl7pPr marL="15674425" indent="0">
              <a:buNone/>
              <a:defRPr sz="5100"/>
            </a:lvl7pPr>
            <a:lvl8pPr marL="18286830" indent="0">
              <a:buNone/>
              <a:defRPr sz="5100"/>
            </a:lvl8pPr>
            <a:lvl9pPr marL="20899234" indent="0">
              <a:buNone/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A0EE2-436D-4402-9038-3DA719D29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6883360"/>
            <a:ext cx="30723840" cy="3173732"/>
          </a:xfrm>
        </p:spPr>
        <p:txBody>
          <a:bodyPr anchor="b"/>
          <a:lstStyle>
            <a:lvl1pPr algn="l">
              <a:defRPr sz="1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3431540"/>
            <a:ext cx="30723840" cy="23042880"/>
          </a:xfrm>
        </p:spPr>
        <p:txBody>
          <a:bodyPr/>
          <a:lstStyle>
            <a:lvl1pPr marL="0" indent="0">
              <a:buNone/>
              <a:defRPr sz="18300"/>
            </a:lvl1pPr>
            <a:lvl2pPr marL="2612404" indent="0">
              <a:buNone/>
              <a:defRPr sz="16000"/>
            </a:lvl2pPr>
            <a:lvl3pPr marL="5224808" indent="0">
              <a:buNone/>
              <a:defRPr sz="13700"/>
            </a:lvl3pPr>
            <a:lvl4pPr marL="7837213" indent="0">
              <a:buNone/>
              <a:defRPr sz="11400"/>
            </a:lvl4pPr>
            <a:lvl5pPr marL="10449617" indent="0">
              <a:buNone/>
              <a:defRPr sz="11400"/>
            </a:lvl5pPr>
            <a:lvl6pPr marL="13062021" indent="0">
              <a:buNone/>
              <a:defRPr sz="11400"/>
            </a:lvl6pPr>
            <a:lvl7pPr marL="15674425" indent="0">
              <a:buNone/>
              <a:defRPr sz="11400"/>
            </a:lvl7pPr>
            <a:lvl8pPr marL="18286830" indent="0">
              <a:buNone/>
              <a:defRPr sz="11400"/>
            </a:lvl8pPr>
            <a:lvl9pPr marL="20899234" indent="0">
              <a:buNone/>
              <a:defRPr sz="1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30057092"/>
            <a:ext cx="30723840" cy="4507228"/>
          </a:xfrm>
        </p:spPr>
        <p:txBody>
          <a:bodyPr/>
          <a:lstStyle>
            <a:lvl1pPr marL="0" indent="0">
              <a:buNone/>
              <a:defRPr sz="8000"/>
            </a:lvl1pPr>
            <a:lvl2pPr marL="2612404" indent="0">
              <a:buNone/>
              <a:defRPr sz="6900"/>
            </a:lvl2pPr>
            <a:lvl3pPr marL="5224808" indent="0">
              <a:buNone/>
              <a:defRPr sz="5700"/>
            </a:lvl3pPr>
            <a:lvl4pPr marL="7837213" indent="0">
              <a:buNone/>
              <a:defRPr sz="5100"/>
            </a:lvl4pPr>
            <a:lvl5pPr marL="10449617" indent="0">
              <a:buNone/>
              <a:defRPr sz="5100"/>
            </a:lvl5pPr>
            <a:lvl6pPr marL="13062021" indent="0">
              <a:buNone/>
              <a:defRPr sz="5100"/>
            </a:lvl6pPr>
            <a:lvl7pPr marL="15674425" indent="0">
              <a:buNone/>
              <a:defRPr sz="5100"/>
            </a:lvl7pPr>
            <a:lvl8pPr marL="18286830" indent="0">
              <a:buNone/>
              <a:defRPr sz="5100"/>
            </a:lvl8pPr>
            <a:lvl9pPr marL="20899234" indent="0">
              <a:buNone/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1286E-2D26-43B2-8CD4-A2F0A623D1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2"/>
            <a:ext cx="46085760" cy="6400800"/>
          </a:xfrm>
          <a:prstGeom prst="rect">
            <a:avLst/>
          </a:prstGeom>
        </p:spPr>
        <p:txBody>
          <a:bodyPr vert="horz" lIns="522481" tIns="261240" rIns="522481" bIns="2612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4"/>
            <a:ext cx="46085760" cy="25345393"/>
          </a:xfrm>
          <a:prstGeom prst="rect">
            <a:avLst/>
          </a:prstGeom>
        </p:spPr>
        <p:txBody>
          <a:bodyPr vert="horz" lIns="522481" tIns="261240" rIns="522481" bIns="2612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l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ct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22481" tIns="261240" rIns="522481" bIns="261240" rtlCol="0" anchor="ctr"/>
          <a:lstStyle>
            <a:lvl1pPr algn="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D58424-6508-4C08-B0AB-A12183DAE9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612404" rtl="0" eaLnBrk="1" latinLnBrk="0" hangingPunct="1">
        <a:spcBef>
          <a:spcPct val="0"/>
        </a:spcBef>
        <a:buNone/>
        <a:defRPr sz="2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03" indent="-1959303" algn="l" defTabSz="2612404" rtl="0" eaLnBrk="1" latinLnBrk="0" hangingPunct="1">
        <a:spcBef>
          <a:spcPct val="20000"/>
        </a:spcBef>
        <a:buFont typeface="Arial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57" indent="-1632753" algn="l" defTabSz="2612404" rtl="0" eaLnBrk="1" latinLnBrk="0" hangingPunct="1">
        <a:spcBef>
          <a:spcPct val="20000"/>
        </a:spcBef>
        <a:buFont typeface="Arial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11" indent="-1306202" algn="l" defTabSz="2612404" rtl="0" eaLnBrk="1" latinLnBrk="0" hangingPunct="1">
        <a:spcBef>
          <a:spcPct val="20000"/>
        </a:spcBef>
        <a:buFont typeface="Arial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15" indent="-1306202" algn="l" defTabSz="2612404" rtl="0" eaLnBrk="1" latinLnBrk="0" hangingPunct="1">
        <a:spcBef>
          <a:spcPct val="20000"/>
        </a:spcBef>
        <a:buFont typeface="Arial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19" indent="-1306202" algn="l" defTabSz="2612404" rtl="0" eaLnBrk="1" latinLnBrk="0" hangingPunct="1">
        <a:spcBef>
          <a:spcPct val="20000"/>
        </a:spcBef>
        <a:buFont typeface="Arial"/>
        <a:buChar char="»"/>
        <a:defRPr sz="1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23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27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032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436" indent="-1306202" algn="l" defTabSz="2612404" rtl="0" eaLnBrk="1" latinLnBrk="0" hangingPunct="1">
        <a:spcBef>
          <a:spcPct val="20000"/>
        </a:spcBef>
        <a:buFont typeface="Arial"/>
        <a:buChar char="•"/>
        <a:defRPr sz="1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04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08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13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17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21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25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30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234" algn="l" defTabSz="2612404" rtl="0" eaLnBrk="1" latinLnBrk="0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8229600" y="457200"/>
            <a:ext cx="36576000" cy="43891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130612" tIns="0" rIns="130612" bIns="0" anchor="ctr">
            <a:spAutoFit/>
          </a:bodyPr>
          <a:lstStyle>
            <a:defPPr>
              <a:defRPr kern="1200" smtId="4294967295"/>
            </a:defPPr>
          </a:lstStyle>
          <a:p>
            <a:pPr algn="ctr" defTabSz="3762375">
              <a:defRPr/>
            </a:pPr>
            <a:r>
              <a:rPr lang="en-US" sz="8800" b="1" dirty="0">
                <a:latin typeface="Franklin Gothic Demi" panose="020B0603020102020204" pitchFamily="34" charset="0"/>
              </a:rPr>
              <a:t>Relationship Between Distortion Product Otoacoustic Emissions and Audiometric Thresholds in the Extended High-Frequency Range</a:t>
            </a:r>
          </a:p>
          <a:p>
            <a:pPr algn="ctr" defTabSz="4478523">
              <a:defRPr/>
            </a:pPr>
            <a:r>
              <a:rPr lang="en-US" sz="5700" u="sng" dirty="0">
                <a:latin typeface="Franklin Gothic Medium" panose="020B0603020102020204" pitchFamily="34" charset="0"/>
              </a:rPr>
              <a:t>Samantha Hauser, AuD</a:t>
            </a:r>
            <a:r>
              <a:rPr lang="en-US" sz="5700" baseline="30000" dirty="0">
                <a:latin typeface="Franklin Gothic Medium" panose="020B0603020102020204" pitchFamily="34" charset="0"/>
              </a:rPr>
              <a:t>1 </a:t>
            </a:r>
            <a:r>
              <a:rPr lang="en-US" sz="5700" dirty="0">
                <a:latin typeface="Franklin Gothic Medium" panose="020B0603020102020204" pitchFamily="34" charset="0"/>
              </a:rPr>
              <a:t>, Anna Hagedorn BS</a:t>
            </a:r>
            <a:r>
              <a:rPr lang="en-US" sz="5700" baseline="30000" dirty="0">
                <a:latin typeface="Franklin Gothic Medium" panose="020B0603020102020204" pitchFamily="34" charset="0"/>
              </a:rPr>
              <a:t>1 </a:t>
            </a:r>
            <a:r>
              <a:rPr lang="en-US" sz="5700" dirty="0">
                <a:latin typeface="Franklin Gothic Medium" panose="020B0603020102020204" pitchFamily="34" charset="0"/>
              </a:rPr>
              <a:t>, Alexandra Mai, AuD</a:t>
            </a:r>
            <a:r>
              <a:rPr lang="en-US" sz="5700" baseline="30000" dirty="0">
                <a:latin typeface="Franklin Gothic Medium" panose="020B0603020102020204" pitchFamily="34" charset="0"/>
              </a:rPr>
              <a:t>1</a:t>
            </a:r>
            <a:r>
              <a:rPr lang="en-US" sz="5700" dirty="0">
                <a:latin typeface="Franklin Gothic Medium" panose="020B0603020102020204" pitchFamily="34" charset="0"/>
              </a:rPr>
              <a:t>, Hari Bharadwaj, PhD</a:t>
            </a:r>
            <a:r>
              <a:rPr lang="en-US" sz="5700" baseline="30000" dirty="0">
                <a:latin typeface="Franklin Gothic Medium" panose="020B0603020102020204" pitchFamily="34" charset="0"/>
              </a:rPr>
              <a:t>2</a:t>
            </a:r>
          </a:p>
          <a:p>
            <a:pPr algn="ctr" defTabSz="4478523">
              <a:defRPr/>
            </a:pPr>
            <a:r>
              <a:rPr lang="en-US" baseline="30000" dirty="0">
                <a:latin typeface="Franklin Gothic Medium" panose="020B0603020102020204" pitchFamily="34" charset="0"/>
              </a:rPr>
              <a:t>1</a:t>
            </a:r>
            <a:r>
              <a:rPr lang="en-US" dirty="0">
                <a:latin typeface="Franklin Gothic Medium" panose="020B0603020102020204" pitchFamily="34" charset="0"/>
              </a:rPr>
              <a:t>Speech, Language and Hearing Sciences, Purdue University, </a:t>
            </a:r>
            <a:r>
              <a:rPr lang="en-US" baseline="30000" dirty="0">
                <a:latin typeface="Franklin Gothic Medium" panose="020B0603020102020204" pitchFamily="34" charset="0"/>
              </a:rPr>
              <a:t>2</a:t>
            </a:r>
            <a:r>
              <a:rPr lang="en-US" dirty="0">
                <a:latin typeface="Franklin Gothic Medium" panose="020B0603020102020204" pitchFamily="34" charset="0"/>
              </a:rPr>
              <a:t>University of Pittsburgh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457200" y="54864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Introduction</a:t>
            </a:r>
          </a:p>
        </p:txBody>
      </p:sp>
      <p:sp>
        <p:nvSpPr>
          <p:cNvPr id="2055" name="Rectangle 35"/>
          <p:cNvSpPr>
            <a:spLocks noChangeArrowheads="1"/>
          </p:cNvSpPr>
          <p:nvPr/>
        </p:nvSpPr>
        <p:spPr bwMode="auto">
          <a:xfrm>
            <a:off x="457200" y="114300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EPL/FPL Calibration</a:t>
            </a:r>
            <a:endParaRPr lang="en-US" sz="68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5" name="Rectangle 78"/>
          <p:cNvSpPr>
            <a:spLocks noChangeArrowheads="1"/>
          </p:cNvSpPr>
          <p:nvPr/>
        </p:nvSpPr>
        <p:spPr bwMode="auto">
          <a:xfrm>
            <a:off x="35204400" y="169926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905398"/>
            <a:ext cx="150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Bullet points of background info with citations [3]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61600" y="33604200"/>
            <a:ext cx="1463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References</a:t>
            </a:r>
            <a:r>
              <a:rPr lang="en-US" sz="3200" dirty="0"/>
              <a:t>: [1] Salvi, Wang &amp; Ding, Hear Res 2000. [2] </a:t>
            </a:r>
            <a:r>
              <a:rPr lang="en-US" sz="3200" dirty="0" err="1"/>
              <a:t>Resnick</a:t>
            </a:r>
            <a:r>
              <a:rPr lang="en-US" sz="3200" dirty="0"/>
              <a:t> &amp; </a:t>
            </a:r>
            <a:r>
              <a:rPr lang="en-US" sz="3200" dirty="0" err="1"/>
              <a:t>Polley</a:t>
            </a:r>
            <a:r>
              <a:rPr lang="en-US" sz="3200" dirty="0"/>
              <a:t>, </a:t>
            </a:r>
            <a:r>
              <a:rPr lang="en-US" sz="3200" dirty="0" err="1"/>
              <a:t>eLife</a:t>
            </a:r>
            <a:r>
              <a:rPr lang="en-US" sz="3200" dirty="0"/>
              <a:t> 2017. [3] Bhardwaj, Mai, Ginsberg, Dougherty, </a:t>
            </a:r>
            <a:r>
              <a:rPr lang="en-US" sz="3200" dirty="0" err="1"/>
              <a:t>Muthiah</a:t>
            </a:r>
            <a:r>
              <a:rPr lang="en-US" sz="3200" dirty="0"/>
              <a:t>, Hagedorn, Simpson, &amp; Heinz </a:t>
            </a:r>
            <a:r>
              <a:rPr lang="en-US" sz="3200" dirty="0" err="1"/>
              <a:t>bioRxiv</a:t>
            </a:r>
            <a:r>
              <a:rPr lang="en-US" sz="3200" dirty="0"/>
              <a:t> 2021. [4] </a:t>
            </a:r>
            <a:r>
              <a:rPr lang="en-US" sz="3200" dirty="0" err="1"/>
              <a:t>Kuajawa</a:t>
            </a:r>
            <a:r>
              <a:rPr lang="en-US" sz="3200" dirty="0"/>
              <a:t> &amp; </a:t>
            </a:r>
            <a:r>
              <a:rPr lang="en-US" sz="3200" dirty="0" err="1"/>
              <a:t>Liberman</a:t>
            </a:r>
            <a:r>
              <a:rPr lang="en-US" sz="3200" dirty="0"/>
              <a:t> 2015 [5] </a:t>
            </a:r>
            <a:r>
              <a:rPr lang="en-US" sz="3200" dirty="0" err="1"/>
              <a:t>Eggermont</a:t>
            </a:r>
            <a:r>
              <a:rPr lang="en-US" sz="3200" dirty="0"/>
              <a:t>, Hear Res 1993. [6] Maddox &amp; Lee, </a:t>
            </a:r>
            <a:r>
              <a:rPr lang="en-US" sz="3200" dirty="0" err="1"/>
              <a:t>eNeuro</a:t>
            </a:r>
            <a:r>
              <a:rPr lang="en-US" sz="3200" dirty="0"/>
              <a:t>, 2018. [7] </a:t>
            </a:r>
            <a:r>
              <a:rPr lang="en-US" sz="3200" dirty="0" err="1"/>
              <a:t>Verhey</a:t>
            </a:r>
            <a:r>
              <a:rPr lang="en-US" sz="3200" dirty="0"/>
              <a:t>, </a:t>
            </a:r>
            <a:r>
              <a:rPr lang="en-US" sz="3200" dirty="0" err="1"/>
              <a:t>Pressnitzer</a:t>
            </a:r>
            <a:r>
              <a:rPr lang="en-US" sz="3200" dirty="0"/>
              <a:t> &amp; Winter, </a:t>
            </a:r>
            <a:r>
              <a:rPr lang="en-US" sz="3200" dirty="0" err="1"/>
              <a:t>Exp</a:t>
            </a:r>
            <a:r>
              <a:rPr lang="en-US" sz="3200" dirty="0"/>
              <a:t> Brain Res 2003. [8] </a:t>
            </a:r>
            <a:r>
              <a:rPr lang="en-US" sz="3200" dirty="0" err="1"/>
              <a:t>Caspary</a:t>
            </a:r>
            <a:r>
              <a:rPr lang="en-US" sz="3200" dirty="0"/>
              <a:t>, Ling, Turner &amp; Hughes, J </a:t>
            </a:r>
            <a:r>
              <a:rPr lang="en-US" sz="3200" dirty="0" err="1"/>
              <a:t>Exp</a:t>
            </a:r>
            <a:r>
              <a:rPr lang="en-US" sz="3200" dirty="0"/>
              <a:t> </a:t>
            </a:r>
            <a:r>
              <a:rPr lang="en-US" sz="3200" dirty="0" err="1"/>
              <a:t>Biol</a:t>
            </a:r>
            <a:r>
              <a:rPr lang="en-US" sz="3200" dirty="0"/>
              <a:t> 2008.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28642353"/>
            <a:ext cx="15087600" cy="8595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u="sng" dirty="0">
                <a:latin typeface="Franklin Gothic Medium" panose="020B0603020102020204" pitchFamily="34" charset="0"/>
              </a:rPr>
              <a:t>Participants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Individuals aged 18 </a:t>
            </a:r>
            <a:r>
              <a:rPr lang="mr-IN" dirty="0">
                <a:latin typeface="Franklin Gothic Medium" panose="020B0603020102020204" pitchFamily="34" charset="0"/>
              </a:rPr>
              <a:t>–</a:t>
            </a:r>
            <a:r>
              <a:rPr lang="en-US" dirty="0">
                <a:latin typeface="Franklin Gothic Medium" panose="020B0603020102020204" pitchFamily="34" charset="0"/>
              </a:rPr>
              <a:t> 60 years with normal audiometric thresholds from 250-8000 Hz (n=166).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Thresholds at frequencies above 8000 Hz were allowed to vary.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Participants completed other audiological measures as part of a larger study on cochlear </a:t>
            </a:r>
            <a:r>
              <a:rPr lang="en-US" dirty="0" err="1">
                <a:latin typeface="Franklin Gothic Medium" panose="020B0603020102020204" pitchFamily="34" charset="0"/>
              </a:rPr>
              <a:t>synaptopathy</a:t>
            </a:r>
            <a:r>
              <a:rPr lang="en-US" dirty="0">
                <a:latin typeface="Franklin Gothic Medium" panose="020B0603020102020204" pitchFamily="34" charset="0"/>
              </a:rPr>
              <a:t> [Bharadwaj 2022]</a:t>
            </a: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Franklin Gothic Medium" panose="020B0603020102020204" pitchFamily="34" charset="0"/>
            </a:endParaRPr>
          </a:p>
          <a:p>
            <a:r>
              <a:rPr lang="en-US" u="sng" dirty="0">
                <a:latin typeface="Franklin Gothic Medium" panose="020B0603020102020204" pitchFamily="34" charset="0"/>
              </a:rPr>
              <a:t>Swept DPOAEs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DPOAEs were measured from 2000-16000 Hz </a:t>
            </a: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Franklin Gothic Medium" panose="020B0603020102020204" pitchFamily="34" charset="0"/>
            </a:endParaRPr>
          </a:p>
          <a:p>
            <a:r>
              <a:rPr lang="en-US" u="sng" dirty="0">
                <a:latin typeface="Franklin Gothic Medium" panose="020B0603020102020204" pitchFamily="34" charset="0"/>
              </a:rPr>
              <a:t>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Thresholds were averaged </a:t>
            </a:r>
          </a:p>
          <a:p>
            <a:endParaRPr lang="en-US" sz="3200" dirty="0">
              <a:latin typeface="Franklin Gothic Medium" panose="020B06030201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61600" y="18364199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EPL </a:t>
            </a:r>
            <a:r>
              <a:rPr lang="en-US">
                <a:latin typeface="Franklin Gothic Medium" panose="020B0603020102020204" pitchFamily="34" charset="0"/>
              </a:rPr>
              <a:t>calibrations improve</a:t>
            </a:r>
          </a:p>
          <a:p>
            <a:pPr marL="457200" indent="-457200">
              <a:buFont typeface="Arial" charset="0"/>
              <a:buChar char="•"/>
            </a:pPr>
            <a:r>
              <a:rPr lang="en-US">
                <a:latin typeface="Franklin Gothic Medium" panose="020B0603020102020204" pitchFamily="34" charset="0"/>
              </a:rPr>
              <a:t> </a:t>
            </a:r>
            <a:endParaRPr lang="en-US" dirty="0">
              <a:latin typeface="Franklin Gothic Medium" panose="020B0603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745E4B-3FF4-462B-A142-F8A10223DB37}"/>
              </a:ext>
            </a:extLst>
          </p:cNvPr>
          <p:cNvSpPr/>
          <p:nvPr/>
        </p:nvSpPr>
        <p:spPr>
          <a:xfrm>
            <a:off x="914400" y="9220200"/>
            <a:ext cx="14630400" cy="2743200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lvl="1" algn="ctr"/>
            <a:r>
              <a:rPr lang="en-US" sz="3200" b="1" dirty="0">
                <a:latin typeface="Franklin Gothic Medium" panose="020B0603020102020204" pitchFamily="34" charset="0"/>
              </a:rPr>
              <a:t>Here we examined the correlations between behavioral audiometry and DPOAEs in the high-frequency and extended high-frequency ranges when using precise calibration techniques.</a:t>
            </a:r>
          </a:p>
          <a:p>
            <a:pPr lvl="1"/>
            <a:r>
              <a:rPr lang="en-US" sz="3200" b="1" dirty="0">
                <a:latin typeface="Franklin Gothic Medium" panose="020B0603020102020204" pitchFamily="34" charset="0"/>
              </a:rPr>
              <a:t> </a:t>
            </a:r>
          </a:p>
        </p:txBody>
      </p:sp>
      <p:sp>
        <p:nvSpPr>
          <p:cNvPr id="87" name="Rectangle 7">
            <a:extLst>
              <a:ext uri="{FF2B5EF4-FFF2-40B4-BE49-F238E27FC236}">
                <a16:creationId xmlns:a16="http://schemas.microsoft.com/office/drawing/2014/main" id="{4D0C1902-6517-4DEE-A0BF-46D9095C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0" y="18288000"/>
            <a:ext cx="182880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DPOAEs Correlate with Audiometric Thresholds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16400" y="6858000"/>
            <a:ext cx="1737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cs typeface="Arial"/>
              </a:rPr>
              <a:t>Individual Swept Distortion Product Otoacoustic Emissions after Calibration </a:t>
            </a:r>
          </a:p>
          <a:p>
            <a:pPr marL="457200" indent="-457200">
              <a:buFont typeface="Arial"/>
              <a:buChar char="•"/>
            </a:pPr>
            <a:endParaRPr lang="en-US" sz="1000" b="1" u="sng" dirty="0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D0C1902-6517-4DEE-A0BF-46D9095C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54864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Effect of Age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060BD8F8-127E-00C3-9535-35B6B209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Methods</a:t>
            </a:r>
            <a:r>
              <a:rPr lang="en-US" sz="68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3D45A-DB8C-8DE8-B6C6-D07404F90F00}"/>
              </a:ext>
            </a:extLst>
          </p:cNvPr>
          <p:cNvSpPr txBox="1"/>
          <p:nvPr/>
        </p:nvSpPr>
        <p:spPr>
          <a:xfrm>
            <a:off x="685800" y="12801600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Franklin Gothic Medium" panose="020B0603020102020204" pitchFamily="34" charset="0"/>
              </a:rPr>
              <a:t>Individualized In-Ear Calibrations Increases reliability of measures in the high frequencies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details</a:t>
            </a:r>
          </a:p>
        </p:txBody>
      </p:sp>
      <p:sp>
        <p:nvSpPr>
          <p:cNvPr id="18" name="Rectangle 78">
            <a:extLst>
              <a:ext uri="{FF2B5EF4-FFF2-40B4-BE49-F238E27FC236}">
                <a16:creationId xmlns:a16="http://schemas.microsoft.com/office/drawing/2014/main" id="{80E3E135-7B8A-1A8F-77C9-9DC7EB52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322326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References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1E1F08-F9B0-10C3-9CE0-429331F37776}"/>
              </a:ext>
            </a:extLst>
          </p:cNvPr>
          <p:cNvSpPr txBox="1"/>
          <p:nvPr/>
        </p:nvSpPr>
        <p:spPr>
          <a:xfrm>
            <a:off x="35661600" y="36576000"/>
            <a:ext cx="1463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Acknowledgements: </a:t>
            </a:r>
            <a:r>
              <a:rPr lang="en-US" sz="3600" dirty="0"/>
              <a:t>Funding was provided by NIH R01DC015989 (HB)</a:t>
            </a:r>
            <a:r>
              <a:rPr lang="en-US" dirty="0"/>
              <a:t> and NIH T32XXXXX (SH)</a:t>
            </a:r>
            <a:endParaRPr lang="en-US" sz="3600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35BF6EC-8127-D93F-5693-DC65398B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00" y="5486400"/>
            <a:ext cx="182880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Swept Distortion Product Otoacoustic Emissions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DD592-03C7-A629-105A-B6116041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0" y="457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 descr="Chart, scatter chart&#10;&#10;Description automatically generated">
            <a:extLst>
              <a:ext uri="{FF2B5EF4-FFF2-40B4-BE49-F238E27FC236}">
                <a16:creationId xmlns:a16="http://schemas.microsoft.com/office/drawing/2014/main" id="{012662E4-0AC8-41AF-88DC-BD0B1542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0" y="19659600"/>
            <a:ext cx="7772400" cy="7315200"/>
          </a:xfrm>
          <a:prstGeom prst="rect">
            <a:avLst/>
          </a:prstGeom>
        </p:spPr>
      </p:pic>
      <p:pic>
        <p:nvPicPr>
          <p:cNvPr id="62" name="Picture 61" descr="Chart, scatter chart&#10;&#10;Description automatically generated">
            <a:extLst>
              <a:ext uri="{FF2B5EF4-FFF2-40B4-BE49-F238E27FC236}">
                <a16:creationId xmlns:a16="http://schemas.microsoft.com/office/drawing/2014/main" id="{935C4E61-16A3-6713-9C62-E0256D0AD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0" y="9144000"/>
            <a:ext cx="7772400" cy="7315200"/>
          </a:xfrm>
          <a:prstGeom prst="rect">
            <a:avLst/>
          </a:prstGeom>
        </p:spPr>
      </p:pic>
      <p:pic>
        <p:nvPicPr>
          <p:cNvPr id="64" name="Picture 63" descr="Chart, scatter chart&#10;&#10;Description automatically generated">
            <a:extLst>
              <a:ext uri="{FF2B5EF4-FFF2-40B4-BE49-F238E27FC236}">
                <a16:creationId xmlns:a16="http://schemas.microsoft.com/office/drawing/2014/main" id="{62B35F26-F54D-E4BB-C16A-35EB6BEAD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0" y="9144000"/>
            <a:ext cx="7772400" cy="73152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C8327DB-8EA4-EF91-27C1-743215A5120E}"/>
              </a:ext>
            </a:extLst>
          </p:cNvPr>
          <p:cNvSpPr txBox="1"/>
          <p:nvPr/>
        </p:nvSpPr>
        <p:spPr>
          <a:xfrm>
            <a:off x="35204400" y="6858000"/>
            <a:ext cx="15087600" cy="585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Franklin Gothic Medium" panose="020B0603020102020204" pitchFamily="34" charset="0"/>
                <a:cs typeface="Arial"/>
              </a:rPr>
              <a:t>Description of Age results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  <a:cs typeface="Arial"/>
            </a:endParaRPr>
          </a:p>
        </p:txBody>
      </p:sp>
      <p:pic>
        <p:nvPicPr>
          <p:cNvPr id="67" name="Picture 66" descr="Chart, scatter chart&#10;&#10;Description automatically generated">
            <a:extLst>
              <a:ext uri="{FF2B5EF4-FFF2-40B4-BE49-F238E27FC236}">
                <a16:creationId xmlns:a16="http://schemas.microsoft.com/office/drawing/2014/main" id="{5BF9C281-325A-EE57-A213-4978C95AD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0" y="19659600"/>
            <a:ext cx="7772400" cy="7315200"/>
          </a:xfrm>
          <a:prstGeom prst="rect">
            <a:avLst/>
          </a:prstGeom>
        </p:spPr>
      </p:pic>
      <p:sp>
        <p:nvSpPr>
          <p:cNvPr id="68" name="Rectangle 78">
            <a:extLst>
              <a:ext uri="{FF2B5EF4-FFF2-40B4-BE49-F238E27FC236}">
                <a16:creationId xmlns:a16="http://schemas.microsoft.com/office/drawing/2014/main" id="{A89D35E9-3757-DF6A-6ECD-828A75FC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4400" y="26060400"/>
            <a:ext cx="15544800" cy="1005840"/>
          </a:xfrm>
          <a:prstGeom prst="rect">
            <a:avLst/>
          </a:prstGeom>
          <a:solidFill>
            <a:srgbClr val="CFB991"/>
          </a:solidFill>
          <a:ln>
            <a:noFill/>
          </a:ln>
        </p:spPr>
        <p:txBody>
          <a:bodyPr wrap="none" lIns="163275" tIns="81639" rIns="163275" bIns="81639" anchor="ctr"/>
          <a:lstStyle>
            <a:defPPr>
              <a:defRPr kern="1200" smtId="4294967295"/>
            </a:defPPr>
          </a:lstStyle>
          <a:p>
            <a:pPr algn="ctr" defTabSz="5599100"/>
            <a:r>
              <a:rPr lang="en-US" sz="6800" dirty="0">
                <a:latin typeface="Franklin Gothic Medium Cond" panose="020B0606030402020204" pitchFamily="34" charset="0"/>
              </a:rPr>
              <a:t>Future Directions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536783-DDDE-63B7-A12E-F2453CE634B4}"/>
              </a:ext>
            </a:extLst>
          </p:cNvPr>
          <p:cNvSpPr txBox="1"/>
          <p:nvPr/>
        </p:nvSpPr>
        <p:spPr>
          <a:xfrm>
            <a:off x="35661600" y="27432000"/>
            <a:ext cx="1463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We are measuring both distortion and reflection type emissions using swept DPOAE and swept SFOAE paradigms and expanding to include individuals with sensorineural hearing loss.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C5C8E4-4C39-DB80-16F1-CF35787630C9}"/>
              </a:ext>
            </a:extLst>
          </p:cNvPr>
          <p:cNvSpPr txBox="1"/>
          <p:nvPr/>
        </p:nvSpPr>
        <p:spPr>
          <a:xfrm>
            <a:off x="16916400" y="12596336"/>
            <a:ext cx="1737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cs typeface="Arial"/>
              </a:rPr>
              <a:t>Analysis Windows Isolate the Distortion Component</a:t>
            </a:r>
          </a:p>
          <a:p>
            <a:pPr marL="457200" indent="-457200">
              <a:buFont typeface="Arial"/>
              <a:buChar char="•"/>
            </a:pPr>
            <a:endParaRPr lang="en-US" sz="1000" b="1" u="sng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8681</TotalTime>
  <Words>344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Demi</vt:lpstr>
      <vt:lpstr>Franklin Gothic Medium</vt:lpstr>
      <vt:lpstr>Franklin Gothic Medium Cond</vt:lpstr>
      <vt:lpstr>Office Theme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Samantha Nicole Hauser</cp:lastModifiedBy>
  <cp:revision>377</cp:revision>
  <cp:lastPrinted>2019-02-09T22:58:22Z</cp:lastPrinted>
  <dcterms:modified xsi:type="dcterms:W3CDTF">2023-01-30T14:49:00Z</dcterms:modified>
  <cp:category>science research poster</cp:category>
</cp:coreProperties>
</file>