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206400" cy="38404800"/>
  <p:notesSz cx="37441188" cy="5120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1pPr>
    <a:lvl2pPr marL="544251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2pPr>
    <a:lvl3pPr marL="1088502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3pPr>
    <a:lvl4pPr marL="1632753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4pPr>
    <a:lvl5pPr marL="2177004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5pPr>
    <a:lvl6pPr marL="2721254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6pPr>
    <a:lvl7pPr marL="3265505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7pPr>
    <a:lvl8pPr marL="3809756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8pPr>
    <a:lvl9pPr marL="4354007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2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orient="horz" pos="11144">
          <p15:clr>
            <a:srgbClr val="A4A3A4"/>
          </p15:clr>
        </p15:guide>
        <p15:guide id="4" pos="2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h@3gstore.com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BAA892"/>
    <a:srgbClr val="CC9900"/>
    <a:srgbClr val="FFFF99"/>
    <a:srgbClr val="FFFFCD"/>
    <a:srgbClr val="FE7AFE"/>
    <a:srgbClr val="F8F8F8"/>
    <a:srgbClr val="EAEAEA"/>
    <a:srgbClr val="FFFFBF"/>
    <a:srgbClr val="FF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4" autoAdjust="0"/>
    <p:restoredTop sz="95220" autoAdjust="0"/>
  </p:normalViewPr>
  <p:slideViewPr>
    <p:cSldViewPr>
      <p:cViewPr>
        <p:scale>
          <a:sx n="10" d="100"/>
          <a:sy n="10" d="100"/>
        </p:scale>
        <p:origin x="1944" y="1664"/>
      </p:cViewPr>
      <p:guideLst>
        <p:guide orient="horz" pos="9552"/>
        <p:guide pos="256"/>
        <p:guide orient="horz" pos="11144"/>
        <p:guide pos="29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216938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216938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fld id="{C3821831-2B9E-4755-9FF2-D0B0BEF81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207412" y="0"/>
            <a:ext cx="162258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4700" y="4241800"/>
            <a:ext cx="28271788" cy="2120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44913" y="26860500"/>
            <a:ext cx="29952950" cy="254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07412" y="53713062"/>
            <a:ext cx="1622583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fld id="{A7A3E3C6-57BD-4827-A686-7B170B46C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4425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8850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63275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17700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5392738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8013D4E7-0005-4E28-B809-46F629ED953E}" type="slidenum">
              <a:rPr lang="en-US" sz="7100"/>
              <a:pPr eaLnBrk="1" hangingPunct="1"/>
              <a:t>1</a:t>
            </a:fld>
            <a:endParaRPr lang="en-US" sz="71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4700" y="4241800"/>
            <a:ext cx="28271788" cy="2120582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7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4D7D-464A-4708-9759-403F89E2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84F10-113F-4F09-A76B-2176B34E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7"/>
            <a:ext cx="11521440" cy="327685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7"/>
            <a:ext cx="33710880" cy="327685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F5895-A9FE-429D-AE19-E169F67F1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A6E67-DA7B-4FCC-A18A-FC7C8A034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4678643"/>
            <a:ext cx="43525440" cy="7627620"/>
          </a:xfrm>
        </p:spPr>
        <p:txBody>
          <a:bodyPr anchor="t"/>
          <a:lstStyle>
            <a:lvl1pPr algn="l">
              <a:defRPr sz="22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6277595"/>
            <a:ext cx="43525440" cy="8401048"/>
          </a:xfrm>
        </p:spPr>
        <p:txBody>
          <a:bodyPr anchor="b"/>
          <a:lstStyle>
            <a:lvl1pPr marL="0" indent="0">
              <a:buNone/>
              <a:defRPr sz="11400">
                <a:solidFill>
                  <a:schemeClr val="tx1">
                    <a:tint val="75000"/>
                  </a:schemeClr>
                </a:solidFill>
              </a:defRPr>
            </a:lvl1pPr>
            <a:lvl2pPr marL="2612404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2pPr>
            <a:lvl3pPr marL="5224808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3pPr>
            <a:lvl4pPr marL="783721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4961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02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442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683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89923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7E099-5C0A-4709-9BBB-71DECD41AB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4"/>
            <a:ext cx="22616160" cy="25345393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4"/>
            <a:ext cx="22616160" cy="25345393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D45C2-6D5F-448B-95B1-CD0C53878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2" cy="3582668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04" indent="0">
              <a:buNone/>
              <a:defRPr sz="11400" b="1"/>
            </a:lvl2pPr>
            <a:lvl3pPr marL="5224808" indent="0">
              <a:buNone/>
              <a:defRPr sz="10200" b="1"/>
            </a:lvl3pPr>
            <a:lvl4pPr marL="7837213" indent="0">
              <a:buNone/>
              <a:defRPr sz="9200" b="1"/>
            </a:lvl4pPr>
            <a:lvl5pPr marL="10449617" indent="0">
              <a:buNone/>
              <a:defRPr sz="9200" b="1"/>
            </a:lvl5pPr>
            <a:lvl6pPr marL="13062021" indent="0">
              <a:buNone/>
              <a:defRPr sz="9200" b="1"/>
            </a:lvl6pPr>
            <a:lvl7pPr marL="15674425" indent="0">
              <a:buNone/>
              <a:defRPr sz="9200" b="1"/>
            </a:lvl7pPr>
            <a:lvl8pPr marL="18286830" indent="0">
              <a:buNone/>
              <a:defRPr sz="9200" b="1"/>
            </a:lvl8pPr>
            <a:lvl9pPr marL="20899234" indent="0">
              <a:buNone/>
              <a:defRPr sz="9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1"/>
            <a:ext cx="22625052" cy="22127212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2" y="8596633"/>
            <a:ext cx="22633940" cy="3582668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04" indent="0">
              <a:buNone/>
              <a:defRPr sz="11400" b="1"/>
            </a:lvl2pPr>
            <a:lvl3pPr marL="5224808" indent="0">
              <a:buNone/>
              <a:defRPr sz="10200" b="1"/>
            </a:lvl3pPr>
            <a:lvl4pPr marL="7837213" indent="0">
              <a:buNone/>
              <a:defRPr sz="9200" b="1"/>
            </a:lvl4pPr>
            <a:lvl5pPr marL="10449617" indent="0">
              <a:buNone/>
              <a:defRPr sz="9200" b="1"/>
            </a:lvl5pPr>
            <a:lvl6pPr marL="13062021" indent="0">
              <a:buNone/>
              <a:defRPr sz="9200" b="1"/>
            </a:lvl6pPr>
            <a:lvl7pPr marL="15674425" indent="0">
              <a:buNone/>
              <a:defRPr sz="9200" b="1"/>
            </a:lvl7pPr>
            <a:lvl8pPr marL="18286830" indent="0">
              <a:buNone/>
              <a:defRPr sz="9200" b="1"/>
            </a:lvl8pPr>
            <a:lvl9pPr marL="20899234" indent="0">
              <a:buNone/>
              <a:defRPr sz="9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2" y="12179301"/>
            <a:ext cx="22633940" cy="22127212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10943-C3CC-4B71-9F28-BF9409E4CB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326B-3987-4EE9-9239-5FDA69C81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3B20C-577A-4608-AF62-749557E31E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529080"/>
            <a:ext cx="16846552" cy="6507480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2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400"/>
            </a:lvl4pPr>
            <a:lvl5pPr>
              <a:defRPr sz="11400"/>
            </a:lvl5pPr>
            <a:lvl6pPr>
              <a:defRPr sz="11400"/>
            </a:lvl6pPr>
            <a:lvl7pPr>
              <a:defRPr sz="11400"/>
            </a:lvl7pPr>
            <a:lvl8pPr>
              <a:defRPr sz="11400"/>
            </a:lvl8pPr>
            <a:lvl9pPr>
              <a:defRPr sz="1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8036563"/>
            <a:ext cx="16846552" cy="26269952"/>
          </a:xfrm>
        </p:spPr>
        <p:txBody>
          <a:bodyPr/>
          <a:lstStyle>
            <a:lvl1pPr marL="0" indent="0">
              <a:buNone/>
              <a:defRPr sz="8000"/>
            </a:lvl1pPr>
            <a:lvl2pPr marL="2612404" indent="0">
              <a:buNone/>
              <a:defRPr sz="6900"/>
            </a:lvl2pPr>
            <a:lvl3pPr marL="5224808" indent="0">
              <a:buNone/>
              <a:defRPr sz="5700"/>
            </a:lvl3pPr>
            <a:lvl4pPr marL="7837213" indent="0">
              <a:buNone/>
              <a:defRPr sz="5100"/>
            </a:lvl4pPr>
            <a:lvl5pPr marL="10449617" indent="0">
              <a:buNone/>
              <a:defRPr sz="5100"/>
            </a:lvl5pPr>
            <a:lvl6pPr marL="13062021" indent="0">
              <a:buNone/>
              <a:defRPr sz="5100"/>
            </a:lvl6pPr>
            <a:lvl7pPr marL="15674425" indent="0">
              <a:buNone/>
              <a:defRPr sz="5100"/>
            </a:lvl7pPr>
            <a:lvl8pPr marL="18286830" indent="0">
              <a:buNone/>
              <a:defRPr sz="5100"/>
            </a:lvl8pPr>
            <a:lvl9pPr marL="20899234" indent="0">
              <a:buNone/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CA0EE2-436D-4402-9038-3DA719D29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6883360"/>
            <a:ext cx="30723840" cy="3173732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3431540"/>
            <a:ext cx="30723840" cy="23042880"/>
          </a:xfrm>
        </p:spPr>
        <p:txBody>
          <a:bodyPr/>
          <a:lstStyle>
            <a:lvl1pPr marL="0" indent="0">
              <a:buNone/>
              <a:defRPr sz="18300"/>
            </a:lvl1pPr>
            <a:lvl2pPr marL="2612404" indent="0">
              <a:buNone/>
              <a:defRPr sz="16000"/>
            </a:lvl2pPr>
            <a:lvl3pPr marL="5224808" indent="0">
              <a:buNone/>
              <a:defRPr sz="13700"/>
            </a:lvl3pPr>
            <a:lvl4pPr marL="7837213" indent="0">
              <a:buNone/>
              <a:defRPr sz="11400"/>
            </a:lvl4pPr>
            <a:lvl5pPr marL="10449617" indent="0">
              <a:buNone/>
              <a:defRPr sz="11400"/>
            </a:lvl5pPr>
            <a:lvl6pPr marL="13062021" indent="0">
              <a:buNone/>
              <a:defRPr sz="11400"/>
            </a:lvl6pPr>
            <a:lvl7pPr marL="15674425" indent="0">
              <a:buNone/>
              <a:defRPr sz="11400"/>
            </a:lvl7pPr>
            <a:lvl8pPr marL="18286830" indent="0">
              <a:buNone/>
              <a:defRPr sz="11400"/>
            </a:lvl8pPr>
            <a:lvl9pPr marL="20899234" indent="0">
              <a:buNone/>
              <a:defRPr sz="1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30057092"/>
            <a:ext cx="30723840" cy="4507228"/>
          </a:xfrm>
        </p:spPr>
        <p:txBody>
          <a:bodyPr/>
          <a:lstStyle>
            <a:lvl1pPr marL="0" indent="0">
              <a:buNone/>
              <a:defRPr sz="8000"/>
            </a:lvl1pPr>
            <a:lvl2pPr marL="2612404" indent="0">
              <a:buNone/>
              <a:defRPr sz="6900"/>
            </a:lvl2pPr>
            <a:lvl3pPr marL="5224808" indent="0">
              <a:buNone/>
              <a:defRPr sz="5700"/>
            </a:lvl3pPr>
            <a:lvl4pPr marL="7837213" indent="0">
              <a:buNone/>
              <a:defRPr sz="5100"/>
            </a:lvl4pPr>
            <a:lvl5pPr marL="10449617" indent="0">
              <a:buNone/>
              <a:defRPr sz="5100"/>
            </a:lvl5pPr>
            <a:lvl6pPr marL="13062021" indent="0">
              <a:buNone/>
              <a:defRPr sz="5100"/>
            </a:lvl6pPr>
            <a:lvl7pPr marL="15674425" indent="0">
              <a:buNone/>
              <a:defRPr sz="5100"/>
            </a:lvl7pPr>
            <a:lvl8pPr marL="18286830" indent="0">
              <a:buNone/>
              <a:defRPr sz="5100"/>
            </a:lvl8pPr>
            <a:lvl9pPr marL="20899234" indent="0">
              <a:buNone/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1286E-2D26-43B2-8CD4-A2F0A623D1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2"/>
            <a:ext cx="46085760" cy="6400800"/>
          </a:xfrm>
          <a:prstGeom prst="rect">
            <a:avLst/>
          </a:prstGeom>
        </p:spPr>
        <p:txBody>
          <a:bodyPr vert="horz" lIns="522481" tIns="261240" rIns="522481" bIns="2612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4"/>
            <a:ext cx="46085760" cy="25345393"/>
          </a:xfrm>
          <a:prstGeom prst="rect">
            <a:avLst/>
          </a:prstGeom>
        </p:spPr>
        <p:txBody>
          <a:bodyPr vert="horz" lIns="522481" tIns="261240" rIns="522481" bIns="2612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l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ct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D58424-6508-4C08-B0AB-A12183DAE9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612404" rtl="0" eaLnBrk="1" latinLnBrk="0" hangingPunct="1">
        <a:spcBef>
          <a:spcPct val="0"/>
        </a:spcBef>
        <a:buNone/>
        <a:defRPr sz="2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03" indent="-1959303" algn="l" defTabSz="2612404" rtl="0" eaLnBrk="1" latinLnBrk="0" hangingPunct="1">
        <a:spcBef>
          <a:spcPct val="20000"/>
        </a:spcBef>
        <a:buFont typeface="Arial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157" indent="-1632753" algn="l" defTabSz="2612404" rtl="0" eaLnBrk="1" latinLnBrk="0" hangingPunct="1">
        <a:spcBef>
          <a:spcPct val="20000"/>
        </a:spcBef>
        <a:buFont typeface="Arial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11" indent="-1306202" algn="l" defTabSz="2612404" rtl="0" eaLnBrk="1" latinLnBrk="0" hangingPunct="1">
        <a:spcBef>
          <a:spcPct val="20000"/>
        </a:spcBef>
        <a:buFont typeface="Arial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415" indent="-1306202" algn="l" defTabSz="2612404" rtl="0" eaLnBrk="1" latinLnBrk="0" hangingPunct="1">
        <a:spcBef>
          <a:spcPct val="20000"/>
        </a:spcBef>
        <a:buFont typeface="Arial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819" indent="-1306202" algn="l" defTabSz="2612404" rtl="0" eaLnBrk="1" latinLnBrk="0" hangingPunct="1">
        <a:spcBef>
          <a:spcPct val="20000"/>
        </a:spcBef>
        <a:buFont typeface="Arial"/>
        <a:buChar char="»"/>
        <a:defRPr sz="1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223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627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032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436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04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08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213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17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021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425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30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234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8229600" y="581962"/>
            <a:ext cx="36576000" cy="41395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130612" tIns="0" rIns="130612" bIns="0" anchor="ctr">
            <a:spAutoFit/>
          </a:bodyPr>
          <a:lstStyle>
            <a:defPPr>
              <a:defRPr kern="1200" smtId="4294967295"/>
            </a:defPPr>
          </a:lstStyle>
          <a:p>
            <a:pPr algn="ctr" defTabSz="3762375">
              <a:defRPr/>
            </a:pPr>
            <a:r>
              <a:rPr lang="en-US" sz="8800" dirty="0">
                <a:latin typeface="Franklin Gothic Demi" panose="020B0603020102020204" pitchFamily="34" charset="0"/>
              </a:rPr>
              <a:t>Relationship Between Distortion Product Otoacoustic Emissions and Audiometric Thresholds in the Extended High-Frequency Range</a:t>
            </a:r>
          </a:p>
          <a:p>
            <a:pPr algn="ctr" defTabSz="4478523">
              <a:defRPr/>
            </a:pPr>
            <a:r>
              <a:rPr lang="en-US" sz="5700" u="sng" dirty="0">
                <a:latin typeface="Franklin Gothic Medium" panose="020B0603020102020204" pitchFamily="34" charset="0"/>
              </a:rPr>
              <a:t>Samantha Hauser, AuD</a:t>
            </a:r>
            <a:r>
              <a:rPr lang="en-US" sz="5700" baseline="30000" dirty="0">
                <a:latin typeface="Franklin Gothic Medium" panose="020B0603020102020204" pitchFamily="34" charset="0"/>
              </a:rPr>
              <a:t>1 </a:t>
            </a:r>
            <a:r>
              <a:rPr lang="en-US" sz="5700" dirty="0">
                <a:latin typeface="Franklin Gothic Medium" panose="020B0603020102020204" pitchFamily="34" charset="0"/>
              </a:rPr>
              <a:t>, Anna Hagedorn, BS</a:t>
            </a:r>
            <a:r>
              <a:rPr lang="en-US" sz="5700" baseline="30000" dirty="0">
                <a:latin typeface="Franklin Gothic Medium" panose="020B0603020102020204" pitchFamily="34" charset="0"/>
              </a:rPr>
              <a:t>1 </a:t>
            </a:r>
            <a:r>
              <a:rPr lang="en-US" sz="5700" dirty="0">
                <a:latin typeface="Franklin Gothic Medium" panose="020B0603020102020204" pitchFamily="34" charset="0"/>
              </a:rPr>
              <a:t>, Alexandra </a:t>
            </a:r>
            <a:r>
              <a:rPr lang="en-US" sz="5700" dirty="0" err="1">
                <a:latin typeface="Franklin Gothic Medium" panose="020B0603020102020204" pitchFamily="34" charset="0"/>
              </a:rPr>
              <a:t>Hustedt</a:t>
            </a:r>
            <a:r>
              <a:rPr lang="en-US" sz="5700" dirty="0">
                <a:latin typeface="Franklin Gothic Medium" panose="020B0603020102020204" pitchFamily="34" charset="0"/>
              </a:rPr>
              <a:t>-Mai, AuD</a:t>
            </a:r>
            <a:r>
              <a:rPr lang="en-US" sz="5700" baseline="30000" dirty="0">
                <a:latin typeface="Franklin Gothic Medium" panose="020B0603020102020204" pitchFamily="34" charset="0"/>
              </a:rPr>
              <a:t>1</a:t>
            </a:r>
            <a:r>
              <a:rPr lang="en-US" sz="5700" dirty="0">
                <a:latin typeface="Franklin Gothic Medium" panose="020B0603020102020204" pitchFamily="34" charset="0"/>
              </a:rPr>
              <a:t>, Hari Bharadwaj, PhD</a:t>
            </a:r>
            <a:r>
              <a:rPr lang="en-US" sz="5700" baseline="30000" dirty="0">
                <a:latin typeface="Franklin Gothic Medium" panose="020B0603020102020204" pitchFamily="34" charset="0"/>
              </a:rPr>
              <a:t>2</a:t>
            </a:r>
          </a:p>
          <a:p>
            <a:pPr algn="ctr" defTabSz="4478523">
              <a:defRPr/>
            </a:pPr>
            <a:r>
              <a:rPr lang="en-US" baseline="30000" dirty="0">
                <a:latin typeface="Franklin Gothic Medium" panose="020B0603020102020204" pitchFamily="34" charset="0"/>
              </a:rPr>
              <a:t>1</a:t>
            </a:r>
            <a:r>
              <a:rPr lang="en-US" dirty="0">
                <a:latin typeface="Franklin Gothic Medium" panose="020B0603020102020204" pitchFamily="34" charset="0"/>
              </a:rPr>
              <a:t>Speech, Language and Hearing Sciences, Purdue University, </a:t>
            </a:r>
            <a:r>
              <a:rPr lang="en-US" baseline="30000" dirty="0">
                <a:latin typeface="Franklin Gothic Medium" panose="020B0603020102020204" pitchFamily="34" charset="0"/>
              </a:rPr>
              <a:t>2</a:t>
            </a:r>
            <a:r>
              <a:rPr lang="en-US" dirty="0">
                <a:latin typeface="Franklin Gothic Medium" panose="020B0603020102020204" pitchFamily="34" charset="0"/>
              </a:rPr>
              <a:t>Communication Science and Disorders, University of Pittsburgh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457200" y="5029200"/>
            <a:ext cx="164592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Introduction</a:t>
            </a:r>
          </a:p>
        </p:txBody>
      </p:sp>
      <p:sp>
        <p:nvSpPr>
          <p:cNvPr id="2055" name="Rectangle 35"/>
          <p:cNvSpPr>
            <a:spLocks noChangeArrowheads="1"/>
          </p:cNvSpPr>
          <p:nvPr/>
        </p:nvSpPr>
        <p:spPr bwMode="auto">
          <a:xfrm>
            <a:off x="457200" y="14576941"/>
            <a:ext cx="164592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FPL/EPL Calibration</a:t>
            </a:r>
            <a:endParaRPr lang="en-US" sz="68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5" name="Rectangle 78"/>
          <p:cNvSpPr>
            <a:spLocks noChangeArrowheads="1"/>
          </p:cNvSpPr>
          <p:nvPr/>
        </p:nvSpPr>
        <p:spPr bwMode="auto">
          <a:xfrm>
            <a:off x="34305240" y="21120021"/>
            <a:ext cx="164592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172200"/>
            <a:ext cx="160010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Distortion product otoacoustic emissions (DPOAEs) are commonly used in the audiology clinic and in research as a measure of cochlear health, specifically outer hair cell function [X].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While clinical hearing assessment via behavioral audiometry is limited to 250-8000 Hz, the extended high-frequency hearing range is most susceptible to ototoxic medications, aging, and possibly acoustic over exposure.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Interpretation of high-frequency DPOAEs is complicated due to variation in emission amplitudes across repeated measures.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  <a:cs typeface="Arial"/>
              </a:rPr>
              <a:t>One source of variation is individual ear calibration methods. Traditional SPL calibration methods do not consider standing waves generated in the ear canal.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  <a:cs typeface="Arial"/>
              </a:rPr>
              <a:t>Newer methods that calculate forward pressure level (FPL) of stimuli and emitted pressure level (EPL) of the emission have been shown to reduce test-retest variability compared to SPL measures for either the stimulus or the emission. [1]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18600" y="33439843"/>
            <a:ext cx="1600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References</a:t>
            </a:r>
            <a:r>
              <a:rPr lang="en-US" sz="3200" dirty="0"/>
              <a:t>: [1] Maxim, Shera, </a:t>
            </a:r>
            <a:r>
              <a:rPr lang="en-US" sz="3200" dirty="0" err="1"/>
              <a:t>Charaziak</a:t>
            </a:r>
            <a:r>
              <a:rPr lang="en-US" sz="3200" dirty="0"/>
              <a:t> &amp; Abdala, </a:t>
            </a:r>
            <a:r>
              <a:rPr lang="en-US" sz="3200" i="1" dirty="0"/>
              <a:t>Ear Hear </a:t>
            </a:r>
            <a:r>
              <a:rPr lang="en-US" sz="3200" dirty="0"/>
              <a:t>2019. [2] Bharadwaj, </a:t>
            </a:r>
            <a:r>
              <a:rPr lang="en-US" sz="3200" dirty="0" err="1"/>
              <a:t>Hustedt</a:t>
            </a:r>
            <a:r>
              <a:rPr lang="en-US" sz="3200" dirty="0"/>
              <a:t>-Mai, Ginsberg, Dougherty, </a:t>
            </a:r>
            <a:r>
              <a:rPr lang="en-US" sz="3200" dirty="0" err="1"/>
              <a:t>Muthaiah</a:t>
            </a:r>
            <a:r>
              <a:rPr lang="en-US" sz="3200" dirty="0"/>
              <a:t>, Hagedorn, Simpson &amp; Heinz, </a:t>
            </a:r>
            <a:r>
              <a:rPr lang="en-US" sz="3200" i="1" dirty="0"/>
              <a:t>Comm Bio </a:t>
            </a:r>
            <a:r>
              <a:rPr lang="en-US" sz="3200" dirty="0"/>
              <a:t>2022 [3] </a:t>
            </a:r>
            <a:r>
              <a:rPr lang="en-US" sz="3200" dirty="0" err="1"/>
              <a:t>Rasetshwane</a:t>
            </a:r>
            <a:r>
              <a:rPr lang="en-US" sz="3200" dirty="0"/>
              <a:t> &amp; Neely, </a:t>
            </a:r>
            <a:r>
              <a:rPr lang="en-US" sz="3200" i="1" dirty="0"/>
              <a:t>J </a:t>
            </a:r>
            <a:r>
              <a:rPr lang="en-US" sz="3200" i="1" dirty="0" err="1"/>
              <a:t>Acoust</a:t>
            </a:r>
            <a:r>
              <a:rPr lang="en-US" sz="3200" i="1" dirty="0"/>
              <a:t> Soc Am. </a:t>
            </a:r>
            <a:r>
              <a:rPr lang="en-US" sz="3200" dirty="0"/>
              <a:t>2011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08682" y="12977752"/>
            <a:ext cx="16002000" cy="362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u="sng" dirty="0">
                <a:latin typeface="Franklin Gothic Medium" panose="020B0603020102020204" pitchFamily="34" charset="0"/>
              </a:rPr>
              <a:t>Participants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166 individuals (61 male) age 18 </a:t>
            </a:r>
            <a:r>
              <a:rPr lang="mr-IN" sz="3200" dirty="0">
                <a:latin typeface="Franklin Gothic Medium" panose="020B0603020102020204" pitchFamily="34" charset="0"/>
              </a:rPr>
              <a:t>–</a:t>
            </a:r>
            <a:r>
              <a:rPr lang="en-US" sz="3200" dirty="0">
                <a:latin typeface="Franklin Gothic Medium" panose="020B0603020102020204" pitchFamily="34" charset="0"/>
              </a:rPr>
              <a:t> 60 years with normal audiometric thresholds from 250-8000 Hz.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Participants completed other audiological measures as part of a larger study on cochlear </a:t>
            </a:r>
            <a:r>
              <a:rPr lang="en-US" sz="3200" dirty="0" err="1">
                <a:latin typeface="Franklin Gothic Medium" panose="020B0603020102020204" pitchFamily="34" charset="0"/>
              </a:rPr>
              <a:t>synaptopathy</a:t>
            </a:r>
            <a:r>
              <a:rPr lang="en-US" sz="3200" dirty="0">
                <a:latin typeface="Franklin Gothic Medium" panose="020B0603020102020204" pitchFamily="34" charset="0"/>
              </a:rPr>
              <a:t> [2]. Because we required hearing to be within normal limits through 8000 Hz, some subjects had to be excluded. In particular, males and people aged 35-60. </a:t>
            </a:r>
          </a:p>
          <a:p>
            <a:r>
              <a:rPr lang="en-US" sz="3200" b="1" u="sng" dirty="0">
                <a:latin typeface="Franklin Gothic Medium" panose="020B0603020102020204" pitchFamily="34" charset="0"/>
                <a:cs typeface="Arial"/>
              </a:rPr>
              <a:t>Individual Swept Distortion Product Otoacoustic Emissions after Calibration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Swept DPOAEs were measured from 2-16 kHz.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Responses were windowed to isolate the distortion component, rather than calculate the mixed (D and R) components of the response. </a:t>
            </a:r>
            <a:r>
              <a:rPr lang="en-US" sz="3200" u="sng" dirty="0">
                <a:latin typeface="Franklin Gothic Medium" panose="020B0603020102020204" pitchFamily="34" charset="0"/>
                <a:cs typeface="Arial"/>
              </a:rPr>
              <a:t> 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Franklin Gothic Medium" panose="020B0603020102020204" pitchFamily="34" charset="0"/>
            </a:endParaRPr>
          </a:p>
          <a:p>
            <a:endParaRPr lang="en-US" sz="3200" dirty="0">
              <a:latin typeface="Franklin Gothic Medium" panose="020B0603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04300" y="24016514"/>
            <a:ext cx="160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FPL/EPL calibrations reduce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745E4B-3FF4-462B-A142-F8A10223DB37}"/>
              </a:ext>
            </a:extLst>
          </p:cNvPr>
          <p:cNvSpPr/>
          <p:nvPr/>
        </p:nvSpPr>
        <p:spPr>
          <a:xfrm>
            <a:off x="686728" y="12688431"/>
            <a:ext cx="16002000" cy="2246769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/>
          <a:p>
            <a:pPr lvl="1" algn="ctr"/>
            <a:r>
              <a:rPr lang="en-US" dirty="0">
                <a:latin typeface="Franklin Gothic Demi" panose="020B0603020102020204" pitchFamily="34" charset="0"/>
              </a:rPr>
              <a:t>Here we examined the relationship between behavioral audiometry and DPOAEs in the high-frequency and extended high-frequency ranges when using FPL/EPL calibration techniques.</a:t>
            </a:r>
          </a:p>
          <a:p>
            <a:pPr lvl="1"/>
            <a:r>
              <a:rPr lang="en-US" sz="3200" b="1" dirty="0"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87" name="Rectangle 7">
            <a:extLst>
              <a:ext uri="{FF2B5EF4-FFF2-40B4-BE49-F238E27FC236}">
                <a16:creationId xmlns:a16="http://schemas.microsoft.com/office/drawing/2014/main" id="{4D0C1902-6517-4DEE-A0BF-46D9095C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0" y="20717649"/>
            <a:ext cx="164592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DPOAEs Correlate with Audiometric Thresholds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D0C1902-6517-4DEE-A0BF-46D9095C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0" y="5029200"/>
            <a:ext cx="164592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Effect of Age and Noise Exposure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3D45A-DB8C-8DE8-B6C6-D07404F90F00}"/>
              </a:ext>
            </a:extLst>
          </p:cNvPr>
          <p:cNvSpPr txBox="1"/>
          <p:nvPr/>
        </p:nvSpPr>
        <p:spPr>
          <a:xfrm>
            <a:off x="845464" y="16125885"/>
            <a:ext cx="9033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Franklin Gothic Medium" panose="020B0603020102020204" pitchFamily="34" charset="0"/>
              </a:rPr>
              <a:t>The level at the OAE microphone underestimates the level at the eardrum due to standing waves in the ear canal.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Forward and backward traveling waves interact in the ear canal, preventing accurate measurement of sound levels in the ear.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This same problem occurs for the emission as it travels to the microphone. </a:t>
            </a:r>
          </a:p>
          <a:p>
            <a:pPr algn="ctr"/>
            <a:endParaRPr lang="en-US" sz="3200" b="1" u="sng" dirty="0">
              <a:latin typeface="Franklin Gothic Medium" panose="020B0603020102020204" pitchFamily="34" charset="0"/>
            </a:endParaRPr>
          </a:p>
        </p:txBody>
      </p:sp>
      <p:sp>
        <p:nvSpPr>
          <p:cNvPr id="18" name="Rectangle 78">
            <a:extLst>
              <a:ext uri="{FF2B5EF4-FFF2-40B4-BE49-F238E27FC236}">
                <a16:creationId xmlns:a16="http://schemas.microsoft.com/office/drawing/2014/main" id="{80E3E135-7B8A-1A8F-77C9-9DC7EB52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0" y="32232600"/>
            <a:ext cx="164592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References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1E1F08-F9B0-10C3-9CE0-429331F37776}"/>
              </a:ext>
            </a:extLst>
          </p:cNvPr>
          <p:cNvSpPr txBox="1"/>
          <p:nvPr/>
        </p:nvSpPr>
        <p:spPr>
          <a:xfrm>
            <a:off x="34518600" y="36518671"/>
            <a:ext cx="1600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Acknowledgements: </a:t>
            </a:r>
            <a:r>
              <a:rPr lang="en-US" sz="3600" dirty="0"/>
              <a:t>Funding was provided by NIH R01DC015989 (HB)</a:t>
            </a:r>
            <a:r>
              <a:rPr lang="en-US" dirty="0"/>
              <a:t> and NIH T32- DC016853 (SH)</a:t>
            </a:r>
            <a:endParaRPr lang="en-US" sz="3600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C35BF6EC-8127-D93F-5693-DC65398B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0" y="5029200"/>
            <a:ext cx="164592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Swept Distortion Product Otoacoustic Emissions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DD592-03C7-A629-105A-B6116041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0" y="457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C8327DB-8EA4-EF91-27C1-743215A5120E}"/>
              </a:ext>
            </a:extLst>
          </p:cNvPr>
          <p:cNvSpPr txBox="1"/>
          <p:nvPr/>
        </p:nvSpPr>
        <p:spPr>
          <a:xfrm>
            <a:off x="34747200" y="6342683"/>
            <a:ext cx="1508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  <a:cs typeface="Arial"/>
              </a:rPr>
              <a:t>Audiometric thresholds increase with age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  <a:cs typeface="Arial"/>
              </a:rPr>
              <a:t>There was no differences between men and women. </a:t>
            </a:r>
          </a:p>
        </p:txBody>
      </p:sp>
      <p:sp>
        <p:nvSpPr>
          <p:cNvPr id="68" name="Rectangle 78">
            <a:extLst>
              <a:ext uri="{FF2B5EF4-FFF2-40B4-BE49-F238E27FC236}">
                <a16:creationId xmlns:a16="http://schemas.microsoft.com/office/drawing/2014/main" id="{A89D35E9-3757-DF6A-6ECD-828A75FC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0" y="25664160"/>
            <a:ext cx="164592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Future Directions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536783-DDDE-63B7-A12E-F2453CE634B4}"/>
              </a:ext>
            </a:extLst>
          </p:cNvPr>
          <p:cNvSpPr txBox="1"/>
          <p:nvPr/>
        </p:nvSpPr>
        <p:spPr>
          <a:xfrm>
            <a:off x="34518600" y="26820674"/>
            <a:ext cx="1600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We are measuring both distortion and reflection type emissions using swept DPOAE and swept SFOAE paradigms and expanding to include individuals with sensorineural hearing loss.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E8F989-6AB1-1714-44F6-E39CEF827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36" y="28266529"/>
            <a:ext cx="7772400" cy="5440680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5EF3506-EDB3-CAC1-9FA9-9C78811F8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89" y="27999163"/>
            <a:ext cx="7772400" cy="544068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A18183-36FB-C59C-E77B-3C62AB341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68" y="20736957"/>
            <a:ext cx="9144000" cy="640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352EB-9CFE-2604-AFA0-0E2DBC853FB7}"/>
              </a:ext>
            </a:extLst>
          </p:cNvPr>
          <p:cNvSpPr txBox="1"/>
          <p:nvPr/>
        </p:nvSpPr>
        <p:spPr>
          <a:xfrm>
            <a:off x="685800" y="33832800"/>
            <a:ext cx="1600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Franklin Gothic Medium" panose="020B0603020102020204" pitchFamily="34" charset="0"/>
              </a:rPr>
              <a:t>Calibration Methods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Franklin Gothic Medium" panose="020B0603020102020204" pitchFamily="34" charset="0"/>
              </a:rPr>
              <a:t>Estimate Thevenin characteristics of probe using standard rigid tubes (ER-10X calibrator). 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Franklin Gothic Medium" panose="020B0603020102020204" pitchFamily="34" charset="0"/>
              </a:rPr>
              <a:t>Estimate impedance, Z</a:t>
            </a:r>
            <a:r>
              <a:rPr lang="en-US" sz="3200" baseline="-25000" dirty="0">
                <a:latin typeface="Franklin Gothic Medium" panose="020B0603020102020204" pitchFamily="34" charset="0"/>
              </a:rPr>
              <a:t>L</a:t>
            </a:r>
            <a:r>
              <a:rPr lang="en-US" sz="3200" dirty="0">
                <a:latin typeface="Franklin Gothic Medium" panose="020B0603020102020204" pitchFamily="34" charset="0"/>
              </a:rPr>
              <a:t>, of the ear at the entrance to the canal</a:t>
            </a:r>
          </a:p>
          <a:p>
            <a:pPr marL="514350" indent="-514350">
              <a:buFontTx/>
              <a:buAutoNum type="arabicPeriod"/>
            </a:pPr>
            <a:r>
              <a:rPr lang="en-US" sz="3200" dirty="0">
                <a:latin typeface="Franklin Gothic Medium" panose="020B0603020102020204" pitchFamily="34" charset="0"/>
              </a:rPr>
              <a:t>Iteratively estimate characteristic impedance Z</a:t>
            </a:r>
            <a:r>
              <a:rPr lang="en-US" sz="3200" baseline="-25000" dirty="0">
                <a:latin typeface="Franklin Gothic Medium" panose="020B0603020102020204" pitchFamily="34" charset="0"/>
              </a:rPr>
              <a:t>0</a:t>
            </a:r>
            <a:r>
              <a:rPr lang="en-US" sz="3200" dirty="0">
                <a:latin typeface="Franklin Gothic Medium" panose="020B0603020102020204" pitchFamily="34" charset="0"/>
              </a:rPr>
              <a:t> of the ear canal by constraining time-domain reflectance to be causal (</a:t>
            </a:r>
            <a:r>
              <a:rPr lang="en-US" sz="3200" dirty="0" err="1">
                <a:latin typeface="Franklin Gothic Medium" panose="020B0603020102020204" pitchFamily="34" charset="0"/>
              </a:rPr>
              <a:t>Rasetshwane</a:t>
            </a:r>
            <a:r>
              <a:rPr lang="en-US" sz="3200" dirty="0">
                <a:latin typeface="Franklin Gothic Medium" panose="020B0603020102020204" pitchFamily="34" charset="0"/>
              </a:rPr>
              <a:t> &amp; Neely, 2011)</a:t>
            </a:r>
          </a:p>
          <a:p>
            <a:pPr marL="514350" indent="-514350">
              <a:buFontTx/>
              <a:buAutoNum type="arabicPeriod"/>
            </a:pPr>
            <a:r>
              <a:rPr lang="en-US" sz="3200" dirty="0">
                <a:latin typeface="Franklin Gothic Medium" panose="020B0603020102020204" pitchFamily="34" charset="0"/>
              </a:rPr>
              <a:t>Use Z</a:t>
            </a:r>
            <a:r>
              <a:rPr lang="en-US" sz="3200" baseline="-25000" dirty="0">
                <a:latin typeface="Franklin Gothic Medium" panose="020B0603020102020204" pitchFamily="34" charset="0"/>
              </a:rPr>
              <a:t>0 </a:t>
            </a:r>
            <a:r>
              <a:rPr lang="en-US" sz="3200" dirty="0">
                <a:latin typeface="Franklin Gothic Medium" panose="020B0603020102020204" pitchFamily="34" charset="0"/>
              </a:rPr>
              <a:t>and</a:t>
            </a:r>
            <a:r>
              <a:rPr lang="en-US" sz="3200" baseline="-25000" dirty="0">
                <a:latin typeface="Franklin Gothic Medium" panose="020B0603020102020204" pitchFamily="34" charset="0"/>
              </a:rPr>
              <a:t> </a:t>
            </a:r>
            <a:r>
              <a:rPr lang="en-US" sz="3200" dirty="0">
                <a:latin typeface="Franklin Gothic Medium" panose="020B0603020102020204" pitchFamily="34" charset="0"/>
              </a:rPr>
              <a:t>Z</a:t>
            </a:r>
            <a:r>
              <a:rPr lang="en-US" sz="3200" baseline="-25000" dirty="0">
                <a:latin typeface="Franklin Gothic Medium" panose="020B0603020102020204" pitchFamily="34" charset="0"/>
              </a:rPr>
              <a:t>L </a:t>
            </a:r>
            <a:r>
              <a:rPr lang="en-US" sz="3200" dirty="0">
                <a:latin typeface="Franklin Gothic Medium" panose="020B0603020102020204" pitchFamily="34" charset="0"/>
              </a:rPr>
              <a:t>to derive and control Forward Pressure Level (FPL).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A6FAC1-E70F-ABE1-AD2D-C8A42B521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0800" y="15745856"/>
            <a:ext cx="5943600" cy="46375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48FACDE-2CEA-C814-721F-5BF14682794A}"/>
              </a:ext>
            </a:extLst>
          </p:cNvPr>
          <p:cNvSpPr txBox="1"/>
          <p:nvPr/>
        </p:nvSpPr>
        <p:spPr>
          <a:xfrm>
            <a:off x="957072" y="21060787"/>
            <a:ext cx="6917436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Franklin Gothic Medium" panose="020B0603020102020204" pitchFamily="34" charset="0"/>
              </a:rPr>
              <a:t>Traditional SPL calibrations lead to significant variability in output, especially at high frequencies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Greatest variability is seen at frequencies near and above 4 kHz. </a:t>
            </a:r>
          </a:p>
          <a:p>
            <a:endParaRPr lang="en-US" sz="3200" dirty="0">
              <a:latin typeface="Franklin Gothic Medium" panose="020B0603020102020204" pitchFamily="34" charset="0"/>
            </a:endParaRPr>
          </a:p>
          <a:p>
            <a:r>
              <a:rPr lang="en-US" sz="3200" b="1" u="sng" dirty="0">
                <a:latin typeface="Franklin Gothic Medium" panose="020B0603020102020204" pitchFamily="34" charset="0"/>
              </a:rPr>
              <a:t>Ear canal acoustics differ significantly between ears and calibrations vary across test sessions.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Three subjects vary by as much as 20 dB depending on the location of peaks.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Probe placement within the ear canal also affects calibrations.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Franklin Gothic Medium" panose="020B06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Franklin Gothic Medium" panose="020B06030201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09AFB2-C19D-AF9C-1FC3-C352E0B08B05}"/>
              </a:ext>
            </a:extLst>
          </p:cNvPr>
          <p:cNvSpPr txBox="1"/>
          <p:nvPr/>
        </p:nvSpPr>
        <p:spPr>
          <a:xfrm>
            <a:off x="17041368" y="29800689"/>
            <a:ext cx="16459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Franklin Gothic Medium" panose="020B0603020102020204" pitchFamily="34" charset="0"/>
                <a:cs typeface="Arial"/>
              </a:rPr>
              <a:t>High Frequencies (3-8 kHz)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Medium" panose="020B0603020102020204" pitchFamily="34" charset="0"/>
                <a:cs typeface="Arial"/>
              </a:rPr>
              <a:t>All participants had normal hearing sensitivity through 8 kHz. DPOAEs wer</a:t>
            </a:r>
            <a:r>
              <a:rPr lang="en-US" dirty="0">
                <a:latin typeface="Franklin Gothic Medium" panose="020B0603020102020204" pitchFamily="34" charset="0"/>
                <a:cs typeface="Arial"/>
              </a:rPr>
              <a:t>e present for all participants in the same frequency range.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Medium" panose="020B0603020102020204" pitchFamily="34" charset="0"/>
                <a:cs typeface="Arial"/>
              </a:rPr>
              <a:t>DPOAE amplitude was negatively correlated </a:t>
            </a:r>
            <a:r>
              <a:rPr lang="en-US" dirty="0">
                <a:latin typeface="Franklin Gothic Medium" panose="020B0603020102020204" pitchFamily="34" charset="0"/>
                <a:cs typeface="Arial"/>
              </a:rPr>
              <a:t>with audiometric thresholds. </a:t>
            </a:r>
            <a:endParaRPr lang="en-US" sz="3600" dirty="0">
              <a:latin typeface="Franklin Gothic Medium" panose="020B0603020102020204" pitchFamily="34" charset="0"/>
              <a:cs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Franklin Gothic Medium" panose="020B0603020102020204" pitchFamily="34" charset="0"/>
              <a:cs typeface="Arial"/>
            </a:endParaRPr>
          </a:p>
          <a:p>
            <a:r>
              <a:rPr lang="en-US" sz="3600" b="1" u="sng" dirty="0">
                <a:latin typeface="Franklin Gothic Medium" panose="020B0603020102020204" pitchFamily="34" charset="0"/>
                <a:cs typeface="Arial"/>
              </a:rPr>
              <a:t>Extended High Frequencies (9-16 kHz)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" panose="020B0603020102020204" pitchFamily="34" charset="0"/>
                <a:cs typeface="Arial"/>
              </a:rPr>
              <a:t>54.2% of participants who presented with normal hearing in the extended high frequency range had present DPOAEs. </a:t>
            </a:r>
            <a:r>
              <a:rPr lang="en-US" sz="3600" dirty="0">
                <a:latin typeface="Franklin Gothic Medium" panose="020B0603020102020204" pitchFamily="34" charset="0"/>
                <a:cs typeface="Arial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Medium" panose="020B0603020102020204" pitchFamily="34" charset="0"/>
                <a:cs typeface="Arial"/>
              </a:rPr>
              <a:t>27.1% of </a:t>
            </a:r>
            <a:r>
              <a:rPr lang="en-US" dirty="0">
                <a:latin typeface="Franklin Gothic Medium" panose="020B0603020102020204" pitchFamily="34" charset="0"/>
                <a:cs typeface="Arial"/>
              </a:rPr>
              <a:t>participants with thresholds &gt; 25 dB had DP amplitudes above the noise floor. 10.2% correct rejections. 8.4% had normal thresholds, but low DP amp.</a:t>
            </a:r>
            <a:endParaRPr lang="en-US" sz="3600" dirty="0">
              <a:latin typeface="Franklin Gothic Medium" panose="020B0603020102020204" pitchFamily="34" charset="0"/>
              <a:cs typeface="Arial"/>
            </a:endParaRPr>
          </a:p>
        </p:txBody>
      </p:sp>
      <p:pic>
        <p:nvPicPr>
          <p:cNvPr id="51" name="Picture 50" descr="Chart, scatter chart&#10;&#10;Description automatically generated">
            <a:extLst>
              <a:ext uri="{FF2B5EF4-FFF2-40B4-BE49-F238E27FC236}">
                <a16:creationId xmlns:a16="http://schemas.microsoft.com/office/drawing/2014/main" id="{A562C4DC-C083-386A-3F11-0105E2993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800" y="21999454"/>
            <a:ext cx="7772400" cy="7315200"/>
          </a:xfrm>
          <a:prstGeom prst="rect">
            <a:avLst/>
          </a:prstGeom>
        </p:spPr>
      </p:pic>
      <p:pic>
        <p:nvPicPr>
          <p:cNvPr id="53" name="Picture 52" descr="Chart, scatter chart&#10;&#10;Description automatically generated">
            <a:extLst>
              <a:ext uri="{FF2B5EF4-FFF2-40B4-BE49-F238E27FC236}">
                <a16:creationId xmlns:a16="http://schemas.microsoft.com/office/drawing/2014/main" id="{61259219-1651-81BE-7FF8-1FFB8687D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0" y="22074009"/>
            <a:ext cx="7772400" cy="7315200"/>
          </a:xfrm>
          <a:prstGeom prst="rect">
            <a:avLst/>
          </a:prstGeom>
        </p:spPr>
      </p:pic>
      <p:pic>
        <p:nvPicPr>
          <p:cNvPr id="66" name="Picture 65" descr="Chart, scatter chart&#10;&#10;Description automatically generated">
            <a:extLst>
              <a:ext uri="{FF2B5EF4-FFF2-40B4-BE49-F238E27FC236}">
                <a16:creationId xmlns:a16="http://schemas.microsoft.com/office/drawing/2014/main" id="{503850CE-727F-F12C-04AB-D5E2313DB2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900" y="8153400"/>
            <a:ext cx="7772400" cy="7315200"/>
          </a:xfrm>
          <a:prstGeom prst="rect">
            <a:avLst/>
          </a:prstGeom>
        </p:spPr>
      </p:pic>
      <p:pic>
        <p:nvPicPr>
          <p:cNvPr id="70" name="Picture 69" descr="Chart, scatter chart&#10;&#10;Description automatically generated">
            <a:extLst>
              <a:ext uri="{FF2B5EF4-FFF2-40B4-BE49-F238E27FC236}">
                <a16:creationId xmlns:a16="http://schemas.microsoft.com/office/drawing/2014/main" id="{3D9F1DF4-7B9E-4B82-7DFA-5EF7A760E8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964" y="8034999"/>
            <a:ext cx="7772400" cy="73152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3960F23-5A1D-C7F1-3D20-187801539EEA}"/>
              </a:ext>
            </a:extLst>
          </p:cNvPr>
          <p:cNvGrpSpPr/>
          <p:nvPr/>
        </p:nvGrpSpPr>
        <p:grpSpPr>
          <a:xfrm>
            <a:off x="34518600" y="15697200"/>
            <a:ext cx="10972800" cy="5070316"/>
            <a:chOff x="34518600" y="15697200"/>
            <a:chExt cx="10972800" cy="5070316"/>
          </a:xfrm>
        </p:grpSpPr>
        <p:pic>
          <p:nvPicPr>
            <p:cNvPr id="56" name="Picture 55" descr="Chart, scatter chart&#10;&#10;Description automatically generated">
              <a:extLst>
                <a:ext uri="{FF2B5EF4-FFF2-40B4-BE49-F238E27FC236}">
                  <a16:creationId xmlns:a16="http://schemas.microsoft.com/office/drawing/2014/main" id="{3F60291D-F2B5-C71B-4381-FB2E3F70C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8600" y="15697200"/>
              <a:ext cx="10972800" cy="4800600"/>
            </a:xfrm>
            <a:prstGeom prst="rect">
              <a:avLst/>
            </a:prstGeom>
          </p:spPr>
        </p:pic>
        <p:pic>
          <p:nvPicPr>
            <p:cNvPr id="72" name="Picture 71" descr="Chart, scatter chart&#10;&#10;Description automatically generated">
              <a:extLst>
                <a:ext uri="{FF2B5EF4-FFF2-40B4-BE49-F238E27FC236}">
                  <a16:creationId xmlns:a16="http://schemas.microsoft.com/office/drawing/2014/main" id="{8C302E66-490B-87D2-E552-C68E32A2C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816"/>
            <a:stretch/>
          </p:blipFill>
          <p:spPr>
            <a:xfrm>
              <a:off x="36957000" y="20421600"/>
              <a:ext cx="5943600" cy="3459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11863</TotalTime>
  <Words>759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Demi</vt:lpstr>
      <vt:lpstr>Franklin Gothic Medium</vt:lpstr>
      <vt:lpstr>Franklin Gothic Medium Cond</vt:lpstr>
      <vt:lpstr>Office Theme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Samantha Nicole Hauser</cp:lastModifiedBy>
  <cp:revision>388</cp:revision>
  <cp:lastPrinted>2019-02-09T22:58:22Z</cp:lastPrinted>
  <dcterms:modified xsi:type="dcterms:W3CDTF">2023-02-03T13:57:14Z</dcterms:modified>
  <cp:category>science research poster</cp:category>
</cp:coreProperties>
</file>