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64" r:id="rId3"/>
    <p:sldId id="257" r:id="rId4"/>
    <p:sldId id="272" r:id="rId5"/>
    <p:sldId id="273" r:id="rId6"/>
    <p:sldId id="260" r:id="rId7"/>
    <p:sldId id="258" r:id="rId8"/>
    <p:sldId id="259" r:id="rId9"/>
    <p:sldId id="281" r:id="rId10"/>
    <p:sldId id="271" r:id="rId11"/>
    <p:sldId id="282" r:id="rId12"/>
    <p:sldId id="261" r:id="rId13"/>
    <p:sldId id="275" r:id="rId14"/>
    <p:sldId id="276" r:id="rId15"/>
    <p:sldId id="277" r:id="rId16"/>
    <p:sldId id="278" r:id="rId17"/>
    <p:sldId id="279" r:id="rId18"/>
    <p:sldId id="280" r:id="rId19"/>
    <p:sldId id="269" r:id="rId20"/>
    <p:sldId id="263" r:id="rId21"/>
    <p:sldId id="26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6E79"/>
    <a:srgbClr val="5876A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6" autoAdjust="0"/>
    <p:restoredTop sz="94660"/>
  </p:normalViewPr>
  <p:slideViewPr>
    <p:cSldViewPr snapToGrid="0">
      <p:cViewPr>
        <p:scale>
          <a:sx n="42" d="100"/>
          <a:sy n="42" d="100"/>
        </p:scale>
        <p:origin x="120" y="9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6D0097-9CFB-448B-97BC-9F29EBD3E264}" type="doc">
      <dgm:prSet loTypeId="urn:microsoft.com/office/officeart/2005/8/layout/StepDownProcess" loCatId="process" qsTypeId="urn:microsoft.com/office/officeart/2005/8/quickstyle/simple1" qsCatId="simple" csTypeId="urn:microsoft.com/office/officeart/2005/8/colors/accent5_3" csCatId="accent5" phldr="1"/>
      <dgm:spPr/>
      <dgm:t>
        <a:bodyPr/>
        <a:lstStyle/>
        <a:p>
          <a:endParaRPr lang="en-US"/>
        </a:p>
      </dgm:t>
    </dgm:pt>
    <dgm:pt modelId="{111F4CD1-C13D-45EE-9F9D-F1F86F0C1BFA}">
      <dgm:prSet phldrT="[Text]"/>
      <dgm:spPr/>
      <dgm:t>
        <a:bodyPr/>
        <a:lstStyle/>
        <a:p>
          <a:r>
            <a:rPr lang="en-US" dirty="0"/>
            <a:t>Data Collection</a:t>
          </a:r>
        </a:p>
      </dgm:t>
    </dgm:pt>
    <dgm:pt modelId="{78D26E4A-FB02-4D38-9650-5B632E690879}" type="parTrans" cxnId="{9E26E8CC-6BBB-48F7-8B01-141B6D77FE1B}">
      <dgm:prSet/>
      <dgm:spPr/>
      <dgm:t>
        <a:bodyPr/>
        <a:lstStyle/>
        <a:p>
          <a:endParaRPr lang="en-US"/>
        </a:p>
      </dgm:t>
    </dgm:pt>
    <dgm:pt modelId="{823823F0-2A1D-48C6-911D-7E8BAF4E1B32}" type="sibTrans" cxnId="{9E26E8CC-6BBB-48F7-8B01-141B6D77FE1B}">
      <dgm:prSet/>
      <dgm:spPr/>
      <dgm:t>
        <a:bodyPr/>
        <a:lstStyle/>
        <a:p>
          <a:endParaRPr lang="en-US"/>
        </a:p>
      </dgm:t>
    </dgm:pt>
    <dgm:pt modelId="{135791E0-DC78-418C-A543-6480B69FF849}">
      <dgm:prSet phldrT="[Text]"/>
      <dgm:spPr/>
      <dgm:t>
        <a:bodyPr/>
        <a:lstStyle/>
        <a:p>
          <a:r>
            <a:rPr lang="en-US" dirty="0"/>
            <a:t>Pre-exposure</a:t>
          </a:r>
        </a:p>
      </dgm:t>
    </dgm:pt>
    <dgm:pt modelId="{D9BF5B29-B9F1-4062-BBEA-6DC12015F154}" type="parTrans" cxnId="{5993C134-2E35-4E59-99C5-9085F846A2C6}">
      <dgm:prSet/>
      <dgm:spPr/>
      <dgm:t>
        <a:bodyPr/>
        <a:lstStyle/>
        <a:p>
          <a:endParaRPr lang="en-US"/>
        </a:p>
      </dgm:t>
    </dgm:pt>
    <dgm:pt modelId="{0C978D6D-B59E-41DE-B85C-FB554B130CF8}" type="sibTrans" cxnId="{5993C134-2E35-4E59-99C5-9085F846A2C6}">
      <dgm:prSet/>
      <dgm:spPr/>
      <dgm:t>
        <a:bodyPr/>
        <a:lstStyle/>
        <a:p>
          <a:endParaRPr lang="en-US"/>
        </a:p>
      </dgm:t>
    </dgm:pt>
    <dgm:pt modelId="{D57E026B-ED06-46F0-B661-86D1EEA9EDA2}">
      <dgm:prSet phldrT="[Text]"/>
      <dgm:spPr/>
      <dgm:t>
        <a:bodyPr/>
        <a:lstStyle/>
        <a:p>
          <a:r>
            <a:rPr lang="en-US" dirty="0"/>
            <a:t>Data Processing</a:t>
          </a:r>
        </a:p>
      </dgm:t>
    </dgm:pt>
    <dgm:pt modelId="{40EFD173-5C9B-43C1-BDA3-2B67E802E983}" type="parTrans" cxnId="{667DDCD4-9F57-4292-B727-ACDE44B01A27}">
      <dgm:prSet/>
      <dgm:spPr/>
      <dgm:t>
        <a:bodyPr/>
        <a:lstStyle/>
        <a:p>
          <a:endParaRPr lang="en-US"/>
        </a:p>
      </dgm:t>
    </dgm:pt>
    <dgm:pt modelId="{68DC091C-D85E-4752-8D20-E443D7C76941}" type="sibTrans" cxnId="{667DDCD4-9F57-4292-B727-ACDE44B01A27}">
      <dgm:prSet/>
      <dgm:spPr/>
      <dgm:t>
        <a:bodyPr/>
        <a:lstStyle/>
        <a:p>
          <a:endParaRPr lang="en-US"/>
        </a:p>
      </dgm:t>
    </dgm:pt>
    <dgm:pt modelId="{E5055B56-57CE-41EE-8D6C-6D347C318BCD}">
      <dgm:prSet phldrT="[Text]"/>
      <dgm:spPr/>
      <dgm:t>
        <a:bodyPr/>
        <a:lstStyle/>
        <a:p>
          <a:r>
            <a:rPr lang="en-US" dirty="0"/>
            <a:t>Calculate thresholds</a:t>
          </a:r>
        </a:p>
      </dgm:t>
    </dgm:pt>
    <dgm:pt modelId="{A88253BD-F084-43A4-B198-D0EA2C41DE44}" type="parTrans" cxnId="{73E6C2BF-A537-4F09-BFBD-33FA2A25AA44}">
      <dgm:prSet/>
      <dgm:spPr/>
      <dgm:t>
        <a:bodyPr/>
        <a:lstStyle/>
        <a:p>
          <a:endParaRPr lang="en-US"/>
        </a:p>
      </dgm:t>
    </dgm:pt>
    <dgm:pt modelId="{8D44E179-42E0-4B09-81DB-2F06833166A9}" type="sibTrans" cxnId="{73E6C2BF-A537-4F09-BFBD-33FA2A25AA44}">
      <dgm:prSet/>
      <dgm:spPr/>
      <dgm:t>
        <a:bodyPr/>
        <a:lstStyle/>
        <a:p>
          <a:endParaRPr lang="en-US"/>
        </a:p>
      </dgm:t>
    </dgm:pt>
    <dgm:pt modelId="{F04990F3-3E27-4C2F-9359-B20FC14BC1C7}">
      <dgm:prSet phldrT="[Text]"/>
      <dgm:spPr/>
      <dgm:t>
        <a:bodyPr/>
        <a:lstStyle/>
        <a:p>
          <a:r>
            <a:rPr lang="en-US" dirty="0"/>
            <a:t>Selection of Relevant Variables</a:t>
          </a:r>
        </a:p>
      </dgm:t>
    </dgm:pt>
    <dgm:pt modelId="{524E5EC6-7120-4294-8972-47670FB05A4B}" type="parTrans" cxnId="{F68D2F9D-5A8D-452A-BFB7-731EFA4576AD}">
      <dgm:prSet/>
      <dgm:spPr/>
      <dgm:t>
        <a:bodyPr/>
        <a:lstStyle/>
        <a:p>
          <a:endParaRPr lang="en-US"/>
        </a:p>
      </dgm:t>
    </dgm:pt>
    <dgm:pt modelId="{428F068F-CD1D-4C4D-AF24-0E3C4B309FE7}" type="sibTrans" cxnId="{F68D2F9D-5A8D-452A-BFB7-731EFA4576AD}">
      <dgm:prSet/>
      <dgm:spPr/>
      <dgm:t>
        <a:bodyPr/>
        <a:lstStyle/>
        <a:p>
          <a:endParaRPr lang="en-US"/>
        </a:p>
      </dgm:t>
    </dgm:pt>
    <dgm:pt modelId="{83C3AF85-093C-4EB2-8967-FF7BC5EDA37A}">
      <dgm:prSet phldrT="[Text]"/>
      <dgm:spPr/>
      <dgm:t>
        <a:bodyPr/>
        <a:lstStyle/>
        <a:p>
          <a:r>
            <a:rPr lang="en-US" dirty="0"/>
            <a:t>Multiple frequencies?</a:t>
          </a:r>
        </a:p>
      </dgm:t>
    </dgm:pt>
    <dgm:pt modelId="{C9D42BBA-48E6-4F8F-9603-D5B9F9E2C67F}" type="parTrans" cxnId="{20927F5B-821F-4732-A7C1-41A37AEEB49F}">
      <dgm:prSet/>
      <dgm:spPr/>
      <dgm:t>
        <a:bodyPr/>
        <a:lstStyle/>
        <a:p>
          <a:endParaRPr lang="en-US"/>
        </a:p>
      </dgm:t>
    </dgm:pt>
    <dgm:pt modelId="{0F7485F2-B663-47F4-9CCE-2983E673CF8F}" type="sibTrans" cxnId="{20927F5B-821F-4732-A7C1-41A37AEEB49F}">
      <dgm:prSet/>
      <dgm:spPr/>
      <dgm:t>
        <a:bodyPr/>
        <a:lstStyle/>
        <a:p>
          <a:endParaRPr lang="en-US"/>
        </a:p>
      </dgm:t>
    </dgm:pt>
    <dgm:pt modelId="{9B58D3D3-0878-4854-BD71-E685C6006D20}">
      <dgm:prSet phldrT="[Text]"/>
      <dgm:spPr/>
      <dgm:t>
        <a:bodyPr/>
        <a:lstStyle/>
        <a:p>
          <a:r>
            <a:rPr lang="en-US" dirty="0"/>
            <a:t>Post-exposure</a:t>
          </a:r>
        </a:p>
      </dgm:t>
    </dgm:pt>
    <dgm:pt modelId="{82254911-7254-484B-A469-A9BFF22E173C}" type="parTrans" cxnId="{0E44FAB1-F2D6-44B3-8E32-33C80803F70C}">
      <dgm:prSet/>
      <dgm:spPr/>
      <dgm:t>
        <a:bodyPr/>
        <a:lstStyle/>
        <a:p>
          <a:endParaRPr lang="en-US"/>
        </a:p>
      </dgm:t>
    </dgm:pt>
    <dgm:pt modelId="{486C99BF-7BAF-436D-BCA7-C0A79744BAB3}" type="sibTrans" cxnId="{0E44FAB1-F2D6-44B3-8E32-33C80803F70C}">
      <dgm:prSet/>
      <dgm:spPr/>
      <dgm:t>
        <a:bodyPr/>
        <a:lstStyle/>
        <a:p>
          <a:endParaRPr lang="en-US"/>
        </a:p>
      </dgm:t>
    </dgm:pt>
    <dgm:pt modelId="{4E9040EC-C4C1-49BE-A0A3-AFB6AF6566A6}">
      <dgm:prSet phldrT="[Text]"/>
      <dgm:spPr/>
      <dgm:t>
        <a:bodyPr/>
        <a:lstStyle/>
        <a:p>
          <a:r>
            <a:rPr lang="en-US" dirty="0"/>
            <a:t>Convert from mic response</a:t>
          </a:r>
        </a:p>
      </dgm:t>
    </dgm:pt>
    <dgm:pt modelId="{09094478-F5E0-4ABB-9EF7-CE649F5F33B0}" type="parTrans" cxnId="{3AAB9C84-7B3E-4C93-B7F8-3BB9E9CB723E}">
      <dgm:prSet/>
      <dgm:spPr/>
      <dgm:t>
        <a:bodyPr/>
        <a:lstStyle/>
        <a:p>
          <a:endParaRPr lang="en-US"/>
        </a:p>
      </dgm:t>
    </dgm:pt>
    <dgm:pt modelId="{3FCB9353-FD65-44DD-9538-707BF3E86DB6}" type="sibTrans" cxnId="{3AAB9C84-7B3E-4C93-B7F8-3BB9E9CB723E}">
      <dgm:prSet/>
      <dgm:spPr/>
      <dgm:t>
        <a:bodyPr/>
        <a:lstStyle/>
        <a:p>
          <a:endParaRPr lang="en-US"/>
        </a:p>
      </dgm:t>
    </dgm:pt>
    <dgm:pt modelId="{9AEC24E8-755E-400C-B211-28101ACB84FC}">
      <dgm:prSet phldrT="[Text]"/>
      <dgm:spPr/>
      <dgm:t>
        <a:bodyPr/>
        <a:lstStyle/>
        <a:p>
          <a:r>
            <a:rPr lang="en-US" dirty="0"/>
            <a:t>Sum or individual points?</a:t>
          </a:r>
        </a:p>
      </dgm:t>
    </dgm:pt>
    <dgm:pt modelId="{462CB4E5-4D90-4D33-A293-ED5636A6CE67}" type="parTrans" cxnId="{73EE24BC-2804-4A98-99CF-12A7781A479F}">
      <dgm:prSet/>
      <dgm:spPr/>
      <dgm:t>
        <a:bodyPr/>
        <a:lstStyle/>
        <a:p>
          <a:endParaRPr lang="en-US"/>
        </a:p>
      </dgm:t>
    </dgm:pt>
    <dgm:pt modelId="{FDD2F10D-6EB7-4F17-8B98-FFB6666E4F28}" type="sibTrans" cxnId="{73EE24BC-2804-4A98-99CF-12A7781A479F}">
      <dgm:prSet/>
      <dgm:spPr/>
      <dgm:t>
        <a:bodyPr/>
        <a:lstStyle/>
        <a:p>
          <a:endParaRPr lang="en-US"/>
        </a:p>
      </dgm:t>
    </dgm:pt>
    <dgm:pt modelId="{91EC3A16-8399-4377-80F2-680DABB3A4AD}" type="pres">
      <dgm:prSet presAssocID="{316D0097-9CFB-448B-97BC-9F29EBD3E264}" presName="rootnode" presStyleCnt="0">
        <dgm:presLayoutVars>
          <dgm:chMax/>
          <dgm:chPref/>
          <dgm:dir/>
          <dgm:animLvl val="lvl"/>
        </dgm:presLayoutVars>
      </dgm:prSet>
      <dgm:spPr/>
    </dgm:pt>
    <dgm:pt modelId="{6A818D36-3D56-44AC-9FC2-090C721606CD}" type="pres">
      <dgm:prSet presAssocID="{111F4CD1-C13D-45EE-9F9D-F1F86F0C1BFA}" presName="composite" presStyleCnt="0"/>
      <dgm:spPr/>
    </dgm:pt>
    <dgm:pt modelId="{9AC92D2C-A135-4E3A-9425-E8EE7FAFE58A}" type="pres">
      <dgm:prSet presAssocID="{111F4CD1-C13D-45EE-9F9D-F1F86F0C1BFA}" presName="bentUpArrow1" presStyleLbl="alignImgPlace1" presStyleIdx="0" presStyleCnt="2"/>
      <dgm:spPr/>
    </dgm:pt>
    <dgm:pt modelId="{4F2E6FB9-211E-44B9-8CD3-CA8D467B35FD}" type="pres">
      <dgm:prSet presAssocID="{111F4CD1-C13D-45EE-9F9D-F1F86F0C1BFA}" presName="ParentText" presStyleLbl="node1" presStyleIdx="0" presStyleCnt="3">
        <dgm:presLayoutVars>
          <dgm:chMax val="1"/>
          <dgm:chPref val="1"/>
          <dgm:bulletEnabled val="1"/>
        </dgm:presLayoutVars>
      </dgm:prSet>
      <dgm:spPr/>
    </dgm:pt>
    <dgm:pt modelId="{BFD40F1C-77CA-4349-96E9-5F684D6B5173}" type="pres">
      <dgm:prSet presAssocID="{111F4CD1-C13D-45EE-9F9D-F1F86F0C1BFA}" presName="ChildText" presStyleLbl="revTx" presStyleIdx="0" presStyleCnt="3" custScaleX="222768" custLinFactNeighborX="59007" custLinFactNeighborY="475">
        <dgm:presLayoutVars>
          <dgm:chMax val="0"/>
          <dgm:chPref val="0"/>
          <dgm:bulletEnabled val="1"/>
        </dgm:presLayoutVars>
      </dgm:prSet>
      <dgm:spPr/>
    </dgm:pt>
    <dgm:pt modelId="{5901D71B-C63A-412C-B076-13ABF1FC7F96}" type="pres">
      <dgm:prSet presAssocID="{823823F0-2A1D-48C6-911D-7E8BAF4E1B32}" presName="sibTrans" presStyleCnt="0"/>
      <dgm:spPr/>
    </dgm:pt>
    <dgm:pt modelId="{51B20805-A72B-4BF0-B5D6-63AF87048FCF}" type="pres">
      <dgm:prSet presAssocID="{D57E026B-ED06-46F0-B661-86D1EEA9EDA2}" presName="composite" presStyleCnt="0"/>
      <dgm:spPr/>
    </dgm:pt>
    <dgm:pt modelId="{5F44882E-683E-441A-B746-182600712CB1}" type="pres">
      <dgm:prSet presAssocID="{D57E026B-ED06-46F0-B661-86D1EEA9EDA2}" presName="bentUpArrow1" presStyleLbl="alignImgPlace1" presStyleIdx="1" presStyleCnt="2"/>
      <dgm:spPr/>
    </dgm:pt>
    <dgm:pt modelId="{9C52777A-5223-4E90-BEB1-E674F07F43B0}" type="pres">
      <dgm:prSet presAssocID="{D57E026B-ED06-46F0-B661-86D1EEA9EDA2}" presName="ParentText" presStyleLbl="node1" presStyleIdx="1" presStyleCnt="3">
        <dgm:presLayoutVars>
          <dgm:chMax val="1"/>
          <dgm:chPref val="1"/>
          <dgm:bulletEnabled val="1"/>
        </dgm:presLayoutVars>
      </dgm:prSet>
      <dgm:spPr/>
    </dgm:pt>
    <dgm:pt modelId="{787E1814-8293-4310-A740-DB5DA605718F}" type="pres">
      <dgm:prSet presAssocID="{D57E026B-ED06-46F0-B661-86D1EEA9EDA2}" presName="ChildText" presStyleLbl="revTx" presStyleIdx="1" presStyleCnt="3">
        <dgm:presLayoutVars>
          <dgm:chMax val="0"/>
          <dgm:chPref val="0"/>
          <dgm:bulletEnabled val="1"/>
        </dgm:presLayoutVars>
      </dgm:prSet>
      <dgm:spPr/>
    </dgm:pt>
    <dgm:pt modelId="{F8217D97-3538-4371-8ED4-EC911C4D3BC1}" type="pres">
      <dgm:prSet presAssocID="{68DC091C-D85E-4752-8D20-E443D7C76941}" presName="sibTrans" presStyleCnt="0"/>
      <dgm:spPr/>
    </dgm:pt>
    <dgm:pt modelId="{84586BBD-97C8-45DD-86A6-3EA5CF578DFC}" type="pres">
      <dgm:prSet presAssocID="{F04990F3-3E27-4C2F-9359-B20FC14BC1C7}" presName="composite" presStyleCnt="0"/>
      <dgm:spPr/>
    </dgm:pt>
    <dgm:pt modelId="{9439DC6E-4E5C-4372-9E46-22C4AE534021}" type="pres">
      <dgm:prSet presAssocID="{F04990F3-3E27-4C2F-9359-B20FC14BC1C7}" presName="ParentText" presStyleLbl="node1" presStyleIdx="2" presStyleCnt="3">
        <dgm:presLayoutVars>
          <dgm:chMax val="1"/>
          <dgm:chPref val="1"/>
          <dgm:bulletEnabled val="1"/>
        </dgm:presLayoutVars>
      </dgm:prSet>
      <dgm:spPr/>
    </dgm:pt>
    <dgm:pt modelId="{E5EF981E-FD3E-40CA-A3B7-A540AE1B9904}" type="pres">
      <dgm:prSet presAssocID="{F04990F3-3E27-4C2F-9359-B20FC14BC1C7}" presName="FinalChildText" presStyleLbl="revTx" presStyleIdx="2" presStyleCnt="3">
        <dgm:presLayoutVars>
          <dgm:chMax val="0"/>
          <dgm:chPref val="0"/>
          <dgm:bulletEnabled val="1"/>
        </dgm:presLayoutVars>
      </dgm:prSet>
      <dgm:spPr/>
    </dgm:pt>
  </dgm:ptLst>
  <dgm:cxnLst>
    <dgm:cxn modelId="{E17BC400-224F-44A4-A39E-40B27D55837D}" type="presOf" srcId="{111F4CD1-C13D-45EE-9F9D-F1F86F0C1BFA}" destId="{4F2E6FB9-211E-44B9-8CD3-CA8D467B35FD}" srcOrd="0" destOrd="0" presId="urn:microsoft.com/office/officeart/2005/8/layout/StepDownProcess"/>
    <dgm:cxn modelId="{D969230C-0B26-4DB0-B1A1-1C56D1FE398F}" type="presOf" srcId="{4E9040EC-C4C1-49BE-A0A3-AFB6AF6566A6}" destId="{787E1814-8293-4310-A740-DB5DA605718F}" srcOrd="0" destOrd="0" presId="urn:microsoft.com/office/officeart/2005/8/layout/StepDownProcess"/>
    <dgm:cxn modelId="{5993C134-2E35-4E59-99C5-9085F846A2C6}" srcId="{111F4CD1-C13D-45EE-9F9D-F1F86F0C1BFA}" destId="{135791E0-DC78-418C-A543-6480B69FF849}" srcOrd="0" destOrd="0" parTransId="{D9BF5B29-B9F1-4062-BBEA-6DC12015F154}" sibTransId="{0C978D6D-B59E-41DE-B85C-FB554B130CF8}"/>
    <dgm:cxn modelId="{7EE53A3B-3169-4943-8168-2DA0E4709B54}" type="presOf" srcId="{83C3AF85-093C-4EB2-8967-FF7BC5EDA37A}" destId="{E5EF981E-FD3E-40CA-A3B7-A540AE1B9904}" srcOrd="0" destOrd="0" presId="urn:microsoft.com/office/officeart/2005/8/layout/StepDownProcess"/>
    <dgm:cxn modelId="{7D5C953C-931B-444E-B5E1-7A66607276E2}" type="presOf" srcId="{D57E026B-ED06-46F0-B661-86D1EEA9EDA2}" destId="{9C52777A-5223-4E90-BEB1-E674F07F43B0}" srcOrd="0" destOrd="0" presId="urn:microsoft.com/office/officeart/2005/8/layout/StepDownProcess"/>
    <dgm:cxn modelId="{20927F5B-821F-4732-A7C1-41A37AEEB49F}" srcId="{F04990F3-3E27-4C2F-9359-B20FC14BC1C7}" destId="{83C3AF85-093C-4EB2-8967-FF7BC5EDA37A}" srcOrd="0" destOrd="0" parTransId="{C9D42BBA-48E6-4F8F-9603-D5B9F9E2C67F}" sibTransId="{0F7485F2-B663-47F4-9CCE-2983E673CF8F}"/>
    <dgm:cxn modelId="{CCACF77F-B955-4A35-B52D-3B0E7DA3F599}" type="presOf" srcId="{316D0097-9CFB-448B-97BC-9F29EBD3E264}" destId="{91EC3A16-8399-4377-80F2-680DABB3A4AD}" srcOrd="0" destOrd="0" presId="urn:microsoft.com/office/officeart/2005/8/layout/StepDownProcess"/>
    <dgm:cxn modelId="{3AAB9C84-7B3E-4C93-B7F8-3BB9E9CB723E}" srcId="{D57E026B-ED06-46F0-B661-86D1EEA9EDA2}" destId="{4E9040EC-C4C1-49BE-A0A3-AFB6AF6566A6}" srcOrd="0" destOrd="0" parTransId="{09094478-F5E0-4ABB-9EF7-CE649F5F33B0}" sibTransId="{3FCB9353-FD65-44DD-9538-707BF3E86DB6}"/>
    <dgm:cxn modelId="{A6336189-4A0E-4C18-93DD-814D9C66E2AC}" type="presOf" srcId="{9B58D3D3-0878-4854-BD71-E685C6006D20}" destId="{BFD40F1C-77CA-4349-96E9-5F684D6B5173}" srcOrd="0" destOrd="1" presId="urn:microsoft.com/office/officeart/2005/8/layout/StepDownProcess"/>
    <dgm:cxn modelId="{F68D2F9D-5A8D-452A-BFB7-731EFA4576AD}" srcId="{316D0097-9CFB-448B-97BC-9F29EBD3E264}" destId="{F04990F3-3E27-4C2F-9359-B20FC14BC1C7}" srcOrd="2" destOrd="0" parTransId="{524E5EC6-7120-4294-8972-47670FB05A4B}" sibTransId="{428F068F-CD1D-4C4D-AF24-0E3C4B309FE7}"/>
    <dgm:cxn modelId="{87727DA5-AB56-4894-BC1A-DFB7848C0052}" type="presOf" srcId="{F04990F3-3E27-4C2F-9359-B20FC14BC1C7}" destId="{9439DC6E-4E5C-4372-9E46-22C4AE534021}" srcOrd="0" destOrd="0" presId="urn:microsoft.com/office/officeart/2005/8/layout/StepDownProcess"/>
    <dgm:cxn modelId="{3217FAAB-18E9-471E-BDF6-F05D09BDBBA1}" type="presOf" srcId="{9AEC24E8-755E-400C-B211-28101ACB84FC}" destId="{E5EF981E-FD3E-40CA-A3B7-A540AE1B9904}" srcOrd="0" destOrd="1" presId="urn:microsoft.com/office/officeart/2005/8/layout/StepDownProcess"/>
    <dgm:cxn modelId="{0E44FAB1-F2D6-44B3-8E32-33C80803F70C}" srcId="{111F4CD1-C13D-45EE-9F9D-F1F86F0C1BFA}" destId="{9B58D3D3-0878-4854-BD71-E685C6006D20}" srcOrd="1" destOrd="0" parTransId="{82254911-7254-484B-A469-A9BFF22E173C}" sibTransId="{486C99BF-7BAF-436D-BCA7-C0A79744BAB3}"/>
    <dgm:cxn modelId="{73EE24BC-2804-4A98-99CF-12A7781A479F}" srcId="{F04990F3-3E27-4C2F-9359-B20FC14BC1C7}" destId="{9AEC24E8-755E-400C-B211-28101ACB84FC}" srcOrd="1" destOrd="0" parTransId="{462CB4E5-4D90-4D33-A293-ED5636A6CE67}" sibTransId="{FDD2F10D-6EB7-4F17-8B98-FFB6666E4F28}"/>
    <dgm:cxn modelId="{73E6C2BF-A537-4F09-BFBD-33FA2A25AA44}" srcId="{D57E026B-ED06-46F0-B661-86D1EEA9EDA2}" destId="{E5055B56-57CE-41EE-8D6C-6D347C318BCD}" srcOrd="1" destOrd="0" parTransId="{A88253BD-F084-43A4-B198-D0EA2C41DE44}" sibTransId="{8D44E179-42E0-4B09-81DB-2F06833166A9}"/>
    <dgm:cxn modelId="{9E26E8CC-6BBB-48F7-8B01-141B6D77FE1B}" srcId="{316D0097-9CFB-448B-97BC-9F29EBD3E264}" destId="{111F4CD1-C13D-45EE-9F9D-F1F86F0C1BFA}" srcOrd="0" destOrd="0" parTransId="{78D26E4A-FB02-4D38-9650-5B632E690879}" sibTransId="{823823F0-2A1D-48C6-911D-7E8BAF4E1B32}"/>
    <dgm:cxn modelId="{667DDCD4-9F57-4292-B727-ACDE44B01A27}" srcId="{316D0097-9CFB-448B-97BC-9F29EBD3E264}" destId="{D57E026B-ED06-46F0-B661-86D1EEA9EDA2}" srcOrd="1" destOrd="0" parTransId="{40EFD173-5C9B-43C1-BDA3-2B67E802E983}" sibTransId="{68DC091C-D85E-4752-8D20-E443D7C76941}"/>
    <dgm:cxn modelId="{314BECFA-A11D-4F60-9255-D382BFDAE454}" type="presOf" srcId="{135791E0-DC78-418C-A543-6480B69FF849}" destId="{BFD40F1C-77CA-4349-96E9-5F684D6B5173}" srcOrd="0" destOrd="0" presId="urn:microsoft.com/office/officeart/2005/8/layout/StepDownProcess"/>
    <dgm:cxn modelId="{ABEAE9FB-8F5D-46F6-87AC-D0A9647B6556}" type="presOf" srcId="{E5055B56-57CE-41EE-8D6C-6D347C318BCD}" destId="{787E1814-8293-4310-A740-DB5DA605718F}" srcOrd="0" destOrd="1" presId="urn:microsoft.com/office/officeart/2005/8/layout/StepDownProcess"/>
    <dgm:cxn modelId="{C8540309-3659-45BD-9AFF-6A0B9FAF58AE}" type="presParOf" srcId="{91EC3A16-8399-4377-80F2-680DABB3A4AD}" destId="{6A818D36-3D56-44AC-9FC2-090C721606CD}" srcOrd="0" destOrd="0" presId="urn:microsoft.com/office/officeart/2005/8/layout/StepDownProcess"/>
    <dgm:cxn modelId="{96E1F405-43F9-40F2-A550-1DE60AFC1CF7}" type="presParOf" srcId="{6A818D36-3D56-44AC-9FC2-090C721606CD}" destId="{9AC92D2C-A135-4E3A-9425-E8EE7FAFE58A}" srcOrd="0" destOrd="0" presId="urn:microsoft.com/office/officeart/2005/8/layout/StepDownProcess"/>
    <dgm:cxn modelId="{59B65907-B1D1-4CB1-9148-7684C8479DFD}" type="presParOf" srcId="{6A818D36-3D56-44AC-9FC2-090C721606CD}" destId="{4F2E6FB9-211E-44B9-8CD3-CA8D467B35FD}" srcOrd="1" destOrd="0" presId="urn:microsoft.com/office/officeart/2005/8/layout/StepDownProcess"/>
    <dgm:cxn modelId="{BF4F7DAA-CA96-437D-9778-C137ED1A28D0}" type="presParOf" srcId="{6A818D36-3D56-44AC-9FC2-090C721606CD}" destId="{BFD40F1C-77CA-4349-96E9-5F684D6B5173}" srcOrd="2" destOrd="0" presId="urn:microsoft.com/office/officeart/2005/8/layout/StepDownProcess"/>
    <dgm:cxn modelId="{23A80097-D162-40FD-941F-13FF779F1B24}" type="presParOf" srcId="{91EC3A16-8399-4377-80F2-680DABB3A4AD}" destId="{5901D71B-C63A-412C-B076-13ABF1FC7F96}" srcOrd="1" destOrd="0" presId="urn:microsoft.com/office/officeart/2005/8/layout/StepDownProcess"/>
    <dgm:cxn modelId="{C070F3C4-EC81-4FFE-BBF4-8487E9312587}" type="presParOf" srcId="{91EC3A16-8399-4377-80F2-680DABB3A4AD}" destId="{51B20805-A72B-4BF0-B5D6-63AF87048FCF}" srcOrd="2" destOrd="0" presId="urn:microsoft.com/office/officeart/2005/8/layout/StepDownProcess"/>
    <dgm:cxn modelId="{15BD6C69-AD0E-44E7-9E66-00D485F395D9}" type="presParOf" srcId="{51B20805-A72B-4BF0-B5D6-63AF87048FCF}" destId="{5F44882E-683E-441A-B746-182600712CB1}" srcOrd="0" destOrd="0" presId="urn:microsoft.com/office/officeart/2005/8/layout/StepDownProcess"/>
    <dgm:cxn modelId="{186FA7FD-F3B4-44AB-A4C3-AD3B58F2A6C1}" type="presParOf" srcId="{51B20805-A72B-4BF0-B5D6-63AF87048FCF}" destId="{9C52777A-5223-4E90-BEB1-E674F07F43B0}" srcOrd="1" destOrd="0" presId="urn:microsoft.com/office/officeart/2005/8/layout/StepDownProcess"/>
    <dgm:cxn modelId="{ABAE4025-CEC5-4070-9C0E-F1E693028DE3}" type="presParOf" srcId="{51B20805-A72B-4BF0-B5D6-63AF87048FCF}" destId="{787E1814-8293-4310-A740-DB5DA605718F}" srcOrd="2" destOrd="0" presId="urn:microsoft.com/office/officeart/2005/8/layout/StepDownProcess"/>
    <dgm:cxn modelId="{B58E4A86-E541-46E8-B9EA-7D65B27EC0C3}" type="presParOf" srcId="{91EC3A16-8399-4377-80F2-680DABB3A4AD}" destId="{F8217D97-3538-4371-8ED4-EC911C4D3BC1}" srcOrd="3" destOrd="0" presId="urn:microsoft.com/office/officeart/2005/8/layout/StepDownProcess"/>
    <dgm:cxn modelId="{A6CC7DCF-AA67-41CE-8EA3-4F710DE1B3EE}" type="presParOf" srcId="{91EC3A16-8399-4377-80F2-680DABB3A4AD}" destId="{84586BBD-97C8-45DD-86A6-3EA5CF578DFC}" srcOrd="4" destOrd="0" presId="urn:microsoft.com/office/officeart/2005/8/layout/StepDownProcess"/>
    <dgm:cxn modelId="{F08C1AD1-B8D9-4DEC-8113-EB66B410CFA2}" type="presParOf" srcId="{84586BBD-97C8-45DD-86A6-3EA5CF578DFC}" destId="{9439DC6E-4E5C-4372-9E46-22C4AE534021}" srcOrd="0" destOrd="0" presId="urn:microsoft.com/office/officeart/2005/8/layout/StepDownProcess"/>
    <dgm:cxn modelId="{A1239E90-7062-4E02-84B5-2C0C7EBE071F}" type="presParOf" srcId="{84586BBD-97C8-45DD-86A6-3EA5CF578DFC}" destId="{E5EF981E-FD3E-40CA-A3B7-A540AE1B9904}"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6D0097-9CFB-448B-97BC-9F29EBD3E264}" type="doc">
      <dgm:prSet loTypeId="urn:microsoft.com/office/officeart/2005/8/layout/StepDownProcess" loCatId="process" qsTypeId="urn:microsoft.com/office/officeart/2005/8/quickstyle/simple1" qsCatId="simple" csTypeId="urn:microsoft.com/office/officeart/2005/8/colors/accent5_3" csCatId="accent5" phldr="1"/>
      <dgm:spPr/>
      <dgm:t>
        <a:bodyPr/>
        <a:lstStyle/>
        <a:p>
          <a:endParaRPr lang="en-US"/>
        </a:p>
      </dgm:t>
    </dgm:pt>
    <dgm:pt modelId="{111F4CD1-C13D-45EE-9F9D-F1F86F0C1BFA}">
      <dgm:prSet phldrT="[Text]"/>
      <dgm:spPr/>
      <dgm:t>
        <a:bodyPr/>
        <a:lstStyle/>
        <a:p>
          <a:r>
            <a:rPr lang="en-US" dirty="0"/>
            <a:t>Data Collection</a:t>
          </a:r>
        </a:p>
      </dgm:t>
    </dgm:pt>
    <dgm:pt modelId="{78D26E4A-FB02-4D38-9650-5B632E690879}" type="parTrans" cxnId="{9E26E8CC-6BBB-48F7-8B01-141B6D77FE1B}">
      <dgm:prSet/>
      <dgm:spPr/>
      <dgm:t>
        <a:bodyPr/>
        <a:lstStyle/>
        <a:p>
          <a:endParaRPr lang="en-US"/>
        </a:p>
      </dgm:t>
    </dgm:pt>
    <dgm:pt modelId="{823823F0-2A1D-48C6-911D-7E8BAF4E1B32}" type="sibTrans" cxnId="{9E26E8CC-6BBB-48F7-8B01-141B6D77FE1B}">
      <dgm:prSet/>
      <dgm:spPr/>
      <dgm:t>
        <a:bodyPr/>
        <a:lstStyle/>
        <a:p>
          <a:endParaRPr lang="en-US"/>
        </a:p>
      </dgm:t>
    </dgm:pt>
    <dgm:pt modelId="{135791E0-DC78-418C-A543-6480B69FF849}">
      <dgm:prSet phldrT="[Text]"/>
      <dgm:spPr/>
      <dgm:t>
        <a:bodyPr/>
        <a:lstStyle/>
        <a:p>
          <a:r>
            <a:rPr lang="en-US" dirty="0"/>
            <a:t>Pre-exposure</a:t>
          </a:r>
        </a:p>
      </dgm:t>
    </dgm:pt>
    <dgm:pt modelId="{D9BF5B29-B9F1-4062-BBEA-6DC12015F154}" type="parTrans" cxnId="{5993C134-2E35-4E59-99C5-9085F846A2C6}">
      <dgm:prSet/>
      <dgm:spPr/>
      <dgm:t>
        <a:bodyPr/>
        <a:lstStyle/>
        <a:p>
          <a:endParaRPr lang="en-US"/>
        </a:p>
      </dgm:t>
    </dgm:pt>
    <dgm:pt modelId="{0C978D6D-B59E-41DE-B85C-FB554B130CF8}" type="sibTrans" cxnId="{5993C134-2E35-4E59-99C5-9085F846A2C6}">
      <dgm:prSet/>
      <dgm:spPr/>
      <dgm:t>
        <a:bodyPr/>
        <a:lstStyle/>
        <a:p>
          <a:endParaRPr lang="en-US"/>
        </a:p>
      </dgm:t>
    </dgm:pt>
    <dgm:pt modelId="{D57E026B-ED06-46F0-B661-86D1EEA9EDA2}">
      <dgm:prSet phldrT="[Text]"/>
      <dgm:spPr/>
      <dgm:t>
        <a:bodyPr/>
        <a:lstStyle/>
        <a:p>
          <a:r>
            <a:rPr lang="en-US" dirty="0"/>
            <a:t>Data Processing</a:t>
          </a:r>
        </a:p>
      </dgm:t>
    </dgm:pt>
    <dgm:pt modelId="{40EFD173-5C9B-43C1-BDA3-2B67E802E983}" type="parTrans" cxnId="{667DDCD4-9F57-4292-B727-ACDE44B01A27}">
      <dgm:prSet/>
      <dgm:spPr/>
      <dgm:t>
        <a:bodyPr/>
        <a:lstStyle/>
        <a:p>
          <a:endParaRPr lang="en-US"/>
        </a:p>
      </dgm:t>
    </dgm:pt>
    <dgm:pt modelId="{68DC091C-D85E-4752-8D20-E443D7C76941}" type="sibTrans" cxnId="{667DDCD4-9F57-4292-B727-ACDE44B01A27}">
      <dgm:prSet/>
      <dgm:spPr/>
      <dgm:t>
        <a:bodyPr/>
        <a:lstStyle/>
        <a:p>
          <a:endParaRPr lang="en-US"/>
        </a:p>
      </dgm:t>
    </dgm:pt>
    <dgm:pt modelId="{E5055B56-57CE-41EE-8D6C-6D347C318BCD}">
      <dgm:prSet phldrT="[Text]"/>
      <dgm:spPr/>
      <dgm:t>
        <a:bodyPr/>
        <a:lstStyle/>
        <a:p>
          <a:r>
            <a:rPr lang="en-US" dirty="0"/>
            <a:t>Calculate thresholds</a:t>
          </a:r>
        </a:p>
      </dgm:t>
    </dgm:pt>
    <dgm:pt modelId="{A88253BD-F084-43A4-B198-D0EA2C41DE44}" type="parTrans" cxnId="{73E6C2BF-A537-4F09-BFBD-33FA2A25AA44}">
      <dgm:prSet/>
      <dgm:spPr/>
      <dgm:t>
        <a:bodyPr/>
        <a:lstStyle/>
        <a:p>
          <a:endParaRPr lang="en-US"/>
        </a:p>
      </dgm:t>
    </dgm:pt>
    <dgm:pt modelId="{8D44E179-42E0-4B09-81DB-2F06833166A9}" type="sibTrans" cxnId="{73E6C2BF-A537-4F09-BFBD-33FA2A25AA44}">
      <dgm:prSet/>
      <dgm:spPr/>
      <dgm:t>
        <a:bodyPr/>
        <a:lstStyle/>
        <a:p>
          <a:endParaRPr lang="en-US"/>
        </a:p>
      </dgm:t>
    </dgm:pt>
    <dgm:pt modelId="{F04990F3-3E27-4C2F-9359-B20FC14BC1C7}">
      <dgm:prSet phldrT="[Text]"/>
      <dgm:spPr/>
      <dgm:t>
        <a:bodyPr/>
        <a:lstStyle/>
        <a:p>
          <a:r>
            <a:rPr lang="en-US" dirty="0"/>
            <a:t>Selection of Relevant Variables</a:t>
          </a:r>
        </a:p>
      </dgm:t>
    </dgm:pt>
    <dgm:pt modelId="{524E5EC6-7120-4294-8972-47670FB05A4B}" type="parTrans" cxnId="{F68D2F9D-5A8D-452A-BFB7-731EFA4576AD}">
      <dgm:prSet/>
      <dgm:spPr/>
      <dgm:t>
        <a:bodyPr/>
        <a:lstStyle/>
        <a:p>
          <a:endParaRPr lang="en-US"/>
        </a:p>
      </dgm:t>
    </dgm:pt>
    <dgm:pt modelId="{428F068F-CD1D-4C4D-AF24-0E3C4B309FE7}" type="sibTrans" cxnId="{F68D2F9D-5A8D-452A-BFB7-731EFA4576AD}">
      <dgm:prSet/>
      <dgm:spPr/>
      <dgm:t>
        <a:bodyPr/>
        <a:lstStyle/>
        <a:p>
          <a:endParaRPr lang="en-US"/>
        </a:p>
      </dgm:t>
    </dgm:pt>
    <dgm:pt modelId="{83C3AF85-093C-4EB2-8967-FF7BC5EDA37A}">
      <dgm:prSet phldrT="[Text]"/>
      <dgm:spPr/>
      <dgm:t>
        <a:bodyPr/>
        <a:lstStyle/>
        <a:p>
          <a:r>
            <a:rPr lang="en-US" dirty="0"/>
            <a:t>Multiple frequencies?</a:t>
          </a:r>
        </a:p>
      </dgm:t>
    </dgm:pt>
    <dgm:pt modelId="{C9D42BBA-48E6-4F8F-9603-D5B9F9E2C67F}" type="parTrans" cxnId="{20927F5B-821F-4732-A7C1-41A37AEEB49F}">
      <dgm:prSet/>
      <dgm:spPr/>
      <dgm:t>
        <a:bodyPr/>
        <a:lstStyle/>
        <a:p>
          <a:endParaRPr lang="en-US"/>
        </a:p>
      </dgm:t>
    </dgm:pt>
    <dgm:pt modelId="{0F7485F2-B663-47F4-9CCE-2983E673CF8F}" type="sibTrans" cxnId="{20927F5B-821F-4732-A7C1-41A37AEEB49F}">
      <dgm:prSet/>
      <dgm:spPr/>
      <dgm:t>
        <a:bodyPr/>
        <a:lstStyle/>
        <a:p>
          <a:endParaRPr lang="en-US"/>
        </a:p>
      </dgm:t>
    </dgm:pt>
    <dgm:pt modelId="{9B58D3D3-0878-4854-BD71-E685C6006D20}">
      <dgm:prSet phldrT="[Text]"/>
      <dgm:spPr/>
      <dgm:t>
        <a:bodyPr/>
        <a:lstStyle/>
        <a:p>
          <a:r>
            <a:rPr lang="en-US" dirty="0"/>
            <a:t>Post-exposure</a:t>
          </a:r>
        </a:p>
      </dgm:t>
    </dgm:pt>
    <dgm:pt modelId="{82254911-7254-484B-A469-A9BFF22E173C}" type="parTrans" cxnId="{0E44FAB1-F2D6-44B3-8E32-33C80803F70C}">
      <dgm:prSet/>
      <dgm:spPr/>
      <dgm:t>
        <a:bodyPr/>
        <a:lstStyle/>
        <a:p>
          <a:endParaRPr lang="en-US"/>
        </a:p>
      </dgm:t>
    </dgm:pt>
    <dgm:pt modelId="{486C99BF-7BAF-436D-BCA7-C0A79744BAB3}" type="sibTrans" cxnId="{0E44FAB1-F2D6-44B3-8E32-33C80803F70C}">
      <dgm:prSet/>
      <dgm:spPr/>
      <dgm:t>
        <a:bodyPr/>
        <a:lstStyle/>
        <a:p>
          <a:endParaRPr lang="en-US"/>
        </a:p>
      </dgm:t>
    </dgm:pt>
    <dgm:pt modelId="{4E9040EC-C4C1-49BE-A0A3-AFB6AF6566A6}">
      <dgm:prSet phldrT="[Text]"/>
      <dgm:spPr/>
      <dgm:t>
        <a:bodyPr/>
        <a:lstStyle/>
        <a:p>
          <a:r>
            <a:rPr lang="en-US" dirty="0"/>
            <a:t>Convert from mic response</a:t>
          </a:r>
        </a:p>
      </dgm:t>
    </dgm:pt>
    <dgm:pt modelId="{09094478-F5E0-4ABB-9EF7-CE649F5F33B0}" type="parTrans" cxnId="{3AAB9C84-7B3E-4C93-B7F8-3BB9E9CB723E}">
      <dgm:prSet/>
      <dgm:spPr/>
      <dgm:t>
        <a:bodyPr/>
        <a:lstStyle/>
        <a:p>
          <a:endParaRPr lang="en-US"/>
        </a:p>
      </dgm:t>
    </dgm:pt>
    <dgm:pt modelId="{3FCB9353-FD65-44DD-9538-707BF3E86DB6}" type="sibTrans" cxnId="{3AAB9C84-7B3E-4C93-B7F8-3BB9E9CB723E}">
      <dgm:prSet/>
      <dgm:spPr/>
      <dgm:t>
        <a:bodyPr/>
        <a:lstStyle/>
        <a:p>
          <a:endParaRPr lang="en-US"/>
        </a:p>
      </dgm:t>
    </dgm:pt>
    <dgm:pt modelId="{9AEC24E8-755E-400C-B211-28101ACB84FC}">
      <dgm:prSet phldrT="[Text]"/>
      <dgm:spPr/>
      <dgm:t>
        <a:bodyPr/>
        <a:lstStyle/>
        <a:p>
          <a:r>
            <a:rPr lang="en-US" dirty="0"/>
            <a:t>Sum or individual points?</a:t>
          </a:r>
        </a:p>
      </dgm:t>
    </dgm:pt>
    <dgm:pt modelId="{462CB4E5-4D90-4D33-A293-ED5636A6CE67}" type="parTrans" cxnId="{73EE24BC-2804-4A98-99CF-12A7781A479F}">
      <dgm:prSet/>
      <dgm:spPr/>
      <dgm:t>
        <a:bodyPr/>
        <a:lstStyle/>
        <a:p>
          <a:endParaRPr lang="en-US"/>
        </a:p>
      </dgm:t>
    </dgm:pt>
    <dgm:pt modelId="{FDD2F10D-6EB7-4F17-8B98-FFB6666E4F28}" type="sibTrans" cxnId="{73EE24BC-2804-4A98-99CF-12A7781A479F}">
      <dgm:prSet/>
      <dgm:spPr/>
      <dgm:t>
        <a:bodyPr/>
        <a:lstStyle/>
        <a:p>
          <a:endParaRPr lang="en-US"/>
        </a:p>
      </dgm:t>
    </dgm:pt>
    <dgm:pt modelId="{91EC3A16-8399-4377-80F2-680DABB3A4AD}" type="pres">
      <dgm:prSet presAssocID="{316D0097-9CFB-448B-97BC-9F29EBD3E264}" presName="rootnode" presStyleCnt="0">
        <dgm:presLayoutVars>
          <dgm:chMax/>
          <dgm:chPref/>
          <dgm:dir/>
          <dgm:animLvl val="lvl"/>
        </dgm:presLayoutVars>
      </dgm:prSet>
      <dgm:spPr/>
    </dgm:pt>
    <dgm:pt modelId="{6A818D36-3D56-44AC-9FC2-090C721606CD}" type="pres">
      <dgm:prSet presAssocID="{111F4CD1-C13D-45EE-9F9D-F1F86F0C1BFA}" presName="composite" presStyleCnt="0"/>
      <dgm:spPr/>
    </dgm:pt>
    <dgm:pt modelId="{9AC92D2C-A135-4E3A-9425-E8EE7FAFE58A}" type="pres">
      <dgm:prSet presAssocID="{111F4CD1-C13D-45EE-9F9D-F1F86F0C1BFA}" presName="bentUpArrow1" presStyleLbl="alignImgPlace1" presStyleIdx="0" presStyleCnt="2"/>
      <dgm:spPr/>
    </dgm:pt>
    <dgm:pt modelId="{4F2E6FB9-211E-44B9-8CD3-CA8D467B35FD}" type="pres">
      <dgm:prSet presAssocID="{111F4CD1-C13D-45EE-9F9D-F1F86F0C1BFA}" presName="ParentText" presStyleLbl="node1" presStyleIdx="0" presStyleCnt="3">
        <dgm:presLayoutVars>
          <dgm:chMax val="1"/>
          <dgm:chPref val="1"/>
          <dgm:bulletEnabled val="1"/>
        </dgm:presLayoutVars>
      </dgm:prSet>
      <dgm:spPr/>
    </dgm:pt>
    <dgm:pt modelId="{BFD40F1C-77CA-4349-96E9-5F684D6B5173}" type="pres">
      <dgm:prSet presAssocID="{111F4CD1-C13D-45EE-9F9D-F1F86F0C1BFA}" presName="ChildText" presStyleLbl="revTx" presStyleIdx="0" presStyleCnt="3" custScaleX="222768" custLinFactNeighborX="59007" custLinFactNeighborY="475">
        <dgm:presLayoutVars>
          <dgm:chMax val="0"/>
          <dgm:chPref val="0"/>
          <dgm:bulletEnabled val="1"/>
        </dgm:presLayoutVars>
      </dgm:prSet>
      <dgm:spPr/>
    </dgm:pt>
    <dgm:pt modelId="{5901D71B-C63A-412C-B076-13ABF1FC7F96}" type="pres">
      <dgm:prSet presAssocID="{823823F0-2A1D-48C6-911D-7E8BAF4E1B32}" presName="sibTrans" presStyleCnt="0"/>
      <dgm:spPr/>
    </dgm:pt>
    <dgm:pt modelId="{51B20805-A72B-4BF0-B5D6-63AF87048FCF}" type="pres">
      <dgm:prSet presAssocID="{D57E026B-ED06-46F0-B661-86D1EEA9EDA2}" presName="composite" presStyleCnt="0"/>
      <dgm:spPr/>
    </dgm:pt>
    <dgm:pt modelId="{5F44882E-683E-441A-B746-182600712CB1}" type="pres">
      <dgm:prSet presAssocID="{D57E026B-ED06-46F0-B661-86D1EEA9EDA2}" presName="bentUpArrow1" presStyleLbl="alignImgPlace1" presStyleIdx="1" presStyleCnt="2"/>
      <dgm:spPr/>
    </dgm:pt>
    <dgm:pt modelId="{9C52777A-5223-4E90-BEB1-E674F07F43B0}" type="pres">
      <dgm:prSet presAssocID="{D57E026B-ED06-46F0-B661-86D1EEA9EDA2}" presName="ParentText" presStyleLbl="node1" presStyleIdx="1" presStyleCnt="3">
        <dgm:presLayoutVars>
          <dgm:chMax val="1"/>
          <dgm:chPref val="1"/>
          <dgm:bulletEnabled val="1"/>
        </dgm:presLayoutVars>
      </dgm:prSet>
      <dgm:spPr/>
    </dgm:pt>
    <dgm:pt modelId="{787E1814-8293-4310-A740-DB5DA605718F}" type="pres">
      <dgm:prSet presAssocID="{D57E026B-ED06-46F0-B661-86D1EEA9EDA2}" presName="ChildText" presStyleLbl="revTx" presStyleIdx="1" presStyleCnt="3">
        <dgm:presLayoutVars>
          <dgm:chMax val="0"/>
          <dgm:chPref val="0"/>
          <dgm:bulletEnabled val="1"/>
        </dgm:presLayoutVars>
      </dgm:prSet>
      <dgm:spPr/>
    </dgm:pt>
    <dgm:pt modelId="{F8217D97-3538-4371-8ED4-EC911C4D3BC1}" type="pres">
      <dgm:prSet presAssocID="{68DC091C-D85E-4752-8D20-E443D7C76941}" presName="sibTrans" presStyleCnt="0"/>
      <dgm:spPr/>
    </dgm:pt>
    <dgm:pt modelId="{84586BBD-97C8-45DD-86A6-3EA5CF578DFC}" type="pres">
      <dgm:prSet presAssocID="{F04990F3-3E27-4C2F-9359-B20FC14BC1C7}" presName="composite" presStyleCnt="0"/>
      <dgm:spPr/>
    </dgm:pt>
    <dgm:pt modelId="{9439DC6E-4E5C-4372-9E46-22C4AE534021}" type="pres">
      <dgm:prSet presAssocID="{F04990F3-3E27-4C2F-9359-B20FC14BC1C7}" presName="ParentText" presStyleLbl="node1" presStyleIdx="2" presStyleCnt="3">
        <dgm:presLayoutVars>
          <dgm:chMax val="1"/>
          <dgm:chPref val="1"/>
          <dgm:bulletEnabled val="1"/>
        </dgm:presLayoutVars>
      </dgm:prSet>
      <dgm:spPr/>
    </dgm:pt>
    <dgm:pt modelId="{E5EF981E-FD3E-40CA-A3B7-A540AE1B9904}" type="pres">
      <dgm:prSet presAssocID="{F04990F3-3E27-4C2F-9359-B20FC14BC1C7}" presName="FinalChildText" presStyleLbl="revTx" presStyleIdx="2" presStyleCnt="3">
        <dgm:presLayoutVars>
          <dgm:chMax val="0"/>
          <dgm:chPref val="0"/>
          <dgm:bulletEnabled val="1"/>
        </dgm:presLayoutVars>
      </dgm:prSet>
      <dgm:spPr/>
    </dgm:pt>
  </dgm:ptLst>
  <dgm:cxnLst>
    <dgm:cxn modelId="{E17BC400-224F-44A4-A39E-40B27D55837D}" type="presOf" srcId="{111F4CD1-C13D-45EE-9F9D-F1F86F0C1BFA}" destId="{4F2E6FB9-211E-44B9-8CD3-CA8D467B35FD}" srcOrd="0" destOrd="0" presId="urn:microsoft.com/office/officeart/2005/8/layout/StepDownProcess"/>
    <dgm:cxn modelId="{D969230C-0B26-4DB0-B1A1-1C56D1FE398F}" type="presOf" srcId="{4E9040EC-C4C1-49BE-A0A3-AFB6AF6566A6}" destId="{787E1814-8293-4310-A740-DB5DA605718F}" srcOrd="0" destOrd="0" presId="urn:microsoft.com/office/officeart/2005/8/layout/StepDownProcess"/>
    <dgm:cxn modelId="{5993C134-2E35-4E59-99C5-9085F846A2C6}" srcId="{111F4CD1-C13D-45EE-9F9D-F1F86F0C1BFA}" destId="{135791E0-DC78-418C-A543-6480B69FF849}" srcOrd="0" destOrd="0" parTransId="{D9BF5B29-B9F1-4062-BBEA-6DC12015F154}" sibTransId="{0C978D6D-B59E-41DE-B85C-FB554B130CF8}"/>
    <dgm:cxn modelId="{7EE53A3B-3169-4943-8168-2DA0E4709B54}" type="presOf" srcId="{83C3AF85-093C-4EB2-8967-FF7BC5EDA37A}" destId="{E5EF981E-FD3E-40CA-A3B7-A540AE1B9904}" srcOrd="0" destOrd="0" presId="urn:microsoft.com/office/officeart/2005/8/layout/StepDownProcess"/>
    <dgm:cxn modelId="{7D5C953C-931B-444E-B5E1-7A66607276E2}" type="presOf" srcId="{D57E026B-ED06-46F0-B661-86D1EEA9EDA2}" destId="{9C52777A-5223-4E90-BEB1-E674F07F43B0}" srcOrd="0" destOrd="0" presId="urn:microsoft.com/office/officeart/2005/8/layout/StepDownProcess"/>
    <dgm:cxn modelId="{20927F5B-821F-4732-A7C1-41A37AEEB49F}" srcId="{F04990F3-3E27-4C2F-9359-B20FC14BC1C7}" destId="{83C3AF85-093C-4EB2-8967-FF7BC5EDA37A}" srcOrd="0" destOrd="0" parTransId="{C9D42BBA-48E6-4F8F-9603-D5B9F9E2C67F}" sibTransId="{0F7485F2-B663-47F4-9CCE-2983E673CF8F}"/>
    <dgm:cxn modelId="{CCACF77F-B955-4A35-B52D-3B0E7DA3F599}" type="presOf" srcId="{316D0097-9CFB-448B-97BC-9F29EBD3E264}" destId="{91EC3A16-8399-4377-80F2-680DABB3A4AD}" srcOrd="0" destOrd="0" presId="urn:microsoft.com/office/officeart/2005/8/layout/StepDownProcess"/>
    <dgm:cxn modelId="{3AAB9C84-7B3E-4C93-B7F8-3BB9E9CB723E}" srcId="{D57E026B-ED06-46F0-B661-86D1EEA9EDA2}" destId="{4E9040EC-C4C1-49BE-A0A3-AFB6AF6566A6}" srcOrd="0" destOrd="0" parTransId="{09094478-F5E0-4ABB-9EF7-CE649F5F33B0}" sibTransId="{3FCB9353-FD65-44DD-9538-707BF3E86DB6}"/>
    <dgm:cxn modelId="{A6336189-4A0E-4C18-93DD-814D9C66E2AC}" type="presOf" srcId="{9B58D3D3-0878-4854-BD71-E685C6006D20}" destId="{BFD40F1C-77CA-4349-96E9-5F684D6B5173}" srcOrd="0" destOrd="1" presId="urn:microsoft.com/office/officeart/2005/8/layout/StepDownProcess"/>
    <dgm:cxn modelId="{F68D2F9D-5A8D-452A-BFB7-731EFA4576AD}" srcId="{316D0097-9CFB-448B-97BC-9F29EBD3E264}" destId="{F04990F3-3E27-4C2F-9359-B20FC14BC1C7}" srcOrd="2" destOrd="0" parTransId="{524E5EC6-7120-4294-8972-47670FB05A4B}" sibTransId="{428F068F-CD1D-4C4D-AF24-0E3C4B309FE7}"/>
    <dgm:cxn modelId="{87727DA5-AB56-4894-BC1A-DFB7848C0052}" type="presOf" srcId="{F04990F3-3E27-4C2F-9359-B20FC14BC1C7}" destId="{9439DC6E-4E5C-4372-9E46-22C4AE534021}" srcOrd="0" destOrd="0" presId="urn:microsoft.com/office/officeart/2005/8/layout/StepDownProcess"/>
    <dgm:cxn modelId="{3217FAAB-18E9-471E-BDF6-F05D09BDBBA1}" type="presOf" srcId="{9AEC24E8-755E-400C-B211-28101ACB84FC}" destId="{E5EF981E-FD3E-40CA-A3B7-A540AE1B9904}" srcOrd="0" destOrd="1" presId="urn:microsoft.com/office/officeart/2005/8/layout/StepDownProcess"/>
    <dgm:cxn modelId="{0E44FAB1-F2D6-44B3-8E32-33C80803F70C}" srcId="{111F4CD1-C13D-45EE-9F9D-F1F86F0C1BFA}" destId="{9B58D3D3-0878-4854-BD71-E685C6006D20}" srcOrd="1" destOrd="0" parTransId="{82254911-7254-484B-A469-A9BFF22E173C}" sibTransId="{486C99BF-7BAF-436D-BCA7-C0A79744BAB3}"/>
    <dgm:cxn modelId="{73EE24BC-2804-4A98-99CF-12A7781A479F}" srcId="{F04990F3-3E27-4C2F-9359-B20FC14BC1C7}" destId="{9AEC24E8-755E-400C-B211-28101ACB84FC}" srcOrd="1" destOrd="0" parTransId="{462CB4E5-4D90-4D33-A293-ED5636A6CE67}" sibTransId="{FDD2F10D-6EB7-4F17-8B98-FFB6666E4F28}"/>
    <dgm:cxn modelId="{73E6C2BF-A537-4F09-BFBD-33FA2A25AA44}" srcId="{D57E026B-ED06-46F0-B661-86D1EEA9EDA2}" destId="{E5055B56-57CE-41EE-8D6C-6D347C318BCD}" srcOrd="1" destOrd="0" parTransId="{A88253BD-F084-43A4-B198-D0EA2C41DE44}" sibTransId="{8D44E179-42E0-4B09-81DB-2F06833166A9}"/>
    <dgm:cxn modelId="{9E26E8CC-6BBB-48F7-8B01-141B6D77FE1B}" srcId="{316D0097-9CFB-448B-97BC-9F29EBD3E264}" destId="{111F4CD1-C13D-45EE-9F9D-F1F86F0C1BFA}" srcOrd="0" destOrd="0" parTransId="{78D26E4A-FB02-4D38-9650-5B632E690879}" sibTransId="{823823F0-2A1D-48C6-911D-7E8BAF4E1B32}"/>
    <dgm:cxn modelId="{667DDCD4-9F57-4292-B727-ACDE44B01A27}" srcId="{316D0097-9CFB-448B-97BC-9F29EBD3E264}" destId="{D57E026B-ED06-46F0-B661-86D1EEA9EDA2}" srcOrd="1" destOrd="0" parTransId="{40EFD173-5C9B-43C1-BDA3-2B67E802E983}" sibTransId="{68DC091C-D85E-4752-8D20-E443D7C76941}"/>
    <dgm:cxn modelId="{314BECFA-A11D-4F60-9255-D382BFDAE454}" type="presOf" srcId="{135791E0-DC78-418C-A543-6480B69FF849}" destId="{BFD40F1C-77CA-4349-96E9-5F684D6B5173}" srcOrd="0" destOrd="0" presId="urn:microsoft.com/office/officeart/2005/8/layout/StepDownProcess"/>
    <dgm:cxn modelId="{ABEAE9FB-8F5D-46F6-87AC-D0A9647B6556}" type="presOf" srcId="{E5055B56-57CE-41EE-8D6C-6D347C318BCD}" destId="{787E1814-8293-4310-A740-DB5DA605718F}" srcOrd="0" destOrd="1" presId="urn:microsoft.com/office/officeart/2005/8/layout/StepDownProcess"/>
    <dgm:cxn modelId="{C8540309-3659-45BD-9AFF-6A0B9FAF58AE}" type="presParOf" srcId="{91EC3A16-8399-4377-80F2-680DABB3A4AD}" destId="{6A818D36-3D56-44AC-9FC2-090C721606CD}" srcOrd="0" destOrd="0" presId="urn:microsoft.com/office/officeart/2005/8/layout/StepDownProcess"/>
    <dgm:cxn modelId="{96E1F405-43F9-40F2-A550-1DE60AFC1CF7}" type="presParOf" srcId="{6A818D36-3D56-44AC-9FC2-090C721606CD}" destId="{9AC92D2C-A135-4E3A-9425-E8EE7FAFE58A}" srcOrd="0" destOrd="0" presId="urn:microsoft.com/office/officeart/2005/8/layout/StepDownProcess"/>
    <dgm:cxn modelId="{59B65907-B1D1-4CB1-9148-7684C8479DFD}" type="presParOf" srcId="{6A818D36-3D56-44AC-9FC2-090C721606CD}" destId="{4F2E6FB9-211E-44B9-8CD3-CA8D467B35FD}" srcOrd="1" destOrd="0" presId="urn:microsoft.com/office/officeart/2005/8/layout/StepDownProcess"/>
    <dgm:cxn modelId="{BF4F7DAA-CA96-437D-9778-C137ED1A28D0}" type="presParOf" srcId="{6A818D36-3D56-44AC-9FC2-090C721606CD}" destId="{BFD40F1C-77CA-4349-96E9-5F684D6B5173}" srcOrd="2" destOrd="0" presId="urn:microsoft.com/office/officeart/2005/8/layout/StepDownProcess"/>
    <dgm:cxn modelId="{23A80097-D162-40FD-941F-13FF779F1B24}" type="presParOf" srcId="{91EC3A16-8399-4377-80F2-680DABB3A4AD}" destId="{5901D71B-C63A-412C-B076-13ABF1FC7F96}" srcOrd="1" destOrd="0" presId="urn:microsoft.com/office/officeart/2005/8/layout/StepDownProcess"/>
    <dgm:cxn modelId="{C070F3C4-EC81-4FFE-BBF4-8487E9312587}" type="presParOf" srcId="{91EC3A16-8399-4377-80F2-680DABB3A4AD}" destId="{51B20805-A72B-4BF0-B5D6-63AF87048FCF}" srcOrd="2" destOrd="0" presId="urn:microsoft.com/office/officeart/2005/8/layout/StepDownProcess"/>
    <dgm:cxn modelId="{15BD6C69-AD0E-44E7-9E66-00D485F395D9}" type="presParOf" srcId="{51B20805-A72B-4BF0-B5D6-63AF87048FCF}" destId="{5F44882E-683E-441A-B746-182600712CB1}" srcOrd="0" destOrd="0" presId="urn:microsoft.com/office/officeart/2005/8/layout/StepDownProcess"/>
    <dgm:cxn modelId="{186FA7FD-F3B4-44AB-A4C3-AD3B58F2A6C1}" type="presParOf" srcId="{51B20805-A72B-4BF0-B5D6-63AF87048FCF}" destId="{9C52777A-5223-4E90-BEB1-E674F07F43B0}" srcOrd="1" destOrd="0" presId="urn:microsoft.com/office/officeart/2005/8/layout/StepDownProcess"/>
    <dgm:cxn modelId="{ABAE4025-CEC5-4070-9C0E-F1E693028DE3}" type="presParOf" srcId="{51B20805-A72B-4BF0-B5D6-63AF87048FCF}" destId="{787E1814-8293-4310-A740-DB5DA605718F}" srcOrd="2" destOrd="0" presId="urn:microsoft.com/office/officeart/2005/8/layout/StepDownProcess"/>
    <dgm:cxn modelId="{B58E4A86-E541-46E8-B9EA-7D65B27EC0C3}" type="presParOf" srcId="{91EC3A16-8399-4377-80F2-680DABB3A4AD}" destId="{F8217D97-3538-4371-8ED4-EC911C4D3BC1}" srcOrd="3" destOrd="0" presId="urn:microsoft.com/office/officeart/2005/8/layout/StepDownProcess"/>
    <dgm:cxn modelId="{A6CC7DCF-AA67-41CE-8EA3-4F710DE1B3EE}" type="presParOf" srcId="{91EC3A16-8399-4377-80F2-680DABB3A4AD}" destId="{84586BBD-97C8-45DD-86A6-3EA5CF578DFC}" srcOrd="4" destOrd="0" presId="urn:microsoft.com/office/officeart/2005/8/layout/StepDownProcess"/>
    <dgm:cxn modelId="{F08C1AD1-B8D9-4DEC-8113-EB66B410CFA2}" type="presParOf" srcId="{84586BBD-97C8-45DD-86A6-3EA5CF578DFC}" destId="{9439DC6E-4E5C-4372-9E46-22C4AE534021}" srcOrd="0" destOrd="0" presId="urn:microsoft.com/office/officeart/2005/8/layout/StepDownProcess"/>
    <dgm:cxn modelId="{A1239E90-7062-4E02-84B5-2C0C7EBE071F}" type="presParOf" srcId="{84586BBD-97C8-45DD-86A6-3EA5CF578DFC}" destId="{E5EF981E-FD3E-40CA-A3B7-A540AE1B9904}"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6D0097-9CFB-448B-97BC-9F29EBD3E264}" type="doc">
      <dgm:prSet loTypeId="urn:microsoft.com/office/officeart/2005/8/layout/StepDownProcess" loCatId="process" qsTypeId="urn:microsoft.com/office/officeart/2005/8/quickstyle/simple1" qsCatId="simple" csTypeId="urn:microsoft.com/office/officeart/2005/8/colors/accent2_3" csCatId="accent2" phldr="1"/>
      <dgm:spPr/>
      <dgm:t>
        <a:bodyPr/>
        <a:lstStyle/>
        <a:p>
          <a:endParaRPr lang="en-US"/>
        </a:p>
      </dgm:t>
    </dgm:pt>
    <dgm:pt modelId="{111F4CD1-C13D-45EE-9F9D-F1F86F0C1BFA}">
      <dgm:prSet phldrT="[Text]" custT="1"/>
      <dgm:spPr/>
      <dgm:t>
        <a:bodyPr/>
        <a:lstStyle/>
        <a:p>
          <a:r>
            <a:rPr lang="en-US" sz="2000" dirty="0"/>
            <a:t>Compiling Data</a:t>
          </a:r>
        </a:p>
      </dgm:t>
    </dgm:pt>
    <dgm:pt modelId="{78D26E4A-FB02-4D38-9650-5B632E690879}" type="parTrans" cxnId="{9E26E8CC-6BBB-48F7-8B01-141B6D77FE1B}">
      <dgm:prSet/>
      <dgm:spPr/>
      <dgm:t>
        <a:bodyPr/>
        <a:lstStyle/>
        <a:p>
          <a:endParaRPr lang="en-US"/>
        </a:p>
      </dgm:t>
    </dgm:pt>
    <dgm:pt modelId="{823823F0-2A1D-48C6-911D-7E8BAF4E1B32}" type="sibTrans" cxnId="{9E26E8CC-6BBB-48F7-8B01-141B6D77FE1B}">
      <dgm:prSet/>
      <dgm:spPr/>
      <dgm:t>
        <a:bodyPr/>
        <a:lstStyle/>
        <a:p>
          <a:endParaRPr lang="en-US"/>
        </a:p>
      </dgm:t>
    </dgm:pt>
    <dgm:pt modelId="{135791E0-DC78-418C-A543-6480B69FF849}">
      <dgm:prSet phldrT="[Text]" custT="1"/>
      <dgm:spPr/>
      <dgm:t>
        <a:bodyPr/>
        <a:lstStyle/>
        <a:p>
          <a:r>
            <a:rPr lang="en-US" sz="1400" dirty="0"/>
            <a:t>Pre and Post</a:t>
          </a:r>
        </a:p>
      </dgm:t>
    </dgm:pt>
    <dgm:pt modelId="{D9BF5B29-B9F1-4062-BBEA-6DC12015F154}" type="parTrans" cxnId="{5993C134-2E35-4E59-99C5-9085F846A2C6}">
      <dgm:prSet/>
      <dgm:spPr/>
      <dgm:t>
        <a:bodyPr/>
        <a:lstStyle/>
        <a:p>
          <a:endParaRPr lang="en-US"/>
        </a:p>
      </dgm:t>
    </dgm:pt>
    <dgm:pt modelId="{0C978D6D-B59E-41DE-B85C-FB554B130CF8}" type="sibTrans" cxnId="{5993C134-2E35-4E59-99C5-9085F846A2C6}">
      <dgm:prSet/>
      <dgm:spPr/>
      <dgm:t>
        <a:bodyPr/>
        <a:lstStyle/>
        <a:p>
          <a:endParaRPr lang="en-US"/>
        </a:p>
      </dgm:t>
    </dgm:pt>
    <dgm:pt modelId="{F04990F3-3E27-4C2F-9359-B20FC14BC1C7}">
      <dgm:prSet phldrT="[Text]" custT="1"/>
      <dgm:spPr/>
      <dgm:t>
        <a:bodyPr/>
        <a:lstStyle/>
        <a:p>
          <a:r>
            <a:rPr lang="en-US" sz="2400" dirty="0"/>
            <a:t>Selection/Filtering</a:t>
          </a:r>
        </a:p>
      </dgm:t>
    </dgm:pt>
    <dgm:pt modelId="{524E5EC6-7120-4294-8972-47670FB05A4B}" type="parTrans" cxnId="{F68D2F9D-5A8D-452A-BFB7-731EFA4576AD}">
      <dgm:prSet/>
      <dgm:spPr/>
      <dgm:t>
        <a:bodyPr/>
        <a:lstStyle/>
        <a:p>
          <a:endParaRPr lang="en-US"/>
        </a:p>
      </dgm:t>
    </dgm:pt>
    <dgm:pt modelId="{428F068F-CD1D-4C4D-AF24-0E3C4B309FE7}" type="sibTrans" cxnId="{F68D2F9D-5A8D-452A-BFB7-731EFA4576AD}">
      <dgm:prSet/>
      <dgm:spPr/>
      <dgm:t>
        <a:bodyPr/>
        <a:lstStyle/>
        <a:p>
          <a:endParaRPr lang="en-US"/>
        </a:p>
      </dgm:t>
    </dgm:pt>
    <dgm:pt modelId="{83C3AF85-093C-4EB2-8967-FF7BC5EDA37A}">
      <dgm:prSet phldrT="[Text]" custT="1"/>
      <dgm:spPr/>
      <dgm:t>
        <a:bodyPr/>
        <a:lstStyle/>
        <a:p>
          <a:r>
            <a:rPr lang="en-US" sz="1400" dirty="0"/>
            <a:t>Group</a:t>
          </a:r>
        </a:p>
      </dgm:t>
    </dgm:pt>
    <dgm:pt modelId="{C9D42BBA-48E6-4F8F-9603-D5B9F9E2C67F}" type="parTrans" cxnId="{20927F5B-821F-4732-A7C1-41A37AEEB49F}">
      <dgm:prSet/>
      <dgm:spPr/>
      <dgm:t>
        <a:bodyPr/>
        <a:lstStyle/>
        <a:p>
          <a:endParaRPr lang="en-US"/>
        </a:p>
      </dgm:t>
    </dgm:pt>
    <dgm:pt modelId="{0F7485F2-B663-47F4-9CCE-2983E673CF8F}" type="sibTrans" cxnId="{20927F5B-821F-4732-A7C1-41A37AEEB49F}">
      <dgm:prSet/>
      <dgm:spPr/>
      <dgm:t>
        <a:bodyPr/>
        <a:lstStyle/>
        <a:p>
          <a:endParaRPr lang="en-US"/>
        </a:p>
      </dgm:t>
    </dgm:pt>
    <dgm:pt modelId="{C5107A93-5D13-4C47-BEE1-9FB0A475F1DB}">
      <dgm:prSet phldrT="[Text]" custT="1"/>
      <dgm:spPr/>
      <dgm:t>
        <a:bodyPr/>
        <a:lstStyle/>
        <a:p>
          <a:r>
            <a:rPr lang="en-US" sz="1400" dirty="0"/>
            <a:t>Status</a:t>
          </a:r>
        </a:p>
      </dgm:t>
    </dgm:pt>
    <dgm:pt modelId="{3837F2C3-5D27-4151-B49A-3A7727E1567C}" type="parTrans" cxnId="{B33E0A8F-FF67-434C-B643-E1C01A500520}">
      <dgm:prSet/>
      <dgm:spPr/>
      <dgm:t>
        <a:bodyPr/>
        <a:lstStyle/>
        <a:p>
          <a:endParaRPr lang="en-US"/>
        </a:p>
      </dgm:t>
    </dgm:pt>
    <dgm:pt modelId="{26648D17-1567-42E6-98E7-B49748B990B4}" type="sibTrans" cxnId="{B33E0A8F-FF67-434C-B643-E1C01A500520}">
      <dgm:prSet/>
      <dgm:spPr/>
      <dgm:t>
        <a:bodyPr/>
        <a:lstStyle/>
        <a:p>
          <a:endParaRPr lang="en-US"/>
        </a:p>
      </dgm:t>
    </dgm:pt>
    <dgm:pt modelId="{E1B8ACBC-7E64-4F59-9484-B767DCFE2C81}">
      <dgm:prSet phldrT="[Text]" custT="1"/>
      <dgm:spPr/>
      <dgm:t>
        <a:bodyPr/>
        <a:lstStyle/>
        <a:p>
          <a:r>
            <a:rPr lang="en-US" sz="1400" dirty="0"/>
            <a:t>Measure</a:t>
          </a:r>
        </a:p>
      </dgm:t>
    </dgm:pt>
    <dgm:pt modelId="{4AB0EB4D-A073-445F-9040-537AF41D6E36}" type="parTrans" cxnId="{6068484F-69F0-43B5-A5FD-1177F630A7A0}">
      <dgm:prSet/>
      <dgm:spPr/>
      <dgm:t>
        <a:bodyPr/>
        <a:lstStyle/>
        <a:p>
          <a:endParaRPr lang="en-US"/>
        </a:p>
      </dgm:t>
    </dgm:pt>
    <dgm:pt modelId="{A88B0551-534C-48B4-AFD5-F38F9487B70D}" type="sibTrans" cxnId="{6068484F-69F0-43B5-A5FD-1177F630A7A0}">
      <dgm:prSet/>
      <dgm:spPr/>
      <dgm:t>
        <a:bodyPr/>
        <a:lstStyle/>
        <a:p>
          <a:endParaRPr lang="en-US"/>
        </a:p>
      </dgm:t>
    </dgm:pt>
    <dgm:pt modelId="{48ED68F6-3396-4F74-85E4-63FAC9064E70}">
      <dgm:prSet phldrT="[Text]" custT="1"/>
      <dgm:spPr/>
      <dgm:t>
        <a:bodyPr/>
        <a:lstStyle/>
        <a:p>
          <a:r>
            <a:rPr lang="en-US" sz="1400" dirty="0"/>
            <a:t>Difference</a:t>
          </a:r>
        </a:p>
      </dgm:t>
    </dgm:pt>
    <dgm:pt modelId="{4713FA3B-3A7C-4F57-98A1-3B69B1E48DBE}" type="parTrans" cxnId="{B07DA1E6-663A-47BA-83C7-6F6236786089}">
      <dgm:prSet/>
      <dgm:spPr/>
      <dgm:t>
        <a:bodyPr/>
        <a:lstStyle/>
        <a:p>
          <a:endParaRPr lang="en-US"/>
        </a:p>
      </dgm:t>
    </dgm:pt>
    <dgm:pt modelId="{57FADFB8-AA08-405B-8F52-B378A2E09FEA}" type="sibTrans" cxnId="{B07DA1E6-663A-47BA-83C7-6F6236786089}">
      <dgm:prSet/>
      <dgm:spPr/>
      <dgm:t>
        <a:bodyPr/>
        <a:lstStyle/>
        <a:p>
          <a:endParaRPr lang="en-US"/>
        </a:p>
      </dgm:t>
    </dgm:pt>
    <dgm:pt modelId="{4ED436C8-ED04-4A95-B8E0-1B9C68FB82DB}">
      <dgm:prSet phldrT="[Text]" custT="1"/>
      <dgm:spPr/>
      <dgm:t>
        <a:bodyPr/>
        <a:lstStyle/>
        <a:p>
          <a:r>
            <a:rPr lang="en-US" sz="1400" dirty="0"/>
            <a:t>All measures</a:t>
          </a:r>
        </a:p>
      </dgm:t>
    </dgm:pt>
    <dgm:pt modelId="{84D82EFE-7780-4095-A605-A3E88B783C6A}" type="parTrans" cxnId="{A026D9FD-2FFD-460B-8587-B7EC76C6717A}">
      <dgm:prSet/>
      <dgm:spPr/>
      <dgm:t>
        <a:bodyPr/>
        <a:lstStyle/>
        <a:p>
          <a:endParaRPr lang="en-US"/>
        </a:p>
      </dgm:t>
    </dgm:pt>
    <dgm:pt modelId="{F9247F33-34E7-4B18-A1AC-E74E1261E58A}" type="sibTrans" cxnId="{A026D9FD-2FFD-460B-8587-B7EC76C6717A}">
      <dgm:prSet/>
      <dgm:spPr/>
      <dgm:t>
        <a:bodyPr/>
        <a:lstStyle/>
        <a:p>
          <a:endParaRPr lang="en-US"/>
        </a:p>
      </dgm:t>
    </dgm:pt>
    <dgm:pt modelId="{1D45CF04-E47C-4EB1-B378-222214F162F0}">
      <dgm:prSet phldrT="[Text]" custT="1"/>
      <dgm:spPr/>
      <dgm:t>
        <a:bodyPr/>
        <a:lstStyle/>
        <a:p>
          <a:r>
            <a:rPr lang="en-US" sz="1800" dirty="0"/>
            <a:t>Reorganize by Frequency (as needed)</a:t>
          </a:r>
        </a:p>
      </dgm:t>
    </dgm:pt>
    <dgm:pt modelId="{83BCC8E3-C38D-4452-BED5-DFEB5D59AA74}" type="parTrans" cxnId="{E4918B16-83C2-423B-95B5-8429BF215723}">
      <dgm:prSet/>
      <dgm:spPr/>
      <dgm:t>
        <a:bodyPr/>
        <a:lstStyle/>
        <a:p>
          <a:endParaRPr lang="en-US"/>
        </a:p>
      </dgm:t>
    </dgm:pt>
    <dgm:pt modelId="{ACF9A585-3D12-45C9-B207-F95137EF819D}" type="sibTrans" cxnId="{E4918B16-83C2-423B-95B5-8429BF215723}">
      <dgm:prSet/>
      <dgm:spPr/>
      <dgm:t>
        <a:bodyPr/>
        <a:lstStyle/>
        <a:p>
          <a:endParaRPr lang="en-US"/>
        </a:p>
      </dgm:t>
    </dgm:pt>
    <dgm:pt modelId="{4AA8E5D2-2809-4739-B645-7F1CA8CA32C9}">
      <dgm:prSet phldrT="[Text]"/>
      <dgm:spPr/>
      <dgm:t>
        <a:bodyPr/>
        <a:lstStyle/>
        <a:p>
          <a:r>
            <a:rPr lang="en-US" dirty="0" err="1"/>
            <a:t>Pivot_longer</a:t>
          </a:r>
          <a:endParaRPr lang="en-US" dirty="0"/>
        </a:p>
      </dgm:t>
    </dgm:pt>
    <dgm:pt modelId="{15F88D3A-D749-4FCA-9DC9-747700EC84BB}" type="parTrans" cxnId="{1B563C06-9DF6-457F-9CD8-6556214D17D9}">
      <dgm:prSet/>
      <dgm:spPr/>
      <dgm:t>
        <a:bodyPr/>
        <a:lstStyle/>
        <a:p>
          <a:endParaRPr lang="en-US"/>
        </a:p>
      </dgm:t>
    </dgm:pt>
    <dgm:pt modelId="{1ACC7760-8F70-449D-B97A-2E30C4BF356E}" type="sibTrans" cxnId="{1B563C06-9DF6-457F-9CD8-6556214D17D9}">
      <dgm:prSet/>
      <dgm:spPr/>
      <dgm:t>
        <a:bodyPr/>
        <a:lstStyle/>
        <a:p>
          <a:endParaRPr lang="en-US"/>
        </a:p>
      </dgm:t>
    </dgm:pt>
    <dgm:pt modelId="{C42999A8-AA15-470E-829C-743E3C218196}">
      <dgm:prSet phldrT="[Text]"/>
      <dgm:spPr/>
      <dgm:t>
        <a:bodyPr/>
        <a:lstStyle/>
        <a:p>
          <a:r>
            <a:rPr lang="en-US" dirty="0"/>
            <a:t>Combine metrics</a:t>
          </a:r>
        </a:p>
      </dgm:t>
    </dgm:pt>
    <dgm:pt modelId="{68733A03-FB66-4D3C-926A-034201AA830F}" type="parTrans" cxnId="{D7410C37-992D-497D-8F09-2CFA41DB836A}">
      <dgm:prSet/>
      <dgm:spPr/>
      <dgm:t>
        <a:bodyPr/>
        <a:lstStyle/>
        <a:p>
          <a:endParaRPr lang="en-US"/>
        </a:p>
      </dgm:t>
    </dgm:pt>
    <dgm:pt modelId="{9C777129-8663-49D7-83B4-28BC09687584}" type="sibTrans" cxnId="{D7410C37-992D-497D-8F09-2CFA41DB836A}">
      <dgm:prSet/>
      <dgm:spPr/>
      <dgm:t>
        <a:bodyPr/>
        <a:lstStyle/>
        <a:p>
          <a:endParaRPr lang="en-US"/>
        </a:p>
      </dgm:t>
    </dgm:pt>
    <dgm:pt modelId="{91EC3A16-8399-4377-80F2-680DABB3A4AD}" type="pres">
      <dgm:prSet presAssocID="{316D0097-9CFB-448B-97BC-9F29EBD3E264}" presName="rootnode" presStyleCnt="0">
        <dgm:presLayoutVars>
          <dgm:chMax/>
          <dgm:chPref/>
          <dgm:dir/>
          <dgm:animLvl val="lvl"/>
        </dgm:presLayoutVars>
      </dgm:prSet>
      <dgm:spPr/>
    </dgm:pt>
    <dgm:pt modelId="{6A818D36-3D56-44AC-9FC2-090C721606CD}" type="pres">
      <dgm:prSet presAssocID="{111F4CD1-C13D-45EE-9F9D-F1F86F0C1BFA}" presName="composite" presStyleCnt="0"/>
      <dgm:spPr/>
    </dgm:pt>
    <dgm:pt modelId="{9AC92D2C-A135-4E3A-9425-E8EE7FAFE58A}" type="pres">
      <dgm:prSet presAssocID="{111F4CD1-C13D-45EE-9F9D-F1F86F0C1BFA}" presName="bentUpArrow1" presStyleLbl="alignImgPlace1" presStyleIdx="0" presStyleCnt="2"/>
      <dgm:spPr/>
    </dgm:pt>
    <dgm:pt modelId="{4F2E6FB9-211E-44B9-8CD3-CA8D467B35FD}" type="pres">
      <dgm:prSet presAssocID="{111F4CD1-C13D-45EE-9F9D-F1F86F0C1BFA}" presName="ParentText" presStyleLbl="node1" presStyleIdx="0" presStyleCnt="3">
        <dgm:presLayoutVars>
          <dgm:chMax val="1"/>
          <dgm:chPref val="1"/>
          <dgm:bulletEnabled val="1"/>
        </dgm:presLayoutVars>
      </dgm:prSet>
      <dgm:spPr/>
    </dgm:pt>
    <dgm:pt modelId="{BFD40F1C-77CA-4349-96E9-5F684D6B5173}" type="pres">
      <dgm:prSet presAssocID="{111F4CD1-C13D-45EE-9F9D-F1F86F0C1BFA}" presName="ChildText" presStyleLbl="revTx" presStyleIdx="0" presStyleCnt="3" custScaleX="222768" custLinFactNeighborX="59007" custLinFactNeighborY="475">
        <dgm:presLayoutVars>
          <dgm:chMax val="0"/>
          <dgm:chPref val="0"/>
          <dgm:bulletEnabled val="1"/>
        </dgm:presLayoutVars>
      </dgm:prSet>
      <dgm:spPr/>
    </dgm:pt>
    <dgm:pt modelId="{5901D71B-C63A-412C-B076-13ABF1FC7F96}" type="pres">
      <dgm:prSet presAssocID="{823823F0-2A1D-48C6-911D-7E8BAF4E1B32}" presName="sibTrans" presStyleCnt="0"/>
      <dgm:spPr/>
    </dgm:pt>
    <dgm:pt modelId="{84586BBD-97C8-45DD-86A6-3EA5CF578DFC}" type="pres">
      <dgm:prSet presAssocID="{F04990F3-3E27-4C2F-9359-B20FC14BC1C7}" presName="composite" presStyleCnt="0"/>
      <dgm:spPr/>
    </dgm:pt>
    <dgm:pt modelId="{09C566CB-ACE7-4A1B-B553-B653EED9C3D6}" type="pres">
      <dgm:prSet presAssocID="{F04990F3-3E27-4C2F-9359-B20FC14BC1C7}" presName="bentUpArrow1" presStyleLbl="alignImgPlace1" presStyleIdx="1" presStyleCnt="2"/>
      <dgm:spPr/>
    </dgm:pt>
    <dgm:pt modelId="{9439DC6E-4E5C-4372-9E46-22C4AE534021}" type="pres">
      <dgm:prSet presAssocID="{F04990F3-3E27-4C2F-9359-B20FC14BC1C7}" presName="ParentText" presStyleLbl="node1" presStyleIdx="1" presStyleCnt="3" custLinFactNeighborX="-2928">
        <dgm:presLayoutVars>
          <dgm:chMax val="1"/>
          <dgm:chPref val="1"/>
          <dgm:bulletEnabled val="1"/>
        </dgm:presLayoutVars>
      </dgm:prSet>
      <dgm:spPr/>
    </dgm:pt>
    <dgm:pt modelId="{41275DA1-E8CB-4E23-BF50-1132FF7B09F2}" type="pres">
      <dgm:prSet presAssocID="{F04990F3-3E27-4C2F-9359-B20FC14BC1C7}" presName="ChildText" presStyleLbl="revTx" presStyleIdx="1" presStyleCnt="3">
        <dgm:presLayoutVars>
          <dgm:chMax val="0"/>
          <dgm:chPref val="0"/>
          <dgm:bulletEnabled val="1"/>
        </dgm:presLayoutVars>
      </dgm:prSet>
      <dgm:spPr/>
    </dgm:pt>
    <dgm:pt modelId="{AFB3354A-9735-4776-A38F-E2B55D2E2869}" type="pres">
      <dgm:prSet presAssocID="{428F068F-CD1D-4C4D-AF24-0E3C4B309FE7}" presName="sibTrans" presStyleCnt="0"/>
      <dgm:spPr/>
    </dgm:pt>
    <dgm:pt modelId="{1033D7D8-815D-409A-B327-1BC596B3FE51}" type="pres">
      <dgm:prSet presAssocID="{1D45CF04-E47C-4EB1-B378-222214F162F0}" presName="composite" presStyleCnt="0"/>
      <dgm:spPr/>
    </dgm:pt>
    <dgm:pt modelId="{E45ED987-5450-4348-9508-C35145698616}" type="pres">
      <dgm:prSet presAssocID="{1D45CF04-E47C-4EB1-B378-222214F162F0}" presName="ParentText" presStyleLbl="node1" presStyleIdx="2" presStyleCnt="3" custLinFactNeighborX="-10624">
        <dgm:presLayoutVars>
          <dgm:chMax val="1"/>
          <dgm:chPref val="1"/>
          <dgm:bulletEnabled val="1"/>
        </dgm:presLayoutVars>
      </dgm:prSet>
      <dgm:spPr/>
    </dgm:pt>
    <dgm:pt modelId="{0776E71F-A067-4F6A-BEB1-1556328C2836}" type="pres">
      <dgm:prSet presAssocID="{1D45CF04-E47C-4EB1-B378-222214F162F0}" presName="FinalChildText" presStyleLbl="revTx" presStyleIdx="2" presStyleCnt="3" custLinFactNeighborX="-14608">
        <dgm:presLayoutVars>
          <dgm:chMax val="0"/>
          <dgm:chPref val="0"/>
          <dgm:bulletEnabled val="1"/>
        </dgm:presLayoutVars>
      </dgm:prSet>
      <dgm:spPr/>
    </dgm:pt>
  </dgm:ptLst>
  <dgm:cxnLst>
    <dgm:cxn modelId="{E17BC400-224F-44A4-A39E-40B27D55837D}" type="presOf" srcId="{111F4CD1-C13D-45EE-9F9D-F1F86F0C1BFA}" destId="{4F2E6FB9-211E-44B9-8CD3-CA8D467B35FD}" srcOrd="0" destOrd="0" presId="urn:microsoft.com/office/officeart/2005/8/layout/StepDownProcess"/>
    <dgm:cxn modelId="{FF7A1B01-067F-4B9E-8AE4-990EB66BD6C4}" type="presOf" srcId="{C5107A93-5D13-4C47-BEE1-9FB0A475F1DB}" destId="{41275DA1-E8CB-4E23-BF50-1132FF7B09F2}" srcOrd="0" destOrd="1" presId="urn:microsoft.com/office/officeart/2005/8/layout/StepDownProcess"/>
    <dgm:cxn modelId="{1B563C06-9DF6-457F-9CD8-6556214D17D9}" srcId="{1D45CF04-E47C-4EB1-B378-222214F162F0}" destId="{4AA8E5D2-2809-4739-B645-7F1CA8CA32C9}" srcOrd="0" destOrd="0" parTransId="{15F88D3A-D749-4FCA-9DC9-747700EC84BB}" sibTransId="{1ACC7760-8F70-449D-B97A-2E30C4BF356E}"/>
    <dgm:cxn modelId="{EC974409-995A-42CD-B58B-F7032BBA3BA3}" type="presOf" srcId="{4ED436C8-ED04-4A95-B8E0-1B9C68FB82DB}" destId="{BFD40F1C-77CA-4349-96E9-5F684D6B5173}" srcOrd="0" destOrd="1" presId="urn:microsoft.com/office/officeart/2005/8/layout/StepDownProcess"/>
    <dgm:cxn modelId="{169A0B0A-F8EA-488E-8A50-10734AEFAB10}" type="presOf" srcId="{4AA8E5D2-2809-4739-B645-7F1CA8CA32C9}" destId="{0776E71F-A067-4F6A-BEB1-1556328C2836}" srcOrd="0" destOrd="0" presId="urn:microsoft.com/office/officeart/2005/8/layout/StepDownProcess"/>
    <dgm:cxn modelId="{E4918B16-83C2-423B-95B5-8429BF215723}" srcId="{316D0097-9CFB-448B-97BC-9F29EBD3E264}" destId="{1D45CF04-E47C-4EB1-B378-222214F162F0}" srcOrd="2" destOrd="0" parTransId="{83BCC8E3-C38D-4452-BED5-DFEB5D59AA74}" sibTransId="{ACF9A585-3D12-45C9-B207-F95137EF819D}"/>
    <dgm:cxn modelId="{B59EAE1A-6E63-4543-ADFB-CF708B8776CA}" type="presOf" srcId="{E1B8ACBC-7E64-4F59-9484-B767DCFE2C81}" destId="{41275DA1-E8CB-4E23-BF50-1132FF7B09F2}" srcOrd="0" destOrd="2" presId="urn:microsoft.com/office/officeart/2005/8/layout/StepDownProcess"/>
    <dgm:cxn modelId="{A5E7A42C-20E3-4664-9551-7E2C19D29A88}" type="presOf" srcId="{48ED68F6-3396-4F74-85E4-63FAC9064E70}" destId="{41275DA1-E8CB-4E23-BF50-1132FF7B09F2}" srcOrd="0" destOrd="3" presId="urn:microsoft.com/office/officeart/2005/8/layout/StepDownProcess"/>
    <dgm:cxn modelId="{5993C134-2E35-4E59-99C5-9085F846A2C6}" srcId="{111F4CD1-C13D-45EE-9F9D-F1F86F0C1BFA}" destId="{135791E0-DC78-418C-A543-6480B69FF849}" srcOrd="0" destOrd="0" parTransId="{D9BF5B29-B9F1-4062-BBEA-6DC12015F154}" sibTransId="{0C978D6D-B59E-41DE-B85C-FB554B130CF8}"/>
    <dgm:cxn modelId="{D7410C37-992D-497D-8F09-2CFA41DB836A}" srcId="{1D45CF04-E47C-4EB1-B378-222214F162F0}" destId="{C42999A8-AA15-470E-829C-743E3C218196}" srcOrd="1" destOrd="0" parTransId="{68733A03-FB66-4D3C-926A-034201AA830F}" sibTransId="{9C777129-8663-49D7-83B4-28BC09687584}"/>
    <dgm:cxn modelId="{20927F5B-821F-4732-A7C1-41A37AEEB49F}" srcId="{F04990F3-3E27-4C2F-9359-B20FC14BC1C7}" destId="{83C3AF85-093C-4EB2-8967-FF7BC5EDA37A}" srcOrd="0" destOrd="0" parTransId="{C9D42BBA-48E6-4F8F-9603-D5B9F9E2C67F}" sibTransId="{0F7485F2-B663-47F4-9CCE-2983E673CF8F}"/>
    <dgm:cxn modelId="{F3C27269-16A6-40B3-84DB-649E07D64566}" type="presOf" srcId="{1D45CF04-E47C-4EB1-B378-222214F162F0}" destId="{E45ED987-5450-4348-9508-C35145698616}" srcOrd="0" destOrd="0" presId="urn:microsoft.com/office/officeart/2005/8/layout/StepDownProcess"/>
    <dgm:cxn modelId="{FB7C8A4E-C27C-4750-8A38-72CB972512CE}" type="presOf" srcId="{C42999A8-AA15-470E-829C-743E3C218196}" destId="{0776E71F-A067-4F6A-BEB1-1556328C2836}" srcOrd="0" destOrd="1" presId="urn:microsoft.com/office/officeart/2005/8/layout/StepDownProcess"/>
    <dgm:cxn modelId="{6068484F-69F0-43B5-A5FD-1177F630A7A0}" srcId="{F04990F3-3E27-4C2F-9359-B20FC14BC1C7}" destId="{E1B8ACBC-7E64-4F59-9484-B767DCFE2C81}" srcOrd="2" destOrd="0" parTransId="{4AB0EB4D-A073-445F-9040-537AF41D6E36}" sibTransId="{A88B0551-534C-48B4-AFD5-F38F9487B70D}"/>
    <dgm:cxn modelId="{CCACF77F-B955-4A35-B52D-3B0E7DA3F599}" type="presOf" srcId="{316D0097-9CFB-448B-97BC-9F29EBD3E264}" destId="{91EC3A16-8399-4377-80F2-680DABB3A4AD}" srcOrd="0" destOrd="0" presId="urn:microsoft.com/office/officeart/2005/8/layout/StepDownProcess"/>
    <dgm:cxn modelId="{002BAE85-72A8-4322-9EB7-3A723321FCF5}" type="presOf" srcId="{83C3AF85-093C-4EB2-8967-FF7BC5EDA37A}" destId="{41275DA1-E8CB-4E23-BF50-1132FF7B09F2}" srcOrd="0" destOrd="0" presId="urn:microsoft.com/office/officeart/2005/8/layout/StepDownProcess"/>
    <dgm:cxn modelId="{B33E0A8F-FF67-434C-B643-E1C01A500520}" srcId="{F04990F3-3E27-4C2F-9359-B20FC14BC1C7}" destId="{C5107A93-5D13-4C47-BEE1-9FB0A475F1DB}" srcOrd="1" destOrd="0" parTransId="{3837F2C3-5D27-4151-B49A-3A7727E1567C}" sibTransId="{26648D17-1567-42E6-98E7-B49748B990B4}"/>
    <dgm:cxn modelId="{F68D2F9D-5A8D-452A-BFB7-731EFA4576AD}" srcId="{316D0097-9CFB-448B-97BC-9F29EBD3E264}" destId="{F04990F3-3E27-4C2F-9359-B20FC14BC1C7}" srcOrd="1" destOrd="0" parTransId="{524E5EC6-7120-4294-8972-47670FB05A4B}" sibTransId="{428F068F-CD1D-4C4D-AF24-0E3C4B309FE7}"/>
    <dgm:cxn modelId="{87727DA5-AB56-4894-BC1A-DFB7848C0052}" type="presOf" srcId="{F04990F3-3E27-4C2F-9359-B20FC14BC1C7}" destId="{9439DC6E-4E5C-4372-9E46-22C4AE534021}" srcOrd="0" destOrd="0" presId="urn:microsoft.com/office/officeart/2005/8/layout/StepDownProcess"/>
    <dgm:cxn modelId="{9E26E8CC-6BBB-48F7-8B01-141B6D77FE1B}" srcId="{316D0097-9CFB-448B-97BC-9F29EBD3E264}" destId="{111F4CD1-C13D-45EE-9F9D-F1F86F0C1BFA}" srcOrd="0" destOrd="0" parTransId="{78D26E4A-FB02-4D38-9650-5B632E690879}" sibTransId="{823823F0-2A1D-48C6-911D-7E8BAF4E1B32}"/>
    <dgm:cxn modelId="{B07DA1E6-663A-47BA-83C7-6F6236786089}" srcId="{F04990F3-3E27-4C2F-9359-B20FC14BC1C7}" destId="{48ED68F6-3396-4F74-85E4-63FAC9064E70}" srcOrd="3" destOrd="0" parTransId="{4713FA3B-3A7C-4F57-98A1-3B69B1E48DBE}" sibTransId="{57FADFB8-AA08-405B-8F52-B378A2E09FEA}"/>
    <dgm:cxn modelId="{314BECFA-A11D-4F60-9255-D382BFDAE454}" type="presOf" srcId="{135791E0-DC78-418C-A543-6480B69FF849}" destId="{BFD40F1C-77CA-4349-96E9-5F684D6B5173}" srcOrd="0" destOrd="0" presId="urn:microsoft.com/office/officeart/2005/8/layout/StepDownProcess"/>
    <dgm:cxn modelId="{A026D9FD-2FFD-460B-8587-B7EC76C6717A}" srcId="{111F4CD1-C13D-45EE-9F9D-F1F86F0C1BFA}" destId="{4ED436C8-ED04-4A95-B8E0-1B9C68FB82DB}" srcOrd="1" destOrd="0" parTransId="{84D82EFE-7780-4095-A605-A3E88B783C6A}" sibTransId="{F9247F33-34E7-4B18-A1AC-E74E1261E58A}"/>
    <dgm:cxn modelId="{C8540309-3659-45BD-9AFF-6A0B9FAF58AE}" type="presParOf" srcId="{91EC3A16-8399-4377-80F2-680DABB3A4AD}" destId="{6A818D36-3D56-44AC-9FC2-090C721606CD}" srcOrd="0" destOrd="0" presId="urn:microsoft.com/office/officeart/2005/8/layout/StepDownProcess"/>
    <dgm:cxn modelId="{96E1F405-43F9-40F2-A550-1DE60AFC1CF7}" type="presParOf" srcId="{6A818D36-3D56-44AC-9FC2-090C721606CD}" destId="{9AC92D2C-A135-4E3A-9425-E8EE7FAFE58A}" srcOrd="0" destOrd="0" presId="urn:microsoft.com/office/officeart/2005/8/layout/StepDownProcess"/>
    <dgm:cxn modelId="{59B65907-B1D1-4CB1-9148-7684C8479DFD}" type="presParOf" srcId="{6A818D36-3D56-44AC-9FC2-090C721606CD}" destId="{4F2E6FB9-211E-44B9-8CD3-CA8D467B35FD}" srcOrd="1" destOrd="0" presId="urn:microsoft.com/office/officeart/2005/8/layout/StepDownProcess"/>
    <dgm:cxn modelId="{BF4F7DAA-CA96-437D-9778-C137ED1A28D0}" type="presParOf" srcId="{6A818D36-3D56-44AC-9FC2-090C721606CD}" destId="{BFD40F1C-77CA-4349-96E9-5F684D6B5173}" srcOrd="2" destOrd="0" presId="urn:microsoft.com/office/officeart/2005/8/layout/StepDownProcess"/>
    <dgm:cxn modelId="{23A80097-D162-40FD-941F-13FF779F1B24}" type="presParOf" srcId="{91EC3A16-8399-4377-80F2-680DABB3A4AD}" destId="{5901D71B-C63A-412C-B076-13ABF1FC7F96}" srcOrd="1" destOrd="0" presId="urn:microsoft.com/office/officeart/2005/8/layout/StepDownProcess"/>
    <dgm:cxn modelId="{A6CC7DCF-AA67-41CE-8EA3-4F710DE1B3EE}" type="presParOf" srcId="{91EC3A16-8399-4377-80F2-680DABB3A4AD}" destId="{84586BBD-97C8-45DD-86A6-3EA5CF578DFC}" srcOrd="2" destOrd="0" presId="urn:microsoft.com/office/officeart/2005/8/layout/StepDownProcess"/>
    <dgm:cxn modelId="{A9A59A23-62E8-42D8-920B-8AE43F3531F5}" type="presParOf" srcId="{84586BBD-97C8-45DD-86A6-3EA5CF578DFC}" destId="{09C566CB-ACE7-4A1B-B553-B653EED9C3D6}" srcOrd="0" destOrd="0" presId="urn:microsoft.com/office/officeart/2005/8/layout/StepDownProcess"/>
    <dgm:cxn modelId="{F08C1AD1-B8D9-4DEC-8113-EB66B410CFA2}" type="presParOf" srcId="{84586BBD-97C8-45DD-86A6-3EA5CF578DFC}" destId="{9439DC6E-4E5C-4372-9E46-22C4AE534021}" srcOrd="1" destOrd="0" presId="urn:microsoft.com/office/officeart/2005/8/layout/StepDownProcess"/>
    <dgm:cxn modelId="{994019B0-5FD1-4076-B8A6-C66C1DA2E6CB}" type="presParOf" srcId="{84586BBD-97C8-45DD-86A6-3EA5CF578DFC}" destId="{41275DA1-E8CB-4E23-BF50-1132FF7B09F2}" srcOrd="2" destOrd="0" presId="urn:microsoft.com/office/officeart/2005/8/layout/StepDownProcess"/>
    <dgm:cxn modelId="{47E4368D-07F6-4814-8515-F792A55BC875}" type="presParOf" srcId="{91EC3A16-8399-4377-80F2-680DABB3A4AD}" destId="{AFB3354A-9735-4776-A38F-E2B55D2E2869}" srcOrd="3" destOrd="0" presId="urn:microsoft.com/office/officeart/2005/8/layout/StepDownProcess"/>
    <dgm:cxn modelId="{5D62B62B-1B5A-4C77-8B46-1A64152C29AA}" type="presParOf" srcId="{91EC3A16-8399-4377-80F2-680DABB3A4AD}" destId="{1033D7D8-815D-409A-B327-1BC596B3FE51}" srcOrd="4" destOrd="0" presId="urn:microsoft.com/office/officeart/2005/8/layout/StepDownProcess"/>
    <dgm:cxn modelId="{0432CE5E-C1B6-4B09-A442-7100177368C0}" type="presParOf" srcId="{1033D7D8-815D-409A-B327-1BC596B3FE51}" destId="{E45ED987-5450-4348-9508-C35145698616}" srcOrd="0" destOrd="0" presId="urn:microsoft.com/office/officeart/2005/8/layout/StepDownProcess"/>
    <dgm:cxn modelId="{786C5EF4-CA4E-4D7A-A367-6CD4710941AB}" type="presParOf" srcId="{1033D7D8-815D-409A-B327-1BC596B3FE51}" destId="{0776E71F-A067-4F6A-BEB1-1556328C2836}" srcOrd="1" destOrd="0" presId="urn:microsoft.com/office/officeart/2005/8/layout/StepDownProces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89097D6-27A6-4422-A36A-D4ACF1819651}" type="doc">
      <dgm:prSet loTypeId="urn:microsoft.com/office/officeart/2005/8/layout/process2" loCatId="process" qsTypeId="urn:microsoft.com/office/officeart/2005/8/quickstyle/simple1" qsCatId="simple" csTypeId="urn:microsoft.com/office/officeart/2005/8/colors/accent2_3" csCatId="accent2" phldr="1"/>
      <dgm:spPr/>
      <dgm:t>
        <a:bodyPr/>
        <a:lstStyle/>
        <a:p>
          <a:endParaRPr lang="en-US"/>
        </a:p>
      </dgm:t>
    </dgm:pt>
    <dgm:pt modelId="{185C81BB-BC83-4995-9F45-9DF531CEC0A1}">
      <dgm:prSet phldrT="[Text]"/>
      <dgm:spPr/>
      <dgm:t>
        <a:bodyPr/>
        <a:lstStyle/>
        <a:p>
          <a:r>
            <a:rPr lang="en-US" dirty="0"/>
            <a:t>Calculate Pre-Post Difference</a:t>
          </a:r>
        </a:p>
      </dgm:t>
    </dgm:pt>
    <dgm:pt modelId="{9B500A76-F626-4220-86E9-CBF61A171229}" type="parTrans" cxnId="{0CD61B0E-468D-483B-93EC-7E0EC58E5B24}">
      <dgm:prSet/>
      <dgm:spPr/>
      <dgm:t>
        <a:bodyPr/>
        <a:lstStyle/>
        <a:p>
          <a:endParaRPr lang="en-US"/>
        </a:p>
      </dgm:t>
    </dgm:pt>
    <dgm:pt modelId="{D3A8A91A-02EE-4F5B-8BA4-CCDC5CACCF2C}" type="sibTrans" cxnId="{0CD61B0E-468D-483B-93EC-7E0EC58E5B24}">
      <dgm:prSet/>
      <dgm:spPr/>
      <dgm:t>
        <a:bodyPr/>
        <a:lstStyle/>
        <a:p>
          <a:endParaRPr lang="en-US"/>
        </a:p>
      </dgm:t>
    </dgm:pt>
    <dgm:pt modelId="{7E09E691-118A-49E5-9C13-76CD6A6D5C94}">
      <dgm:prSet phldrT="[Text]"/>
      <dgm:spPr/>
      <dgm:t>
        <a:bodyPr/>
        <a:lstStyle/>
        <a:p>
          <a:r>
            <a:rPr lang="en-US" dirty="0"/>
            <a:t>Plot change in each biomarker</a:t>
          </a:r>
        </a:p>
      </dgm:t>
    </dgm:pt>
    <dgm:pt modelId="{B4FB7E89-F184-4569-8C33-8D66383B9A57}" type="parTrans" cxnId="{F03E06D8-EEC7-441E-BFB6-27595F26DAE2}">
      <dgm:prSet/>
      <dgm:spPr/>
      <dgm:t>
        <a:bodyPr/>
        <a:lstStyle/>
        <a:p>
          <a:endParaRPr lang="en-US"/>
        </a:p>
      </dgm:t>
    </dgm:pt>
    <dgm:pt modelId="{210FEAC4-627C-4F95-818C-B3D6BAD5DC05}" type="sibTrans" cxnId="{F03E06D8-EEC7-441E-BFB6-27595F26DAE2}">
      <dgm:prSet/>
      <dgm:spPr/>
      <dgm:t>
        <a:bodyPr/>
        <a:lstStyle/>
        <a:p>
          <a:endParaRPr lang="en-US"/>
        </a:p>
      </dgm:t>
    </dgm:pt>
    <dgm:pt modelId="{A92B6701-E1EF-4B24-8E18-10DA6A6545D3}">
      <dgm:prSet phldrT="[Text]"/>
      <dgm:spPr/>
      <dgm:t>
        <a:bodyPr/>
        <a:lstStyle/>
        <a:p>
          <a:r>
            <a:rPr lang="en-US" dirty="0"/>
            <a:t>Linear Models w/ Effect of Group</a:t>
          </a:r>
        </a:p>
      </dgm:t>
    </dgm:pt>
    <dgm:pt modelId="{186890C2-0FCF-4810-9E3E-D3DDD8CEB9CE}" type="parTrans" cxnId="{ECF0C1FD-9477-4D93-B2D4-BFDCB6C269CB}">
      <dgm:prSet/>
      <dgm:spPr/>
      <dgm:t>
        <a:bodyPr/>
        <a:lstStyle/>
        <a:p>
          <a:endParaRPr lang="en-US"/>
        </a:p>
      </dgm:t>
    </dgm:pt>
    <dgm:pt modelId="{3C262046-3F91-45F3-B3A0-9384F939F892}" type="sibTrans" cxnId="{ECF0C1FD-9477-4D93-B2D4-BFDCB6C269CB}">
      <dgm:prSet/>
      <dgm:spPr/>
      <dgm:t>
        <a:bodyPr/>
        <a:lstStyle/>
        <a:p>
          <a:endParaRPr lang="en-US"/>
        </a:p>
      </dgm:t>
    </dgm:pt>
    <dgm:pt modelId="{66D6639E-7765-4094-8DEB-AE6AEAFAEB11}" type="pres">
      <dgm:prSet presAssocID="{689097D6-27A6-4422-A36A-D4ACF1819651}" presName="linearFlow" presStyleCnt="0">
        <dgm:presLayoutVars>
          <dgm:resizeHandles val="exact"/>
        </dgm:presLayoutVars>
      </dgm:prSet>
      <dgm:spPr/>
    </dgm:pt>
    <dgm:pt modelId="{54DB800D-1616-4B9F-96C4-538790E4285D}" type="pres">
      <dgm:prSet presAssocID="{185C81BB-BC83-4995-9F45-9DF531CEC0A1}" presName="node" presStyleLbl="node1" presStyleIdx="0" presStyleCnt="3" custScaleX="128310">
        <dgm:presLayoutVars>
          <dgm:bulletEnabled val="1"/>
        </dgm:presLayoutVars>
      </dgm:prSet>
      <dgm:spPr/>
    </dgm:pt>
    <dgm:pt modelId="{8F0413D2-7835-4115-B31B-714280641236}" type="pres">
      <dgm:prSet presAssocID="{D3A8A91A-02EE-4F5B-8BA4-CCDC5CACCF2C}" presName="sibTrans" presStyleLbl="sibTrans2D1" presStyleIdx="0" presStyleCnt="2"/>
      <dgm:spPr/>
    </dgm:pt>
    <dgm:pt modelId="{BD139C8C-7C40-42C1-BDBA-D7B59DCC26C1}" type="pres">
      <dgm:prSet presAssocID="{D3A8A91A-02EE-4F5B-8BA4-CCDC5CACCF2C}" presName="connectorText" presStyleLbl="sibTrans2D1" presStyleIdx="0" presStyleCnt="2"/>
      <dgm:spPr/>
    </dgm:pt>
    <dgm:pt modelId="{4BBDED9D-290F-4F20-B994-D9438862ADA9}" type="pres">
      <dgm:prSet presAssocID="{7E09E691-118A-49E5-9C13-76CD6A6D5C94}" presName="node" presStyleLbl="node1" presStyleIdx="1" presStyleCnt="3" custScaleX="128310">
        <dgm:presLayoutVars>
          <dgm:bulletEnabled val="1"/>
        </dgm:presLayoutVars>
      </dgm:prSet>
      <dgm:spPr/>
    </dgm:pt>
    <dgm:pt modelId="{32A90B40-611A-40ED-A82A-6296A379CE3E}" type="pres">
      <dgm:prSet presAssocID="{210FEAC4-627C-4F95-818C-B3D6BAD5DC05}" presName="sibTrans" presStyleLbl="sibTrans2D1" presStyleIdx="1" presStyleCnt="2"/>
      <dgm:spPr/>
    </dgm:pt>
    <dgm:pt modelId="{F6703037-AF09-43BF-A7E7-D87143667D3C}" type="pres">
      <dgm:prSet presAssocID="{210FEAC4-627C-4F95-818C-B3D6BAD5DC05}" presName="connectorText" presStyleLbl="sibTrans2D1" presStyleIdx="1" presStyleCnt="2"/>
      <dgm:spPr/>
    </dgm:pt>
    <dgm:pt modelId="{DBADB6CA-E84F-4171-BA85-83D3E4E1C2F8}" type="pres">
      <dgm:prSet presAssocID="{A92B6701-E1EF-4B24-8E18-10DA6A6545D3}" presName="node" presStyleLbl="node1" presStyleIdx="2" presStyleCnt="3" custScaleX="128310">
        <dgm:presLayoutVars>
          <dgm:bulletEnabled val="1"/>
        </dgm:presLayoutVars>
      </dgm:prSet>
      <dgm:spPr/>
    </dgm:pt>
  </dgm:ptLst>
  <dgm:cxnLst>
    <dgm:cxn modelId="{0CD61B0E-468D-483B-93EC-7E0EC58E5B24}" srcId="{689097D6-27A6-4422-A36A-D4ACF1819651}" destId="{185C81BB-BC83-4995-9F45-9DF531CEC0A1}" srcOrd="0" destOrd="0" parTransId="{9B500A76-F626-4220-86E9-CBF61A171229}" sibTransId="{D3A8A91A-02EE-4F5B-8BA4-CCDC5CACCF2C}"/>
    <dgm:cxn modelId="{2EEB3E0F-520A-4957-B609-70E9477BC30B}" type="presOf" srcId="{689097D6-27A6-4422-A36A-D4ACF1819651}" destId="{66D6639E-7765-4094-8DEB-AE6AEAFAEB11}" srcOrd="0" destOrd="0" presId="urn:microsoft.com/office/officeart/2005/8/layout/process2"/>
    <dgm:cxn modelId="{517C701A-29EA-4F69-A007-B33E67C48E55}" type="presOf" srcId="{210FEAC4-627C-4F95-818C-B3D6BAD5DC05}" destId="{F6703037-AF09-43BF-A7E7-D87143667D3C}" srcOrd="1" destOrd="0" presId="urn:microsoft.com/office/officeart/2005/8/layout/process2"/>
    <dgm:cxn modelId="{4D382324-3A8A-4874-877B-6DC6EDA4D658}" type="presOf" srcId="{7E09E691-118A-49E5-9C13-76CD6A6D5C94}" destId="{4BBDED9D-290F-4F20-B994-D9438862ADA9}" srcOrd="0" destOrd="0" presId="urn:microsoft.com/office/officeart/2005/8/layout/process2"/>
    <dgm:cxn modelId="{85989B31-C0F7-4DDF-8E29-58B73D29D784}" type="presOf" srcId="{A92B6701-E1EF-4B24-8E18-10DA6A6545D3}" destId="{DBADB6CA-E84F-4171-BA85-83D3E4E1C2F8}" srcOrd="0" destOrd="0" presId="urn:microsoft.com/office/officeart/2005/8/layout/process2"/>
    <dgm:cxn modelId="{E1E3F850-8A88-4905-AE07-A5F5F765F60E}" type="presOf" srcId="{D3A8A91A-02EE-4F5B-8BA4-CCDC5CACCF2C}" destId="{BD139C8C-7C40-42C1-BDBA-D7B59DCC26C1}" srcOrd="1" destOrd="0" presId="urn:microsoft.com/office/officeart/2005/8/layout/process2"/>
    <dgm:cxn modelId="{E79BE372-C977-483D-8B6D-637FF93F627B}" type="presOf" srcId="{185C81BB-BC83-4995-9F45-9DF531CEC0A1}" destId="{54DB800D-1616-4B9F-96C4-538790E4285D}" srcOrd="0" destOrd="0" presId="urn:microsoft.com/office/officeart/2005/8/layout/process2"/>
    <dgm:cxn modelId="{F9186F78-A893-4DFA-9401-9F1FFC14FB0C}" type="presOf" srcId="{D3A8A91A-02EE-4F5B-8BA4-CCDC5CACCF2C}" destId="{8F0413D2-7835-4115-B31B-714280641236}" srcOrd="0" destOrd="0" presId="urn:microsoft.com/office/officeart/2005/8/layout/process2"/>
    <dgm:cxn modelId="{F7BF6B8D-7CB6-425B-B4C9-8D14466568DE}" type="presOf" srcId="{210FEAC4-627C-4F95-818C-B3D6BAD5DC05}" destId="{32A90B40-611A-40ED-A82A-6296A379CE3E}" srcOrd="0" destOrd="0" presId="urn:microsoft.com/office/officeart/2005/8/layout/process2"/>
    <dgm:cxn modelId="{F03E06D8-EEC7-441E-BFB6-27595F26DAE2}" srcId="{689097D6-27A6-4422-A36A-D4ACF1819651}" destId="{7E09E691-118A-49E5-9C13-76CD6A6D5C94}" srcOrd="1" destOrd="0" parTransId="{B4FB7E89-F184-4569-8C33-8D66383B9A57}" sibTransId="{210FEAC4-627C-4F95-818C-B3D6BAD5DC05}"/>
    <dgm:cxn modelId="{ECF0C1FD-9477-4D93-B2D4-BFDCB6C269CB}" srcId="{689097D6-27A6-4422-A36A-D4ACF1819651}" destId="{A92B6701-E1EF-4B24-8E18-10DA6A6545D3}" srcOrd="2" destOrd="0" parTransId="{186890C2-0FCF-4810-9E3E-D3DDD8CEB9CE}" sibTransId="{3C262046-3F91-45F3-B3A0-9384F939F892}"/>
    <dgm:cxn modelId="{D52FE259-7608-4FE4-9152-78AD09E70D81}" type="presParOf" srcId="{66D6639E-7765-4094-8DEB-AE6AEAFAEB11}" destId="{54DB800D-1616-4B9F-96C4-538790E4285D}" srcOrd="0" destOrd="0" presId="urn:microsoft.com/office/officeart/2005/8/layout/process2"/>
    <dgm:cxn modelId="{81BD9E3B-C599-454A-885E-BC56BF91C6FF}" type="presParOf" srcId="{66D6639E-7765-4094-8DEB-AE6AEAFAEB11}" destId="{8F0413D2-7835-4115-B31B-714280641236}" srcOrd="1" destOrd="0" presId="urn:microsoft.com/office/officeart/2005/8/layout/process2"/>
    <dgm:cxn modelId="{84D8B880-4E07-4229-BB22-3EE9CFE657F4}" type="presParOf" srcId="{8F0413D2-7835-4115-B31B-714280641236}" destId="{BD139C8C-7C40-42C1-BDBA-D7B59DCC26C1}" srcOrd="0" destOrd="0" presId="urn:microsoft.com/office/officeart/2005/8/layout/process2"/>
    <dgm:cxn modelId="{97809D13-CE8D-4AE5-8941-A78DC266A321}" type="presParOf" srcId="{66D6639E-7765-4094-8DEB-AE6AEAFAEB11}" destId="{4BBDED9D-290F-4F20-B994-D9438862ADA9}" srcOrd="2" destOrd="0" presId="urn:microsoft.com/office/officeart/2005/8/layout/process2"/>
    <dgm:cxn modelId="{E8E6F579-F53D-4B6B-A888-372D7507A5A9}" type="presParOf" srcId="{66D6639E-7765-4094-8DEB-AE6AEAFAEB11}" destId="{32A90B40-611A-40ED-A82A-6296A379CE3E}" srcOrd="3" destOrd="0" presId="urn:microsoft.com/office/officeart/2005/8/layout/process2"/>
    <dgm:cxn modelId="{FC94D62B-0057-4807-9B21-759A5E78C930}" type="presParOf" srcId="{32A90B40-611A-40ED-A82A-6296A379CE3E}" destId="{F6703037-AF09-43BF-A7E7-D87143667D3C}" srcOrd="0" destOrd="0" presId="urn:microsoft.com/office/officeart/2005/8/layout/process2"/>
    <dgm:cxn modelId="{E7CB6B7A-A089-4CA3-98BC-2D985838352B}" type="presParOf" srcId="{66D6639E-7765-4094-8DEB-AE6AEAFAEB11}" destId="{DBADB6CA-E84F-4171-BA85-83D3E4E1C2F8}"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89097D6-27A6-4422-A36A-D4ACF1819651}" type="doc">
      <dgm:prSet loTypeId="urn:microsoft.com/office/officeart/2005/8/layout/process2" loCatId="process" qsTypeId="urn:microsoft.com/office/officeart/2005/8/quickstyle/simple1" qsCatId="simple" csTypeId="urn:microsoft.com/office/officeart/2005/8/colors/accent3_3" csCatId="accent3" phldr="1"/>
      <dgm:spPr/>
      <dgm:t>
        <a:bodyPr/>
        <a:lstStyle/>
        <a:p>
          <a:endParaRPr lang="en-US"/>
        </a:p>
      </dgm:t>
    </dgm:pt>
    <dgm:pt modelId="{185C81BB-BC83-4995-9F45-9DF531CEC0A1}">
      <dgm:prSet phldrT="[Text]"/>
      <dgm:spPr/>
      <dgm:t>
        <a:bodyPr/>
        <a:lstStyle/>
        <a:p>
          <a:r>
            <a:rPr lang="en-US" dirty="0"/>
            <a:t>Filter to only Post-exposure Data</a:t>
          </a:r>
        </a:p>
      </dgm:t>
    </dgm:pt>
    <dgm:pt modelId="{9B500A76-F626-4220-86E9-CBF61A171229}" type="parTrans" cxnId="{0CD61B0E-468D-483B-93EC-7E0EC58E5B24}">
      <dgm:prSet/>
      <dgm:spPr/>
      <dgm:t>
        <a:bodyPr/>
        <a:lstStyle/>
        <a:p>
          <a:endParaRPr lang="en-US"/>
        </a:p>
      </dgm:t>
    </dgm:pt>
    <dgm:pt modelId="{D3A8A91A-02EE-4F5B-8BA4-CCDC5CACCF2C}" type="sibTrans" cxnId="{0CD61B0E-468D-483B-93EC-7E0EC58E5B24}">
      <dgm:prSet/>
      <dgm:spPr/>
      <dgm:t>
        <a:bodyPr/>
        <a:lstStyle/>
        <a:p>
          <a:endParaRPr lang="en-US"/>
        </a:p>
      </dgm:t>
    </dgm:pt>
    <dgm:pt modelId="{7E09E691-118A-49E5-9C13-76CD6A6D5C94}">
      <dgm:prSet phldrT="[Text]"/>
      <dgm:spPr/>
      <dgm:t>
        <a:bodyPr/>
        <a:lstStyle/>
        <a:p>
          <a:r>
            <a:rPr lang="en-US" dirty="0"/>
            <a:t>Visualize two groups</a:t>
          </a:r>
        </a:p>
      </dgm:t>
    </dgm:pt>
    <dgm:pt modelId="{B4FB7E89-F184-4569-8C33-8D66383B9A57}" type="parTrans" cxnId="{F03E06D8-EEC7-441E-BFB6-27595F26DAE2}">
      <dgm:prSet/>
      <dgm:spPr/>
      <dgm:t>
        <a:bodyPr/>
        <a:lstStyle/>
        <a:p>
          <a:endParaRPr lang="en-US"/>
        </a:p>
      </dgm:t>
    </dgm:pt>
    <dgm:pt modelId="{210FEAC4-627C-4F95-818C-B3D6BAD5DC05}" type="sibTrans" cxnId="{F03E06D8-EEC7-441E-BFB6-27595F26DAE2}">
      <dgm:prSet/>
      <dgm:spPr/>
      <dgm:t>
        <a:bodyPr/>
        <a:lstStyle/>
        <a:p>
          <a:endParaRPr lang="en-US"/>
        </a:p>
      </dgm:t>
    </dgm:pt>
    <dgm:pt modelId="{2117C280-C1B1-40DC-8A36-F137564E0676}">
      <dgm:prSet phldrT="[Text]"/>
      <dgm:spPr/>
      <dgm:t>
        <a:bodyPr/>
        <a:lstStyle/>
        <a:p>
          <a:r>
            <a:rPr lang="en-US" dirty="0"/>
            <a:t>Linear models to test for differences between groups</a:t>
          </a:r>
        </a:p>
      </dgm:t>
    </dgm:pt>
    <dgm:pt modelId="{C893048F-5F9A-4B86-8FC3-C1D83AB39DB2}" type="parTrans" cxnId="{44B479C4-9777-4EA7-8863-4A04EF9F61D1}">
      <dgm:prSet/>
      <dgm:spPr/>
      <dgm:t>
        <a:bodyPr/>
        <a:lstStyle/>
        <a:p>
          <a:endParaRPr lang="en-US"/>
        </a:p>
      </dgm:t>
    </dgm:pt>
    <dgm:pt modelId="{A18C4919-3E5E-4034-A965-B982414A39BE}" type="sibTrans" cxnId="{44B479C4-9777-4EA7-8863-4A04EF9F61D1}">
      <dgm:prSet/>
      <dgm:spPr/>
      <dgm:t>
        <a:bodyPr/>
        <a:lstStyle/>
        <a:p>
          <a:endParaRPr lang="en-US"/>
        </a:p>
      </dgm:t>
    </dgm:pt>
    <dgm:pt modelId="{66D6639E-7765-4094-8DEB-AE6AEAFAEB11}" type="pres">
      <dgm:prSet presAssocID="{689097D6-27A6-4422-A36A-D4ACF1819651}" presName="linearFlow" presStyleCnt="0">
        <dgm:presLayoutVars>
          <dgm:resizeHandles val="exact"/>
        </dgm:presLayoutVars>
      </dgm:prSet>
      <dgm:spPr/>
    </dgm:pt>
    <dgm:pt modelId="{54DB800D-1616-4B9F-96C4-538790E4285D}" type="pres">
      <dgm:prSet presAssocID="{185C81BB-BC83-4995-9F45-9DF531CEC0A1}" presName="node" presStyleLbl="node1" presStyleIdx="0" presStyleCnt="3" custScaleX="104388">
        <dgm:presLayoutVars>
          <dgm:bulletEnabled val="1"/>
        </dgm:presLayoutVars>
      </dgm:prSet>
      <dgm:spPr/>
    </dgm:pt>
    <dgm:pt modelId="{8F0413D2-7835-4115-B31B-714280641236}" type="pres">
      <dgm:prSet presAssocID="{D3A8A91A-02EE-4F5B-8BA4-CCDC5CACCF2C}" presName="sibTrans" presStyleLbl="sibTrans2D1" presStyleIdx="0" presStyleCnt="2"/>
      <dgm:spPr/>
    </dgm:pt>
    <dgm:pt modelId="{BD139C8C-7C40-42C1-BDBA-D7B59DCC26C1}" type="pres">
      <dgm:prSet presAssocID="{D3A8A91A-02EE-4F5B-8BA4-CCDC5CACCF2C}" presName="connectorText" presStyleLbl="sibTrans2D1" presStyleIdx="0" presStyleCnt="2"/>
      <dgm:spPr/>
    </dgm:pt>
    <dgm:pt modelId="{4BBDED9D-290F-4F20-B994-D9438862ADA9}" type="pres">
      <dgm:prSet presAssocID="{7E09E691-118A-49E5-9C13-76CD6A6D5C94}" presName="node" presStyleLbl="node1" presStyleIdx="1" presStyleCnt="3" custScaleX="104388">
        <dgm:presLayoutVars>
          <dgm:bulletEnabled val="1"/>
        </dgm:presLayoutVars>
      </dgm:prSet>
      <dgm:spPr/>
    </dgm:pt>
    <dgm:pt modelId="{32A90B40-611A-40ED-A82A-6296A379CE3E}" type="pres">
      <dgm:prSet presAssocID="{210FEAC4-627C-4F95-818C-B3D6BAD5DC05}" presName="sibTrans" presStyleLbl="sibTrans2D1" presStyleIdx="1" presStyleCnt="2"/>
      <dgm:spPr/>
    </dgm:pt>
    <dgm:pt modelId="{F6703037-AF09-43BF-A7E7-D87143667D3C}" type="pres">
      <dgm:prSet presAssocID="{210FEAC4-627C-4F95-818C-B3D6BAD5DC05}" presName="connectorText" presStyleLbl="sibTrans2D1" presStyleIdx="1" presStyleCnt="2"/>
      <dgm:spPr/>
    </dgm:pt>
    <dgm:pt modelId="{E2F1C596-01A0-4070-9EDB-39CFC168DC57}" type="pres">
      <dgm:prSet presAssocID="{2117C280-C1B1-40DC-8A36-F137564E0676}" presName="node" presStyleLbl="node1" presStyleIdx="2" presStyleCnt="3" custScaleX="104388">
        <dgm:presLayoutVars>
          <dgm:bulletEnabled val="1"/>
        </dgm:presLayoutVars>
      </dgm:prSet>
      <dgm:spPr/>
    </dgm:pt>
  </dgm:ptLst>
  <dgm:cxnLst>
    <dgm:cxn modelId="{09A36801-B13C-480A-B1C4-18618353B604}" type="presOf" srcId="{2117C280-C1B1-40DC-8A36-F137564E0676}" destId="{E2F1C596-01A0-4070-9EDB-39CFC168DC57}" srcOrd="0" destOrd="0" presId="urn:microsoft.com/office/officeart/2005/8/layout/process2"/>
    <dgm:cxn modelId="{0CD61B0E-468D-483B-93EC-7E0EC58E5B24}" srcId="{689097D6-27A6-4422-A36A-D4ACF1819651}" destId="{185C81BB-BC83-4995-9F45-9DF531CEC0A1}" srcOrd="0" destOrd="0" parTransId="{9B500A76-F626-4220-86E9-CBF61A171229}" sibTransId="{D3A8A91A-02EE-4F5B-8BA4-CCDC5CACCF2C}"/>
    <dgm:cxn modelId="{2EEB3E0F-520A-4957-B609-70E9477BC30B}" type="presOf" srcId="{689097D6-27A6-4422-A36A-D4ACF1819651}" destId="{66D6639E-7765-4094-8DEB-AE6AEAFAEB11}" srcOrd="0" destOrd="0" presId="urn:microsoft.com/office/officeart/2005/8/layout/process2"/>
    <dgm:cxn modelId="{517C701A-29EA-4F69-A007-B33E67C48E55}" type="presOf" srcId="{210FEAC4-627C-4F95-818C-B3D6BAD5DC05}" destId="{F6703037-AF09-43BF-A7E7-D87143667D3C}" srcOrd="1" destOrd="0" presId="urn:microsoft.com/office/officeart/2005/8/layout/process2"/>
    <dgm:cxn modelId="{4D382324-3A8A-4874-877B-6DC6EDA4D658}" type="presOf" srcId="{7E09E691-118A-49E5-9C13-76CD6A6D5C94}" destId="{4BBDED9D-290F-4F20-B994-D9438862ADA9}" srcOrd="0" destOrd="0" presId="urn:microsoft.com/office/officeart/2005/8/layout/process2"/>
    <dgm:cxn modelId="{E1E3F850-8A88-4905-AE07-A5F5F765F60E}" type="presOf" srcId="{D3A8A91A-02EE-4F5B-8BA4-CCDC5CACCF2C}" destId="{BD139C8C-7C40-42C1-BDBA-D7B59DCC26C1}" srcOrd="1" destOrd="0" presId="urn:microsoft.com/office/officeart/2005/8/layout/process2"/>
    <dgm:cxn modelId="{E79BE372-C977-483D-8B6D-637FF93F627B}" type="presOf" srcId="{185C81BB-BC83-4995-9F45-9DF531CEC0A1}" destId="{54DB800D-1616-4B9F-96C4-538790E4285D}" srcOrd="0" destOrd="0" presId="urn:microsoft.com/office/officeart/2005/8/layout/process2"/>
    <dgm:cxn modelId="{F9186F78-A893-4DFA-9401-9F1FFC14FB0C}" type="presOf" srcId="{D3A8A91A-02EE-4F5B-8BA4-CCDC5CACCF2C}" destId="{8F0413D2-7835-4115-B31B-714280641236}" srcOrd="0" destOrd="0" presId="urn:microsoft.com/office/officeart/2005/8/layout/process2"/>
    <dgm:cxn modelId="{F7BF6B8D-7CB6-425B-B4C9-8D14466568DE}" type="presOf" srcId="{210FEAC4-627C-4F95-818C-B3D6BAD5DC05}" destId="{32A90B40-611A-40ED-A82A-6296A379CE3E}" srcOrd="0" destOrd="0" presId="urn:microsoft.com/office/officeart/2005/8/layout/process2"/>
    <dgm:cxn modelId="{44B479C4-9777-4EA7-8863-4A04EF9F61D1}" srcId="{689097D6-27A6-4422-A36A-D4ACF1819651}" destId="{2117C280-C1B1-40DC-8A36-F137564E0676}" srcOrd="2" destOrd="0" parTransId="{C893048F-5F9A-4B86-8FC3-C1D83AB39DB2}" sibTransId="{A18C4919-3E5E-4034-A965-B982414A39BE}"/>
    <dgm:cxn modelId="{F03E06D8-EEC7-441E-BFB6-27595F26DAE2}" srcId="{689097D6-27A6-4422-A36A-D4ACF1819651}" destId="{7E09E691-118A-49E5-9C13-76CD6A6D5C94}" srcOrd="1" destOrd="0" parTransId="{B4FB7E89-F184-4569-8C33-8D66383B9A57}" sibTransId="{210FEAC4-627C-4F95-818C-B3D6BAD5DC05}"/>
    <dgm:cxn modelId="{D52FE259-7608-4FE4-9152-78AD09E70D81}" type="presParOf" srcId="{66D6639E-7765-4094-8DEB-AE6AEAFAEB11}" destId="{54DB800D-1616-4B9F-96C4-538790E4285D}" srcOrd="0" destOrd="0" presId="urn:microsoft.com/office/officeart/2005/8/layout/process2"/>
    <dgm:cxn modelId="{81BD9E3B-C599-454A-885E-BC56BF91C6FF}" type="presParOf" srcId="{66D6639E-7765-4094-8DEB-AE6AEAFAEB11}" destId="{8F0413D2-7835-4115-B31B-714280641236}" srcOrd="1" destOrd="0" presId="urn:microsoft.com/office/officeart/2005/8/layout/process2"/>
    <dgm:cxn modelId="{84D8B880-4E07-4229-BB22-3EE9CFE657F4}" type="presParOf" srcId="{8F0413D2-7835-4115-B31B-714280641236}" destId="{BD139C8C-7C40-42C1-BDBA-D7B59DCC26C1}" srcOrd="0" destOrd="0" presId="urn:microsoft.com/office/officeart/2005/8/layout/process2"/>
    <dgm:cxn modelId="{97809D13-CE8D-4AE5-8941-A78DC266A321}" type="presParOf" srcId="{66D6639E-7765-4094-8DEB-AE6AEAFAEB11}" destId="{4BBDED9D-290F-4F20-B994-D9438862ADA9}" srcOrd="2" destOrd="0" presId="urn:microsoft.com/office/officeart/2005/8/layout/process2"/>
    <dgm:cxn modelId="{E8E6F579-F53D-4B6B-A888-372D7507A5A9}" type="presParOf" srcId="{66D6639E-7765-4094-8DEB-AE6AEAFAEB11}" destId="{32A90B40-611A-40ED-A82A-6296A379CE3E}" srcOrd="3" destOrd="0" presId="urn:microsoft.com/office/officeart/2005/8/layout/process2"/>
    <dgm:cxn modelId="{FC94D62B-0057-4807-9B21-759A5E78C930}" type="presParOf" srcId="{32A90B40-611A-40ED-A82A-6296A379CE3E}" destId="{F6703037-AF09-43BF-A7E7-D87143667D3C}" srcOrd="0" destOrd="0" presId="urn:microsoft.com/office/officeart/2005/8/layout/process2"/>
    <dgm:cxn modelId="{713843ED-1B41-4223-8F38-594A1453D032}" type="presParOf" srcId="{66D6639E-7765-4094-8DEB-AE6AEAFAEB11}" destId="{E2F1C596-01A0-4070-9EDB-39CFC168DC57}" srcOrd="4" destOrd="0" presId="urn:microsoft.com/office/officeart/2005/8/layout/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89097D6-27A6-4422-A36A-D4ACF1819651}" type="doc">
      <dgm:prSet loTypeId="urn:microsoft.com/office/officeart/2005/8/layout/process2" loCatId="process" qsTypeId="urn:microsoft.com/office/officeart/2005/8/quickstyle/simple1" qsCatId="simple" csTypeId="urn:microsoft.com/office/officeart/2005/8/colors/accent4_3" csCatId="accent4" phldr="1"/>
      <dgm:spPr/>
      <dgm:t>
        <a:bodyPr/>
        <a:lstStyle/>
        <a:p>
          <a:endParaRPr lang="en-US"/>
        </a:p>
      </dgm:t>
    </dgm:pt>
    <dgm:pt modelId="{185C81BB-BC83-4995-9F45-9DF531CEC0A1}">
      <dgm:prSet phldrT="[Text]"/>
      <dgm:spPr/>
      <dgm:t>
        <a:bodyPr/>
        <a:lstStyle/>
        <a:p>
          <a:r>
            <a:rPr lang="en-US" dirty="0"/>
            <a:t>Collapse Metrics</a:t>
          </a:r>
        </a:p>
      </dgm:t>
    </dgm:pt>
    <dgm:pt modelId="{9B500A76-F626-4220-86E9-CBF61A171229}" type="parTrans" cxnId="{0CD61B0E-468D-483B-93EC-7E0EC58E5B24}">
      <dgm:prSet/>
      <dgm:spPr/>
      <dgm:t>
        <a:bodyPr/>
        <a:lstStyle/>
        <a:p>
          <a:endParaRPr lang="en-US"/>
        </a:p>
      </dgm:t>
    </dgm:pt>
    <dgm:pt modelId="{D3A8A91A-02EE-4F5B-8BA4-CCDC5CACCF2C}" type="sibTrans" cxnId="{0CD61B0E-468D-483B-93EC-7E0EC58E5B24}">
      <dgm:prSet/>
      <dgm:spPr/>
      <dgm:t>
        <a:bodyPr/>
        <a:lstStyle/>
        <a:p>
          <a:endParaRPr lang="en-US"/>
        </a:p>
      </dgm:t>
    </dgm:pt>
    <dgm:pt modelId="{7E09E691-118A-49E5-9C13-76CD6A6D5C94}">
      <dgm:prSet phldrT="[Text]"/>
      <dgm:spPr/>
      <dgm:t>
        <a:bodyPr/>
        <a:lstStyle/>
        <a:p>
          <a:r>
            <a:rPr lang="en-US" dirty="0"/>
            <a:t>Select Model</a:t>
          </a:r>
        </a:p>
      </dgm:t>
    </dgm:pt>
    <dgm:pt modelId="{B4FB7E89-F184-4569-8C33-8D66383B9A57}" type="parTrans" cxnId="{F03E06D8-EEC7-441E-BFB6-27595F26DAE2}">
      <dgm:prSet/>
      <dgm:spPr/>
      <dgm:t>
        <a:bodyPr/>
        <a:lstStyle/>
        <a:p>
          <a:endParaRPr lang="en-US"/>
        </a:p>
      </dgm:t>
    </dgm:pt>
    <dgm:pt modelId="{210FEAC4-627C-4F95-818C-B3D6BAD5DC05}" type="sibTrans" cxnId="{F03E06D8-EEC7-441E-BFB6-27595F26DAE2}">
      <dgm:prSet/>
      <dgm:spPr/>
      <dgm:t>
        <a:bodyPr/>
        <a:lstStyle/>
        <a:p>
          <a:endParaRPr lang="en-US"/>
        </a:p>
      </dgm:t>
    </dgm:pt>
    <dgm:pt modelId="{2117C280-C1B1-40DC-8A36-F137564E0676}">
      <dgm:prSet phldrT="[Text]"/>
      <dgm:spPr/>
      <dgm:t>
        <a:bodyPr/>
        <a:lstStyle/>
        <a:p>
          <a:r>
            <a:rPr lang="en-US" dirty="0"/>
            <a:t>Split data (train/test)</a:t>
          </a:r>
        </a:p>
      </dgm:t>
    </dgm:pt>
    <dgm:pt modelId="{C893048F-5F9A-4B86-8FC3-C1D83AB39DB2}" type="parTrans" cxnId="{44B479C4-9777-4EA7-8863-4A04EF9F61D1}">
      <dgm:prSet/>
      <dgm:spPr/>
      <dgm:t>
        <a:bodyPr/>
        <a:lstStyle/>
        <a:p>
          <a:endParaRPr lang="en-US"/>
        </a:p>
      </dgm:t>
    </dgm:pt>
    <dgm:pt modelId="{A18C4919-3E5E-4034-A965-B982414A39BE}" type="sibTrans" cxnId="{44B479C4-9777-4EA7-8863-4A04EF9F61D1}">
      <dgm:prSet/>
      <dgm:spPr/>
      <dgm:t>
        <a:bodyPr/>
        <a:lstStyle/>
        <a:p>
          <a:endParaRPr lang="en-US"/>
        </a:p>
      </dgm:t>
    </dgm:pt>
    <dgm:pt modelId="{484F6691-425B-4D39-A546-8D8F81F63FB3}">
      <dgm:prSet phldrT="[Text]"/>
      <dgm:spPr/>
      <dgm:t>
        <a:bodyPr/>
        <a:lstStyle/>
        <a:p>
          <a:r>
            <a:rPr lang="en-US" dirty="0"/>
            <a:t>Check fit</a:t>
          </a:r>
        </a:p>
      </dgm:t>
    </dgm:pt>
    <dgm:pt modelId="{EB4608BA-D7E1-4DBB-8FAE-EC2BFFD71037}" type="parTrans" cxnId="{4941B270-4995-404A-8CEF-35BA368EDBDE}">
      <dgm:prSet/>
      <dgm:spPr/>
      <dgm:t>
        <a:bodyPr/>
        <a:lstStyle/>
        <a:p>
          <a:endParaRPr lang="en-US"/>
        </a:p>
      </dgm:t>
    </dgm:pt>
    <dgm:pt modelId="{0B1AC4F0-EAD7-49DA-AB3B-1D8984914335}" type="sibTrans" cxnId="{4941B270-4995-404A-8CEF-35BA368EDBDE}">
      <dgm:prSet/>
      <dgm:spPr/>
      <dgm:t>
        <a:bodyPr/>
        <a:lstStyle/>
        <a:p>
          <a:endParaRPr lang="en-US"/>
        </a:p>
      </dgm:t>
    </dgm:pt>
    <dgm:pt modelId="{66D6639E-7765-4094-8DEB-AE6AEAFAEB11}" type="pres">
      <dgm:prSet presAssocID="{689097D6-27A6-4422-A36A-D4ACF1819651}" presName="linearFlow" presStyleCnt="0">
        <dgm:presLayoutVars>
          <dgm:resizeHandles val="exact"/>
        </dgm:presLayoutVars>
      </dgm:prSet>
      <dgm:spPr/>
    </dgm:pt>
    <dgm:pt modelId="{54DB800D-1616-4B9F-96C4-538790E4285D}" type="pres">
      <dgm:prSet presAssocID="{185C81BB-BC83-4995-9F45-9DF531CEC0A1}" presName="node" presStyleLbl="node1" presStyleIdx="0" presStyleCnt="4" custScaleX="176599">
        <dgm:presLayoutVars>
          <dgm:bulletEnabled val="1"/>
        </dgm:presLayoutVars>
      </dgm:prSet>
      <dgm:spPr/>
    </dgm:pt>
    <dgm:pt modelId="{8F0413D2-7835-4115-B31B-714280641236}" type="pres">
      <dgm:prSet presAssocID="{D3A8A91A-02EE-4F5B-8BA4-CCDC5CACCF2C}" presName="sibTrans" presStyleLbl="sibTrans2D1" presStyleIdx="0" presStyleCnt="3"/>
      <dgm:spPr/>
    </dgm:pt>
    <dgm:pt modelId="{BD139C8C-7C40-42C1-BDBA-D7B59DCC26C1}" type="pres">
      <dgm:prSet presAssocID="{D3A8A91A-02EE-4F5B-8BA4-CCDC5CACCF2C}" presName="connectorText" presStyleLbl="sibTrans2D1" presStyleIdx="0" presStyleCnt="3"/>
      <dgm:spPr/>
    </dgm:pt>
    <dgm:pt modelId="{4BBDED9D-290F-4F20-B994-D9438862ADA9}" type="pres">
      <dgm:prSet presAssocID="{7E09E691-118A-49E5-9C13-76CD6A6D5C94}" presName="node" presStyleLbl="node1" presStyleIdx="1" presStyleCnt="4" custScaleX="176599">
        <dgm:presLayoutVars>
          <dgm:bulletEnabled val="1"/>
        </dgm:presLayoutVars>
      </dgm:prSet>
      <dgm:spPr/>
    </dgm:pt>
    <dgm:pt modelId="{32A90B40-611A-40ED-A82A-6296A379CE3E}" type="pres">
      <dgm:prSet presAssocID="{210FEAC4-627C-4F95-818C-B3D6BAD5DC05}" presName="sibTrans" presStyleLbl="sibTrans2D1" presStyleIdx="1" presStyleCnt="3"/>
      <dgm:spPr/>
    </dgm:pt>
    <dgm:pt modelId="{F6703037-AF09-43BF-A7E7-D87143667D3C}" type="pres">
      <dgm:prSet presAssocID="{210FEAC4-627C-4F95-818C-B3D6BAD5DC05}" presName="connectorText" presStyleLbl="sibTrans2D1" presStyleIdx="1" presStyleCnt="3"/>
      <dgm:spPr/>
    </dgm:pt>
    <dgm:pt modelId="{E2F1C596-01A0-4070-9EDB-39CFC168DC57}" type="pres">
      <dgm:prSet presAssocID="{2117C280-C1B1-40DC-8A36-F137564E0676}" presName="node" presStyleLbl="node1" presStyleIdx="2" presStyleCnt="4" custScaleX="176599">
        <dgm:presLayoutVars>
          <dgm:bulletEnabled val="1"/>
        </dgm:presLayoutVars>
      </dgm:prSet>
      <dgm:spPr/>
    </dgm:pt>
    <dgm:pt modelId="{8699F0EF-9A05-4C90-AA5A-5C2DE7BA2D9B}" type="pres">
      <dgm:prSet presAssocID="{A18C4919-3E5E-4034-A965-B982414A39BE}" presName="sibTrans" presStyleLbl="sibTrans2D1" presStyleIdx="2" presStyleCnt="3"/>
      <dgm:spPr/>
    </dgm:pt>
    <dgm:pt modelId="{A9FBE2CB-D77F-4981-8548-74935C276D98}" type="pres">
      <dgm:prSet presAssocID="{A18C4919-3E5E-4034-A965-B982414A39BE}" presName="connectorText" presStyleLbl="sibTrans2D1" presStyleIdx="2" presStyleCnt="3"/>
      <dgm:spPr/>
    </dgm:pt>
    <dgm:pt modelId="{9DEC2413-8825-4151-9FF7-F3F54451776E}" type="pres">
      <dgm:prSet presAssocID="{484F6691-425B-4D39-A546-8D8F81F63FB3}" presName="node" presStyleLbl="node1" presStyleIdx="3" presStyleCnt="4" custScaleX="176599">
        <dgm:presLayoutVars>
          <dgm:bulletEnabled val="1"/>
        </dgm:presLayoutVars>
      </dgm:prSet>
      <dgm:spPr/>
    </dgm:pt>
  </dgm:ptLst>
  <dgm:cxnLst>
    <dgm:cxn modelId="{09A36801-B13C-480A-B1C4-18618353B604}" type="presOf" srcId="{2117C280-C1B1-40DC-8A36-F137564E0676}" destId="{E2F1C596-01A0-4070-9EDB-39CFC168DC57}" srcOrd="0" destOrd="0" presId="urn:microsoft.com/office/officeart/2005/8/layout/process2"/>
    <dgm:cxn modelId="{0CD61B0E-468D-483B-93EC-7E0EC58E5B24}" srcId="{689097D6-27A6-4422-A36A-D4ACF1819651}" destId="{185C81BB-BC83-4995-9F45-9DF531CEC0A1}" srcOrd="0" destOrd="0" parTransId="{9B500A76-F626-4220-86E9-CBF61A171229}" sibTransId="{D3A8A91A-02EE-4F5B-8BA4-CCDC5CACCF2C}"/>
    <dgm:cxn modelId="{2EEB3E0F-520A-4957-B609-70E9477BC30B}" type="presOf" srcId="{689097D6-27A6-4422-A36A-D4ACF1819651}" destId="{66D6639E-7765-4094-8DEB-AE6AEAFAEB11}" srcOrd="0" destOrd="0" presId="urn:microsoft.com/office/officeart/2005/8/layout/process2"/>
    <dgm:cxn modelId="{517C701A-29EA-4F69-A007-B33E67C48E55}" type="presOf" srcId="{210FEAC4-627C-4F95-818C-B3D6BAD5DC05}" destId="{F6703037-AF09-43BF-A7E7-D87143667D3C}" srcOrd="1" destOrd="0" presId="urn:microsoft.com/office/officeart/2005/8/layout/process2"/>
    <dgm:cxn modelId="{4D382324-3A8A-4874-877B-6DC6EDA4D658}" type="presOf" srcId="{7E09E691-118A-49E5-9C13-76CD6A6D5C94}" destId="{4BBDED9D-290F-4F20-B994-D9438862ADA9}" srcOrd="0" destOrd="0" presId="urn:microsoft.com/office/officeart/2005/8/layout/process2"/>
    <dgm:cxn modelId="{4941B270-4995-404A-8CEF-35BA368EDBDE}" srcId="{689097D6-27A6-4422-A36A-D4ACF1819651}" destId="{484F6691-425B-4D39-A546-8D8F81F63FB3}" srcOrd="3" destOrd="0" parTransId="{EB4608BA-D7E1-4DBB-8FAE-EC2BFFD71037}" sibTransId="{0B1AC4F0-EAD7-49DA-AB3B-1D8984914335}"/>
    <dgm:cxn modelId="{E1E3F850-8A88-4905-AE07-A5F5F765F60E}" type="presOf" srcId="{D3A8A91A-02EE-4F5B-8BA4-CCDC5CACCF2C}" destId="{BD139C8C-7C40-42C1-BDBA-D7B59DCC26C1}" srcOrd="1" destOrd="0" presId="urn:microsoft.com/office/officeart/2005/8/layout/process2"/>
    <dgm:cxn modelId="{E79BE372-C977-483D-8B6D-637FF93F627B}" type="presOf" srcId="{185C81BB-BC83-4995-9F45-9DF531CEC0A1}" destId="{54DB800D-1616-4B9F-96C4-538790E4285D}" srcOrd="0" destOrd="0" presId="urn:microsoft.com/office/officeart/2005/8/layout/process2"/>
    <dgm:cxn modelId="{4312C174-B8DE-4395-B92C-EDD47C09CCDA}" type="presOf" srcId="{484F6691-425B-4D39-A546-8D8F81F63FB3}" destId="{9DEC2413-8825-4151-9FF7-F3F54451776E}" srcOrd="0" destOrd="0" presId="urn:microsoft.com/office/officeart/2005/8/layout/process2"/>
    <dgm:cxn modelId="{F9186F78-A893-4DFA-9401-9F1FFC14FB0C}" type="presOf" srcId="{D3A8A91A-02EE-4F5B-8BA4-CCDC5CACCF2C}" destId="{8F0413D2-7835-4115-B31B-714280641236}" srcOrd="0" destOrd="0" presId="urn:microsoft.com/office/officeart/2005/8/layout/process2"/>
    <dgm:cxn modelId="{F7BF6B8D-7CB6-425B-B4C9-8D14466568DE}" type="presOf" srcId="{210FEAC4-627C-4F95-818C-B3D6BAD5DC05}" destId="{32A90B40-611A-40ED-A82A-6296A379CE3E}" srcOrd="0" destOrd="0" presId="urn:microsoft.com/office/officeart/2005/8/layout/process2"/>
    <dgm:cxn modelId="{DA59D692-DE68-45A2-BC2B-137C0B9B5393}" type="presOf" srcId="{A18C4919-3E5E-4034-A965-B982414A39BE}" destId="{8699F0EF-9A05-4C90-AA5A-5C2DE7BA2D9B}" srcOrd="0" destOrd="0" presId="urn:microsoft.com/office/officeart/2005/8/layout/process2"/>
    <dgm:cxn modelId="{6AEFCAB4-2868-4857-BE67-4CAE41DC8B10}" type="presOf" srcId="{A18C4919-3E5E-4034-A965-B982414A39BE}" destId="{A9FBE2CB-D77F-4981-8548-74935C276D98}" srcOrd="1" destOrd="0" presId="urn:microsoft.com/office/officeart/2005/8/layout/process2"/>
    <dgm:cxn modelId="{44B479C4-9777-4EA7-8863-4A04EF9F61D1}" srcId="{689097D6-27A6-4422-A36A-D4ACF1819651}" destId="{2117C280-C1B1-40DC-8A36-F137564E0676}" srcOrd="2" destOrd="0" parTransId="{C893048F-5F9A-4B86-8FC3-C1D83AB39DB2}" sibTransId="{A18C4919-3E5E-4034-A965-B982414A39BE}"/>
    <dgm:cxn modelId="{F03E06D8-EEC7-441E-BFB6-27595F26DAE2}" srcId="{689097D6-27A6-4422-A36A-D4ACF1819651}" destId="{7E09E691-118A-49E5-9C13-76CD6A6D5C94}" srcOrd="1" destOrd="0" parTransId="{B4FB7E89-F184-4569-8C33-8D66383B9A57}" sibTransId="{210FEAC4-627C-4F95-818C-B3D6BAD5DC05}"/>
    <dgm:cxn modelId="{D52FE259-7608-4FE4-9152-78AD09E70D81}" type="presParOf" srcId="{66D6639E-7765-4094-8DEB-AE6AEAFAEB11}" destId="{54DB800D-1616-4B9F-96C4-538790E4285D}" srcOrd="0" destOrd="0" presId="urn:microsoft.com/office/officeart/2005/8/layout/process2"/>
    <dgm:cxn modelId="{81BD9E3B-C599-454A-885E-BC56BF91C6FF}" type="presParOf" srcId="{66D6639E-7765-4094-8DEB-AE6AEAFAEB11}" destId="{8F0413D2-7835-4115-B31B-714280641236}" srcOrd="1" destOrd="0" presId="urn:microsoft.com/office/officeart/2005/8/layout/process2"/>
    <dgm:cxn modelId="{84D8B880-4E07-4229-BB22-3EE9CFE657F4}" type="presParOf" srcId="{8F0413D2-7835-4115-B31B-714280641236}" destId="{BD139C8C-7C40-42C1-BDBA-D7B59DCC26C1}" srcOrd="0" destOrd="0" presId="urn:microsoft.com/office/officeart/2005/8/layout/process2"/>
    <dgm:cxn modelId="{97809D13-CE8D-4AE5-8941-A78DC266A321}" type="presParOf" srcId="{66D6639E-7765-4094-8DEB-AE6AEAFAEB11}" destId="{4BBDED9D-290F-4F20-B994-D9438862ADA9}" srcOrd="2" destOrd="0" presId="urn:microsoft.com/office/officeart/2005/8/layout/process2"/>
    <dgm:cxn modelId="{E8E6F579-F53D-4B6B-A888-372D7507A5A9}" type="presParOf" srcId="{66D6639E-7765-4094-8DEB-AE6AEAFAEB11}" destId="{32A90B40-611A-40ED-A82A-6296A379CE3E}" srcOrd="3" destOrd="0" presId="urn:microsoft.com/office/officeart/2005/8/layout/process2"/>
    <dgm:cxn modelId="{FC94D62B-0057-4807-9B21-759A5E78C930}" type="presParOf" srcId="{32A90B40-611A-40ED-A82A-6296A379CE3E}" destId="{F6703037-AF09-43BF-A7E7-D87143667D3C}" srcOrd="0" destOrd="0" presId="urn:microsoft.com/office/officeart/2005/8/layout/process2"/>
    <dgm:cxn modelId="{713843ED-1B41-4223-8F38-594A1453D032}" type="presParOf" srcId="{66D6639E-7765-4094-8DEB-AE6AEAFAEB11}" destId="{E2F1C596-01A0-4070-9EDB-39CFC168DC57}" srcOrd="4" destOrd="0" presId="urn:microsoft.com/office/officeart/2005/8/layout/process2"/>
    <dgm:cxn modelId="{F1E09B65-45F5-48F8-9A47-19305510F450}" type="presParOf" srcId="{66D6639E-7765-4094-8DEB-AE6AEAFAEB11}" destId="{8699F0EF-9A05-4C90-AA5A-5C2DE7BA2D9B}" srcOrd="5" destOrd="0" presId="urn:microsoft.com/office/officeart/2005/8/layout/process2"/>
    <dgm:cxn modelId="{EE87AB37-FFD0-4C3B-A825-D2FC3DAECF94}" type="presParOf" srcId="{8699F0EF-9A05-4C90-AA5A-5C2DE7BA2D9B}" destId="{A9FBE2CB-D77F-4981-8548-74935C276D98}" srcOrd="0" destOrd="0" presId="urn:microsoft.com/office/officeart/2005/8/layout/process2"/>
    <dgm:cxn modelId="{E86BC690-215C-47A5-BF48-EC7FE0A563F8}" type="presParOf" srcId="{66D6639E-7765-4094-8DEB-AE6AEAFAEB11}" destId="{9DEC2413-8825-4151-9FF7-F3F54451776E}" srcOrd="6" destOrd="0" presId="urn:microsoft.com/office/officeart/2005/8/layout/process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C92D2C-A135-4E3A-9425-E8EE7FAFE58A}">
      <dsp:nvSpPr>
        <dsp:cNvPr id="0" name=""/>
        <dsp:cNvSpPr/>
      </dsp:nvSpPr>
      <dsp:spPr>
        <a:xfrm rot="5400000">
          <a:off x="272185" y="1174634"/>
          <a:ext cx="1022045" cy="1163562"/>
        </a:xfrm>
        <a:prstGeom prst="bentUpArrow">
          <a:avLst>
            <a:gd name="adj1" fmla="val 32840"/>
            <a:gd name="adj2" fmla="val 25000"/>
            <a:gd name="adj3" fmla="val 35780"/>
          </a:avLst>
        </a:prstGeom>
        <a:solidFill>
          <a:schemeClr val="accent5">
            <a:tint val="50000"/>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2E6FB9-211E-44B9-8CD3-CA8D467B35FD}">
      <dsp:nvSpPr>
        <dsp:cNvPr id="0" name=""/>
        <dsp:cNvSpPr/>
      </dsp:nvSpPr>
      <dsp:spPr>
        <a:xfrm>
          <a:off x="1405" y="41677"/>
          <a:ext cx="1720522" cy="1204309"/>
        </a:xfrm>
        <a:prstGeom prst="roundRect">
          <a:avLst>
            <a:gd name="adj" fmla="val 16670"/>
          </a:avLst>
        </a:prstGeom>
        <a:solidFill>
          <a:schemeClr val="accent5">
            <a:shade val="80000"/>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Data Collection</a:t>
          </a:r>
        </a:p>
      </dsp:txBody>
      <dsp:txXfrm>
        <a:off x="60205" y="100477"/>
        <a:ext cx="1602922" cy="1086709"/>
      </dsp:txXfrm>
    </dsp:sp>
    <dsp:sp modelId="{BFD40F1C-77CA-4349-96E9-5F684D6B5173}">
      <dsp:nvSpPr>
        <dsp:cNvPr id="0" name=""/>
        <dsp:cNvSpPr/>
      </dsp:nvSpPr>
      <dsp:spPr>
        <a:xfrm>
          <a:off x="1692183" y="161159"/>
          <a:ext cx="2787594" cy="973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Pre-exposure</a:t>
          </a:r>
        </a:p>
        <a:p>
          <a:pPr marL="114300" lvl="1" indent="-114300" algn="l" defTabSz="533400">
            <a:lnSpc>
              <a:spcPct val="90000"/>
            </a:lnSpc>
            <a:spcBef>
              <a:spcPct val="0"/>
            </a:spcBef>
            <a:spcAft>
              <a:spcPct val="15000"/>
            </a:spcAft>
            <a:buChar char="•"/>
          </a:pPr>
          <a:r>
            <a:rPr lang="en-US" sz="1200" kern="1200" dirty="0"/>
            <a:t>Post-exposure</a:t>
          </a:r>
        </a:p>
      </dsp:txBody>
      <dsp:txXfrm>
        <a:off x="1692183" y="161159"/>
        <a:ext cx="2787594" cy="973376"/>
      </dsp:txXfrm>
    </dsp:sp>
    <dsp:sp modelId="{5F44882E-683E-441A-B746-182600712CB1}">
      <dsp:nvSpPr>
        <dsp:cNvPr id="0" name=""/>
        <dsp:cNvSpPr/>
      </dsp:nvSpPr>
      <dsp:spPr>
        <a:xfrm rot="5400000">
          <a:off x="2067381" y="2527472"/>
          <a:ext cx="1022045" cy="1163562"/>
        </a:xfrm>
        <a:prstGeom prst="bentUpArrow">
          <a:avLst>
            <a:gd name="adj1" fmla="val 32840"/>
            <a:gd name="adj2" fmla="val 25000"/>
            <a:gd name="adj3" fmla="val 35780"/>
          </a:avLst>
        </a:prstGeom>
        <a:solidFill>
          <a:schemeClr val="accent5">
            <a:tint val="50000"/>
            <a:hueOff val="19708"/>
            <a:satOff val="-1036"/>
            <a:lumOff val="12955"/>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52777A-5223-4E90-BEB1-E674F07F43B0}">
      <dsp:nvSpPr>
        <dsp:cNvPr id="0" name=""/>
        <dsp:cNvSpPr/>
      </dsp:nvSpPr>
      <dsp:spPr>
        <a:xfrm>
          <a:off x="1796601" y="1394514"/>
          <a:ext cx="1720522" cy="1204309"/>
        </a:xfrm>
        <a:prstGeom prst="roundRect">
          <a:avLst>
            <a:gd name="adj" fmla="val 16670"/>
          </a:avLst>
        </a:prstGeom>
        <a:solidFill>
          <a:schemeClr val="accent5">
            <a:shade val="80000"/>
            <a:hueOff val="66606"/>
            <a:satOff val="-3126"/>
            <a:lumOff val="13353"/>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Data Processing</a:t>
          </a:r>
        </a:p>
      </dsp:txBody>
      <dsp:txXfrm>
        <a:off x="1855401" y="1453314"/>
        <a:ext cx="1602922" cy="1086709"/>
      </dsp:txXfrm>
    </dsp:sp>
    <dsp:sp modelId="{787E1814-8293-4310-A740-DB5DA605718F}">
      <dsp:nvSpPr>
        <dsp:cNvPr id="0" name=""/>
        <dsp:cNvSpPr/>
      </dsp:nvSpPr>
      <dsp:spPr>
        <a:xfrm>
          <a:off x="3517123" y="1509372"/>
          <a:ext cx="1251344" cy="973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Convert from mic response</a:t>
          </a:r>
        </a:p>
        <a:p>
          <a:pPr marL="114300" lvl="1" indent="-114300" algn="l" defTabSz="533400">
            <a:lnSpc>
              <a:spcPct val="90000"/>
            </a:lnSpc>
            <a:spcBef>
              <a:spcPct val="0"/>
            </a:spcBef>
            <a:spcAft>
              <a:spcPct val="15000"/>
            </a:spcAft>
            <a:buChar char="•"/>
          </a:pPr>
          <a:r>
            <a:rPr lang="en-US" sz="1200" kern="1200" dirty="0"/>
            <a:t>Calculate thresholds</a:t>
          </a:r>
        </a:p>
      </dsp:txBody>
      <dsp:txXfrm>
        <a:off x="3517123" y="1509372"/>
        <a:ext cx="1251344" cy="973376"/>
      </dsp:txXfrm>
    </dsp:sp>
    <dsp:sp modelId="{9439DC6E-4E5C-4372-9E46-22C4AE534021}">
      <dsp:nvSpPr>
        <dsp:cNvPr id="0" name=""/>
        <dsp:cNvSpPr/>
      </dsp:nvSpPr>
      <dsp:spPr>
        <a:xfrm>
          <a:off x="3591797" y="2747351"/>
          <a:ext cx="1720522" cy="1204309"/>
        </a:xfrm>
        <a:prstGeom prst="roundRect">
          <a:avLst>
            <a:gd name="adj" fmla="val 16670"/>
          </a:avLst>
        </a:prstGeom>
        <a:solidFill>
          <a:schemeClr val="accent5">
            <a:shade val="80000"/>
            <a:hueOff val="133211"/>
            <a:satOff val="-6253"/>
            <a:lumOff val="26705"/>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Selection of Relevant Variables</a:t>
          </a:r>
        </a:p>
      </dsp:txBody>
      <dsp:txXfrm>
        <a:off x="3650597" y="2806151"/>
        <a:ext cx="1602922" cy="1086709"/>
      </dsp:txXfrm>
    </dsp:sp>
    <dsp:sp modelId="{E5EF981E-FD3E-40CA-A3B7-A540AE1B9904}">
      <dsp:nvSpPr>
        <dsp:cNvPr id="0" name=""/>
        <dsp:cNvSpPr/>
      </dsp:nvSpPr>
      <dsp:spPr>
        <a:xfrm>
          <a:off x="5312319" y="2862210"/>
          <a:ext cx="1251344" cy="973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Multiple frequencies?</a:t>
          </a:r>
        </a:p>
        <a:p>
          <a:pPr marL="114300" lvl="1" indent="-114300" algn="l" defTabSz="533400">
            <a:lnSpc>
              <a:spcPct val="90000"/>
            </a:lnSpc>
            <a:spcBef>
              <a:spcPct val="0"/>
            </a:spcBef>
            <a:spcAft>
              <a:spcPct val="15000"/>
            </a:spcAft>
            <a:buChar char="•"/>
          </a:pPr>
          <a:r>
            <a:rPr lang="en-US" sz="1200" kern="1200" dirty="0"/>
            <a:t>Sum or individual points?</a:t>
          </a:r>
        </a:p>
      </dsp:txBody>
      <dsp:txXfrm>
        <a:off x="5312319" y="2862210"/>
        <a:ext cx="1251344" cy="9733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C92D2C-A135-4E3A-9425-E8EE7FAFE58A}">
      <dsp:nvSpPr>
        <dsp:cNvPr id="0" name=""/>
        <dsp:cNvSpPr/>
      </dsp:nvSpPr>
      <dsp:spPr>
        <a:xfrm rot="5400000">
          <a:off x="272185" y="1174634"/>
          <a:ext cx="1022045" cy="1163562"/>
        </a:xfrm>
        <a:prstGeom prst="bentUpArrow">
          <a:avLst>
            <a:gd name="adj1" fmla="val 32840"/>
            <a:gd name="adj2" fmla="val 25000"/>
            <a:gd name="adj3" fmla="val 35780"/>
          </a:avLst>
        </a:prstGeom>
        <a:solidFill>
          <a:schemeClr val="accent5">
            <a:tint val="50000"/>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2E6FB9-211E-44B9-8CD3-CA8D467B35FD}">
      <dsp:nvSpPr>
        <dsp:cNvPr id="0" name=""/>
        <dsp:cNvSpPr/>
      </dsp:nvSpPr>
      <dsp:spPr>
        <a:xfrm>
          <a:off x="1405" y="41677"/>
          <a:ext cx="1720522" cy="1204309"/>
        </a:xfrm>
        <a:prstGeom prst="roundRect">
          <a:avLst>
            <a:gd name="adj" fmla="val 16670"/>
          </a:avLst>
        </a:prstGeom>
        <a:solidFill>
          <a:schemeClr val="accent5">
            <a:shade val="80000"/>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Data Collection</a:t>
          </a:r>
        </a:p>
      </dsp:txBody>
      <dsp:txXfrm>
        <a:off x="60205" y="100477"/>
        <a:ext cx="1602922" cy="1086709"/>
      </dsp:txXfrm>
    </dsp:sp>
    <dsp:sp modelId="{BFD40F1C-77CA-4349-96E9-5F684D6B5173}">
      <dsp:nvSpPr>
        <dsp:cNvPr id="0" name=""/>
        <dsp:cNvSpPr/>
      </dsp:nvSpPr>
      <dsp:spPr>
        <a:xfrm>
          <a:off x="1692183" y="161159"/>
          <a:ext cx="2787594" cy="973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Pre-exposure</a:t>
          </a:r>
        </a:p>
        <a:p>
          <a:pPr marL="114300" lvl="1" indent="-114300" algn="l" defTabSz="533400">
            <a:lnSpc>
              <a:spcPct val="90000"/>
            </a:lnSpc>
            <a:spcBef>
              <a:spcPct val="0"/>
            </a:spcBef>
            <a:spcAft>
              <a:spcPct val="15000"/>
            </a:spcAft>
            <a:buChar char="•"/>
          </a:pPr>
          <a:r>
            <a:rPr lang="en-US" sz="1200" kern="1200" dirty="0"/>
            <a:t>Post-exposure</a:t>
          </a:r>
        </a:p>
      </dsp:txBody>
      <dsp:txXfrm>
        <a:off x="1692183" y="161159"/>
        <a:ext cx="2787594" cy="973376"/>
      </dsp:txXfrm>
    </dsp:sp>
    <dsp:sp modelId="{5F44882E-683E-441A-B746-182600712CB1}">
      <dsp:nvSpPr>
        <dsp:cNvPr id="0" name=""/>
        <dsp:cNvSpPr/>
      </dsp:nvSpPr>
      <dsp:spPr>
        <a:xfrm rot="5400000">
          <a:off x="2067381" y="2527472"/>
          <a:ext cx="1022045" cy="1163562"/>
        </a:xfrm>
        <a:prstGeom prst="bentUpArrow">
          <a:avLst>
            <a:gd name="adj1" fmla="val 32840"/>
            <a:gd name="adj2" fmla="val 25000"/>
            <a:gd name="adj3" fmla="val 35780"/>
          </a:avLst>
        </a:prstGeom>
        <a:solidFill>
          <a:schemeClr val="accent5">
            <a:tint val="50000"/>
            <a:hueOff val="19708"/>
            <a:satOff val="-1036"/>
            <a:lumOff val="12955"/>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52777A-5223-4E90-BEB1-E674F07F43B0}">
      <dsp:nvSpPr>
        <dsp:cNvPr id="0" name=""/>
        <dsp:cNvSpPr/>
      </dsp:nvSpPr>
      <dsp:spPr>
        <a:xfrm>
          <a:off x="1796601" y="1394514"/>
          <a:ext cx="1720522" cy="1204309"/>
        </a:xfrm>
        <a:prstGeom prst="roundRect">
          <a:avLst>
            <a:gd name="adj" fmla="val 16670"/>
          </a:avLst>
        </a:prstGeom>
        <a:solidFill>
          <a:schemeClr val="accent5">
            <a:shade val="80000"/>
            <a:hueOff val="66606"/>
            <a:satOff val="-3126"/>
            <a:lumOff val="13353"/>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Data Processing</a:t>
          </a:r>
        </a:p>
      </dsp:txBody>
      <dsp:txXfrm>
        <a:off x="1855401" y="1453314"/>
        <a:ext cx="1602922" cy="1086709"/>
      </dsp:txXfrm>
    </dsp:sp>
    <dsp:sp modelId="{787E1814-8293-4310-A740-DB5DA605718F}">
      <dsp:nvSpPr>
        <dsp:cNvPr id="0" name=""/>
        <dsp:cNvSpPr/>
      </dsp:nvSpPr>
      <dsp:spPr>
        <a:xfrm>
          <a:off x="3517123" y="1509372"/>
          <a:ext cx="1251344" cy="973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Convert from mic response</a:t>
          </a:r>
        </a:p>
        <a:p>
          <a:pPr marL="114300" lvl="1" indent="-114300" algn="l" defTabSz="533400">
            <a:lnSpc>
              <a:spcPct val="90000"/>
            </a:lnSpc>
            <a:spcBef>
              <a:spcPct val="0"/>
            </a:spcBef>
            <a:spcAft>
              <a:spcPct val="15000"/>
            </a:spcAft>
            <a:buChar char="•"/>
          </a:pPr>
          <a:r>
            <a:rPr lang="en-US" sz="1200" kern="1200" dirty="0"/>
            <a:t>Calculate thresholds</a:t>
          </a:r>
        </a:p>
      </dsp:txBody>
      <dsp:txXfrm>
        <a:off x="3517123" y="1509372"/>
        <a:ext cx="1251344" cy="973376"/>
      </dsp:txXfrm>
    </dsp:sp>
    <dsp:sp modelId="{9439DC6E-4E5C-4372-9E46-22C4AE534021}">
      <dsp:nvSpPr>
        <dsp:cNvPr id="0" name=""/>
        <dsp:cNvSpPr/>
      </dsp:nvSpPr>
      <dsp:spPr>
        <a:xfrm>
          <a:off x="3591797" y="2747351"/>
          <a:ext cx="1720522" cy="1204309"/>
        </a:xfrm>
        <a:prstGeom prst="roundRect">
          <a:avLst>
            <a:gd name="adj" fmla="val 16670"/>
          </a:avLst>
        </a:prstGeom>
        <a:solidFill>
          <a:schemeClr val="accent5">
            <a:shade val="80000"/>
            <a:hueOff val="133211"/>
            <a:satOff val="-6253"/>
            <a:lumOff val="26705"/>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Selection of Relevant Variables</a:t>
          </a:r>
        </a:p>
      </dsp:txBody>
      <dsp:txXfrm>
        <a:off x="3650597" y="2806151"/>
        <a:ext cx="1602922" cy="1086709"/>
      </dsp:txXfrm>
    </dsp:sp>
    <dsp:sp modelId="{E5EF981E-FD3E-40CA-A3B7-A540AE1B9904}">
      <dsp:nvSpPr>
        <dsp:cNvPr id="0" name=""/>
        <dsp:cNvSpPr/>
      </dsp:nvSpPr>
      <dsp:spPr>
        <a:xfrm>
          <a:off x="5312319" y="2862210"/>
          <a:ext cx="1251344" cy="973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Multiple frequencies?</a:t>
          </a:r>
        </a:p>
        <a:p>
          <a:pPr marL="114300" lvl="1" indent="-114300" algn="l" defTabSz="533400">
            <a:lnSpc>
              <a:spcPct val="90000"/>
            </a:lnSpc>
            <a:spcBef>
              <a:spcPct val="0"/>
            </a:spcBef>
            <a:spcAft>
              <a:spcPct val="15000"/>
            </a:spcAft>
            <a:buChar char="•"/>
          </a:pPr>
          <a:r>
            <a:rPr lang="en-US" sz="1200" kern="1200" dirty="0"/>
            <a:t>Sum or individual points?</a:t>
          </a:r>
        </a:p>
      </dsp:txBody>
      <dsp:txXfrm>
        <a:off x="5312319" y="2862210"/>
        <a:ext cx="1251344" cy="9733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C92D2C-A135-4E3A-9425-E8EE7FAFE58A}">
      <dsp:nvSpPr>
        <dsp:cNvPr id="0" name=""/>
        <dsp:cNvSpPr/>
      </dsp:nvSpPr>
      <dsp:spPr>
        <a:xfrm rot="5400000">
          <a:off x="272185" y="1174634"/>
          <a:ext cx="1022045" cy="1163562"/>
        </a:xfrm>
        <a:prstGeom prst="bentUpArrow">
          <a:avLst>
            <a:gd name="adj1" fmla="val 32840"/>
            <a:gd name="adj2" fmla="val 25000"/>
            <a:gd name="adj3" fmla="val 35780"/>
          </a:avLst>
        </a:prstGeom>
        <a:solidFill>
          <a:schemeClr val="accent2">
            <a:tint val="50000"/>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2E6FB9-211E-44B9-8CD3-CA8D467B35FD}">
      <dsp:nvSpPr>
        <dsp:cNvPr id="0" name=""/>
        <dsp:cNvSpPr/>
      </dsp:nvSpPr>
      <dsp:spPr>
        <a:xfrm>
          <a:off x="1405" y="41677"/>
          <a:ext cx="1720522" cy="1204309"/>
        </a:xfrm>
        <a:prstGeom prst="roundRect">
          <a:avLst>
            <a:gd name="adj" fmla="val 16670"/>
          </a:avLst>
        </a:prstGeom>
        <a:solidFill>
          <a:schemeClr val="accent2">
            <a:shade val="80000"/>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Compiling Data</a:t>
          </a:r>
        </a:p>
      </dsp:txBody>
      <dsp:txXfrm>
        <a:off x="60205" y="100477"/>
        <a:ext cx="1602922" cy="1086709"/>
      </dsp:txXfrm>
    </dsp:sp>
    <dsp:sp modelId="{BFD40F1C-77CA-4349-96E9-5F684D6B5173}">
      <dsp:nvSpPr>
        <dsp:cNvPr id="0" name=""/>
        <dsp:cNvSpPr/>
      </dsp:nvSpPr>
      <dsp:spPr>
        <a:xfrm>
          <a:off x="1692183" y="161159"/>
          <a:ext cx="2787594" cy="973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Pre and Post</a:t>
          </a:r>
        </a:p>
        <a:p>
          <a:pPr marL="114300" lvl="1" indent="-114300" algn="l" defTabSz="622300">
            <a:lnSpc>
              <a:spcPct val="90000"/>
            </a:lnSpc>
            <a:spcBef>
              <a:spcPct val="0"/>
            </a:spcBef>
            <a:spcAft>
              <a:spcPct val="15000"/>
            </a:spcAft>
            <a:buChar char="•"/>
          </a:pPr>
          <a:r>
            <a:rPr lang="en-US" sz="1400" kern="1200" dirty="0"/>
            <a:t>All measures</a:t>
          </a:r>
        </a:p>
      </dsp:txBody>
      <dsp:txXfrm>
        <a:off x="1692183" y="161159"/>
        <a:ext cx="2787594" cy="973376"/>
      </dsp:txXfrm>
    </dsp:sp>
    <dsp:sp modelId="{09C566CB-ACE7-4A1B-B553-B653EED9C3D6}">
      <dsp:nvSpPr>
        <dsp:cNvPr id="0" name=""/>
        <dsp:cNvSpPr/>
      </dsp:nvSpPr>
      <dsp:spPr>
        <a:xfrm rot="5400000">
          <a:off x="2067381" y="2527472"/>
          <a:ext cx="1022045" cy="1163562"/>
        </a:xfrm>
        <a:prstGeom prst="bentUpArrow">
          <a:avLst>
            <a:gd name="adj1" fmla="val 32840"/>
            <a:gd name="adj2" fmla="val 25000"/>
            <a:gd name="adj3" fmla="val 35780"/>
          </a:avLst>
        </a:prstGeom>
        <a:solidFill>
          <a:schemeClr val="accent2">
            <a:tint val="50000"/>
            <a:hueOff val="25578"/>
            <a:satOff val="-1227"/>
            <a:lumOff val="939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39DC6E-4E5C-4372-9E46-22C4AE534021}">
      <dsp:nvSpPr>
        <dsp:cNvPr id="0" name=""/>
        <dsp:cNvSpPr/>
      </dsp:nvSpPr>
      <dsp:spPr>
        <a:xfrm>
          <a:off x="1746224" y="1394514"/>
          <a:ext cx="1720522" cy="1204309"/>
        </a:xfrm>
        <a:prstGeom prst="roundRect">
          <a:avLst>
            <a:gd name="adj" fmla="val 16670"/>
          </a:avLst>
        </a:prstGeom>
        <a:solidFill>
          <a:schemeClr val="accent2">
            <a:shade val="80000"/>
            <a:hueOff val="35051"/>
            <a:satOff val="1121"/>
            <a:lumOff val="9598"/>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Selection/Filtering</a:t>
          </a:r>
        </a:p>
      </dsp:txBody>
      <dsp:txXfrm>
        <a:off x="1805024" y="1453314"/>
        <a:ext cx="1602922" cy="1086709"/>
      </dsp:txXfrm>
    </dsp:sp>
    <dsp:sp modelId="{41275DA1-E8CB-4E23-BF50-1132FF7B09F2}">
      <dsp:nvSpPr>
        <dsp:cNvPr id="0" name=""/>
        <dsp:cNvSpPr/>
      </dsp:nvSpPr>
      <dsp:spPr>
        <a:xfrm>
          <a:off x="3517123" y="1509372"/>
          <a:ext cx="1251344" cy="973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Group</a:t>
          </a:r>
        </a:p>
        <a:p>
          <a:pPr marL="114300" lvl="1" indent="-114300" algn="l" defTabSz="622300">
            <a:lnSpc>
              <a:spcPct val="90000"/>
            </a:lnSpc>
            <a:spcBef>
              <a:spcPct val="0"/>
            </a:spcBef>
            <a:spcAft>
              <a:spcPct val="15000"/>
            </a:spcAft>
            <a:buChar char="•"/>
          </a:pPr>
          <a:r>
            <a:rPr lang="en-US" sz="1400" kern="1200" dirty="0"/>
            <a:t>Status</a:t>
          </a:r>
        </a:p>
        <a:p>
          <a:pPr marL="114300" lvl="1" indent="-114300" algn="l" defTabSz="622300">
            <a:lnSpc>
              <a:spcPct val="90000"/>
            </a:lnSpc>
            <a:spcBef>
              <a:spcPct val="0"/>
            </a:spcBef>
            <a:spcAft>
              <a:spcPct val="15000"/>
            </a:spcAft>
            <a:buChar char="•"/>
          </a:pPr>
          <a:r>
            <a:rPr lang="en-US" sz="1400" kern="1200" dirty="0"/>
            <a:t>Measure</a:t>
          </a:r>
        </a:p>
        <a:p>
          <a:pPr marL="114300" lvl="1" indent="-114300" algn="l" defTabSz="622300">
            <a:lnSpc>
              <a:spcPct val="90000"/>
            </a:lnSpc>
            <a:spcBef>
              <a:spcPct val="0"/>
            </a:spcBef>
            <a:spcAft>
              <a:spcPct val="15000"/>
            </a:spcAft>
            <a:buChar char="•"/>
          </a:pPr>
          <a:r>
            <a:rPr lang="en-US" sz="1400" kern="1200" dirty="0"/>
            <a:t>Difference</a:t>
          </a:r>
        </a:p>
      </dsp:txBody>
      <dsp:txXfrm>
        <a:off x="3517123" y="1509372"/>
        <a:ext cx="1251344" cy="973376"/>
      </dsp:txXfrm>
    </dsp:sp>
    <dsp:sp modelId="{E45ED987-5450-4348-9508-C35145698616}">
      <dsp:nvSpPr>
        <dsp:cNvPr id="0" name=""/>
        <dsp:cNvSpPr/>
      </dsp:nvSpPr>
      <dsp:spPr>
        <a:xfrm>
          <a:off x="3409008" y="2747351"/>
          <a:ext cx="1720522" cy="1204309"/>
        </a:xfrm>
        <a:prstGeom prst="roundRect">
          <a:avLst>
            <a:gd name="adj" fmla="val 16670"/>
          </a:avLst>
        </a:prstGeom>
        <a:solidFill>
          <a:schemeClr val="accent2">
            <a:shade val="80000"/>
            <a:hueOff val="70101"/>
            <a:satOff val="2242"/>
            <a:lumOff val="19195"/>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Reorganize by Frequency (as needed)</a:t>
          </a:r>
        </a:p>
      </dsp:txBody>
      <dsp:txXfrm>
        <a:off x="3467808" y="2806151"/>
        <a:ext cx="1602922" cy="1086709"/>
      </dsp:txXfrm>
    </dsp:sp>
    <dsp:sp modelId="{0776E71F-A067-4F6A-BEB1-1556328C2836}">
      <dsp:nvSpPr>
        <dsp:cNvPr id="0" name=""/>
        <dsp:cNvSpPr/>
      </dsp:nvSpPr>
      <dsp:spPr>
        <a:xfrm>
          <a:off x="5129523" y="2862210"/>
          <a:ext cx="1251344" cy="973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114300" lvl="1" indent="-114300" algn="l" defTabSz="577850">
            <a:lnSpc>
              <a:spcPct val="90000"/>
            </a:lnSpc>
            <a:spcBef>
              <a:spcPct val="0"/>
            </a:spcBef>
            <a:spcAft>
              <a:spcPct val="15000"/>
            </a:spcAft>
            <a:buChar char="•"/>
          </a:pPr>
          <a:r>
            <a:rPr lang="en-US" sz="1300" kern="1200" dirty="0" err="1"/>
            <a:t>Pivot_longer</a:t>
          </a:r>
          <a:endParaRPr lang="en-US" sz="1300" kern="1200" dirty="0"/>
        </a:p>
        <a:p>
          <a:pPr marL="114300" lvl="1" indent="-114300" algn="l" defTabSz="577850">
            <a:lnSpc>
              <a:spcPct val="90000"/>
            </a:lnSpc>
            <a:spcBef>
              <a:spcPct val="0"/>
            </a:spcBef>
            <a:spcAft>
              <a:spcPct val="15000"/>
            </a:spcAft>
            <a:buChar char="•"/>
          </a:pPr>
          <a:r>
            <a:rPr lang="en-US" sz="1300" kern="1200" dirty="0"/>
            <a:t>Combine metrics</a:t>
          </a:r>
        </a:p>
      </dsp:txBody>
      <dsp:txXfrm>
        <a:off x="5129523" y="2862210"/>
        <a:ext cx="1251344" cy="9733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DB800D-1616-4B9F-96C4-538790E4285D}">
      <dsp:nvSpPr>
        <dsp:cNvPr id="0" name=""/>
        <dsp:cNvSpPr/>
      </dsp:nvSpPr>
      <dsp:spPr>
        <a:xfrm>
          <a:off x="161184" y="0"/>
          <a:ext cx="2285996" cy="989788"/>
        </a:xfrm>
        <a:prstGeom prst="roundRect">
          <a:avLst>
            <a:gd name="adj" fmla="val 10000"/>
          </a:avLst>
        </a:prstGeom>
        <a:solidFill>
          <a:schemeClr val="accent2">
            <a:shade val="80000"/>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Calculate Pre-Post Difference</a:t>
          </a:r>
        </a:p>
      </dsp:txBody>
      <dsp:txXfrm>
        <a:off x="190174" y="28990"/>
        <a:ext cx="2228016" cy="931808"/>
      </dsp:txXfrm>
    </dsp:sp>
    <dsp:sp modelId="{8F0413D2-7835-4115-B31B-714280641236}">
      <dsp:nvSpPr>
        <dsp:cNvPr id="0" name=""/>
        <dsp:cNvSpPr/>
      </dsp:nvSpPr>
      <dsp:spPr>
        <a:xfrm rot="5400000">
          <a:off x="1118597" y="1014533"/>
          <a:ext cx="371170" cy="445404"/>
        </a:xfrm>
        <a:prstGeom prst="rightArrow">
          <a:avLst>
            <a:gd name="adj1" fmla="val 60000"/>
            <a:gd name="adj2" fmla="val 50000"/>
          </a:avLst>
        </a:prstGeom>
        <a:solidFill>
          <a:schemeClr val="accent2">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1170562" y="1051650"/>
        <a:ext cx="267242" cy="259819"/>
      </dsp:txXfrm>
    </dsp:sp>
    <dsp:sp modelId="{4BBDED9D-290F-4F20-B994-D9438862ADA9}">
      <dsp:nvSpPr>
        <dsp:cNvPr id="0" name=""/>
        <dsp:cNvSpPr/>
      </dsp:nvSpPr>
      <dsp:spPr>
        <a:xfrm>
          <a:off x="161184" y="1484683"/>
          <a:ext cx="2285996" cy="989788"/>
        </a:xfrm>
        <a:prstGeom prst="roundRect">
          <a:avLst>
            <a:gd name="adj" fmla="val 10000"/>
          </a:avLst>
        </a:prstGeom>
        <a:solidFill>
          <a:schemeClr val="accent2">
            <a:shade val="80000"/>
            <a:hueOff val="35051"/>
            <a:satOff val="1121"/>
            <a:lumOff val="9598"/>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Plot change in each biomarker</a:t>
          </a:r>
        </a:p>
      </dsp:txBody>
      <dsp:txXfrm>
        <a:off x="190174" y="1513673"/>
        <a:ext cx="2228016" cy="931808"/>
      </dsp:txXfrm>
    </dsp:sp>
    <dsp:sp modelId="{32A90B40-611A-40ED-A82A-6296A379CE3E}">
      <dsp:nvSpPr>
        <dsp:cNvPr id="0" name=""/>
        <dsp:cNvSpPr/>
      </dsp:nvSpPr>
      <dsp:spPr>
        <a:xfrm rot="5400000">
          <a:off x="1118597" y="2499216"/>
          <a:ext cx="371170" cy="445404"/>
        </a:xfrm>
        <a:prstGeom prst="rightArrow">
          <a:avLst>
            <a:gd name="adj1" fmla="val 60000"/>
            <a:gd name="adj2" fmla="val 50000"/>
          </a:avLst>
        </a:prstGeom>
        <a:solidFill>
          <a:schemeClr val="accent2">
            <a:shade val="90000"/>
            <a:hueOff val="69969"/>
            <a:satOff val="-103"/>
            <a:lumOff val="1596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1170562" y="2536333"/>
        <a:ext cx="267242" cy="259819"/>
      </dsp:txXfrm>
    </dsp:sp>
    <dsp:sp modelId="{DBADB6CA-E84F-4171-BA85-83D3E4E1C2F8}">
      <dsp:nvSpPr>
        <dsp:cNvPr id="0" name=""/>
        <dsp:cNvSpPr/>
      </dsp:nvSpPr>
      <dsp:spPr>
        <a:xfrm>
          <a:off x="161184" y="2969366"/>
          <a:ext cx="2285996" cy="989788"/>
        </a:xfrm>
        <a:prstGeom prst="roundRect">
          <a:avLst>
            <a:gd name="adj" fmla="val 10000"/>
          </a:avLst>
        </a:prstGeom>
        <a:solidFill>
          <a:schemeClr val="accent2">
            <a:shade val="80000"/>
            <a:hueOff val="70101"/>
            <a:satOff val="2242"/>
            <a:lumOff val="19195"/>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Linear Models w/ Effect of Group</a:t>
          </a:r>
        </a:p>
      </dsp:txBody>
      <dsp:txXfrm>
        <a:off x="190174" y="2998356"/>
        <a:ext cx="2228016" cy="93180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DB800D-1616-4B9F-96C4-538790E4285D}">
      <dsp:nvSpPr>
        <dsp:cNvPr id="0" name=""/>
        <dsp:cNvSpPr/>
      </dsp:nvSpPr>
      <dsp:spPr>
        <a:xfrm>
          <a:off x="161182" y="0"/>
          <a:ext cx="2286000" cy="989788"/>
        </a:xfrm>
        <a:prstGeom prst="roundRect">
          <a:avLst>
            <a:gd name="adj" fmla="val 10000"/>
          </a:avLst>
        </a:prstGeom>
        <a:solidFill>
          <a:schemeClr val="accent3">
            <a:shade val="80000"/>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Filter to only Post-exposure Data</a:t>
          </a:r>
        </a:p>
      </dsp:txBody>
      <dsp:txXfrm>
        <a:off x="190172" y="28990"/>
        <a:ext cx="2228020" cy="931808"/>
      </dsp:txXfrm>
    </dsp:sp>
    <dsp:sp modelId="{8F0413D2-7835-4115-B31B-714280641236}">
      <dsp:nvSpPr>
        <dsp:cNvPr id="0" name=""/>
        <dsp:cNvSpPr/>
      </dsp:nvSpPr>
      <dsp:spPr>
        <a:xfrm rot="5400000">
          <a:off x="1118597" y="1014533"/>
          <a:ext cx="371170" cy="445404"/>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170562" y="1051650"/>
        <a:ext cx="267242" cy="259819"/>
      </dsp:txXfrm>
    </dsp:sp>
    <dsp:sp modelId="{4BBDED9D-290F-4F20-B994-D9438862ADA9}">
      <dsp:nvSpPr>
        <dsp:cNvPr id="0" name=""/>
        <dsp:cNvSpPr/>
      </dsp:nvSpPr>
      <dsp:spPr>
        <a:xfrm>
          <a:off x="161182" y="1484683"/>
          <a:ext cx="2286000" cy="989788"/>
        </a:xfrm>
        <a:prstGeom prst="roundRect">
          <a:avLst>
            <a:gd name="adj" fmla="val 10000"/>
          </a:avLst>
        </a:prstGeom>
        <a:solidFill>
          <a:schemeClr val="accent3">
            <a:shade val="80000"/>
            <a:hueOff val="40919"/>
            <a:satOff val="980"/>
            <a:lumOff val="10027"/>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Visualize two groups</a:t>
          </a:r>
        </a:p>
      </dsp:txBody>
      <dsp:txXfrm>
        <a:off x="190172" y="1513673"/>
        <a:ext cx="2228020" cy="931808"/>
      </dsp:txXfrm>
    </dsp:sp>
    <dsp:sp modelId="{32A90B40-611A-40ED-A82A-6296A379CE3E}">
      <dsp:nvSpPr>
        <dsp:cNvPr id="0" name=""/>
        <dsp:cNvSpPr/>
      </dsp:nvSpPr>
      <dsp:spPr>
        <a:xfrm rot="5400000">
          <a:off x="1118597" y="2499216"/>
          <a:ext cx="371170" cy="445404"/>
        </a:xfrm>
        <a:prstGeom prst="rightArrow">
          <a:avLst>
            <a:gd name="adj1" fmla="val 60000"/>
            <a:gd name="adj2" fmla="val 50000"/>
          </a:avLst>
        </a:prstGeom>
        <a:solidFill>
          <a:schemeClr val="accent3">
            <a:shade val="90000"/>
            <a:hueOff val="81938"/>
            <a:satOff val="-548"/>
            <a:lumOff val="1692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170562" y="2536333"/>
        <a:ext cx="267242" cy="259819"/>
      </dsp:txXfrm>
    </dsp:sp>
    <dsp:sp modelId="{E2F1C596-01A0-4070-9EDB-39CFC168DC57}">
      <dsp:nvSpPr>
        <dsp:cNvPr id="0" name=""/>
        <dsp:cNvSpPr/>
      </dsp:nvSpPr>
      <dsp:spPr>
        <a:xfrm>
          <a:off x="161182" y="2969366"/>
          <a:ext cx="2286000" cy="989788"/>
        </a:xfrm>
        <a:prstGeom prst="roundRect">
          <a:avLst>
            <a:gd name="adj" fmla="val 10000"/>
          </a:avLst>
        </a:prstGeom>
        <a:solidFill>
          <a:schemeClr val="accent3">
            <a:shade val="80000"/>
            <a:hueOff val="81838"/>
            <a:satOff val="1959"/>
            <a:lumOff val="20055"/>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Linear models to test for differences between groups</a:t>
          </a:r>
        </a:p>
      </dsp:txBody>
      <dsp:txXfrm>
        <a:off x="190172" y="2998356"/>
        <a:ext cx="2228020" cy="9318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DB800D-1616-4B9F-96C4-538790E4285D}">
      <dsp:nvSpPr>
        <dsp:cNvPr id="0" name=""/>
        <dsp:cNvSpPr/>
      </dsp:nvSpPr>
      <dsp:spPr>
        <a:xfrm>
          <a:off x="161182" y="1933"/>
          <a:ext cx="2286000" cy="719143"/>
        </a:xfrm>
        <a:prstGeom prst="roundRect">
          <a:avLst>
            <a:gd name="adj" fmla="val 10000"/>
          </a:avLst>
        </a:prstGeom>
        <a:solidFill>
          <a:schemeClr val="accent4">
            <a:shade val="80000"/>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Collapse Metrics</a:t>
          </a:r>
        </a:p>
      </dsp:txBody>
      <dsp:txXfrm>
        <a:off x="182245" y="22996"/>
        <a:ext cx="2243874" cy="677017"/>
      </dsp:txXfrm>
    </dsp:sp>
    <dsp:sp modelId="{8F0413D2-7835-4115-B31B-714280641236}">
      <dsp:nvSpPr>
        <dsp:cNvPr id="0" name=""/>
        <dsp:cNvSpPr/>
      </dsp:nvSpPr>
      <dsp:spPr>
        <a:xfrm rot="5400000">
          <a:off x="1169343" y="739055"/>
          <a:ext cx="269678" cy="323614"/>
        </a:xfrm>
        <a:prstGeom prst="rightArrow">
          <a:avLst>
            <a:gd name="adj1" fmla="val 60000"/>
            <a:gd name="adj2" fmla="val 50000"/>
          </a:avLst>
        </a:prstGeom>
        <a:solidFill>
          <a:schemeClr val="accent4">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1207099" y="766023"/>
        <a:ext cx="194168" cy="188775"/>
      </dsp:txXfrm>
    </dsp:sp>
    <dsp:sp modelId="{4BBDED9D-290F-4F20-B994-D9438862ADA9}">
      <dsp:nvSpPr>
        <dsp:cNvPr id="0" name=""/>
        <dsp:cNvSpPr/>
      </dsp:nvSpPr>
      <dsp:spPr>
        <a:xfrm>
          <a:off x="161182" y="1080648"/>
          <a:ext cx="2286000" cy="719143"/>
        </a:xfrm>
        <a:prstGeom prst="roundRect">
          <a:avLst>
            <a:gd name="adj" fmla="val 10000"/>
          </a:avLst>
        </a:prstGeom>
        <a:solidFill>
          <a:schemeClr val="accent4">
            <a:shade val="80000"/>
            <a:hueOff val="-30832"/>
            <a:satOff val="731"/>
            <a:lumOff val="6644"/>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Select Model</a:t>
          </a:r>
        </a:p>
      </dsp:txBody>
      <dsp:txXfrm>
        <a:off x="182245" y="1101711"/>
        <a:ext cx="2243874" cy="677017"/>
      </dsp:txXfrm>
    </dsp:sp>
    <dsp:sp modelId="{32A90B40-611A-40ED-A82A-6296A379CE3E}">
      <dsp:nvSpPr>
        <dsp:cNvPr id="0" name=""/>
        <dsp:cNvSpPr/>
      </dsp:nvSpPr>
      <dsp:spPr>
        <a:xfrm rot="5400000">
          <a:off x="1169343" y="1817770"/>
          <a:ext cx="269678" cy="323614"/>
        </a:xfrm>
        <a:prstGeom prst="rightArrow">
          <a:avLst>
            <a:gd name="adj1" fmla="val 60000"/>
            <a:gd name="adj2" fmla="val 50000"/>
          </a:avLst>
        </a:prstGeom>
        <a:solidFill>
          <a:schemeClr val="accent4">
            <a:shade val="90000"/>
            <a:hueOff val="-46349"/>
            <a:satOff val="-235"/>
            <a:lumOff val="839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1207099" y="1844738"/>
        <a:ext cx="194168" cy="188775"/>
      </dsp:txXfrm>
    </dsp:sp>
    <dsp:sp modelId="{E2F1C596-01A0-4070-9EDB-39CFC168DC57}">
      <dsp:nvSpPr>
        <dsp:cNvPr id="0" name=""/>
        <dsp:cNvSpPr/>
      </dsp:nvSpPr>
      <dsp:spPr>
        <a:xfrm>
          <a:off x="161182" y="2159363"/>
          <a:ext cx="2286000" cy="719143"/>
        </a:xfrm>
        <a:prstGeom prst="roundRect">
          <a:avLst>
            <a:gd name="adj" fmla="val 10000"/>
          </a:avLst>
        </a:prstGeom>
        <a:solidFill>
          <a:schemeClr val="accent4">
            <a:shade val="80000"/>
            <a:hueOff val="-61663"/>
            <a:satOff val="1462"/>
            <a:lumOff val="13287"/>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Split data (train/test)</a:t>
          </a:r>
        </a:p>
      </dsp:txBody>
      <dsp:txXfrm>
        <a:off x="182245" y="2180426"/>
        <a:ext cx="2243874" cy="677017"/>
      </dsp:txXfrm>
    </dsp:sp>
    <dsp:sp modelId="{8699F0EF-9A05-4C90-AA5A-5C2DE7BA2D9B}">
      <dsp:nvSpPr>
        <dsp:cNvPr id="0" name=""/>
        <dsp:cNvSpPr/>
      </dsp:nvSpPr>
      <dsp:spPr>
        <a:xfrm rot="5400000">
          <a:off x="1169343" y="2896485"/>
          <a:ext cx="269678" cy="323614"/>
        </a:xfrm>
        <a:prstGeom prst="rightArrow">
          <a:avLst>
            <a:gd name="adj1" fmla="val 60000"/>
            <a:gd name="adj2" fmla="val 50000"/>
          </a:avLst>
        </a:prstGeom>
        <a:solidFill>
          <a:schemeClr val="accent4">
            <a:shade val="90000"/>
            <a:hueOff val="-92697"/>
            <a:satOff val="-469"/>
            <a:lumOff val="1678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1207099" y="2923453"/>
        <a:ext cx="194168" cy="188775"/>
      </dsp:txXfrm>
    </dsp:sp>
    <dsp:sp modelId="{9DEC2413-8825-4151-9FF7-F3F54451776E}">
      <dsp:nvSpPr>
        <dsp:cNvPr id="0" name=""/>
        <dsp:cNvSpPr/>
      </dsp:nvSpPr>
      <dsp:spPr>
        <a:xfrm>
          <a:off x="161182" y="3238078"/>
          <a:ext cx="2286000" cy="719143"/>
        </a:xfrm>
        <a:prstGeom prst="roundRect">
          <a:avLst>
            <a:gd name="adj" fmla="val 10000"/>
          </a:avLst>
        </a:prstGeom>
        <a:solidFill>
          <a:schemeClr val="accent4">
            <a:shade val="80000"/>
            <a:hueOff val="-92495"/>
            <a:satOff val="2193"/>
            <a:lumOff val="19931"/>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Check fit</a:t>
          </a:r>
        </a:p>
      </dsp:txBody>
      <dsp:txXfrm>
        <a:off x="182245" y="3259141"/>
        <a:ext cx="2243874" cy="677017"/>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1F8F0C-C1BF-4C9B-8934-8F7DD7706CA0}" type="datetimeFigureOut">
              <a:rPr lang="en-US" smtClean="0"/>
              <a:t>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867BD6-A9D3-461B-9AB1-D8912C699066}" type="slidenum">
              <a:rPr lang="en-US" smtClean="0"/>
              <a:t>‹#›</a:t>
            </a:fld>
            <a:endParaRPr lang="en-US"/>
          </a:p>
        </p:txBody>
      </p:sp>
    </p:spTree>
    <p:extLst>
      <p:ext uri="{BB962C8B-B14F-4D97-AF65-F5344CB8AC3E}">
        <p14:creationId xmlns:p14="http://schemas.microsoft.com/office/powerpoint/2010/main" val="1082588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Pre-processing for organizing, filtering, datatypes transformed</a:t>
            </a:r>
          </a:p>
          <a:p>
            <a:endParaRPr lang="en-US" dirty="0"/>
          </a:p>
        </p:txBody>
      </p:sp>
      <p:sp>
        <p:nvSpPr>
          <p:cNvPr id="4" name="Slide Number Placeholder 3"/>
          <p:cNvSpPr>
            <a:spLocks noGrp="1"/>
          </p:cNvSpPr>
          <p:nvPr>
            <p:ph type="sldNum" sz="quarter" idx="5"/>
          </p:nvPr>
        </p:nvSpPr>
        <p:spPr/>
        <p:txBody>
          <a:bodyPr/>
          <a:lstStyle/>
          <a:p>
            <a:fld id="{37867BD6-A9D3-461B-9AB1-D8912C699066}" type="slidenum">
              <a:rPr lang="en-US" smtClean="0"/>
              <a:t>6</a:t>
            </a:fld>
            <a:endParaRPr lang="en-US"/>
          </a:p>
        </p:txBody>
      </p:sp>
    </p:spTree>
    <p:extLst>
      <p:ext uri="{BB962C8B-B14F-4D97-AF65-F5344CB8AC3E}">
        <p14:creationId xmlns:p14="http://schemas.microsoft.com/office/powerpoint/2010/main" val="1615902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B7EDDC-1528-5C95-0A85-6336CDD8BC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1B79A1-E4E6-AD07-148C-6B5B824A66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29CE50-5688-B699-B242-F32FE8DB619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Pre-processing for organizing, filtering, datatypes transformed</a:t>
            </a:r>
          </a:p>
          <a:p>
            <a:endParaRPr lang="en-US" dirty="0"/>
          </a:p>
        </p:txBody>
      </p:sp>
      <p:sp>
        <p:nvSpPr>
          <p:cNvPr id="4" name="Slide Number Placeholder 3">
            <a:extLst>
              <a:ext uri="{FF2B5EF4-FFF2-40B4-BE49-F238E27FC236}">
                <a16:creationId xmlns:a16="http://schemas.microsoft.com/office/drawing/2014/main" id="{95B56A7C-444E-D3E6-E3CC-7F85690F4D1D}"/>
              </a:ext>
            </a:extLst>
          </p:cNvPr>
          <p:cNvSpPr>
            <a:spLocks noGrp="1"/>
          </p:cNvSpPr>
          <p:nvPr>
            <p:ph type="sldNum" sz="quarter" idx="5"/>
          </p:nvPr>
        </p:nvSpPr>
        <p:spPr/>
        <p:txBody>
          <a:bodyPr/>
          <a:lstStyle/>
          <a:p>
            <a:fld id="{37867BD6-A9D3-461B-9AB1-D8912C699066}" type="slidenum">
              <a:rPr lang="en-US" smtClean="0"/>
              <a:t>9</a:t>
            </a:fld>
            <a:endParaRPr lang="en-US"/>
          </a:p>
        </p:txBody>
      </p:sp>
    </p:spTree>
    <p:extLst>
      <p:ext uri="{BB962C8B-B14F-4D97-AF65-F5344CB8AC3E}">
        <p14:creationId xmlns:p14="http://schemas.microsoft.com/office/powerpoint/2010/main" val="1092838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Methods to test hypotheses, flowcharts, bullet points</a:t>
            </a:r>
          </a:p>
          <a:p>
            <a:endParaRPr lang="en-US" dirty="0"/>
          </a:p>
        </p:txBody>
      </p:sp>
      <p:sp>
        <p:nvSpPr>
          <p:cNvPr id="4" name="Slide Number Placeholder 3"/>
          <p:cNvSpPr>
            <a:spLocks noGrp="1"/>
          </p:cNvSpPr>
          <p:nvPr>
            <p:ph type="sldNum" sz="quarter" idx="5"/>
          </p:nvPr>
        </p:nvSpPr>
        <p:spPr/>
        <p:txBody>
          <a:bodyPr/>
          <a:lstStyle/>
          <a:p>
            <a:fld id="{37867BD6-A9D3-461B-9AB1-D8912C699066}" type="slidenum">
              <a:rPr lang="en-US" smtClean="0"/>
              <a:t>12</a:t>
            </a:fld>
            <a:endParaRPr lang="en-US"/>
          </a:p>
        </p:txBody>
      </p:sp>
    </p:spTree>
    <p:extLst>
      <p:ext uri="{BB962C8B-B14F-4D97-AF65-F5344CB8AC3E}">
        <p14:creationId xmlns:p14="http://schemas.microsoft.com/office/powerpoint/2010/main" val="1360249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2F444BB-7D6B-4044-9556-80B48F498D88}" type="datetimeFigureOut">
              <a:rPr lang="en-US" smtClean="0"/>
              <a:t>12/3/2024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A3374004-B188-4827-8140-4A6EC4547D7D}"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2622661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F444BB-7D6B-4044-9556-80B48F498D88}"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74004-B188-4827-8140-4A6EC4547D7D}" type="slidenum">
              <a:rPr lang="en-US" smtClean="0"/>
              <a:t>‹#›</a:t>
            </a:fld>
            <a:endParaRPr lang="en-US"/>
          </a:p>
        </p:txBody>
      </p:sp>
    </p:spTree>
    <p:extLst>
      <p:ext uri="{BB962C8B-B14F-4D97-AF65-F5344CB8AC3E}">
        <p14:creationId xmlns:p14="http://schemas.microsoft.com/office/powerpoint/2010/main" val="2092704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F444BB-7D6B-4044-9556-80B48F498D88}"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74004-B188-4827-8140-4A6EC4547D7D}" type="slidenum">
              <a:rPr lang="en-US" smtClean="0"/>
              <a:t>‹#›</a:t>
            </a:fld>
            <a:endParaRPr lang="en-US"/>
          </a:p>
        </p:txBody>
      </p:sp>
    </p:spTree>
    <p:extLst>
      <p:ext uri="{BB962C8B-B14F-4D97-AF65-F5344CB8AC3E}">
        <p14:creationId xmlns:p14="http://schemas.microsoft.com/office/powerpoint/2010/main" val="3402206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F444BB-7D6B-4044-9556-80B48F498D88}"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74004-B188-4827-8140-4A6EC4547D7D}" type="slidenum">
              <a:rPr lang="en-US" smtClean="0"/>
              <a:t>‹#›</a:t>
            </a:fld>
            <a:endParaRPr lang="en-US"/>
          </a:p>
        </p:txBody>
      </p:sp>
    </p:spTree>
    <p:extLst>
      <p:ext uri="{BB962C8B-B14F-4D97-AF65-F5344CB8AC3E}">
        <p14:creationId xmlns:p14="http://schemas.microsoft.com/office/powerpoint/2010/main" val="514318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F444BB-7D6B-4044-9556-80B48F498D88}"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74004-B188-4827-8140-4A6EC4547D7D}"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61969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F444BB-7D6B-4044-9556-80B48F498D88}"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374004-B188-4827-8140-4A6EC4547D7D}" type="slidenum">
              <a:rPr lang="en-US" smtClean="0"/>
              <a:t>‹#›</a:t>
            </a:fld>
            <a:endParaRPr lang="en-US"/>
          </a:p>
        </p:txBody>
      </p:sp>
    </p:spTree>
    <p:extLst>
      <p:ext uri="{BB962C8B-B14F-4D97-AF65-F5344CB8AC3E}">
        <p14:creationId xmlns:p14="http://schemas.microsoft.com/office/powerpoint/2010/main" val="1335756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F444BB-7D6B-4044-9556-80B48F498D88}" type="datetimeFigureOut">
              <a:rPr lang="en-US" smtClean="0"/>
              <a:t>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374004-B188-4827-8140-4A6EC4547D7D}" type="slidenum">
              <a:rPr lang="en-US" smtClean="0"/>
              <a:t>‹#›</a:t>
            </a:fld>
            <a:endParaRPr lang="en-US"/>
          </a:p>
        </p:txBody>
      </p:sp>
    </p:spTree>
    <p:extLst>
      <p:ext uri="{BB962C8B-B14F-4D97-AF65-F5344CB8AC3E}">
        <p14:creationId xmlns:p14="http://schemas.microsoft.com/office/powerpoint/2010/main" val="132090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F444BB-7D6B-4044-9556-80B48F498D88}" type="datetimeFigureOut">
              <a:rPr lang="en-US" smtClean="0"/>
              <a:t>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374004-B188-4827-8140-4A6EC4547D7D}" type="slidenum">
              <a:rPr lang="en-US" smtClean="0"/>
              <a:t>‹#›</a:t>
            </a:fld>
            <a:endParaRPr lang="en-US"/>
          </a:p>
        </p:txBody>
      </p:sp>
    </p:spTree>
    <p:extLst>
      <p:ext uri="{BB962C8B-B14F-4D97-AF65-F5344CB8AC3E}">
        <p14:creationId xmlns:p14="http://schemas.microsoft.com/office/powerpoint/2010/main" val="1305474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F444BB-7D6B-4044-9556-80B48F498D88}" type="datetimeFigureOut">
              <a:rPr lang="en-US" smtClean="0"/>
              <a:t>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374004-B188-4827-8140-4A6EC4547D7D}" type="slidenum">
              <a:rPr lang="en-US" smtClean="0"/>
              <a:t>‹#›</a:t>
            </a:fld>
            <a:endParaRPr lang="en-US"/>
          </a:p>
        </p:txBody>
      </p:sp>
    </p:spTree>
    <p:extLst>
      <p:ext uri="{BB962C8B-B14F-4D97-AF65-F5344CB8AC3E}">
        <p14:creationId xmlns:p14="http://schemas.microsoft.com/office/powerpoint/2010/main" val="737207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F444BB-7D6B-4044-9556-80B48F498D88}"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374004-B188-4827-8140-4A6EC4547D7D}" type="slidenum">
              <a:rPr lang="en-US" smtClean="0"/>
              <a:t>‹#›</a:t>
            </a:fld>
            <a:endParaRPr lang="en-US"/>
          </a:p>
        </p:txBody>
      </p:sp>
    </p:spTree>
    <p:extLst>
      <p:ext uri="{BB962C8B-B14F-4D97-AF65-F5344CB8AC3E}">
        <p14:creationId xmlns:p14="http://schemas.microsoft.com/office/powerpoint/2010/main" val="2644885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F444BB-7D6B-4044-9556-80B48F498D88}"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374004-B188-4827-8140-4A6EC4547D7D}" type="slidenum">
              <a:rPr lang="en-US" smtClean="0"/>
              <a:t>‹#›</a:t>
            </a:fld>
            <a:endParaRPr lang="en-US"/>
          </a:p>
        </p:txBody>
      </p:sp>
    </p:spTree>
    <p:extLst>
      <p:ext uri="{BB962C8B-B14F-4D97-AF65-F5344CB8AC3E}">
        <p14:creationId xmlns:p14="http://schemas.microsoft.com/office/powerpoint/2010/main" val="2646567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2F444BB-7D6B-4044-9556-80B48F498D88}" type="datetimeFigureOut">
              <a:rPr lang="en-US" smtClean="0"/>
              <a:t>12/3/2024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A3374004-B188-4827-8140-4A6EC4547D7D}" type="slidenum">
              <a:rPr lang="en-US" smtClean="0"/>
              <a:t>‹#›</a:t>
            </a:fld>
            <a:endParaRPr lang="en-US"/>
          </a:p>
        </p:txBody>
      </p:sp>
    </p:spTree>
    <p:extLst>
      <p:ext uri="{BB962C8B-B14F-4D97-AF65-F5344CB8AC3E}">
        <p14:creationId xmlns:p14="http://schemas.microsoft.com/office/powerpoint/2010/main" val="8360982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5.xml"/><Relationship Id="rId13" Type="http://schemas.openxmlformats.org/officeDocument/2006/relationships/diagramData" Target="../diagrams/data6.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17" Type="http://schemas.microsoft.com/office/2007/relationships/diagramDrawing" Target="../diagrams/drawing6.xml"/><Relationship Id="rId2" Type="http://schemas.openxmlformats.org/officeDocument/2006/relationships/notesSlide" Target="../notesSlides/notesSlide3.xml"/><Relationship Id="rId16" Type="http://schemas.openxmlformats.org/officeDocument/2006/relationships/diagramColors" Target="../diagrams/colors6.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5" Type="http://schemas.openxmlformats.org/officeDocument/2006/relationships/diagramQuickStyle" Target="../diagrams/quickStyle6.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 Id="rId1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1EC40-714E-DE59-EA89-EA7E6735593C}"/>
              </a:ext>
            </a:extLst>
          </p:cNvPr>
          <p:cNvSpPr>
            <a:spLocks noGrp="1"/>
          </p:cNvSpPr>
          <p:nvPr>
            <p:ph type="ctrTitle"/>
          </p:nvPr>
        </p:nvSpPr>
        <p:spPr/>
        <p:txBody>
          <a:bodyPr>
            <a:normAutofit/>
          </a:bodyPr>
          <a:lstStyle/>
          <a:p>
            <a:r>
              <a:rPr lang="en-US" dirty="0"/>
              <a:t>Detecting and Disambiguating “Hidden” Cochlear Pathologies</a:t>
            </a:r>
          </a:p>
        </p:txBody>
      </p:sp>
      <p:sp>
        <p:nvSpPr>
          <p:cNvPr id="3" name="Subtitle 2">
            <a:extLst>
              <a:ext uri="{FF2B5EF4-FFF2-40B4-BE49-F238E27FC236}">
                <a16:creationId xmlns:a16="http://schemas.microsoft.com/office/drawing/2014/main" id="{290477D2-26BB-3C6C-AFED-A6FC69B2FCD7}"/>
              </a:ext>
            </a:extLst>
          </p:cNvPr>
          <p:cNvSpPr>
            <a:spLocks noGrp="1"/>
          </p:cNvSpPr>
          <p:nvPr>
            <p:ph type="subTitle" idx="1"/>
          </p:nvPr>
        </p:nvSpPr>
        <p:spPr/>
        <p:txBody>
          <a:bodyPr>
            <a:normAutofit fontScale="77500" lnSpcReduction="20000"/>
          </a:bodyPr>
          <a:lstStyle/>
          <a:p>
            <a:r>
              <a:rPr lang="en-US" sz="3500" dirty="0"/>
              <a:t>Samantha Hauser</a:t>
            </a:r>
          </a:p>
          <a:p>
            <a:r>
              <a:rPr lang="en-US" dirty="0"/>
              <a:t>December 6, 2024</a:t>
            </a:r>
          </a:p>
          <a:p>
            <a:r>
              <a:rPr lang="en-US" dirty="0"/>
              <a:t>Data Science for Biologists 695</a:t>
            </a:r>
          </a:p>
          <a:p>
            <a:r>
              <a:rPr lang="en-US" dirty="0"/>
              <a:t>Final Project</a:t>
            </a:r>
          </a:p>
        </p:txBody>
      </p:sp>
    </p:spTree>
    <p:extLst>
      <p:ext uri="{BB962C8B-B14F-4D97-AF65-F5344CB8AC3E}">
        <p14:creationId xmlns:p14="http://schemas.microsoft.com/office/powerpoint/2010/main" val="2485755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5D6098-EBBE-2883-864B-AA2F00D28C40}"/>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B05A71E-8AE8-EF7F-66A4-F2B65F70DCB6}"/>
              </a:ext>
            </a:extLst>
          </p:cNvPr>
          <p:cNvGraphicFramePr>
            <a:graphicFrameLocks noGrp="1"/>
          </p:cNvGraphicFramePr>
          <p:nvPr>
            <p:extLst>
              <p:ext uri="{D42A27DB-BD31-4B8C-83A1-F6EECF244321}">
                <p14:modId xmlns:p14="http://schemas.microsoft.com/office/powerpoint/2010/main" val="3019838498"/>
              </p:ext>
            </p:extLst>
          </p:nvPr>
        </p:nvGraphicFramePr>
        <p:xfrm>
          <a:off x="644383" y="1878043"/>
          <a:ext cx="4380623" cy="1837944"/>
        </p:xfrm>
        <a:graphic>
          <a:graphicData uri="http://schemas.openxmlformats.org/drawingml/2006/table">
            <a:tbl>
              <a:tblPr firstRow="1" bandRow="1">
                <a:tableStyleId>{5C22544A-7EE6-4342-B048-85BDC9FD1C3A}</a:tableStyleId>
              </a:tblPr>
              <a:tblGrid>
                <a:gridCol w="1192806">
                  <a:extLst>
                    <a:ext uri="{9D8B030D-6E8A-4147-A177-3AD203B41FA5}">
                      <a16:colId xmlns:a16="http://schemas.microsoft.com/office/drawing/2014/main" val="2485988610"/>
                    </a:ext>
                  </a:extLst>
                </a:gridCol>
                <a:gridCol w="616961">
                  <a:extLst>
                    <a:ext uri="{9D8B030D-6E8A-4147-A177-3AD203B41FA5}">
                      <a16:colId xmlns:a16="http://schemas.microsoft.com/office/drawing/2014/main" val="25762320"/>
                    </a:ext>
                  </a:extLst>
                </a:gridCol>
                <a:gridCol w="1285428">
                  <a:extLst>
                    <a:ext uri="{9D8B030D-6E8A-4147-A177-3AD203B41FA5}">
                      <a16:colId xmlns:a16="http://schemas.microsoft.com/office/drawing/2014/main" val="1534203028"/>
                    </a:ext>
                  </a:extLst>
                </a:gridCol>
                <a:gridCol w="1285428">
                  <a:extLst>
                    <a:ext uri="{9D8B030D-6E8A-4147-A177-3AD203B41FA5}">
                      <a16:colId xmlns:a16="http://schemas.microsoft.com/office/drawing/2014/main" val="2605567184"/>
                    </a:ext>
                  </a:extLst>
                </a:gridCol>
              </a:tblGrid>
              <a:tr h="374904">
                <a:tc>
                  <a:txBody>
                    <a:bodyPr/>
                    <a:lstStyle/>
                    <a:p>
                      <a:r>
                        <a:rPr lang="en-US" dirty="0"/>
                        <a:t>Subject</a:t>
                      </a:r>
                    </a:p>
                  </a:txBody>
                  <a:tcPr/>
                </a:tc>
                <a:tc>
                  <a:txBody>
                    <a:bodyPr/>
                    <a:lstStyle/>
                    <a:p>
                      <a:r>
                        <a:rPr lang="en-US" dirty="0"/>
                        <a:t>Sex</a:t>
                      </a:r>
                    </a:p>
                  </a:txBody>
                  <a:tcPr/>
                </a:tc>
                <a:tc>
                  <a:txBody>
                    <a:bodyPr/>
                    <a:lstStyle/>
                    <a:p>
                      <a:r>
                        <a:rPr lang="en-US" dirty="0"/>
                        <a:t>Group</a:t>
                      </a:r>
                    </a:p>
                  </a:txBody>
                  <a:tcPr/>
                </a:tc>
                <a:tc>
                  <a:txBody>
                    <a:bodyPr/>
                    <a:lstStyle/>
                    <a:p>
                      <a:r>
                        <a:rPr lang="en-US" dirty="0"/>
                        <a:t>Status</a:t>
                      </a:r>
                    </a:p>
                  </a:txBody>
                  <a:tcPr/>
                </a:tc>
                <a:extLst>
                  <a:ext uri="{0D108BD9-81ED-4DB2-BD59-A6C34878D82A}">
                    <a16:rowId xmlns:a16="http://schemas.microsoft.com/office/drawing/2014/main" val="1746376452"/>
                  </a:ext>
                </a:extLst>
              </a:tr>
              <a:tr h="300904">
                <a:tc>
                  <a:txBody>
                    <a:bodyPr/>
                    <a:lstStyle/>
                    <a:p>
                      <a:r>
                        <a:rPr lang="en-US" dirty="0"/>
                        <a:t>Q412</a:t>
                      </a:r>
                    </a:p>
                  </a:txBody>
                  <a:tcPr/>
                </a:tc>
                <a:tc>
                  <a:txBody>
                    <a:bodyPr/>
                    <a:lstStyle/>
                    <a:p>
                      <a:r>
                        <a:rPr lang="en-US" dirty="0"/>
                        <a:t>M</a:t>
                      </a:r>
                    </a:p>
                  </a:txBody>
                  <a:tcPr/>
                </a:tc>
                <a:tc>
                  <a:txBody>
                    <a:bodyPr/>
                    <a:lstStyle/>
                    <a:p>
                      <a:r>
                        <a:rPr lang="en-US" dirty="0"/>
                        <a:t>TTS</a:t>
                      </a:r>
                    </a:p>
                  </a:txBody>
                  <a:tcPr/>
                </a:tc>
                <a:tc>
                  <a:txBody>
                    <a:bodyPr/>
                    <a:lstStyle/>
                    <a:p>
                      <a:r>
                        <a:rPr lang="en-US" dirty="0"/>
                        <a:t>Pre</a:t>
                      </a:r>
                    </a:p>
                  </a:txBody>
                  <a:tcPr/>
                </a:tc>
                <a:extLst>
                  <a:ext uri="{0D108BD9-81ED-4DB2-BD59-A6C34878D82A}">
                    <a16:rowId xmlns:a16="http://schemas.microsoft.com/office/drawing/2014/main" val="1223311784"/>
                  </a:ext>
                </a:extLst>
              </a:tr>
              <a:tr h="300904">
                <a:tc>
                  <a:txBody>
                    <a:bodyPr/>
                    <a:lstStyle/>
                    <a:p>
                      <a:r>
                        <a:rPr lang="en-US" dirty="0"/>
                        <a:t>Q412</a:t>
                      </a:r>
                    </a:p>
                  </a:txBody>
                  <a:tcPr/>
                </a:tc>
                <a:tc>
                  <a:txBody>
                    <a:bodyPr/>
                    <a:lstStyle/>
                    <a:p>
                      <a:r>
                        <a:rPr lang="en-US" dirty="0"/>
                        <a:t>M</a:t>
                      </a:r>
                    </a:p>
                  </a:txBody>
                  <a:tcPr/>
                </a:tc>
                <a:tc>
                  <a:txBody>
                    <a:bodyPr/>
                    <a:lstStyle/>
                    <a:p>
                      <a:r>
                        <a:rPr lang="en-US" dirty="0"/>
                        <a:t>TTS</a:t>
                      </a:r>
                    </a:p>
                  </a:txBody>
                  <a:tcPr/>
                </a:tc>
                <a:tc>
                  <a:txBody>
                    <a:bodyPr/>
                    <a:lstStyle/>
                    <a:p>
                      <a:r>
                        <a:rPr lang="en-US" dirty="0"/>
                        <a:t>Post</a:t>
                      </a:r>
                    </a:p>
                  </a:txBody>
                  <a:tcPr/>
                </a:tc>
                <a:extLst>
                  <a:ext uri="{0D108BD9-81ED-4DB2-BD59-A6C34878D82A}">
                    <a16:rowId xmlns:a16="http://schemas.microsoft.com/office/drawing/2014/main" val="4077817018"/>
                  </a:ext>
                </a:extLst>
              </a:tr>
              <a:tr h="300904">
                <a:tc>
                  <a:txBody>
                    <a:bodyPr/>
                    <a:lstStyle/>
                    <a:p>
                      <a:r>
                        <a:rPr lang="en-US" dirty="0"/>
                        <a:t>Q430</a:t>
                      </a:r>
                    </a:p>
                  </a:txBody>
                  <a:tcPr/>
                </a:tc>
                <a:tc>
                  <a:txBody>
                    <a:bodyPr/>
                    <a:lstStyle/>
                    <a:p>
                      <a:r>
                        <a:rPr lang="en-US" dirty="0"/>
                        <a:t>M</a:t>
                      </a:r>
                    </a:p>
                  </a:txBody>
                  <a:tcPr/>
                </a:tc>
                <a:tc>
                  <a:txBody>
                    <a:bodyPr/>
                    <a:lstStyle/>
                    <a:p>
                      <a:r>
                        <a:rPr lang="en-US" dirty="0"/>
                        <a:t>CA</a:t>
                      </a:r>
                    </a:p>
                  </a:txBody>
                  <a:tcPr/>
                </a:tc>
                <a:tc>
                  <a:txBody>
                    <a:bodyPr/>
                    <a:lstStyle/>
                    <a:p>
                      <a:r>
                        <a:rPr lang="en-US" dirty="0"/>
                        <a:t>Pre</a:t>
                      </a:r>
                    </a:p>
                  </a:txBody>
                  <a:tcPr/>
                </a:tc>
                <a:extLst>
                  <a:ext uri="{0D108BD9-81ED-4DB2-BD59-A6C34878D82A}">
                    <a16:rowId xmlns:a16="http://schemas.microsoft.com/office/drawing/2014/main" val="3298803485"/>
                  </a:ext>
                </a:extLst>
              </a:tr>
              <a:tr h="300904">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2957340586"/>
                  </a:ext>
                </a:extLst>
              </a:tr>
            </a:tbl>
          </a:graphicData>
        </a:graphic>
      </p:graphicFrame>
      <p:graphicFrame>
        <p:nvGraphicFramePr>
          <p:cNvPr id="5" name="Table 4">
            <a:extLst>
              <a:ext uri="{FF2B5EF4-FFF2-40B4-BE49-F238E27FC236}">
                <a16:creationId xmlns:a16="http://schemas.microsoft.com/office/drawing/2014/main" id="{D2A5CA68-CAF2-35F7-C991-1C403231139C}"/>
              </a:ext>
            </a:extLst>
          </p:cNvPr>
          <p:cNvGraphicFramePr>
            <a:graphicFrameLocks noGrp="1"/>
          </p:cNvGraphicFramePr>
          <p:nvPr>
            <p:extLst>
              <p:ext uri="{D42A27DB-BD31-4B8C-83A1-F6EECF244321}">
                <p14:modId xmlns:p14="http://schemas.microsoft.com/office/powerpoint/2010/main" val="352766906"/>
              </p:ext>
            </p:extLst>
          </p:nvPr>
        </p:nvGraphicFramePr>
        <p:xfrm>
          <a:off x="9796406" y="1887469"/>
          <a:ext cx="1196410" cy="1854200"/>
        </p:xfrm>
        <a:graphic>
          <a:graphicData uri="http://schemas.openxmlformats.org/drawingml/2006/table">
            <a:tbl>
              <a:tblPr firstRow="1" bandRow="1">
                <a:tableStyleId>{21E4AEA4-8DFA-4A89-87EB-49C32662AFE0}</a:tableStyleId>
              </a:tblPr>
              <a:tblGrid>
                <a:gridCol w="1196410">
                  <a:extLst>
                    <a:ext uri="{9D8B030D-6E8A-4147-A177-3AD203B41FA5}">
                      <a16:colId xmlns:a16="http://schemas.microsoft.com/office/drawing/2014/main" val="3777605726"/>
                    </a:ext>
                  </a:extLst>
                </a:gridCol>
              </a:tblGrid>
              <a:tr h="370840">
                <a:tc>
                  <a:txBody>
                    <a:bodyPr/>
                    <a:lstStyle/>
                    <a:p>
                      <a:r>
                        <a:rPr lang="en-US" dirty="0"/>
                        <a:t>ABR_...</a:t>
                      </a:r>
                    </a:p>
                  </a:txBody>
                  <a:tcPr/>
                </a:tc>
                <a:extLst>
                  <a:ext uri="{0D108BD9-81ED-4DB2-BD59-A6C34878D82A}">
                    <a16:rowId xmlns:a16="http://schemas.microsoft.com/office/drawing/2014/main" val="401633183"/>
                  </a:ext>
                </a:extLst>
              </a:tr>
              <a:tr h="370840">
                <a:tc>
                  <a:txBody>
                    <a:bodyPr/>
                    <a:lstStyle/>
                    <a:p>
                      <a:r>
                        <a:rPr lang="en-US" dirty="0"/>
                        <a:t>…</a:t>
                      </a:r>
                    </a:p>
                  </a:txBody>
                  <a:tcPr/>
                </a:tc>
                <a:extLst>
                  <a:ext uri="{0D108BD9-81ED-4DB2-BD59-A6C34878D82A}">
                    <a16:rowId xmlns:a16="http://schemas.microsoft.com/office/drawing/2014/main" val="1058488301"/>
                  </a:ext>
                </a:extLst>
              </a:tr>
              <a:tr h="370840">
                <a:tc>
                  <a:txBody>
                    <a:bodyPr/>
                    <a:lstStyle/>
                    <a:p>
                      <a:r>
                        <a:rPr lang="en-US" dirty="0"/>
                        <a:t>…</a:t>
                      </a:r>
                    </a:p>
                  </a:txBody>
                  <a:tcPr/>
                </a:tc>
                <a:extLst>
                  <a:ext uri="{0D108BD9-81ED-4DB2-BD59-A6C34878D82A}">
                    <a16:rowId xmlns:a16="http://schemas.microsoft.com/office/drawing/2014/main" val="3979249910"/>
                  </a:ext>
                </a:extLst>
              </a:tr>
              <a:tr h="370840">
                <a:tc>
                  <a:txBody>
                    <a:bodyPr/>
                    <a:lstStyle/>
                    <a:p>
                      <a:r>
                        <a:rPr lang="en-US" dirty="0"/>
                        <a:t>…</a:t>
                      </a:r>
                    </a:p>
                  </a:txBody>
                  <a:tcPr/>
                </a:tc>
                <a:extLst>
                  <a:ext uri="{0D108BD9-81ED-4DB2-BD59-A6C34878D82A}">
                    <a16:rowId xmlns:a16="http://schemas.microsoft.com/office/drawing/2014/main" val="4127677523"/>
                  </a:ext>
                </a:extLst>
              </a:tr>
              <a:tr h="370840">
                <a:tc>
                  <a:txBody>
                    <a:bodyPr/>
                    <a:lstStyle/>
                    <a:p>
                      <a:endParaRPr lang="en-US" dirty="0"/>
                    </a:p>
                  </a:txBody>
                  <a:tcPr/>
                </a:tc>
                <a:extLst>
                  <a:ext uri="{0D108BD9-81ED-4DB2-BD59-A6C34878D82A}">
                    <a16:rowId xmlns:a16="http://schemas.microsoft.com/office/drawing/2014/main" val="2937363489"/>
                  </a:ext>
                </a:extLst>
              </a:tr>
            </a:tbl>
          </a:graphicData>
        </a:graphic>
      </p:graphicFrame>
      <p:graphicFrame>
        <p:nvGraphicFramePr>
          <p:cNvPr id="6" name="Table 5">
            <a:extLst>
              <a:ext uri="{FF2B5EF4-FFF2-40B4-BE49-F238E27FC236}">
                <a16:creationId xmlns:a16="http://schemas.microsoft.com/office/drawing/2014/main" id="{8FD5B4DD-9D94-3E6A-E6C9-E05D21D7C4B6}"/>
              </a:ext>
            </a:extLst>
          </p:cNvPr>
          <p:cNvGraphicFramePr>
            <a:graphicFrameLocks noGrp="1"/>
          </p:cNvGraphicFramePr>
          <p:nvPr>
            <p:extLst>
              <p:ext uri="{D42A27DB-BD31-4B8C-83A1-F6EECF244321}">
                <p14:modId xmlns:p14="http://schemas.microsoft.com/office/powerpoint/2010/main" val="3344541668"/>
              </p:ext>
            </p:extLst>
          </p:nvPr>
        </p:nvGraphicFramePr>
        <p:xfrm>
          <a:off x="7511831" y="1887469"/>
          <a:ext cx="1341690" cy="1854200"/>
        </p:xfrm>
        <a:graphic>
          <a:graphicData uri="http://schemas.openxmlformats.org/drawingml/2006/table">
            <a:tbl>
              <a:tblPr firstRow="1" bandRow="1">
                <a:tableStyleId>{69C7853C-536D-4A76-A0AE-DD22124D55A5}</a:tableStyleId>
              </a:tblPr>
              <a:tblGrid>
                <a:gridCol w="1341690">
                  <a:extLst>
                    <a:ext uri="{9D8B030D-6E8A-4147-A177-3AD203B41FA5}">
                      <a16:colId xmlns:a16="http://schemas.microsoft.com/office/drawing/2014/main" val="2372859512"/>
                    </a:ext>
                  </a:extLst>
                </a:gridCol>
              </a:tblGrid>
              <a:tr h="370840">
                <a:tc>
                  <a:txBody>
                    <a:bodyPr/>
                    <a:lstStyle/>
                    <a:p>
                      <a:r>
                        <a:rPr lang="en-US" dirty="0"/>
                        <a:t>EFR</a:t>
                      </a:r>
                    </a:p>
                  </a:txBody>
                  <a:tcPr/>
                </a:tc>
                <a:extLst>
                  <a:ext uri="{0D108BD9-81ED-4DB2-BD59-A6C34878D82A}">
                    <a16:rowId xmlns:a16="http://schemas.microsoft.com/office/drawing/2014/main" val="401633183"/>
                  </a:ext>
                </a:extLst>
              </a:tr>
              <a:tr h="370840">
                <a:tc>
                  <a:txBody>
                    <a:bodyPr/>
                    <a:lstStyle/>
                    <a:p>
                      <a:r>
                        <a:rPr lang="en-US" dirty="0"/>
                        <a:t>24.23</a:t>
                      </a:r>
                    </a:p>
                  </a:txBody>
                  <a:tcPr/>
                </a:tc>
                <a:extLst>
                  <a:ext uri="{0D108BD9-81ED-4DB2-BD59-A6C34878D82A}">
                    <a16:rowId xmlns:a16="http://schemas.microsoft.com/office/drawing/2014/main" val="1058488301"/>
                  </a:ext>
                </a:extLst>
              </a:tr>
              <a:tr h="370840">
                <a:tc>
                  <a:txBody>
                    <a:bodyPr/>
                    <a:lstStyle/>
                    <a:p>
                      <a:r>
                        <a:rPr lang="en-US" dirty="0"/>
                        <a:t>34.70</a:t>
                      </a:r>
                    </a:p>
                  </a:txBody>
                  <a:tcPr/>
                </a:tc>
                <a:extLst>
                  <a:ext uri="{0D108BD9-81ED-4DB2-BD59-A6C34878D82A}">
                    <a16:rowId xmlns:a16="http://schemas.microsoft.com/office/drawing/2014/main" val="3979249910"/>
                  </a:ext>
                </a:extLst>
              </a:tr>
              <a:tr h="370840">
                <a:tc>
                  <a:txBody>
                    <a:bodyPr/>
                    <a:lstStyle/>
                    <a:p>
                      <a:r>
                        <a:rPr lang="en-US" dirty="0"/>
                        <a:t>43.1</a:t>
                      </a:r>
                    </a:p>
                  </a:txBody>
                  <a:tcPr/>
                </a:tc>
                <a:extLst>
                  <a:ext uri="{0D108BD9-81ED-4DB2-BD59-A6C34878D82A}">
                    <a16:rowId xmlns:a16="http://schemas.microsoft.com/office/drawing/2014/main" val="915832459"/>
                  </a:ext>
                </a:extLst>
              </a:tr>
              <a:tr h="370840">
                <a:tc>
                  <a:txBody>
                    <a:bodyPr/>
                    <a:lstStyle/>
                    <a:p>
                      <a:r>
                        <a:rPr lang="en-US" dirty="0"/>
                        <a:t>…</a:t>
                      </a:r>
                    </a:p>
                  </a:txBody>
                  <a:tcPr/>
                </a:tc>
                <a:extLst>
                  <a:ext uri="{0D108BD9-81ED-4DB2-BD59-A6C34878D82A}">
                    <a16:rowId xmlns:a16="http://schemas.microsoft.com/office/drawing/2014/main" val="4127677523"/>
                  </a:ext>
                </a:extLst>
              </a:tr>
            </a:tbl>
          </a:graphicData>
        </a:graphic>
      </p:graphicFrame>
      <p:graphicFrame>
        <p:nvGraphicFramePr>
          <p:cNvPr id="7" name="Table 6">
            <a:extLst>
              <a:ext uri="{FF2B5EF4-FFF2-40B4-BE49-F238E27FC236}">
                <a16:creationId xmlns:a16="http://schemas.microsoft.com/office/drawing/2014/main" id="{B60AF99F-7601-8C2C-0E1D-AA5BB20DB7E5}"/>
              </a:ext>
            </a:extLst>
          </p:cNvPr>
          <p:cNvGraphicFramePr>
            <a:graphicFrameLocks noGrp="1"/>
          </p:cNvGraphicFramePr>
          <p:nvPr>
            <p:extLst>
              <p:ext uri="{D42A27DB-BD31-4B8C-83A1-F6EECF244321}">
                <p14:modId xmlns:p14="http://schemas.microsoft.com/office/powerpoint/2010/main" val="689928115"/>
              </p:ext>
            </p:extLst>
          </p:nvPr>
        </p:nvGraphicFramePr>
        <p:xfrm>
          <a:off x="8853521" y="1887469"/>
          <a:ext cx="942885" cy="1854200"/>
        </p:xfrm>
        <a:graphic>
          <a:graphicData uri="http://schemas.openxmlformats.org/drawingml/2006/table">
            <a:tbl>
              <a:tblPr firstRow="1" bandRow="1">
                <a:tableStyleId>{775DCB02-9BB8-47FD-8907-85C794F793BA}</a:tableStyleId>
              </a:tblPr>
              <a:tblGrid>
                <a:gridCol w="942885">
                  <a:extLst>
                    <a:ext uri="{9D8B030D-6E8A-4147-A177-3AD203B41FA5}">
                      <a16:colId xmlns:a16="http://schemas.microsoft.com/office/drawing/2014/main" val="3777605726"/>
                    </a:ext>
                  </a:extLst>
                </a:gridCol>
              </a:tblGrid>
              <a:tr h="370840">
                <a:tc>
                  <a:txBody>
                    <a:bodyPr/>
                    <a:lstStyle/>
                    <a:p>
                      <a:r>
                        <a:rPr lang="en-US" dirty="0"/>
                        <a:t>DP_...</a:t>
                      </a:r>
                    </a:p>
                  </a:txBody>
                  <a:tcPr/>
                </a:tc>
                <a:extLst>
                  <a:ext uri="{0D108BD9-81ED-4DB2-BD59-A6C34878D82A}">
                    <a16:rowId xmlns:a16="http://schemas.microsoft.com/office/drawing/2014/main" val="401633183"/>
                  </a:ext>
                </a:extLst>
              </a:tr>
              <a:tr h="370840">
                <a:tc>
                  <a:txBody>
                    <a:bodyPr/>
                    <a:lstStyle/>
                    <a:p>
                      <a:r>
                        <a:rPr lang="en-US" dirty="0"/>
                        <a:t>…</a:t>
                      </a:r>
                    </a:p>
                  </a:txBody>
                  <a:tcPr/>
                </a:tc>
                <a:extLst>
                  <a:ext uri="{0D108BD9-81ED-4DB2-BD59-A6C34878D82A}">
                    <a16:rowId xmlns:a16="http://schemas.microsoft.com/office/drawing/2014/main" val="1058488301"/>
                  </a:ext>
                </a:extLst>
              </a:tr>
              <a:tr h="370840">
                <a:tc>
                  <a:txBody>
                    <a:bodyPr/>
                    <a:lstStyle/>
                    <a:p>
                      <a:r>
                        <a:rPr lang="en-US" dirty="0"/>
                        <a:t>…</a:t>
                      </a:r>
                    </a:p>
                  </a:txBody>
                  <a:tcPr/>
                </a:tc>
                <a:extLst>
                  <a:ext uri="{0D108BD9-81ED-4DB2-BD59-A6C34878D82A}">
                    <a16:rowId xmlns:a16="http://schemas.microsoft.com/office/drawing/2014/main" val="3979249910"/>
                  </a:ext>
                </a:extLst>
              </a:tr>
              <a:tr h="370840">
                <a:tc>
                  <a:txBody>
                    <a:bodyPr/>
                    <a:lstStyle/>
                    <a:p>
                      <a:r>
                        <a:rPr lang="en-US" dirty="0"/>
                        <a:t>…</a:t>
                      </a:r>
                    </a:p>
                  </a:txBody>
                  <a:tcPr/>
                </a:tc>
                <a:extLst>
                  <a:ext uri="{0D108BD9-81ED-4DB2-BD59-A6C34878D82A}">
                    <a16:rowId xmlns:a16="http://schemas.microsoft.com/office/drawing/2014/main" val="1135034180"/>
                  </a:ext>
                </a:extLst>
              </a:tr>
              <a:tr h="370840">
                <a:tc>
                  <a:txBody>
                    <a:bodyPr/>
                    <a:lstStyle/>
                    <a:p>
                      <a:r>
                        <a:rPr lang="en-US" dirty="0"/>
                        <a:t>…</a:t>
                      </a:r>
                    </a:p>
                  </a:txBody>
                  <a:tcPr/>
                </a:tc>
                <a:extLst>
                  <a:ext uri="{0D108BD9-81ED-4DB2-BD59-A6C34878D82A}">
                    <a16:rowId xmlns:a16="http://schemas.microsoft.com/office/drawing/2014/main" val="4127677523"/>
                  </a:ext>
                </a:extLst>
              </a:tr>
            </a:tbl>
          </a:graphicData>
        </a:graphic>
      </p:graphicFrame>
      <p:graphicFrame>
        <p:nvGraphicFramePr>
          <p:cNvPr id="8" name="Table 7">
            <a:extLst>
              <a:ext uri="{FF2B5EF4-FFF2-40B4-BE49-F238E27FC236}">
                <a16:creationId xmlns:a16="http://schemas.microsoft.com/office/drawing/2014/main" id="{D159CE34-CA72-D11B-3085-363A3E53B158}"/>
              </a:ext>
            </a:extLst>
          </p:cNvPr>
          <p:cNvGraphicFramePr>
            <a:graphicFrameLocks noGrp="1"/>
          </p:cNvGraphicFramePr>
          <p:nvPr>
            <p:extLst>
              <p:ext uri="{D42A27DB-BD31-4B8C-83A1-F6EECF244321}">
                <p14:modId xmlns:p14="http://schemas.microsoft.com/office/powerpoint/2010/main" val="3312790637"/>
              </p:ext>
            </p:extLst>
          </p:nvPr>
        </p:nvGraphicFramePr>
        <p:xfrm>
          <a:off x="5025006" y="1887469"/>
          <a:ext cx="2486825" cy="1854200"/>
        </p:xfrm>
        <a:graphic>
          <a:graphicData uri="http://schemas.openxmlformats.org/drawingml/2006/table">
            <a:tbl>
              <a:tblPr firstRow="1" bandRow="1">
                <a:tableStyleId>{35758FB7-9AC5-4552-8A53-C91805E547FA}</a:tableStyleId>
              </a:tblPr>
              <a:tblGrid>
                <a:gridCol w="2486825">
                  <a:extLst>
                    <a:ext uri="{9D8B030D-6E8A-4147-A177-3AD203B41FA5}">
                      <a16:colId xmlns:a16="http://schemas.microsoft.com/office/drawing/2014/main" val="2372859512"/>
                    </a:ext>
                  </a:extLst>
                </a:gridCol>
              </a:tblGrid>
              <a:tr h="370840">
                <a:tc>
                  <a:txBody>
                    <a:bodyPr/>
                    <a:lstStyle/>
                    <a:p>
                      <a:r>
                        <a:rPr lang="en-US" dirty="0" err="1"/>
                        <a:t>MEMR_threshold</a:t>
                      </a:r>
                      <a:endParaRPr lang="en-US" dirty="0"/>
                    </a:p>
                  </a:txBody>
                  <a:tcPr/>
                </a:tc>
                <a:extLst>
                  <a:ext uri="{0D108BD9-81ED-4DB2-BD59-A6C34878D82A}">
                    <a16:rowId xmlns:a16="http://schemas.microsoft.com/office/drawing/2014/main" val="401633183"/>
                  </a:ext>
                </a:extLst>
              </a:tr>
              <a:tr h="370840">
                <a:tc>
                  <a:txBody>
                    <a:bodyPr/>
                    <a:lstStyle/>
                    <a:p>
                      <a:r>
                        <a:rPr lang="en-US" dirty="0"/>
                        <a:t>65.4</a:t>
                      </a:r>
                    </a:p>
                  </a:txBody>
                  <a:tcPr/>
                </a:tc>
                <a:extLst>
                  <a:ext uri="{0D108BD9-81ED-4DB2-BD59-A6C34878D82A}">
                    <a16:rowId xmlns:a16="http://schemas.microsoft.com/office/drawing/2014/main" val="1058488301"/>
                  </a:ext>
                </a:extLst>
              </a:tr>
              <a:tr h="370840">
                <a:tc>
                  <a:txBody>
                    <a:bodyPr/>
                    <a:lstStyle/>
                    <a:p>
                      <a:r>
                        <a:rPr lang="en-US" dirty="0"/>
                        <a:t>68.2</a:t>
                      </a:r>
                    </a:p>
                  </a:txBody>
                  <a:tcPr/>
                </a:tc>
                <a:extLst>
                  <a:ext uri="{0D108BD9-81ED-4DB2-BD59-A6C34878D82A}">
                    <a16:rowId xmlns:a16="http://schemas.microsoft.com/office/drawing/2014/main" val="3979249910"/>
                  </a:ext>
                </a:extLst>
              </a:tr>
              <a:tr h="370840">
                <a:tc>
                  <a:txBody>
                    <a:bodyPr/>
                    <a:lstStyle/>
                    <a:p>
                      <a:r>
                        <a:rPr lang="en-US" dirty="0"/>
                        <a:t>71.34</a:t>
                      </a:r>
                    </a:p>
                  </a:txBody>
                  <a:tcPr/>
                </a:tc>
                <a:extLst>
                  <a:ext uri="{0D108BD9-81ED-4DB2-BD59-A6C34878D82A}">
                    <a16:rowId xmlns:a16="http://schemas.microsoft.com/office/drawing/2014/main" val="3973484486"/>
                  </a:ext>
                </a:extLst>
              </a:tr>
              <a:tr h="370840">
                <a:tc>
                  <a:txBody>
                    <a:bodyPr/>
                    <a:lstStyle/>
                    <a:p>
                      <a:r>
                        <a:rPr lang="en-US" dirty="0"/>
                        <a:t>…</a:t>
                      </a:r>
                    </a:p>
                  </a:txBody>
                  <a:tcPr/>
                </a:tc>
                <a:extLst>
                  <a:ext uri="{0D108BD9-81ED-4DB2-BD59-A6C34878D82A}">
                    <a16:rowId xmlns:a16="http://schemas.microsoft.com/office/drawing/2014/main" val="4127677523"/>
                  </a:ext>
                </a:extLst>
              </a:tr>
            </a:tbl>
          </a:graphicData>
        </a:graphic>
      </p:graphicFrame>
      <p:sp>
        <p:nvSpPr>
          <p:cNvPr id="12" name="Title 1">
            <a:extLst>
              <a:ext uri="{FF2B5EF4-FFF2-40B4-BE49-F238E27FC236}">
                <a16:creationId xmlns:a16="http://schemas.microsoft.com/office/drawing/2014/main" id="{A55AD1C3-BCAC-E368-4E24-96D2018702D9}"/>
              </a:ext>
            </a:extLst>
          </p:cNvPr>
          <p:cNvSpPr>
            <a:spLocks noGrp="1"/>
          </p:cNvSpPr>
          <p:nvPr>
            <p:ph type="title"/>
          </p:nvPr>
        </p:nvSpPr>
        <p:spPr>
          <a:xfrm>
            <a:off x="1261872" y="365760"/>
            <a:ext cx="9692640" cy="1325562"/>
          </a:xfrm>
        </p:spPr>
        <p:txBody>
          <a:bodyPr/>
          <a:lstStyle/>
          <a:p>
            <a:r>
              <a:rPr lang="en-US" dirty="0"/>
              <a:t>Methods – Data Processing</a:t>
            </a:r>
          </a:p>
        </p:txBody>
      </p:sp>
    </p:spTree>
    <p:extLst>
      <p:ext uri="{BB962C8B-B14F-4D97-AF65-F5344CB8AC3E}">
        <p14:creationId xmlns:p14="http://schemas.microsoft.com/office/powerpoint/2010/main" val="1019757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19B263-8506-71D1-FCC3-6D0307FAEA30}"/>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0CA769A-FE73-3203-0E4D-DADB110E7BCF}"/>
              </a:ext>
            </a:extLst>
          </p:cNvPr>
          <p:cNvGraphicFramePr>
            <a:graphicFrameLocks noGrp="1"/>
          </p:cNvGraphicFramePr>
          <p:nvPr>
            <p:extLst>
              <p:ext uri="{D42A27DB-BD31-4B8C-83A1-F6EECF244321}">
                <p14:modId xmlns:p14="http://schemas.microsoft.com/office/powerpoint/2010/main" val="288613080"/>
              </p:ext>
            </p:extLst>
          </p:nvPr>
        </p:nvGraphicFramePr>
        <p:xfrm>
          <a:off x="630394" y="3557016"/>
          <a:ext cx="6627656" cy="2935224"/>
        </p:xfrm>
        <a:graphic>
          <a:graphicData uri="http://schemas.openxmlformats.org/drawingml/2006/table">
            <a:tbl>
              <a:tblPr firstRow="1" bandRow="1">
                <a:tableStyleId>{00A15C55-8517-42AA-B614-E9B94910E393}</a:tableStyleId>
              </a:tblPr>
              <a:tblGrid>
                <a:gridCol w="1137240">
                  <a:extLst>
                    <a:ext uri="{9D8B030D-6E8A-4147-A177-3AD203B41FA5}">
                      <a16:colId xmlns:a16="http://schemas.microsoft.com/office/drawing/2014/main" val="2485988610"/>
                    </a:ext>
                  </a:extLst>
                </a:gridCol>
                <a:gridCol w="729044">
                  <a:extLst>
                    <a:ext uri="{9D8B030D-6E8A-4147-A177-3AD203B41FA5}">
                      <a16:colId xmlns:a16="http://schemas.microsoft.com/office/drawing/2014/main" val="25762320"/>
                    </a:ext>
                  </a:extLst>
                </a:gridCol>
                <a:gridCol w="1084725">
                  <a:extLst>
                    <a:ext uri="{9D8B030D-6E8A-4147-A177-3AD203B41FA5}">
                      <a16:colId xmlns:a16="http://schemas.microsoft.com/office/drawing/2014/main" val="1534203028"/>
                    </a:ext>
                  </a:extLst>
                </a:gridCol>
                <a:gridCol w="1225549">
                  <a:extLst>
                    <a:ext uri="{9D8B030D-6E8A-4147-A177-3AD203B41FA5}">
                      <a16:colId xmlns:a16="http://schemas.microsoft.com/office/drawing/2014/main" val="2605567184"/>
                    </a:ext>
                  </a:extLst>
                </a:gridCol>
                <a:gridCol w="1225549">
                  <a:extLst>
                    <a:ext uri="{9D8B030D-6E8A-4147-A177-3AD203B41FA5}">
                      <a16:colId xmlns:a16="http://schemas.microsoft.com/office/drawing/2014/main" val="3741472920"/>
                    </a:ext>
                  </a:extLst>
                </a:gridCol>
                <a:gridCol w="1225549">
                  <a:extLst>
                    <a:ext uri="{9D8B030D-6E8A-4147-A177-3AD203B41FA5}">
                      <a16:colId xmlns:a16="http://schemas.microsoft.com/office/drawing/2014/main" val="3561547131"/>
                    </a:ext>
                  </a:extLst>
                </a:gridCol>
              </a:tblGrid>
              <a:tr h="374904">
                <a:tc>
                  <a:txBody>
                    <a:bodyPr/>
                    <a:lstStyle/>
                    <a:p>
                      <a:r>
                        <a:rPr lang="en-US" dirty="0"/>
                        <a:t>Subject</a:t>
                      </a:r>
                    </a:p>
                  </a:txBody>
                  <a:tcPr/>
                </a:tc>
                <a:tc>
                  <a:txBody>
                    <a:bodyPr/>
                    <a:lstStyle/>
                    <a:p>
                      <a:r>
                        <a:rPr lang="en-US" dirty="0"/>
                        <a:t>Sex</a:t>
                      </a:r>
                    </a:p>
                  </a:txBody>
                  <a:tcPr/>
                </a:tc>
                <a:tc>
                  <a:txBody>
                    <a:bodyPr/>
                    <a:lstStyle/>
                    <a:p>
                      <a:r>
                        <a:rPr lang="en-US" dirty="0"/>
                        <a:t>Group</a:t>
                      </a:r>
                    </a:p>
                  </a:txBody>
                  <a:tcPr/>
                </a:tc>
                <a:tc>
                  <a:txBody>
                    <a:bodyPr/>
                    <a:lstStyle/>
                    <a:p>
                      <a:r>
                        <a:rPr lang="en-US" dirty="0"/>
                        <a:t>Status</a:t>
                      </a:r>
                    </a:p>
                  </a:txBody>
                  <a:tcPr/>
                </a:tc>
                <a:tc>
                  <a:txBody>
                    <a:bodyPr/>
                    <a:lstStyle/>
                    <a:p>
                      <a:r>
                        <a:rPr lang="en-US" dirty="0"/>
                        <a:t>Freq</a:t>
                      </a:r>
                    </a:p>
                  </a:txBody>
                  <a:tcPr/>
                </a:tc>
                <a:tc>
                  <a:txBody>
                    <a:bodyPr/>
                    <a:lstStyle/>
                    <a:p>
                      <a:r>
                        <a:rPr lang="en-US" dirty="0"/>
                        <a:t>Amp.</a:t>
                      </a:r>
                    </a:p>
                  </a:txBody>
                  <a:tcPr/>
                </a:tc>
                <a:extLst>
                  <a:ext uri="{0D108BD9-81ED-4DB2-BD59-A6C34878D82A}">
                    <a16:rowId xmlns:a16="http://schemas.microsoft.com/office/drawing/2014/main" val="1746376452"/>
                  </a:ext>
                </a:extLst>
              </a:tr>
              <a:tr h="300904">
                <a:tc>
                  <a:txBody>
                    <a:bodyPr/>
                    <a:lstStyle/>
                    <a:p>
                      <a:r>
                        <a:rPr lang="en-US" dirty="0"/>
                        <a:t>Q412</a:t>
                      </a:r>
                    </a:p>
                  </a:txBody>
                  <a:tcPr/>
                </a:tc>
                <a:tc>
                  <a:txBody>
                    <a:bodyPr/>
                    <a:lstStyle/>
                    <a:p>
                      <a:r>
                        <a:rPr lang="en-US" dirty="0"/>
                        <a:t>M</a:t>
                      </a:r>
                    </a:p>
                  </a:txBody>
                  <a:tcPr/>
                </a:tc>
                <a:tc>
                  <a:txBody>
                    <a:bodyPr/>
                    <a:lstStyle/>
                    <a:p>
                      <a:r>
                        <a:rPr lang="en-US" dirty="0"/>
                        <a:t>TTS</a:t>
                      </a:r>
                    </a:p>
                  </a:txBody>
                  <a:tcPr/>
                </a:tc>
                <a:tc>
                  <a:txBody>
                    <a:bodyPr/>
                    <a:lstStyle/>
                    <a:p>
                      <a:r>
                        <a:rPr lang="en-US" dirty="0"/>
                        <a:t>Pre</a:t>
                      </a:r>
                    </a:p>
                  </a:txBody>
                  <a:tcPr/>
                </a:tc>
                <a:tc>
                  <a:txBody>
                    <a:bodyPr/>
                    <a:lstStyle/>
                    <a:p>
                      <a:r>
                        <a:rPr lang="en-US" dirty="0"/>
                        <a:t>500</a:t>
                      </a:r>
                    </a:p>
                  </a:txBody>
                  <a:tcPr/>
                </a:tc>
                <a:tc>
                  <a:txBody>
                    <a:bodyPr/>
                    <a:lstStyle/>
                    <a:p>
                      <a:r>
                        <a:rPr lang="en-US" dirty="0"/>
                        <a:t>15.6</a:t>
                      </a:r>
                    </a:p>
                  </a:txBody>
                  <a:tcPr/>
                </a:tc>
                <a:extLst>
                  <a:ext uri="{0D108BD9-81ED-4DB2-BD59-A6C34878D82A}">
                    <a16:rowId xmlns:a16="http://schemas.microsoft.com/office/drawing/2014/main" val="1223311784"/>
                  </a:ext>
                </a:extLst>
              </a:tr>
              <a:tr h="300904">
                <a:tc>
                  <a:txBody>
                    <a:bodyPr/>
                    <a:lstStyle/>
                    <a:p>
                      <a:r>
                        <a:rPr lang="en-US" dirty="0"/>
                        <a:t>Q412</a:t>
                      </a:r>
                    </a:p>
                  </a:txBody>
                  <a:tcPr/>
                </a:tc>
                <a:tc>
                  <a:txBody>
                    <a:bodyPr/>
                    <a:lstStyle/>
                    <a:p>
                      <a:r>
                        <a:rPr lang="en-US" dirty="0"/>
                        <a:t>M</a:t>
                      </a:r>
                    </a:p>
                  </a:txBody>
                  <a:tcPr/>
                </a:tc>
                <a:tc>
                  <a:txBody>
                    <a:bodyPr/>
                    <a:lstStyle/>
                    <a:p>
                      <a:r>
                        <a:rPr lang="en-US" dirty="0"/>
                        <a:t>TTS</a:t>
                      </a:r>
                    </a:p>
                  </a:txBody>
                  <a:tcPr/>
                </a:tc>
                <a:tc>
                  <a:txBody>
                    <a:bodyPr/>
                    <a:lstStyle/>
                    <a:p>
                      <a:r>
                        <a:rPr lang="en-US" dirty="0"/>
                        <a:t>Pre</a:t>
                      </a:r>
                    </a:p>
                  </a:txBody>
                  <a:tcPr/>
                </a:tc>
                <a:tc>
                  <a:txBody>
                    <a:bodyPr/>
                    <a:lstStyle/>
                    <a:p>
                      <a:r>
                        <a:rPr lang="en-US" dirty="0"/>
                        <a:t>1000</a:t>
                      </a:r>
                    </a:p>
                  </a:txBody>
                  <a:tcPr/>
                </a:tc>
                <a:tc>
                  <a:txBody>
                    <a:bodyPr/>
                    <a:lstStyle/>
                    <a:p>
                      <a:r>
                        <a:rPr lang="en-US" dirty="0"/>
                        <a:t>17.3</a:t>
                      </a:r>
                    </a:p>
                  </a:txBody>
                  <a:tcPr/>
                </a:tc>
                <a:extLst>
                  <a:ext uri="{0D108BD9-81ED-4DB2-BD59-A6C34878D82A}">
                    <a16:rowId xmlns:a16="http://schemas.microsoft.com/office/drawing/2014/main" val="406158488"/>
                  </a:ext>
                </a:extLst>
              </a:tr>
              <a:tr h="300904">
                <a:tc>
                  <a:txBody>
                    <a:bodyPr/>
                    <a:lstStyle/>
                    <a:p>
                      <a:r>
                        <a:rPr lang="en-US" dirty="0"/>
                        <a:t>Q412</a:t>
                      </a:r>
                    </a:p>
                  </a:txBody>
                  <a:tcPr/>
                </a:tc>
                <a:tc>
                  <a:txBody>
                    <a:bodyPr/>
                    <a:lstStyle/>
                    <a:p>
                      <a:r>
                        <a:rPr lang="en-US" dirty="0"/>
                        <a:t>M</a:t>
                      </a:r>
                    </a:p>
                  </a:txBody>
                  <a:tcPr/>
                </a:tc>
                <a:tc>
                  <a:txBody>
                    <a:bodyPr/>
                    <a:lstStyle/>
                    <a:p>
                      <a:r>
                        <a:rPr lang="en-US" dirty="0"/>
                        <a:t>TTS</a:t>
                      </a:r>
                    </a:p>
                  </a:txBody>
                  <a:tcPr/>
                </a:tc>
                <a:tc>
                  <a:txBody>
                    <a:bodyPr/>
                    <a:lstStyle/>
                    <a:p>
                      <a:r>
                        <a:rPr lang="en-US" dirty="0"/>
                        <a:t>Pre</a:t>
                      </a:r>
                    </a:p>
                  </a:txBody>
                  <a:tcPr/>
                </a:tc>
                <a:tc>
                  <a:txBody>
                    <a:bodyPr/>
                    <a:lstStyle/>
                    <a:p>
                      <a:r>
                        <a:rPr lang="en-US" dirty="0"/>
                        <a:t>2000</a:t>
                      </a:r>
                    </a:p>
                  </a:txBody>
                  <a:tcPr/>
                </a:tc>
                <a:tc>
                  <a:txBody>
                    <a:bodyPr/>
                    <a:lstStyle/>
                    <a:p>
                      <a:r>
                        <a:rPr lang="en-US" dirty="0"/>
                        <a:t>16.9</a:t>
                      </a:r>
                    </a:p>
                  </a:txBody>
                  <a:tcPr/>
                </a:tc>
                <a:extLst>
                  <a:ext uri="{0D108BD9-81ED-4DB2-BD59-A6C34878D82A}">
                    <a16:rowId xmlns:a16="http://schemas.microsoft.com/office/drawing/2014/main" val="2110692024"/>
                  </a:ext>
                </a:extLst>
              </a:tr>
              <a:tr h="300904">
                <a:tc>
                  <a:txBody>
                    <a:bodyPr/>
                    <a:lstStyle/>
                    <a:p>
                      <a:r>
                        <a:rPr lang="en-US" dirty="0"/>
                        <a:t>Q412</a:t>
                      </a:r>
                    </a:p>
                  </a:txBody>
                  <a:tcPr/>
                </a:tc>
                <a:tc>
                  <a:txBody>
                    <a:bodyPr/>
                    <a:lstStyle/>
                    <a:p>
                      <a:r>
                        <a:rPr lang="en-US" dirty="0"/>
                        <a:t>M</a:t>
                      </a:r>
                    </a:p>
                  </a:txBody>
                  <a:tcPr/>
                </a:tc>
                <a:tc>
                  <a:txBody>
                    <a:bodyPr/>
                    <a:lstStyle/>
                    <a:p>
                      <a:r>
                        <a:rPr lang="en-US" dirty="0"/>
                        <a:t>TTS</a:t>
                      </a:r>
                    </a:p>
                  </a:txBody>
                  <a:tcPr/>
                </a:tc>
                <a:tc>
                  <a:txBody>
                    <a:bodyPr/>
                    <a:lstStyle/>
                    <a:p>
                      <a:r>
                        <a:rPr lang="en-US" dirty="0"/>
                        <a:t>Pre</a:t>
                      </a:r>
                    </a:p>
                  </a:txBody>
                  <a:tcPr/>
                </a:tc>
                <a:tc>
                  <a:txBody>
                    <a:bodyPr/>
                    <a:lstStyle/>
                    <a:p>
                      <a:r>
                        <a:rPr lang="en-US" dirty="0"/>
                        <a:t>4000</a:t>
                      </a:r>
                    </a:p>
                  </a:txBody>
                  <a:tcPr/>
                </a:tc>
                <a:tc>
                  <a:txBody>
                    <a:bodyPr/>
                    <a:lstStyle/>
                    <a:p>
                      <a:r>
                        <a:rPr lang="en-US" dirty="0"/>
                        <a:t>17.3</a:t>
                      </a:r>
                    </a:p>
                  </a:txBody>
                  <a:tcPr/>
                </a:tc>
                <a:extLst>
                  <a:ext uri="{0D108BD9-81ED-4DB2-BD59-A6C34878D82A}">
                    <a16:rowId xmlns:a16="http://schemas.microsoft.com/office/drawing/2014/main" val="3542931203"/>
                  </a:ext>
                </a:extLst>
              </a:tr>
              <a:tr h="300904">
                <a:tc>
                  <a:txBody>
                    <a:bodyPr/>
                    <a:lstStyle/>
                    <a:p>
                      <a:r>
                        <a:rPr lang="en-US" dirty="0"/>
                        <a:t>Q412</a:t>
                      </a:r>
                    </a:p>
                  </a:txBody>
                  <a:tcPr/>
                </a:tc>
                <a:tc>
                  <a:txBody>
                    <a:bodyPr/>
                    <a:lstStyle/>
                    <a:p>
                      <a:r>
                        <a:rPr lang="en-US" dirty="0"/>
                        <a:t>M</a:t>
                      </a:r>
                    </a:p>
                  </a:txBody>
                  <a:tcPr/>
                </a:tc>
                <a:tc>
                  <a:txBody>
                    <a:bodyPr/>
                    <a:lstStyle/>
                    <a:p>
                      <a:r>
                        <a:rPr lang="en-US" dirty="0"/>
                        <a:t>TTS</a:t>
                      </a:r>
                    </a:p>
                  </a:txBody>
                  <a:tcPr/>
                </a:tc>
                <a:tc>
                  <a:txBody>
                    <a:bodyPr/>
                    <a:lstStyle/>
                    <a:p>
                      <a:r>
                        <a:rPr lang="en-US" dirty="0"/>
                        <a:t>Post</a:t>
                      </a:r>
                    </a:p>
                  </a:txBody>
                  <a:tcPr/>
                </a:tc>
                <a:tc>
                  <a:txBody>
                    <a:bodyPr/>
                    <a:lstStyle/>
                    <a:p>
                      <a:r>
                        <a:rPr lang="en-US" dirty="0"/>
                        <a:t>500</a:t>
                      </a:r>
                    </a:p>
                  </a:txBody>
                  <a:tcPr/>
                </a:tc>
                <a:tc>
                  <a:txBody>
                    <a:bodyPr/>
                    <a:lstStyle/>
                    <a:p>
                      <a:r>
                        <a:rPr lang="en-US" dirty="0"/>
                        <a:t>14.6</a:t>
                      </a:r>
                    </a:p>
                  </a:txBody>
                  <a:tcPr/>
                </a:tc>
                <a:extLst>
                  <a:ext uri="{0D108BD9-81ED-4DB2-BD59-A6C34878D82A}">
                    <a16:rowId xmlns:a16="http://schemas.microsoft.com/office/drawing/2014/main" val="4077817018"/>
                  </a:ext>
                </a:extLst>
              </a:tr>
              <a:tr h="300904">
                <a:tc>
                  <a:txBody>
                    <a:bodyPr/>
                    <a:lstStyle/>
                    <a:p>
                      <a:r>
                        <a:rPr lang="en-US" dirty="0"/>
                        <a:t>Q412</a:t>
                      </a:r>
                    </a:p>
                  </a:txBody>
                  <a:tcPr/>
                </a:tc>
                <a:tc>
                  <a:txBody>
                    <a:bodyPr/>
                    <a:lstStyle/>
                    <a:p>
                      <a:r>
                        <a:rPr lang="en-US" dirty="0"/>
                        <a:t>M</a:t>
                      </a:r>
                    </a:p>
                  </a:txBody>
                  <a:tcPr/>
                </a:tc>
                <a:tc>
                  <a:txBody>
                    <a:bodyPr/>
                    <a:lstStyle/>
                    <a:p>
                      <a:r>
                        <a:rPr lang="en-US" dirty="0"/>
                        <a:t>TTS</a:t>
                      </a:r>
                    </a:p>
                  </a:txBody>
                  <a:tcPr/>
                </a:tc>
                <a:tc>
                  <a:txBody>
                    <a:bodyPr/>
                    <a:lstStyle/>
                    <a:p>
                      <a:r>
                        <a:rPr lang="en-US" dirty="0"/>
                        <a:t>Post</a:t>
                      </a:r>
                    </a:p>
                  </a:txBody>
                  <a:tcPr/>
                </a:tc>
                <a:tc>
                  <a:txBody>
                    <a:bodyPr/>
                    <a:lstStyle/>
                    <a:p>
                      <a:r>
                        <a:rPr lang="en-US" dirty="0"/>
                        <a:t>1000</a:t>
                      </a:r>
                    </a:p>
                  </a:txBody>
                  <a:tcPr/>
                </a:tc>
                <a:tc>
                  <a:txBody>
                    <a:bodyPr/>
                    <a:lstStyle/>
                    <a:p>
                      <a:r>
                        <a:rPr lang="en-US" dirty="0"/>
                        <a:t>13.2</a:t>
                      </a:r>
                    </a:p>
                  </a:txBody>
                  <a:tcPr/>
                </a:tc>
                <a:extLst>
                  <a:ext uri="{0D108BD9-81ED-4DB2-BD59-A6C34878D82A}">
                    <a16:rowId xmlns:a16="http://schemas.microsoft.com/office/drawing/2014/main" val="3298803485"/>
                  </a:ext>
                </a:extLst>
              </a:tr>
              <a:tr h="300904">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2957340586"/>
                  </a:ext>
                </a:extLst>
              </a:tr>
            </a:tbl>
          </a:graphicData>
        </a:graphic>
      </p:graphicFrame>
      <p:graphicFrame>
        <p:nvGraphicFramePr>
          <p:cNvPr id="3" name="Table 2">
            <a:extLst>
              <a:ext uri="{FF2B5EF4-FFF2-40B4-BE49-F238E27FC236}">
                <a16:creationId xmlns:a16="http://schemas.microsoft.com/office/drawing/2014/main" id="{88015FEE-9CE6-E044-AC46-3DD2FC671AA1}"/>
              </a:ext>
            </a:extLst>
          </p:cNvPr>
          <p:cNvGraphicFramePr>
            <a:graphicFrameLocks noGrp="1"/>
          </p:cNvGraphicFramePr>
          <p:nvPr>
            <p:extLst>
              <p:ext uri="{D42A27DB-BD31-4B8C-83A1-F6EECF244321}">
                <p14:modId xmlns:p14="http://schemas.microsoft.com/office/powerpoint/2010/main" val="2146010822"/>
              </p:ext>
            </p:extLst>
          </p:nvPr>
        </p:nvGraphicFramePr>
        <p:xfrm>
          <a:off x="5470962" y="1945640"/>
          <a:ext cx="5483550" cy="1483360"/>
        </p:xfrm>
        <a:graphic>
          <a:graphicData uri="http://schemas.openxmlformats.org/drawingml/2006/table">
            <a:tbl>
              <a:tblPr firstRow="1" bandRow="1">
                <a:tableStyleId>{775DCB02-9BB8-47FD-8907-85C794F793BA}</a:tableStyleId>
              </a:tblPr>
              <a:tblGrid>
                <a:gridCol w="1168946">
                  <a:extLst>
                    <a:ext uri="{9D8B030D-6E8A-4147-A177-3AD203B41FA5}">
                      <a16:colId xmlns:a16="http://schemas.microsoft.com/office/drawing/2014/main" val="710467824"/>
                    </a:ext>
                  </a:extLst>
                </a:gridCol>
                <a:gridCol w="1004517">
                  <a:extLst>
                    <a:ext uri="{9D8B030D-6E8A-4147-A177-3AD203B41FA5}">
                      <a16:colId xmlns:a16="http://schemas.microsoft.com/office/drawing/2014/main" val="469599707"/>
                    </a:ext>
                  </a:extLst>
                </a:gridCol>
                <a:gridCol w="1128062">
                  <a:extLst>
                    <a:ext uri="{9D8B030D-6E8A-4147-A177-3AD203B41FA5}">
                      <a16:colId xmlns:a16="http://schemas.microsoft.com/office/drawing/2014/main" val="2372859512"/>
                    </a:ext>
                  </a:extLst>
                </a:gridCol>
                <a:gridCol w="1239140">
                  <a:extLst>
                    <a:ext uri="{9D8B030D-6E8A-4147-A177-3AD203B41FA5}">
                      <a16:colId xmlns:a16="http://schemas.microsoft.com/office/drawing/2014/main" val="4071443510"/>
                    </a:ext>
                  </a:extLst>
                </a:gridCol>
                <a:gridCol w="942885">
                  <a:extLst>
                    <a:ext uri="{9D8B030D-6E8A-4147-A177-3AD203B41FA5}">
                      <a16:colId xmlns:a16="http://schemas.microsoft.com/office/drawing/2014/main" val="3777605726"/>
                    </a:ext>
                  </a:extLst>
                </a:gridCol>
              </a:tblGrid>
              <a:tr h="370840">
                <a:tc>
                  <a:txBody>
                    <a:bodyPr/>
                    <a:lstStyle/>
                    <a:p>
                      <a:r>
                        <a:rPr lang="en-US" dirty="0"/>
                        <a:t>Subject</a:t>
                      </a:r>
                    </a:p>
                  </a:txBody>
                  <a:tcPr/>
                </a:tc>
                <a:tc>
                  <a:txBody>
                    <a:bodyPr/>
                    <a:lstStyle/>
                    <a:p>
                      <a:r>
                        <a:rPr lang="en-US" dirty="0"/>
                        <a:t>Status</a:t>
                      </a:r>
                    </a:p>
                  </a:txBody>
                  <a:tcPr/>
                </a:tc>
                <a:tc>
                  <a:txBody>
                    <a:bodyPr/>
                    <a:lstStyle/>
                    <a:p>
                      <a:r>
                        <a:rPr lang="en-US" dirty="0"/>
                        <a:t>DP_500</a:t>
                      </a:r>
                    </a:p>
                  </a:txBody>
                  <a:tcPr/>
                </a:tc>
                <a:tc>
                  <a:txBody>
                    <a:bodyPr/>
                    <a:lstStyle/>
                    <a:p>
                      <a:r>
                        <a:rPr lang="en-US" dirty="0"/>
                        <a:t>DP_1000</a:t>
                      </a:r>
                    </a:p>
                  </a:txBody>
                  <a:tcPr/>
                </a:tc>
                <a:tc>
                  <a:txBody>
                    <a:bodyPr/>
                    <a:lstStyle/>
                    <a:p>
                      <a:r>
                        <a:rPr lang="en-US" dirty="0"/>
                        <a:t>DP_...</a:t>
                      </a:r>
                    </a:p>
                  </a:txBody>
                  <a:tcPr/>
                </a:tc>
                <a:extLst>
                  <a:ext uri="{0D108BD9-81ED-4DB2-BD59-A6C34878D82A}">
                    <a16:rowId xmlns:a16="http://schemas.microsoft.com/office/drawing/2014/main" val="401633183"/>
                  </a:ext>
                </a:extLst>
              </a:tr>
              <a:tr h="370840">
                <a:tc>
                  <a:txBody>
                    <a:bodyPr/>
                    <a:lstStyle/>
                    <a:p>
                      <a:r>
                        <a:rPr lang="en-US" dirty="0"/>
                        <a:t>Q412</a:t>
                      </a:r>
                    </a:p>
                  </a:txBody>
                  <a:tcPr/>
                </a:tc>
                <a:tc>
                  <a:txBody>
                    <a:bodyPr/>
                    <a:lstStyle/>
                    <a:p>
                      <a:r>
                        <a:rPr lang="en-US" dirty="0"/>
                        <a:t>Pre</a:t>
                      </a:r>
                    </a:p>
                  </a:txBody>
                  <a:tcPr/>
                </a:tc>
                <a:tc>
                  <a:txBody>
                    <a:bodyPr/>
                    <a:lstStyle/>
                    <a:p>
                      <a:r>
                        <a:rPr lang="en-US" dirty="0"/>
                        <a:t>15.87</a:t>
                      </a:r>
                    </a:p>
                  </a:txBody>
                  <a:tcPr/>
                </a:tc>
                <a:tc>
                  <a:txBody>
                    <a:bodyPr/>
                    <a:lstStyle/>
                    <a:p>
                      <a:r>
                        <a:rPr lang="en-US" dirty="0"/>
                        <a:t>21.22</a:t>
                      </a:r>
                    </a:p>
                  </a:txBody>
                  <a:tcPr/>
                </a:tc>
                <a:tc>
                  <a:txBody>
                    <a:bodyPr/>
                    <a:lstStyle/>
                    <a:p>
                      <a:r>
                        <a:rPr lang="en-US" dirty="0"/>
                        <a:t>…</a:t>
                      </a:r>
                    </a:p>
                  </a:txBody>
                  <a:tcPr/>
                </a:tc>
                <a:extLst>
                  <a:ext uri="{0D108BD9-81ED-4DB2-BD59-A6C34878D82A}">
                    <a16:rowId xmlns:a16="http://schemas.microsoft.com/office/drawing/2014/main" val="1058488301"/>
                  </a:ext>
                </a:extLst>
              </a:tr>
              <a:tr h="370840">
                <a:tc>
                  <a:txBody>
                    <a:bodyPr/>
                    <a:lstStyle/>
                    <a:p>
                      <a:r>
                        <a:rPr lang="en-US" dirty="0"/>
                        <a:t>Q412</a:t>
                      </a:r>
                    </a:p>
                  </a:txBody>
                  <a:tcPr/>
                </a:tc>
                <a:tc>
                  <a:txBody>
                    <a:bodyPr/>
                    <a:lstStyle/>
                    <a:p>
                      <a:r>
                        <a:rPr lang="en-US" dirty="0"/>
                        <a:t>Post</a:t>
                      </a:r>
                    </a:p>
                  </a:txBody>
                  <a:tcPr/>
                </a:tc>
                <a:tc>
                  <a:txBody>
                    <a:bodyPr/>
                    <a:lstStyle/>
                    <a:p>
                      <a:r>
                        <a:rPr lang="en-US" dirty="0"/>
                        <a:t>16.23</a:t>
                      </a:r>
                    </a:p>
                  </a:txBody>
                  <a:tcPr/>
                </a:tc>
                <a:tc>
                  <a:txBody>
                    <a:bodyPr/>
                    <a:lstStyle/>
                    <a:p>
                      <a:r>
                        <a:rPr lang="en-US" dirty="0"/>
                        <a:t>19.05</a:t>
                      </a:r>
                    </a:p>
                  </a:txBody>
                  <a:tcPr/>
                </a:tc>
                <a:tc>
                  <a:txBody>
                    <a:bodyPr/>
                    <a:lstStyle/>
                    <a:p>
                      <a:r>
                        <a:rPr lang="en-US" dirty="0"/>
                        <a:t>…</a:t>
                      </a:r>
                    </a:p>
                  </a:txBody>
                  <a:tcPr/>
                </a:tc>
                <a:extLst>
                  <a:ext uri="{0D108BD9-81ED-4DB2-BD59-A6C34878D82A}">
                    <a16:rowId xmlns:a16="http://schemas.microsoft.com/office/drawing/2014/main" val="3979249910"/>
                  </a:ext>
                </a:extLst>
              </a:tr>
              <a:tr h="370840">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4127677523"/>
                  </a:ext>
                </a:extLst>
              </a:tr>
            </a:tbl>
          </a:graphicData>
        </a:graphic>
      </p:graphicFrame>
      <p:sp>
        <p:nvSpPr>
          <p:cNvPr id="9" name="Arrow: Bent 8">
            <a:extLst>
              <a:ext uri="{FF2B5EF4-FFF2-40B4-BE49-F238E27FC236}">
                <a16:creationId xmlns:a16="http://schemas.microsoft.com/office/drawing/2014/main" id="{EA3F6E11-15FE-0579-9B9B-A26601AC7C24}"/>
              </a:ext>
            </a:extLst>
          </p:cNvPr>
          <p:cNvSpPr/>
          <p:nvPr/>
        </p:nvSpPr>
        <p:spPr>
          <a:xfrm rot="10800000">
            <a:off x="7886700" y="3977640"/>
            <a:ext cx="1634490" cy="1748790"/>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itle 1">
            <a:extLst>
              <a:ext uri="{FF2B5EF4-FFF2-40B4-BE49-F238E27FC236}">
                <a16:creationId xmlns:a16="http://schemas.microsoft.com/office/drawing/2014/main" id="{9E927A89-B5D3-4517-CB2F-8DF1350232B1}"/>
              </a:ext>
            </a:extLst>
          </p:cNvPr>
          <p:cNvSpPr>
            <a:spLocks noGrp="1"/>
          </p:cNvSpPr>
          <p:nvPr>
            <p:ph type="title"/>
          </p:nvPr>
        </p:nvSpPr>
        <p:spPr>
          <a:xfrm>
            <a:off x="1170432" y="331470"/>
            <a:ext cx="9692640" cy="1325562"/>
          </a:xfrm>
        </p:spPr>
        <p:txBody>
          <a:bodyPr/>
          <a:lstStyle/>
          <a:p>
            <a:r>
              <a:rPr lang="en-US" dirty="0"/>
              <a:t>Methods – Data Processing</a:t>
            </a:r>
          </a:p>
        </p:txBody>
      </p:sp>
    </p:spTree>
    <p:extLst>
      <p:ext uri="{BB962C8B-B14F-4D97-AF65-F5344CB8AC3E}">
        <p14:creationId xmlns:p14="http://schemas.microsoft.com/office/powerpoint/2010/main" val="3205722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08281-ECED-0087-1E70-BD71C006649E}"/>
              </a:ext>
            </a:extLst>
          </p:cNvPr>
          <p:cNvSpPr>
            <a:spLocks noGrp="1"/>
          </p:cNvSpPr>
          <p:nvPr>
            <p:ph type="title"/>
          </p:nvPr>
        </p:nvSpPr>
        <p:spPr/>
        <p:txBody>
          <a:bodyPr/>
          <a:lstStyle/>
          <a:p>
            <a:r>
              <a:rPr lang="en-US" dirty="0"/>
              <a:t>Methods - Analysis	</a:t>
            </a:r>
          </a:p>
        </p:txBody>
      </p:sp>
      <p:graphicFrame>
        <p:nvGraphicFramePr>
          <p:cNvPr id="4" name="Diagram 3">
            <a:extLst>
              <a:ext uri="{FF2B5EF4-FFF2-40B4-BE49-F238E27FC236}">
                <a16:creationId xmlns:a16="http://schemas.microsoft.com/office/drawing/2014/main" id="{3C1BBF42-F8EE-CB15-C592-588E812EA1BF}"/>
              </a:ext>
            </a:extLst>
          </p:cNvPr>
          <p:cNvGraphicFramePr/>
          <p:nvPr>
            <p:extLst>
              <p:ext uri="{D42A27DB-BD31-4B8C-83A1-F6EECF244321}">
                <p14:modId xmlns:p14="http://schemas.microsoft.com/office/powerpoint/2010/main" val="3328257204"/>
              </p:ext>
            </p:extLst>
          </p:nvPr>
        </p:nvGraphicFramePr>
        <p:xfrm>
          <a:off x="1136590" y="2533082"/>
          <a:ext cx="2608366" cy="39591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a:extLst>
              <a:ext uri="{FF2B5EF4-FFF2-40B4-BE49-F238E27FC236}">
                <a16:creationId xmlns:a16="http://schemas.microsoft.com/office/drawing/2014/main" id="{737F5CD9-0397-8F60-455D-330C34B68E1F}"/>
              </a:ext>
            </a:extLst>
          </p:cNvPr>
          <p:cNvGraphicFramePr/>
          <p:nvPr>
            <p:extLst>
              <p:ext uri="{D42A27DB-BD31-4B8C-83A1-F6EECF244321}">
                <p14:modId xmlns:p14="http://schemas.microsoft.com/office/powerpoint/2010/main" val="3742055194"/>
              </p:ext>
            </p:extLst>
          </p:nvPr>
        </p:nvGraphicFramePr>
        <p:xfrm>
          <a:off x="4791817" y="2533085"/>
          <a:ext cx="2608366" cy="395915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6" name="Diagram 5">
            <a:extLst>
              <a:ext uri="{FF2B5EF4-FFF2-40B4-BE49-F238E27FC236}">
                <a16:creationId xmlns:a16="http://schemas.microsoft.com/office/drawing/2014/main" id="{8EC1C5FD-413D-9726-21D4-409988ECCD87}"/>
              </a:ext>
            </a:extLst>
          </p:cNvPr>
          <p:cNvGraphicFramePr/>
          <p:nvPr>
            <p:extLst>
              <p:ext uri="{D42A27DB-BD31-4B8C-83A1-F6EECF244321}">
                <p14:modId xmlns:p14="http://schemas.microsoft.com/office/powerpoint/2010/main" val="1687335300"/>
              </p:ext>
            </p:extLst>
          </p:nvPr>
        </p:nvGraphicFramePr>
        <p:xfrm>
          <a:off x="8017257" y="2533083"/>
          <a:ext cx="2608366" cy="3959155"/>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7" name="TextBox 6">
            <a:extLst>
              <a:ext uri="{FF2B5EF4-FFF2-40B4-BE49-F238E27FC236}">
                <a16:creationId xmlns:a16="http://schemas.microsoft.com/office/drawing/2014/main" id="{8AAD9FFA-4249-0CEA-C797-03481971019B}"/>
              </a:ext>
            </a:extLst>
          </p:cNvPr>
          <p:cNvSpPr txBox="1"/>
          <p:nvPr/>
        </p:nvSpPr>
        <p:spPr>
          <a:xfrm>
            <a:off x="757251" y="1716213"/>
            <a:ext cx="3367043" cy="830997"/>
          </a:xfrm>
          <a:prstGeom prst="rect">
            <a:avLst/>
          </a:prstGeom>
          <a:noFill/>
        </p:spPr>
        <p:txBody>
          <a:bodyPr wrap="square" rtlCol="0">
            <a:spAutoFit/>
          </a:bodyPr>
          <a:lstStyle/>
          <a:p>
            <a:pPr algn="ctr"/>
            <a:r>
              <a:rPr lang="en-US" sz="2400" b="1" dirty="0"/>
              <a:t>Aim 1</a:t>
            </a:r>
          </a:p>
          <a:p>
            <a:pPr algn="ctr"/>
            <a:r>
              <a:rPr lang="en-US" sz="2400" dirty="0"/>
              <a:t>Effect of Exposure</a:t>
            </a:r>
          </a:p>
        </p:txBody>
      </p:sp>
      <p:sp>
        <p:nvSpPr>
          <p:cNvPr id="8" name="TextBox 7">
            <a:extLst>
              <a:ext uri="{FF2B5EF4-FFF2-40B4-BE49-F238E27FC236}">
                <a16:creationId xmlns:a16="http://schemas.microsoft.com/office/drawing/2014/main" id="{74800894-FDE3-8A71-BC47-3D55548CA4F2}"/>
              </a:ext>
            </a:extLst>
          </p:cNvPr>
          <p:cNvSpPr txBox="1"/>
          <p:nvPr/>
        </p:nvSpPr>
        <p:spPr>
          <a:xfrm>
            <a:off x="4304709" y="1716213"/>
            <a:ext cx="3582585" cy="830997"/>
          </a:xfrm>
          <a:prstGeom prst="rect">
            <a:avLst/>
          </a:prstGeom>
          <a:noFill/>
        </p:spPr>
        <p:txBody>
          <a:bodyPr wrap="square" rtlCol="0">
            <a:spAutoFit/>
          </a:bodyPr>
          <a:lstStyle/>
          <a:p>
            <a:pPr algn="ctr"/>
            <a:r>
              <a:rPr lang="en-US" sz="2400" b="1" dirty="0"/>
              <a:t>Aim 2</a:t>
            </a:r>
          </a:p>
          <a:p>
            <a:pPr algn="ctr"/>
            <a:r>
              <a:rPr lang="en-US" sz="2400" dirty="0"/>
              <a:t>Difference in Groups</a:t>
            </a:r>
          </a:p>
        </p:txBody>
      </p:sp>
      <p:sp>
        <p:nvSpPr>
          <p:cNvPr id="9" name="TextBox 8">
            <a:extLst>
              <a:ext uri="{FF2B5EF4-FFF2-40B4-BE49-F238E27FC236}">
                <a16:creationId xmlns:a16="http://schemas.microsoft.com/office/drawing/2014/main" id="{9C2B08B8-47F3-2D9B-22F9-B0611DE3C28F}"/>
              </a:ext>
            </a:extLst>
          </p:cNvPr>
          <p:cNvSpPr txBox="1"/>
          <p:nvPr/>
        </p:nvSpPr>
        <p:spPr>
          <a:xfrm>
            <a:off x="7794592" y="1716213"/>
            <a:ext cx="3053695" cy="830997"/>
          </a:xfrm>
          <a:prstGeom prst="rect">
            <a:avLst/>
          </a:prstGeom>
          <a:noFill/>
        </p:spPr>
        <p:txBody>
          <a:bodyPr wrap="square" rtlCol="0">
            <a:spAutoFit/>
          </a:bodyPr>
          <a:lstStyle/>
          <a:p>
            <a:pPr algn="ctr"/>
            <a:r>
              <a:rPr lang="en-US" sz="2400" b="1" dirty="0"/>
              <a:t>Aim 3</a:t>
            </a:r>
          </a:p>
          <a:p>
            <a:pPr algn="ctr"/>
            <a:r>
              <a:rPr lang="en-US" sz="2400" dirty="0"/>
              <a:t>Biomarker Profiles</a:t>
            </a:r>
          </a:p>
        </p:txBody>
      </p:sp>
    </p:spTree>
    <p:extLst>
      <p:ext uri="{BB962C8B-B14F-4D97-AF65-F5344CB8AC3E}">
        <p14:creationId xmlns:p14="http://schemas.microsoft.com/office/powerpoint/2010/main" val="141282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5" grpId="0">
        <p:bldAsOne/>
      </p:bldGraphic>
      <p:bldGraphic spid="6"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BFCA01-1904-ED8F-B266-ED53726FD8E2}"/>
              </a:ext>
            </a:extLst>
          </p:cNvPr>
          <p:cNvSpPr>
            <a:spLocks noGrp="1"/>
          </p:cNvSpPr>
          <p:nvPr>
            <p:ph type="title"/>
          </p:nvPr>
        </p:nvSpPr>
        <p:spPr>
          <a:xfrm>
            <a:off x="1261872" y="365760"/>
            <a:ext cx="9692640" cy="757627"/>
          </a:xfrm>
        </p:spPr>
        <p:txBody>
          <a:bodyPr/>
          <a:lstStyle/>
          <a:p>
            <a:r>
              <a:rPr lang="en-US" dirty="0"/>
              <a:t>Aim 1 – Effect of Exposure</a:t>
            </a:r>
          </a:p>
        </p:txBody>
      </p:sp>
      <p:pic>
        <p:nvPicPr>
          <p:cNvPr id="7" name="Picture 6" descr="A graph with numbers and lines&#10;&#10;Description automatically generated">
            <a:extLst>
              <a:ext uri="{FF2B5EF4-FFF2-40B4-BE49-F238E27FC236}">
                <a16:creationId xmlns:a16="http://schemas.microsoft.com/office/drawing/2014/main" id="{342E7B37-AF87-ACB9-8013-70192493E286}"/>
              </a:ext>
            </a:extLst>
          </p:cNvPr>
          <p:cNvPicPr>
            <a:picLocks noChangeAspect="1"/>
          </p:cNvPicPr>
          <p:nvPr/>
        </p:nvPicPr>
        <p:blipFill>
          <a:blip r:embed="rId2">
            <a:extLst>
              <a:ext uri="{28A0092B-C50C-407E-A947-70E740481C1C}">
                <a14:useLocalDpi xmlns:a14="http://schemas.microsoft.com/office/drawing/2010/main" val="0"/>
              </a:ext>
            </a:extLst>
          </a:blip>
          <a:srcRect b="11534"/>
          <a:stretch/>
        </p:blipFill>
        <p:spPr>
          <a:xfrm>
            <a:off x="5926736" y="1653367"/>
            <a:ext cx="5027776" cy="3513835"/>
          </a:xfrm>
          <a:prstGeom prst="rect">
            <a:avLst/>
          </a:prstGeom>
        </p:spPr>
      </p:pic>
      <p:pic>
        <p:nvPicPr>
          <p:cNvPr id="6" name="Content Placeholder 4" descr="A graph with numbers and lines&#10;&#10;Description automatically generated">
            <a:extLst>
              <a:ext uri="{FF2B5EF4-FFF2-40B4-BE49-F238E27FC236}">
                <a16:creationId xmlns:a16="http://schemas.microsoft.com/office/drawing/2014/main" id="{4417160A-2979-761F-8940-FC8E0630C8BC}"/>
              </a:ext>
            </a:extLst>
          </p:cNvPr>
          <p:cNvPicPr>
            <a:picLocks noChangeAspect="1"/>
          </p:cNvPicPr>
          <p:nvPr/>
        </p:nvPicPr>
        <p:blipFill>
          <a:blip r:embed="rId3">
            <a:extLst>
              <a:ext uri="{28A0092B-C50C-407E-A947-70E740481C1C}">
                <a14:useLocalDpi xmlns:a14="http://schemas.microsoft.com/office/drawing/2010/main" val="0"/>
              </a:ext>
            </a:extLst>
          </a:blip>
          <a:srcRect b="11346"/>
          <a:stretch/>
        </p:blipFill>
        <p:spPr>
          <a:xfrm>
            <a:off x="445085" y="1649628"/>
            <a:ext cx="5027776" cy="3521313"/>
          </a:xfrm>
          <a:prstGeom prst="rect">
            <a:avLst/>
          </a:prstGeom>
        </p:spPr>
      </p:pic>
      <p:sp>
        <p:nvSpPr>
          <p:cNvPr id="12" name="TextBox 11">
            <a:extLst>
              <a:ext uri="{FF2B5EF4-FFF2-40B4-BE49-F238E27FC236}">
                <a16:creationId xmlns:a16="http://schemas.microsoft.com/office/drawing/2014/main" id="{36B45885-5A30-1CC3-148C-992FC3083970}"/>
              </a:ext>
            </a:extLst>
          </p:cNvPr>
          <p:cNvSpPr txBox="1"/>
          <p:nvPr/>
        </p:nvSpPr>
        <p:spPr>
          <a:xfrm>
            <a:off x="2245567" y="1294837"/>
            <a:ext cx="1613647" cy="543739"/>
          </a:xfrm>
          <a:prstGeom prst="rect">
            <a:avLst/>
          </a:prstGeom>
          <a:noFill/>
        </p:spPr>
        <p:txBody>
          <a:bodyPr wrap="square" rtlCol="0">
            <a:spAutoFit/>
          </a:bodyPr>
          <a:lstStyle/>
          <a:p>
            <a:pPr algn="ctr"/>
            <a:r>
              <a:rPr lang="en-US" sz="4400" baseline="30000" dirty="0"/>
              <a:t>ABR</a:t>
            </a:r>
            <a:endParaRPr lang="en-US" sz="2400" baseline="30000" dirty="0"/>
          </a:p>
        </p:txBody>
      </p:sp>
      <p:sp>
        <p:nvSpPr>
          <p:cNvPr id="13" name="TextBox 12">
            <a:extLst>
              <a:ext uri="{FF2B5EF4-FFF2-40B4-BE49-F238E27FC236}">
                <a16:creationId xmlns:a16="http://schemas.microsoft.com/office/drawing/2014/main" id="{CC405910-7003-3F1C-FDD4-BE7798278D6D}"/>
              </a:ext>
            </a:extLst>
          </p:cNvPr>
          <p:cNvSpPr txBox="1"/>
          <p:nvPr/>
        </p:nvSpPr>
        <p:spPr>
          <a:xfrm>
            <a:off x="7633800" y="1294836"/>
            <a:ext cx="1613647" cy="543739"/>
          </a:xfrm>
          <a:prstGeom prst="rect">
            <a:avLst/>
          </a:prstGeom>
          <a:noFill/>
        </p:spPr>
        <p:txBody>
          <a:bodyPr wrap="square" rtlCol="0">
            <a:spAutoFit/>
          </a:bodyPr>
          <a:lstStyle/>
          <a:p>
            <a:pPr algn="ctr"/>
            <a:r>
              <a:rPr lang="en-US" sz="4400" baseline="30000" dirty="0"/>
              <a:t>DPOAE</a:t>
            </a:r>
            <a:endParaRPr lang="en-US" baseline="30000" dirty="0"/>
          </a:p>
        </p:txBody>
      </p:sp>
      <p:pic>
        <p:nvPicPr>
          <p:cNvPr id="17" name="Content Placeholder 4" descr="A graph with numbers and lines&#10;&#10;Description automatically generated">
            <a:extLst>
              <a:ext uri="{FF2B5EF4-FFF2-40B4-BE49-F238E27FC236}">
                <a16:creationId xmlns:a16="http://schemas.microsoft.com/office/drawing/2014/main" id="{15CCA580-9703-9D28-1D74-00A2C9C65A92}"/>
              </a:ext>
            </a:extLst>
          </p:cNvPr>
          <p:cNvPicPr>
            <a:picLocks noChangeAspect="1"/>
          </p:cNvPicPr>
          <p:nvPr/>
        </p:nvPicPr>
        <p:blipFill>
          <a:blip r:embed="rId3">
            <a:extLst>
              <a:ext uri="{28A0092B-C50C-407E-A947-70E740481C1C}">
                <a14:useLocalDpi xmlns:a14="http://schemas.microsoft.com/office/drawing/2010/main" val="0"/>
              </a:ext>
            </a:extLst>
          </a:blip>
          <a:srcRect l="17421" t="86308" r="4794"/>
          <a:stretch/>
        </p:blipFill>
        <p:spPr>
          <a:xfrm>
            <a:off x="3859214" y="4907756"/>
            <a:ext cx="3865069" cy="537471"/>
          </a:xfrm>
          <a:prstGeom prst="rect">
            <a:avLst/>
          </a:prstGeom>
        </p:spPr>
      </p:pic>
      <p:sp>
        <p:nvSpPr>
          <p:cNvPr id="9" name="TextBox 8">
            <a:extLst>
              <a:ext uri="{FF2B5EF4-FFF2-40B4-BE49-F238E27FC236}">
                <a16:creationId xmlns:a16="http://schemas.microsoft.com/office/drawing/2014/main" id="{F9A8742D-682C-350E-9387-D34B9E2D7BDB}"/>
              </a:ext>
            </a:extLst>
          </p:cNvPr>
          <p:cNvSpPr txBox="1"/>
          <p:nvPr/>
        </p:nvSpPr>
        <p:spPr>
          <a:xfrm>
            <a:off x="101849" y="5462273"/>
            <a:ext cx="5371012" cy="1323439"/>
          </a:xfrm>
          <a:prstGeom prst="rect">
            <a:avLst/>
          </a:prstGeom>
          <a:noFill/>
        </p:spPr>
        <p:txBody>
          <a:bodyPr wrap="square">
            <a:spAutoFit/>
          </a:bodyPr>
          <a:lstStyle/>
          <a:p>
            <a:pPr lvl="1"/>
            <a:r>
              <a:rPr lang="en-US" sz="2000" dirty="0"/>
              <a:t>No effect of frequency</a:t>
            </a:r>
          </a:p>
          <a:p>
            <a:pPr lvl="1"/>
            <a:r>
              <a:rPr lang="en-US" sz="2000" dirty="0"/>
              <a:t>Significant effect of Group</a:t>
            </a:r>
          </a:p>
          <a:p>
            <a:pPr lvl="2"/>
            <a:r>
              <a:rPr lang="en-US" sz="2000" dirty="0" err="1">
                <a:solidFill>
                  <a:srgbClr val="5876A6"/>
                </a:solidFill>
              </a:rPr>
              <a:t>GroupCA</a:t>
            </a:r>
            <a:r>
              <a:rPr lang="en-US" sz="2000" dirty="0">
                <a:solidFill>
                  <a:srgbClr val="5876A6"/>
                </a:solidFill>
              </a:rPr>
              <a:t> (t = -3.743, p = 0.0004)</a:t>
            </a:r>
          </a:p>
          <a:p>
            <a:pPr lvl="2"/>
            <a:r>
              <a:rPr lang="en-US" sz="2000" dirty="0" err="1">
                <a:solidFill>
                  <a:srgbClr val="D56E79"/>
                </a:solidFill>
              </a:rPr>
              <a:t>GroupTTS</a:t>
            </a:r>
            <a:r>
              <a:rPr lang="en-US" sz="2000" dirty="0">
                <a:solidFill>
                  <a:srgbClr val="D56E79"/>
                </a:solidFill>
              </a:rPr>
              <a:t> (t=-2.362, p = 0.0208)</a:t>
            </a:r>
            <a:endParaRPr lang="en-US" sz="2400" dirty="0">
              <a:solidFill>
                <a:srgbClr val="D56E79"/>
              </a:solidFill>
            </a:endParaRPr>
          </a:p>
        </p:txBody>
      </p:sp>
      <p:sp>
        <p:nvSpPr>
          <p:cNvPr id="11" name="TextBox 10">
            <a:extLst>
              <a:ext uri="{FF2B5EF4-FFF2-40B4-BE49-F238E27FC236}">
                <a16:creationId xmlns:a16="http://schemas.microsoft.com/office/drawing/2014/main" id="{D3BAE623-CC71-0B6C-38A2-E43085AC7D0D}"/>
              </a:ext>
            </a:extLst>
          </p:cNvPr>
          <p:cNvSpPr txBox="1"/>
          <p:nvPr/>
        </p:nvSpPr>
        <p:spPr>
          <a:xfrm>
            <a:off x="6195637" y="5697182"/>
            <a:ext cx="6103620" cy="1015663"/>
          </a:xfrm>
          <a:prstGeom prst="rect">
            <a:avLst/>
          </a:prstGeom>
          <a:noFill/>
        </p:spPr>
        <p:txBody>
          <a:bodyPr wrap="square">
            <a:spAutoFit/>
          </a:bodyPr>
          <a:lstStyle/>
          <a:p>
            <a:pPr lvl="1"/>
            <a:r>
              <a:rPr lang="en-US" sz="2000" dirty="0"/>
              <a:t>Significant effect of Group</a:t>
            </a:r>
          </a:p>
          <a:p>
            <a:pPr lvl="2"/>
            <a:r>
              <a:rPr lang="en-US" sz="2000" dirty="0" err="1">
                <a:solidFill>
                  <a:srgbClr val="D56E79"/>
                </a:solidFill>
              </a:rPr>
              <a:t>GroupTTS</a:t>
            </a:r>
            <a:r>
              <a:rPr lang="en-US" sz="2000" dirty="0">
                <a:solidFill>
                  <a:srgbClr val="D56E79"/>
                </a:solidFill>
              </a:rPr>
              <a:t> (t=-2.803, p = 0.0058)</a:t>
            </a:r>
          </a:p>
          <a:p>
            <a:pPr lvl="1"/>
            <a:r>
              <a:rPr lang="en-US" sz="2000" dirty="0"/>
              <a:t>No effect of frequency</a:t>
            </a:r>
            <a:endParaRPr lang="en-US" dirty="0"/>
          </a:p>
        </p:txBody>
      </p:sp>
    </p:spTree>
    <p:extLst>
      <p:ext uri="{BB962C8B-B14F-4D97-AF65-F5344CB8AC3E}">
        <p14:creationId xmlns:p14="http://schemas.microsoft.com/office/powerpoint/2010/main" val="4091405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9"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057835-E03C-C4FA-34D8-63995B8B49E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E4FCCC6-44CA-FF35-0B74-FF355EC5C28C}"/>
              </a:ext>
            </a:extLst>
          </p:cNvPr>
          <p:cNvSpPr>
            <a:spLocks noGrp="1"/>
          </p:cNvSpPr>
          <p:nvPr>
            <p:ph type="title"/>
          </p:nvPr>
        </p:nvSpPr>
        <p:spPr>
          <a:xfrm>
            <a:off x="1261872" y="365760"/>
            <a:ext cx="9692640" cy="788670"/>
          </a:xfrm>
        </p:spPr>
        <p:txBody>
          <a:bodyPr/>
          <a:lstStyle/>
          <a:p>
            <a:r>
              <a:rPr lang="en-US" dirty="0"/>
              <a:t>Aim 1 – Effect of Exposure</a:t>
            </a:r>
          </a:p>
        </p:txBody>
      </p:sp>
      <p:sp>
        <p:nvSpPr>
          <p:cNvPr id="12" name="TextBox 11">
            <a:extLst>
              <a:ext uri="{FF2B5EF4-FFF2-40B4-BE49-F238E27FC236}">
                <a16:creationId xmlns:a16="http://schemas.microsoft.com/office/drawing/2014/main" id="{BD2F3829-1B8D-4381-BD58-76B4E617CECE}"/>
              </a:ext>
            </a:extLst>
          </p:cNvPr>
          <p:cNvSpPr txBox="1"/>
          <p:nvPr/>
        </p:nvSpPr>
        <p:spPr>
          <a:xfrm>
            <a:off x="2245567" y="1351987"/>
            <a:ext cx="1613647" cy="543739"/>
          </a:xfrm>
          <a:prstGeom prst="rect">
            <a:avLst/>
          </a:prstGeom>
          <a:noFill/>
        </p:spPr>
        <p:txBody>
          <a:bodyPr wrap="square" rtlCol="0">
            <a:spAutoFit/>
          </a:bodyPr>
          <a:lstStyle/>
          <a:p>
            <a:pPr algn="ctr"/>
            <a:r>
              <a:rPr lang="en-US" sz="4400" baseline="30000" dirty="0"/>
              <a:t>MEMR</a:t>
            </a:r>
            <a:endParaRPr lang="en-US" sz="2400" baseline="30000" dirty="0"/>
          </a:p>
        </p:txBody>
      </p:sp>
      <p:sp>
        <p:nvSpPr>
          <p:cNvPr id="13" name="TextBox 12">
            <a:extLst>
              <a:ext uri="{FF2B5EF4-FFF2-40B4-BE49-F238E27FC236}">
                <a16:creationId xmlns:a16="http://schemas.microsoft.com/office/drawing/2014/main" id="{CC0F80CB-108B-45E9-7AC8-7D84F88BCF90}"/>
              </a:ext>
            </a:extLst>
          </p:cNvPr>
          <p:cNvSpPr txBox="1"/>
          <p:nvPr/>
        </p:nvSpPr>
        <p:spPr>
          <a:xfrm>
            <a:off x="7633800" y="1351986"/>
            <a:ext cx="1613647" cy="543739"/>
          </a:xfrm>
          <a:prstGeom prst="rect">
            <a:avLst/>
          </a:prstGeom>
          <a:noFill/>
        </p:spPr>
        <p:txBody>
          <a:bodyPr wrap="square" rtlCol="0">
            <a:spAutoFit/>
          </a:bodyPr>
          <a:lstStyle/>
          <a:p>
            <a:pPr algn="ctr"/>
            <a:r>
              <a:rPr lang="en-US" sz="4400" baseline="30000" dirty="0"/>
              <a:t>EFR</a:t>
            </a:r>
            <a:endParaRPr lang="en-US" baseline="30000" dirty="0"/>
          </a:p>
        </p:txBody>
      </p:sp>
      <p:pic>
        <p:nvPicPr>
          <p:cNvPr id="17" name="Content Placeholder 4" descr="A graph with numbers and lines&#10;&#10;Description automatically generated">
            <a:extLst>
              <a:ext uri="{FF2B5EF4-FFF2-40B4-BE49-F238E27FC236}">
                <a16:creationId xmlns:a16="http://schemas.microsoft.com/office/drawing/2014/main" id="{BFFCACE4-6513-75C6-0ABB-BE3C5853928B}"/>
              </a:ext>
            </a:extLst>
          </p:cNvPr>
          <p:cNvPicPr>
            <a:picLocks noChangeAspect="1"/>
          </p:cNvPicPr>
          <p:nvPr/>
        </p:nvPicPr>
        <p:blipFill>
          <a:blip r:embed="rId2">
            <a:extLst>
              <a:ext uri="{28A0092B-C50C-407E-A947-70E740481C1C}">
                <a14:useLocalDpi xmlns:a14="http://schemas.microsoft.com/office/drawing/2010/main" val="0"/>
              </a:ext>
            </a:extLst>
          </a:blip>
          <a:srcRect l="17421" t="86308" r="4794"/>
          <a:stretch/>
        </p:blipFill>
        <p:spPr>
          <a:xfrm>
            <a:off x="4175657" y="4962276"/>
            <a:ext cx="3865069" cy="537471"/>
          </a:xfrm>
          <a:prstGeom prst="rect">
            <a:avLst/>
          </a:prstGeom>
        </p:spPr>
      </p:pic>
      <p:pic>
        <p:nvPicPr>
          <p:cNvPr id="9" name="Picture 8" descr="A graph with lines and a line&#10;&#10;Description automatically generated with medium confidence">
            <a:extLst>
              <a:ext uri="{FF2B5EF4-FFF2-40B4-BE49-F238E27FC236}">
                <a16:creationId xmlns:a16="http://schemas.microsoft.com/office/drawing/2014/main" id="{6E572EA3-5AD7-93E6-9E2E-7ED01765D65F}"/>
              </a:ext>
            </a:extLst>
          </p:cNvPr>
          <p:cNvPicPr>
            <a:picLocks noChangeAspect="1"/>
          </p:cNvPicPr>
          <p:nvPr/>
        </p:nvPicPr>
        <p:blipFill>
          <a:blip r:embed="rId3">
            <a:extLst>
              <a:ext uri="{28A0092B-C50C-407E-A947-70E740481C1C}">
                <a14:useLocalDpi xmlns:a14="http://schemas.microsoft.com/office/drawing/2010/main" val="0"/>
              </a:ext>
            </a:extLst>
          </a:blip>
          <a:srcRect b="11950"/>
          <a:stretch/>
        </p:blipFill>
        <p:spPr>
          <a:xfrm>
            <a:off x="429953" y="1623854"/>
            <a:ext cx="5029200" cy="3498275"/>
          </a:xfrm>
          <a:prstGeom prst="rect">
            <a:avLst/>
          </a:prstGeom>
        </p:spPr>
      </p:pic>
      <p:pic>
        <p:nvPicPr>
          <p:cNvPr id="11" name="Picture 10" descr="A graph with lines and numbers&#10;&#10;Description automatically generated">
            <a:extLst>
              <a:ext uri="{FF2B5EF4-FFF2-40B4-BE49-F238E27FC236}">
                <a16:creationId xmlns:a16="http://schemas.microsoft.com/office/drawing/2014/main" id="{E47C8CCC-6531-6FC4-5A7C-090015B75B82}"/>
              </a:ext>
            </a:extLst>
          </p:cNvPr>
          <p:cNvPicPr>
            <a:picLocks noChangeAspect="1"/>
          </p:cNvPicPr>
          <p:nvPr/>
        </p:nvPicPr>
        <p:blipFill>
          <a:blip r:embed="rId4">
            <a:extLst>
              <a:ext uri="{28A0092B-C50C-407E-A947-70E740481C1C}">
                <a14:useLocalDpi xmlns:a14="http://schemas.microsoft.com/office/drawing/2010/main" val="0"/>
              </a:ext>
            </a:extLst>
          </a:blip>
          <a:srcRect b="11950"/>
          <a:stretch/>
        </p:blipFill>
        <p:spPr>
          <a:xfrm>
            <a:off x="6184776" y="1623855"/>
            <a:ext cx="5029200" cy="3498275"/>
          </a:xfrm>
          <a:prstGeom prst="rect">
            <a:avLst/>
          </a:prstGeom>
        </p:spPr>
      </p:pic>
      <p:sp>
        <p:nvSpPr>
          <p:cNvPr id="3" name="TextBox 2">
            <a:extLst>
              <a:ext uri="{FF2B5EF4-FFF2-40B4-BE49-F238E27FC236}">
                <a16:creationId xmlns:a16="http://schemas.microsoft.com/office/drawing/2014/main" id="{C9F8CCB7-007E-2E1F-5617-1CAEF2BB8C44}"/>
              </a:ext>
            </a:extLst>
          </p:cNvPr>
          <p:cNvSpPr txBox="1"/>
          <p:nvPr/>
        </p:nvSpPr>
        <p:spPr>
          <a:xfrm>
            <a:off x="5274513" y="5703571"/>
            <a:ext cx="6103620" cy="1015663"/>
          </a:xfrm>
          <a:prstGeom prst="rect">
            <a:avLst/>
          </a:prstGeom>
          <a:noFill/>
        </p:spPr>
        <p:txBody>
          <a:bodyPr wrap="square">
            <a:spAutoFit/>
          </a:bodyPr>
          <a:lstStyle/>
          <a:p>
            <a:pPr lvl="1"/>
            <a:r>
              <a:rPr lang="en-US" sz="2000" dirty="0"/>
              <a:t>Significant effect of Group</a:t>
            </a:r>
          </a:p>
          <a:p>
            <a:pPr lvl="2"/>
            <a:r>
              <a:rPr lang="en-US" sz="2000" dirty="0" err="1">
                <a:solidFill>
                  <a:srgbClr val="5876A6"/>
                </a:solidFill>
              </a:rPr>
              <a:t>GroupCA</a:t>
            </a:r>
            <a:r>
              <a:rPr lang="en-US" sz="2000" dirty="0">
                <a:solidFill>
                  <a:srgbClr val="5876A6"/>
                </a:solidFill>
              </a:rPr>
              <a:t> (t = -3.302, p = 0.0057)</a:t>
            </a:r>
          </a:p>
          <a:p>
            <a:pPr lvl="2"/>
            <a:r>
              <a:rPr lang="en-US" sz="2000" dirty="0"/>
              <a:t>Almost…</a:t>
            </a:r>
            <a:r>
              <a:rPr lang="en-US" sz="2000" dirty="0" err="1"/>
              <a:t>GroupTTS</a:t>
            </a:r>
            <a:r>
              <a:rPr lang="en-US" sz="2000" dirty="0"/>
              <a:t> (t=-2.008, p = 0.0658)</a:t>
            </a:r>
          </a:p>
        </p:txBody>
      </p:sp>
      <p:sp>
        <p:nvSpPr>
          <p:cNvPr id="8" name="TextBox 7">
            <a:extLst>
              <a:ext uri="{FF2B5EF4-FFF2-40B4-BE49-F238E27FC236}">
                <a16:creationId xmlns:a16="http://schemas.microsoft.com/office/drawing/2014/main" id="{D5865D56-BD54-2A4E-B917-C8FF96311EF2}"/>
              </a:ext>
            </a:extLst>
          </p:cNvPr>
          <p:cNvSpPr txBox="1"/>
          <p:nvPr/>
        </p:nvSpPr>
        <p:spPr>
          <a:xfrm>
            <a:off x="571500" y="5969170"/>
            <a:ext cx="6103620" cy="400110"/>
          </a:xfrm>
          <a:prstGeom prst="rect">
            <a:avLst/>
          </a:prstGeom>
          <a:noFill/>
        </p:spPr>
        <p:txBody>
          <a:bodyPr wrap="square">
            <a:spAutoFit/>
          </a:bodyPr>
          <a:lstStyle/>
          <a:p>
            <a:pPr lvl="1"/>
            <a:r>
              <a:rPr lang="en-US" sz="2000" dirty="0"/>
              <a:t>No effect of Group</a:t>
            </a:r>
          </a:p>
        </p:txBody>
      </p:sp>
    </p:spTree>
    <p:extLst>
      <p:ext uri="{BB962C8B-B14F-4D97-AF65-F5344CB8AC3E}">
        <p14:creationId xmlns:p14="http://schemas.microsoft.com/office/powerpoint/2010/main" val="43779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0749F-E0B2-C9A7-4F73-DE1722829270}"/>
              </a:ext>
            </a:extLst>
          </p:cNvPr>
          <p:cNvSpPr>
            <a:spLocks noGrp="1"/>
          </p:cNvSpPr>
          <p:nvPr>
            <p:ph type="title"/>
          </p:nvPr>
        </p:nvSpPr>
        <p:spPr/>
        <p:txBody>
          <a:bodyPr/>
          <a:lstStyle/>
          <a:p>
            <a:r>
              <a:rPr lang="en-US" dirty="0"/>
              <a:t>Aim 1 – Effect of Exposure</a:t>
            </a:r>
          </a:p>
        </p:txBody>
      </p:sp>
      <p:sp>
        <p:nvSpPr>
          <p:cNvPr id="6" name="TextBox 5">
            <a:extLst>
              <a:ext uri="{FF2B5EF4-FFF2-40B4-BE49-F238E27FC236}">
                <a16:creationId xmlns:a16="http://schemas.microsoft.com/office/drawing/2014/main" id="{2EC23819-A828-057E-F35F-168CEBFD1036}"/>
              </a:ext>
            </a:extLst>
          </p:cNvPr>
          <p:cNvSpPr txBox="1"/>
          <p:nvPr/>
        </p:nvSpPr>
        <p:spPr>
          <a:xfrm>
            <a:off x="3358515" y="3284378"/>
            <a:ext cx="4812030" cy="954107"/>
          </a:xfrm>
          <a:prstGeom prst="rect">
            <a:avLst/>
          </a:prstGeom>
          <a:noFill/>
        </p:spPr>
        <p:txBody>
          <a:bodyPr wrap="square" rtlCol="0">
            <a:spAutoFit/>
          </a:bodyPr>
          <a:lstStyle/>
          <a:p>
            <a:pPr algn="ctr"/>
            <a:r>
              <a:rPr lang="en-US" sz="2800" dirty="0"/>
              <a:t>CA: Affects ABR and EFR</a:t>
            </a:r>
          </a:p>
          <a:p>
            <a:pPr algn="ctr"/>
            <a:r>
              <a:rPr lang="en-US" sz="2800" dirty="0"/>
              <a:t>TTS: Affects DPOAEs</a:t>
            </a:r>
          </a:p>
        </p:txBody>
      </p:sp>
    </p:spTree>
    <p:extLst>
      <p:ext uri="{BB962C8B-B14F-4D97-AF65-F5344CB8AC3E}">
        <p14:creationId xmlns:p14="http://schemas.microsoft.com/office/powerpoint/2010/main" val="2008028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5DEB7-1F1B-002F-ED4D-E2EA14A26EEF}"/>
              </a:ext>
            </a:extLst>
          </p:cNvPr>
          <p:cNvSpPr>
            <a:spLocks noGrp="1"/>
          </p:cNvSpPr>
          <p:nvPr>
            <p:ph type="title"/>
          </p:nvPr>
        </p:nvSpPr>
        <p:spPr>
          <a:xfrm>
            <a:off x="1261872" y="365760"/>
            <a:ext cx="9692640" cy="704708"/>
          </a:xfrm>
        </p:spPr>
        <p:txBody>
          <a:bodyPr/>
          <a:lstStyle/>
          <a:p>
            <a:r>
              <a:rPr lang="en-US" dirty="0"/>
              <a:t>Aim 2 – Post-Exposure Comparison</a:t>
            </a:r>
          </a:p>
        </p:txBody>
      </p:sp>
      <p:sp>
        <p:nvSpPr>
          <p:cNvPr id="12" name="TextBox 11">
            <a:extLst>
              <a:ext uri="{FF2B5EF4-FFF2-40B4-BE49-F238E27FC236}">
                <a16:creationId xmlns:a16="http://schemas.microsoft.com/office/drawing/2014/main" id="{471CD423-EF91-0672-2073-3E29E1F2BC0C}"/>
              </a:ext>
            </a:extLst>
          </p:cNvPr>
          <p:cNvSpPr txBox="1"/>
          <p:nvPr/>
        </p:nvSpPr>
        <p:spPr>
          <a:xfrm>
            <a:off x="373055" y="1261830"/>
            <a:ext cx="5029200" cy="543739"/>
          </a:xfrm>
          <a:prstGeom prst="rect">
            <a:avLst/>
          </a:prstGeom>
          <a:noFill/>
        </p:spPr>
        <p:txBody>
          <a:bodyPr wrap="square" rtlCol="0">
            <a:spAutoFit/>
          </a:bodyPr>
          <a:lstStyle/>
          <a:p>
            <a:pPr algn="ctr"/>
            <a:r>
              <a:rPr lang="en-US" sz="4400" baseline="30000" dirty="0"/>
              <a:t>ABR</a:t>
            </a:r>
            <a:endParaRPr lang="en-US" baseline="30000" dirty="0"/>
          </a:p>
        </p:txBody>
      </p:sp>
      <p:sp>
        <p:nvSpPr>
          <p:cNvPr id="13" name="TextBox 12">
            <a:extLst>
              <a:ext uri="{FF2B5EF4-FFF2-40B4-BE49-F238E27FC236}">
                <a16:creationId xmlns:a16="http://schemas.microsoft.com/office/drawing/2014/main" id="{F9C26A4A-3044-9B3E-104E-E1D82A9A44F1}"/>
              </a:ext>
            </a:extLst>
          </p:cNvPr>
          <p:cNvSpPr txBox="1"/>
          <p:nvPr/>
        </p:nvSpPr>
        <p:spPr>
          <a:xfrm>
            <a:off x="5619433" y="1207020"/>
            <a:ext cx="5029200" cy="543739"/>
          </a:xfrm>
          <a:prstGeom prst="rect">
            <a:avLst/>
          </a:prstGeom>
          <a:noFill/>
        </p:spPr>
        <p:txBody>
          <a:bodyPr wrap="square" rtlCol="0">
            <a:spAutoFit/>
          </a:bodyPr>
          <a:lstStyle/>
          <a:p>
            <a:pPr algn="ctr"/>
            <a:r>
              <a:rPr lang="en-US" sz="4400" baseline="30000" dirty="0"/>
              <a:t>DPOAE</a:t>
            </a:r>
            <a:endParaRPr lang="en-US" sz="2400" baseline="30000" dirty="0"/>
          </a:p>
        </p:txBody>
      </p:sp>
      <p:pic>
        <p:nvPicPr>
          <p:cNvPr id="4" name="Picture 3" descr="A graph with red and blue squares&#10;&#10;Description automatically generated">
            <a:extLst>
              <a:ext uri="{FF2B5EF4-FFF2-40B4-BE49-F238E27FC236}">
                <a16:creationId xmlns:a16="http://schemas.microsoft.com/office/drawing/2014/main" id="{82975D3D-00BB-3927-593D-905326D7733E}"/>
              </a:ext>
            </a:extLst>
          </p:cNvPr>
          <p:cNvPicPr>
            <a:picLocks noChangeAspect="1"/>
          </p:cNvPicPr>
          <p:nvPr/>
        </p:nvPicPr>
        <p:blipFill>
          <a:blip r:embed="rId2">
            <a:extLst>
              <a:ext uri="{28A0092B-C50C-407E-A947-70E740481C1C}">
                <a14:useLocalDpi xmlns:a14="http://schemas.microsoft.com/office/drawing/2010/main" val="0"/>
              </a:ext>
            </a:extLst>
          </a:blip>
          <a:srcRect b="13852"/>
          <a:stretch/>
        </p:blipFill>
        <p:spPr>
          <a:xfrm>
            <a:off x="373055" y="1549813"/>
            <a:ext cx="5029200" cy="3605855"/>
          </a:xfrm>
          <a:prstGeom prst="rect">
            <a:avLst/>
          </a:prstGeom>
        </p:spPr>
      </p:pic>
      <p:pic>
        <p:nvPicPr>
          <p:cNvPr id="8" name="Picture 7" descr="A graph with red and blue lines and numbers&#10;&#10;Description automatically generated">
            <a:extLst>
              <a:ext uri="{FF2B5EF4-FFF2-40B4-BE49-F238E27FC236}">
                <a16:creationId xmlns:a16="http://schemas.microsoft.com/office/drawing/2014/main" id="{FD5CF6A2-2C67-F8FD-E9A6-4BD7A5C4E5E1}"/>
              </a:ext>
            </a:extLst>
          </p:cNvPr>
          <p:cNvPicPr>
            <a:picLocks noChangeAspect="1"/>
          </p:cNvPicPr>
          <p:nvPr/>
        </p:nvPicPr>
        <p:blipFill>
          <a:blip r:embed="rId3">
            <a:extLst>
              <a:ext uri="{28A0092B-C50C-407E-A947-70E740481C1C}">
                <a14:useLocalDpi xmlns:a14="http://schemas.microsoft.com/office/drawing/2010/main" val="0"/>
              </a:ext>
            </a:extLst>
          </a:blip>
          <a:srcRect b="13604"/>
          <a:stretch/>
        </p:blipFill>
        <p:spPr>
          <a:xfrm>
            <a:off x="5713556" y="1505162"/>
            <a:ext cx="5029200" cy="3616216"/>
          </a:xfrm>
          <a:prstGeom prst="rect">
            <a:avLst/>
          </a:prstGeom>
        </p:spPr>
      </p:pic>
      <p:pic>
        <p:nvPicPr>
          <p:cNvPr id="5" name="Content Placeholder 4" descr="A graph with numbers and lines&#10;&#10;Description automatically generated">
            <a:extLst>
              <a:ext uri="{FF2B5EF4-FFF2-40B4-BE49-F238E27FC236}">
                <a16:creationId xmlns:a16="http://schemas.microsoft.com/office/drawing/2014/main" id="{69D603EF-9EFF-F270-668B-6B29C135B332}"/>
              </a:ext>
            </a:extLst>
          </p:cNvPr>
          <p:cNvPicPr>
            <a:picLocks noChangeAspect="1"/>
          </p:cNvPicPr>
          <p:nvPr/>
        </p:nvPicPr>
        <p:blipFill>
          <a:blip r:embed="rId4">
            <a:extLst>
              <a:ext uri="{28A0092B-C50C-407E-A947-70E740481C1C}">
                <a14:useLocalDpi xmlns:a14="http://schemas.microsoft.com/office/drawing/2010/main" val="0"/>
              </a:ext>
            </a:extLst>
          </a:blip>
          <a:srcRect l="17421" t="86308" r="4794"/>
          <a:stretch/>
        </p:blipFill>
        <p:spPr>
          <a:xfrm>
            <a:off x="3859214" y="5084140"/>
            <a:ext cx="3865069" cy="537471"/>
          </a:xfrm>
          <a:prstGeom prst="rect">
            <a:avLst/>
          </a:prstGeom>
        </p:spPr>
      </p:pic>
      <p:sp>
        <p:nvSpPr>
          <p:cNvPr id="7" name="TextBox 6">
            <a:extLst>
              <a:ext uri="{FF2B5EF4-FFF2-40B4-BE49-F238E27FC236}">
                <a16:creationId xmlns:a16="http://schemas.microsoft.com/office/drawing/2014/main" id="{22079780-732E-E28E-7100-C44199FB6A3D}"/>
              </a:ext>
            </a:extLst>
          </p:cNvPr>
          <p:cNvSpPr txBox="1"/>
          <p:nvPr/>
        </p:nvSpPr>
        <p:spPr>
          <a:xfrm>
            <a:off x="807404" y="5556072"/>
            <a:ext cx="6103620" cy="1015663"/>
          </a:xfrm>
          <a:prstGeom prst="rect">
            <a:avLst/>
          </a:prstGeom>
          <a:noFill/>
        </p:spPr>
        <p:txBody>
          <a:bodyPr wrap="square">
            <a:spAutoFit/>
          </a:bodyPr>
          <a:lstStyle/>
          <a:p>
            <a:pPr lvl="1"/>
            <a:r>
              <a:rPr lang="en-US" sz="2000" dirty="0"/>
              <a:t>No effect of frequency</a:t>
            </a:r>
          </a:p>
          <a:p>
            <a:pPr lvl="1"/>
            <a:r>
              <a:rPr lang="en-US" sz="2000" dirty="0"/>
              <a:t>Significant difference in Group</a:t>
            </a:r>
          </a:p>
          <a:p>
            <a:pPr lvl="2"/>
            <a:r>
              <a:rPr lang="en-US" sz="2000" dirty="0" err="1">
                <a:solidFill>
                  <a:srgbClr val="D56E79"/>
                </a:solidFill>
              </a:rPr>
              <a:t>GroupTTS</a:t>
            </a:r>
            <a:r>
              <a:rPr lang="en-US" sz="2000" dirty="0">
                <a:solidFill>
                  <a:srgbClr val="D56E79"/>
                </a:solidFill>
              </a:rPr>
              <a:t> (t=-1.984, p = 0.0491)</a:t>
            </a:r>
            <a:endParaRPr lang="en-US" sz="2400" dirty="0">
              <a:solidFill>
                <a:srgbClr val="D56E79"/>
              </a:solidFill>
            </a:endParaRPr>
          </a:p>
        </p:txBody>
      </p:sp>
      <p:sp>
        <p:nvSpPr>
          <p:cNvPr id="10" name="TextBox 9">
            <a:extLst>
              <a:ext uri="{FF2B5EF4-FFF2-40B4-BE49-F238E27FC236}">
                <a16:creationId xmlns:a16="http://schemas.microsoft.com/office/drawing/2014/main" id="{A26F723A-8594-C74C-77F4-5C887B099536}"/>
              </a:ext>
            </a:extLst>
          </p:cNvPr>
          <p:cNvSpPr txBox="1"/>
          <p:nvPr/>
        </p:nvSpPr>
        <p:spPr>
          <a:xfrm>
            <a:off x="6446520" y="5773507"/>
            <a:ext cx="6103620" cy="707886"/>
          </a:xfrm>
          <a:prstGeom prst="rect">
            <a:avLst/>
          </a:prstGeom>
          <a:noFill/>
        </p:spPr>
        <p:txBody>
          <a:bodyPr wrap="square">
            <a:spAutoFit/>
          </a:bodyPr>
          <a:lstStyle/>
          <a:p>
            <a:pPr lvl="1"/>
            <a:r>
              <a:rPr lang="en-US" sz="2000" dirty="0"/>
              <a:t>No significant effect of Group	</a:t>
            </a:r>
          </a:p>
          <a:p>
            <a:pPr lvl="1"/>
            <a:r>
              <a:rPr lang="en-US" sz="2000" dirty="0"/>
              <a:t>Significant effect of frequency</a:t>
            </a:r>
          </a:p>
        </p:txBody>
      </p:sp>
    </p:spTree>
    <p:extLst>
      <p:ext uri="{BB962C8B-B14F-4D97-AF65-F5344CB8AC3E}">
        <p14:creationId xmlns:p14="http://schemas.microsoft.com/office/powerpoint/2010/main" val="408597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329C1F-D31A-62FC-DE00-C45F4CD83F0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C478591-ECE5-B4DE-55A9-EEBCB09CD98D}"/>
              </a:ext>
            </a:extLst>
          </p:cNvPr>
          <p:cNvSpPr>
            <a:spLocks noGrp="1"/>
          </p:cNvSpPr>
          <p:nvPr>
            <p:ph type="title"/>
          </p:nvPr>
        </p:nvSpPr>
        <p:spPr/>
        <p:txBody>
          <a:bodyPr/>
          <a:lstStyle/>
          <a:p>
            <a:r>
              <a:rPr lang="en-US" dirty="0"/>
              <a:t>Aim 2 – Post-Exposure Comparison</a:t>
            </a:r>
          </a:p>
        </p:txBody>
      </p:sp>
      <p:sp>
        <p:nvSpPr>
          <p:cNvPr id="12" name="TextBox 11">
            <a:extLst>
              <a:ext uri="{FF2B5EF4-FFF2-40B4-BE49-F238E27FC236}">
                <a16:creationId xmlns:a16="http://schemas.microsoft.com/office/drawing/2014/main" id="{A4237B1A-8976-05D4-1678-74A9ADB8C816}"/>
              </a:ext>
            </a:extLst>
          </p:cNvPr>
          <p:cNvSpPr txBox="1"/>
          <p:nvPr/>
        </p:nvSpPr>
        <p:spPr>
          <a:xfrm>
            <a:off x="2245567" y="1774897"/>
            <a:ext cx="1613647" cy="543739"/>
          </a:xfrm>
          <a:prstGeom prst="rect">
            <a:avLst/>
          </a:prstGeom>
          <a:noFill/>
        </p:spPr>
        <p:txBody>
          <a:bodyPr wrap="square" rtlCol="0">
            <a:spAutoFit/>
          </a:bodyPr>
          <a:lstStyle/>
          <a:p>
            <a:pPr algn="ctr"/>
            <a:r>
              <a:rPr lang="en-US" sz="4400" baseline="30000" dirty="0"/>
              <a:t>MEMR</a:t>
            </a:r>
            <a:endParaRPr lang="en-US" sz="2400" baseline="30000" dirty="0"/>
          </a:p>
        </p:txBody>
      </p:sp>
      <p:sp>
        <p:nvSpPr>
          <p:cNvPr id="13" name="TextBox 12">
            <a:extLst>
              <a:ext uri="{FF2B5EF4-FFF2-40B4-BE49-F238E27FC236}">
                <a16:creationId xmlns:a16="http://schemas.microsoft.com/office/drawing/2014/main" id="{C51115D2-7ABC-7638-D339-524B09B0BA95}"/>
              </a:ext>
            </a:extLst>
          </p:cNvPr>
          <p:cNvSpPr txBox="1"/>
          <p:nvPr/>
        </p:nvSpPr>
        <p:spPr>
          <a:xfrm>
            <a:off x="7633800" y="1774896"/>
            <a:ext cx="1613647" cy="543739"/>
          </a:xfrm>
          <a:prstGeom prst="rect">
            <a:avLst/>
          </a:prstGeom>
          <a:noFill/>
        </p:spPr>
        <p:txBody>
          <a:bodyPr wrap="square" rtlCol="0">
            <a:spAutoFit/>
          </a:bodyPr>
          <a:lstStyle/>
          <a:p>
            <a:pPr algn="ctr"/>
            <a:r>
              <a:rPr lang="en-US" sz="4400" baseline="30000" dirty="0"/>
              <a:t>EFR</a:t>
            </a:r>
            <a:endParaRPr lang="en-US" baseline="30000" dirty="0"/>
          </a:p>
        </p:txBody>
      </p:sp>
      <p:pic>
        <p:nvPicPr>
          <p:cNvPr id="17" name="Content Placeholder 4" descr="A graph with numbers and lines&#10;&#10;Description automatically generated">
            <a:extLst>
              <a:ext uri="{FF2B5EF4-FFF2-40B4-BE49-F238E27FC236}">
                <a16:creationId xmlns:a16="http://schemas.microsoft.com/office/drawing/2014/main" id="{2797D527-E0ED-2C5F-B85A-C6BFD7753B81}"/>
              </a:ext>
            </a:extLst>
          </p:cNvPr>
          <p:cNvPicPr>
            <a:picLocks noChangeAspect="1"/>
          </p:cNvPicPr>
          <p:nvPr/>
        </p:nvPicPr>
        <p:blipFill>
          <a:blip r:embed="rId2">
            <a:extLst>
              <a:ext uri="{28A0092B-C50C-407E-A947-70E740481C1C}">
                <a14:useLocalDpi xmlns:a14="http://schemas.microsoft.com/office/drawing/2010/main" val="0"/>
              </a:ext>
            </a:extLst>
          </a:blip>
          <a:srcRect l="17421" t="86308" r="4794"/>
          <a:stretch/>
        </p:blipFill>
        <p:spPr>
          <a:xfrm>
            <a:off x="3859214" y="5529910"/>
            <a:ext cx="3865069" cy="537471"/>
          </a:xfrm>
          <a:prstGeom prst="rect">
            <a:avLst/>
          </a:prstGeom>
        </p:spPr>
      </p:pic>
      <p:pic>
        <p:nvPicPr>
          <p:cNvPr id="19" name="Picture 18" descr="A graph with blue and red lines&#10;&#10;Description automatically generated">
            <a:extLst>
              <a:ext uri="{FF2B5EF4-FFF2-40B4-BE49-F238E27FC236}">
                <a16:creationId xmlns:a16="http://schemas.microsoft.com/office/drawing/2014/main" id="{FF024903-E42A-ED7D-FDB6-344092291EBB}"/>
              </a:ext>
            </a:extLst>
          </p:cNvPr>
          <p:cNvPicPr>
            <a:picLocks noChangeAspect="1"/>
          </p:cNvPicPr>
          <p:nvPr/>
        </p:nvPicPr>
        <p:blipFill>
          <a:blip r:embed="rId3">
            <a:extLst>
              <a:ext uri="{28A0092B-C50C-407E-A947-70E740481C1C}">
                <a14:useLocalDpi xmlns:a14="http://schemas.microsoft.com/office/drawing/2010/main" val="0"/>
              </a:ext>
            </a:extLst>
          </a:blip>
          <a:srcRect b="14059"/>
          <a:stretch/>
        </p:blipFill>
        <p:spPr>
          <a:xfrm>
            <a:off x="537790" y="2014379"/>
            <a:ext cx="5029200" cy="3597195"/>
          </a:xfrm>
          <a:prstGeom prst="rect">
            <a:avLst/>
          </a:prstGeom>
        </p:spPr>
      </p:pic>
      <p:pic>
        <p:nvPicPr>
          <p:cNvPr id="27" name="Picture 26" descr="A graph of a group&#10;&#10;Description automatically generated with medium confidence">
            <a:extLst>
              <a:ext uri="{FF2B5EF4-FFF2-40B4-BE49-F238E27FC236}">
                <a16:creationId xmlns:a16="http://schemas.microsoft.com/office/drawing/2014/main" id="{17A2E220-4078-6160-D5D7-6BCEA7838435}"/>
              </a:ext>
            </a:extLst>
          </p:cNvPr>
          <p:cNvPicPr>
            <a:picLocks noChangeAspect="1"/>
          </p:cNvPicPr>
          <p:nvPr/>
        </p:nvPicPr>
        <p:blipFill>
          <a:blip r:embed="rId4">
            <a:extLst>
              <a:ext uri="{28A0092B-C50C-407E-A947-70E740481C1C}">
                <a14:useLocalDpi xmlns:a14="http://schemas.microsoft.com/office/drawing/2010/main" val="0"/>
              </a:ext>
            </a:extLst>
          </a:blip>
          <a:srcRect b="11524"/>
          <a:stretch/>
        </p:blipFill>
        <p:spPr>
          <a:xfrm>
            <a:off x="5791748" y="2014379"/>
            <a:ext cx="5029200" cy="3703292"/>
          </a:xfrm>
          <a:prstGeom prst="rect">
            <a:avLst/>
          </a:prstGeom>
        </p:spPr>
      </p:pic>
      <p:sp>
        <p:nvSpPr>
          <p:cNvPr id="3" name="TextBox 2">
            <a:extLst>
              <a:ext uri="{FF2B5EF4-FFF2-40B4-BE49-F238E27FC236}">
                <a16:creationId xmlns:a16="http://schemas.microsoft.com/office/drawing/2014/main" id="{2F8C6F99-626E-1D84-D14A-A26EE3EC4FF8}"/>
              </a:ext>
            </a:extLst>
          </p:cNvPr>
          <p:cNvSpPr txBox="1"/>
          <p:nvPr/>
        </p:nvSpPr>
        <p:spPr>
          <a:xfrm>
            <a:off x="807404" y="6067381"/>
            <a:ext cx="6103620" cy="400110"/>
          </a:xfrm>
          <a:prstGeom prst="rect">
            <a:avLst/>
          </a:prstGeom>
          <a:noFill/>
        </p:spPr>
        <p:txBody>
          <a:bodyPr wrap="square">
            <a:spAutoFit/>
          </a:bodyPr>
          <a:lstStyle/>
          <a:p>
            <a:pPr lvl="1"/>
            <a:r>
              <a:rPr lang="en-US" sz="2000" dirty="0"/>
              <a:t>No significant effect of Group</a:t>
            </a:r>
          </a:p>
        </p:txBody>
      </p:sp>
      <p:sp>
        <p:nvSpPr>
          <p:cNvPr id="5" name="TextBox 4">
            <a:extLst>
              <a:ext uri="{FF2B5EF4-FFF2-40B4-BE49-F238E27FC236}">
                <a16:creationId xmlns:a16="http://schemas.microsoft.com/office/drawing/2014/main" id="{86197920-A399-ECBE-D519-21870AAC305D}"/>
              </a:ext>
            </a:extLst>
          </p:cNvPr>
          <p:cNvSpPr txBox="1"/>
          <p:nvPr/>
        </p:nvSpPr>
        <p:spPr>
          <a:xfrm>
            <a:off x="6320474" y="6092130"/>
            <a:ext cx="6103620" cy="400110"/>
          </a:xfrm>
          <a:prstGeom prst="rect">
            <a:avLst/>
          </a:prstGeom>
          <a:noFill/>
        </p:spPr>
        <p:txBody>
          <a:bodyPr wrap="square">
            <a:spAutoFit/>
          </a:bodyPr>
          <a:lstStyle/>
          <a:p>
            <a:pPr lvl="1"/>
            <a:r>
              <a:rPr lang="en-US" sz="2000" dirty="0"/>
              <a:t>No significant effect of Group</a:t>
            </a:r>
          </a:p>
        </p:txBody>
      </p:sp>
    </p:spTree>
    <p:extLst>
      <p:ext uri="{BB962C8B-B14F-4D97-AF65-F5344CB8AC3E}">
        <p14:creationId xmlns:p14="http://schemas.microsoft.com/office/powerpoint/2010/main" val="3931653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2904EC-D9AA-4105-1473-1C9F77E0FD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229702-A44C-4697-71A3-0A1CDA27DA7E}"/>
              </a:ext>
            </a:extLst>
          </p:cNvPr>
          <p:cNvSpPr>
            <a:spLocks noGrp="1"/>
          </p:cNvSpPr>
          <p:nvPr>
            <p:ph type="title"/>
          </p:nvPr>
        </p:nvSpPr>
        <p:spPr/>
        <p:txBody>
          <a:bodyPr/>
          <a:lstStyle/>
          <a:p>
            <a:r>
              <a:rPr lang="en-US" dirty="0"/>
              <a:t>Aim 2 – Post-Exposure Comparison</a:t>
            </a:r>
          </a:p>
        </p:txBody>
      </p:sp>
      <p:sp>
        <p:nvSpPr>
          <p:cNvPr id="6" name="TextBox 5">
            <a:extLst>
              <a:ext uri="{FF2B5EF4-FFF2-40B4-BE49-F238E27FC236}">
                <a16:creationId xmlns:a16="http://schemas.microsoft.com/office/drawing/2014/main" id="{B6687249-2CF9-C113-ACB4-180E95372A8C}"/>
              </a:ext>
            </a:extLst>
          </p:cNvPr>
          <p:cNvSpPr txBox="1"/>
          <p:nvPr/>
        </p:nvSpPr>
        <p:spPr>
          <a:xfrm>
            <a:off x="3394710" y="3429000"/>
            <a:ext cx="4812030" cy="954107"/>
          </a:xfrm>
          <a:prstGeom prst="rect">
            <a:avLst/>
          </a:prstGeom>
          <a:noFill/>
        </p:spPr>
        <p:txBody>
          <a:bodyPr wrap="square" rtlCol="0">
            <a:spAutoFit/>
          </a:bodyPr>
          <a:lstStyle/>
          <a:p>
            <a:pPr algn="ctr"/>
            <a:r>
              <a:rPr lang="en-US" sz="2800" dirty="0"/>
              <a:t>ABRs differentiate CA and TTS groups</a:t>
            </a:r>
          </a:p>
        </p:txBody>
      </p:sp>
    </p:spTree>
    <p:extLst>
      <p:ext uri="{BB962C8B-B14F-4D97-AF65-F5344CB8AC3E}">
        <p14:creationId xmlns:p14="http://schemas.microsoft.com/office/powerpoint/2010/main" val="899178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23EE8-F10D-1F26-D81C-8D979D168B9D}"/>
              </a:ext>
            </a:extLst>
          </p:cNvPr>
          <p:cNvSpPr>
            <a:spLocks noGrp="1"/>
          </p:cNvSpPr>
          <p:nvPr>
            <p:ph type="title"/>
          </p:nvPr>
        </p:nvSpPr>
        <p:spPr/>
        <p:txBody>
          <a:bodyPr>
            <a:normAutofit/>
          </a:bodyPr>
          <a:lstStyle/>
          <a:p>
            <a:r>
              <a:rPr lang="en-US" dirty="0"/>
              <a:t>Results</a:t>
            </a:r>
            <a:br>
              <a:rPr lang="en-US" dirty="0"/>
            </a:br>
            <a:r>
              <a:rPr lang="en-US" dirty="0"/>
              <a:t>Aim 3 – Biomarker Profiles of HHL</a:t>
            </a:r>
          </a:p>
        </p:txBody>
      </p:sp>
      <p:pic>
        <p:nvPicPr>
          <p:cNvPr id="5" name="Content Placeholder 4">
            <a:extLst>
              <a:ext uri="{FF2B5EF4-FFF2-40B4-BE49-F238E27FC236}">
                <a16:creationId xmlns:a16="http://schemas.microsoft.com/office/drawing/2014/main" id="{ED30F3E0-2D1D-5B02-CCF1-71112B53698E}"/>
              </a:ext>
            </a:extLst>
          </p:cNvPr>
          <p:cNvPicPr>
            <a:picLocks noGrp="1" noChangeAspect="1"/>
          </p:cNvPicPr>
          <p:nvPr>
            <p:ph idx="1"/>
          </p:nvPr>
        </p:nvPicPr>
        <p:blipFill>
          <a:blip r:embed="rId2"/>
          <a:stretch>
            <a:fillRect/>
          </a:stretch>
        </p:blipFill>
        <p:spPr>
          <a:xfrm>
            <a:off x="434147" y="1916494"/>
            <a:ext cx="10520365" cy="1573427"/>
          </a:xfrm>
        </p:spPr>
      </p:pic>
      <p:graphicFrame>
        <p:nvGraphicFramePr>
          <p:cNvPr id="6" name="Table 5">
            <a:extLst>
              <a:ext uri="{FF2B5EF4-FFF2-40B4-BE49-F238E27FC236}">
                <a16:creationId xmlns:a16="http://schemas.microsoft.com/office/drawing/2014/main" id="{AED74106-4119-AD68-DEE1-7578A55A8B83}"/>
              </a:ext>
            </a:extLst>
          </p:cNvPr>
          <p:cNvGraphicFramePr>
            <a:graphicFrameLocks noGrp="1"/>
          </p:cNvGraphicFramePr>
          <p:nvPr>
            <p:extLst>
              <p:ext uri="{D42A27DB-BD31-4B8C-83A1-F6EECF244321}">
                <p14:modId xmlns:p14="http://schemas.microsoft.com/office/powerpoint/2010/main" val="1780410892"/>
              </p:ext>
            </p:extLst>
          </p:nvPr>
        </p:nvGraphicFramePr>
        <p:xfrm>
          <a:off x="2478083" y="3775045"/>
          <a:ext cx="2535738" cy="2424418"/>
        </p:xfrm>
        <a:graphic>
          <a:graphicData uri="http://schemas.openxmlformats.org/drawingml/2006/table">
            <a:tbl>
              <a:tblPr firstRow="1" bandRow="1">
                <a:tableStyleId>{5940675A-B579-460E-94D1-54222C63F5DA}</a:tableStyleId>
              </a:tblPr>
              <a:tblGrid>
                <a:gridCol w="1267869">
                  <a:extLst>
                    <a:ext uri="{9D8B030D-6E8A-4147-A177-3AD203B41FA5}">
                      <a16:colId xmlns:a16="http://schemas.microsoft.com/office/drawing/2014/main" val="217112563"/>
                    </a:ext>
                  </a:extLst>
                </a:gridCol>
                <a:gridCol w="1267869">
                  <a:extLst>
                    <a:ext uri="{9D8B030D-6E8A-4147-A177-3AD203B41FA5}">
                      <a16:colId xmlns:a16="http://schemas.microsoft.com/office/drawing/2014/main" val="3882183105"/>
                    </a:ext>
                  </a:extLst>
                </a:gridCol>
              </a:tblGrid>
              <a:tr h="1212209">
                <a:tc>
                  <a:txBody>
                    <a:bodyPr/>
                    <a:lstStyle/>
                    <a:p>
                      <a:pPr algn="ctr"/>
                      <a:r>
                        <a:rPr lang="en-US" sz="4000" dirty="0"/>
                        <a:t>6</a:t>
                      </a:r>
                    </a:p>
                  </a:txBody>
                  <a:tcPr anchor="ctr">
                    <a:solidFill>
                      <a:srgbClr val="5876A6"/>
                    </a:solidFill>
                  </a:tcPr>
                </a:tc>
                <a:tc>
                  <a:txBody>
                    <a:bodyPr/>
                    <a:lstStyle/>
                    <a:p>
                      <a:pPr algn="ctr"/>
                      <a:r>
                        <a:rPr lang="en-US" sz="4000" dirty="0"/>
                        <a:t>5</a:t>
                      </a:r>
                    </a:p>
                  </a:txBody>
                  <a:tcPr anchor="ctr">
                    <a:solidFill>
                      <a:schemeClr val="accent5">
                        <a:lumMod val="20000"/>
                        <a:lumOff val="80000"/>
                      </a:schemeClr>
                    </a:solidFill>
                  </a:tcPr>
                </a:tc>
                <a:extLst>
                  <a:ext uri="{0D108BD9-81ED-4DB2-BD59-A6C34878D82A}">
                    <a16:rowId xmlns:a16="http://schemas.microsoft.com/office/drawing/2014/main" val="3686138881"/>
                  </a:ext>
                </a:extLst>
              </a:tr>
              <a:tr h="1212209">
                <a:tc>
                  <a:txBody>
                    <a:bodyPr/>
                    <a:lstStyle/>
                    <a:p>
                      <a:pPr algn="ctr"/>
                      <a:r>
                        <a:rPr lang="en-US" sz="4000" dirty="0"/>
                        <a:t>0</a:t>
                      </a:r>
                    </a:p>
                  </a:txBody>
                  <a:tcPr anchor="ctr">
                    <a:solidFill>
                      <a:schemeClr val="accent2">
                        <a:lumMod val="20000"/>
                        <a:lumOff val="80000"/>
                      </a:schemeClr>
                    </a:solidFill>
                  </a:tcPr>
                </a:tc>
                <a:tc>
                  <a:txBody>
                    <a:bodyPr/>
                    <a:lstStyle/>
                    <a:p>
                      <a:pPr algn="ctr"/>
                      <a:r>
                        <a:rPr lang="en-US" sz="4000" dirty="0"/>
                        <a:t>0</a:t>
                      </a:r>
                    </a:p>
                  </a:txBody>
                  <a:tcPr anchor="ctr">
                    <a:solidFill>
                      <a:srgbClr val="D56E79"/>
                    </a:solidFill>
                  </a:tcPr>
                </a:tc>
                <a:extLst>
                  <a:ext uri="{0D108BD9-81ED-4DB2-BD59-A6C34878D82A}">
                    <a16:rowId xmlns:a16="http://schemas.microsoft.com/office/drawing/2014/main" val="4145614576"/>
                  </a:ext>
                </a:extLst>
              </a:tr>
            </a:tbl>
          </a:graphicData>
        </a:graphic>
      </p:graphicFrame>
      <p:sp>
        <p:nvSpPr>
          <p:cNvPr id="7" name="TextBox 6">
            <a:extLst>
              <a:ext uri="{FF2B5EF4-FFF2-40B4-BE49-F238E27FC236}">
                <a16:creationId xmlns:a16="http://schemas.microsoft.com/office/drawing/2014/main" id="{B617D322-63BA-14E1-D6D6-BF62AD2289C1}"/>
              </a:ext>
            </a:extLst>
          </p:cNvPr>
          <p:cNvSpPr txBox="1"/>
          <p:nvPr/>
        </p:nvSpPr>
        <p:spPr>
          <a:xfrm>
            <a:off x="2818700" y="6199463"/>
            <a:ext cx="2597792" cy="369332"/>
          </a:xfrm>
          <a:prstGeom prst="rect">
            <a:avLst/>
          </a:prstGeom>
          <a:noFill/>
        </p:spPr>
        <p:txBody>
          <a:bodyPr wrap="square" rtlCol="0">
            <a:spAutoFit/>
          </a:bodyPr>
          <a:lstStyle/>
          <a:p>
            <a:r>
              <a:rPr lang="en-US" b="1" dirty="0">
                <a:solidFill>
                  <a:srgbClr val="5876A6"/>
                </a:solidFill>
              </a:rPr>
              <a:t>CA</a:t>
            </a:r>
            <a:r>
              <a:rPr lang="en-US" dirty="0"/>
              <a:t>		    </a:t>
            </a:r>
            <a:r>
              <a:rPr lang="en-US" b="1" dirty="0">
                <a:solidFill>
                  <a:srgbClr val="D56E79"/>
                </a:solidFill>
              </a:rPr>
              <a:t>TTS</a:t>
            </a:r>
          </a:p>
        </p:txBody>
      </p:sp>
      <p:sp>
        <p:nvSpPr>
          <p:cNvPr id="8" name="TextBox 7">
            <a:extLst>
              <a:ext uri="{FF2B5EF4-FFF2-40B4-BE49-F238E27FC236}">
                <a16:creationId xmlns:a16="http://schemas.microsoft.com/office/drawing/2014/main" id="{EF4D96AD-FE4E-2084-862F-91780CC4D9EF}"/>
              </a:ext>
            </a:extLst>
          </p:cNvPr>
          <p:cNvSpPr txBox="1"/>
          <p:nvPr/>
        </p:nvSpPr>
        <p:spPr>
          <a:xfrm rot="16200000">
            <a:off x="961182" y="4426133"/>
            <a:ext cx="2597792" cy="369332"/>
          </a:xfrm>
          <a:prstGeom prst="rect">
            <a:avLst/>
          </a:prstGeom>
          <a:noFill/>
        </p:spPr>
        <p:txBody>
          <a:bodyPr wrap="square" rtlCol="0">
            <a:spAutoFit/>
          </a:bodyPr>
          <a:lstStyle/>
          <a:p>
            <a:r>
              <a:rPr lang="en-US" b="1" dirty="0">
                <a:solidFill>
                  <a:srgbClr val="D56E79"/>
                </a:solidFill>
              </a:rPr>
              <a:t>TTS</a:t>
            </a:r>
            <a:r>
              <a:rPr lang="en-US" b="1" dirty="0"/>
              <a:t>            </a:t>
            </a:r>
            <a:r>
              <a:rPr lang="en-US" b="1" dirty="0">
                <a:solidFill>
                  <a:srgbClr val="5876A6"/>
                </a:solidFill>
              </a:rPr>
              <a:t>CA</a:t>
            </a:r>
          </a:p>
        </p:txBody>
      </p:sp>
      <p:sp>
        <p:nvSpPr>
          <p:cNvPr id="9" name="TextBox 8">
            <a:extLst>
              <a:ext uri="{FF2B5EF4-FFF2-40B4-BE49-F238E27FC236}">
                <a16:creationId xmlns:a16="http://schemas.microsoft.com/office/drawing/2014/main" id="{37D5D01B-8FB4-EFB9-AF1B-40A66F46ED4D}"/>
              </a:ext>
            </a:extLst>
          </p:cNvPr>
          <p:cNvSpPr txBox="1"/>
          <p:nvPr/>
        </p:nvSpPr>
        <p:spPr>
          <a:xfrm>
            <a:off x="3289882" y="6492240"/>
            <a:ext cx="2597792" cy="369332"/>
          </a:xfrm>
          <a:prstGeom prst="rect">
            <a:avLst/>
          </a:prstGeom>
          <a:noFill/>
        </p:spPr>
        <p:txBody>
          <a:bodyPr wrap="square" rtlCol="0">
            <a:spAutoFit/>
          </a:bodyPr>
          <a:lstStyle/>
          <a:p>
            <a:r>
              <a:rPr lang="en-US" b="1" dirty="0"/>
              <a:t>Truth</a:t>
            </a:r>
          </a:p>
        </p:txBody>
      </p:sp>
      <p:sp>
        <p:nvSpPr>
          <p:cNvPr id="11" name="TextBox 10">
            <a:extLst>
              <a:ext uri="{FF2B5EF4-FFF2-40B4-BE49-F238E27FC236}">
                <a16:creationId xmlns:a16="http://schemas.microsoft.com/office/drawing/2014/main" id="{163D88F7-A6E3-AC85-C5A8-CD6DB72F4AE6}"/>
              </a:ext>
            </a:extLst>
          </p:cNvPr>
          <p:cNvSpPr txBox="1"/>
          <p:nvPr/>
        </p:nvSpPr>
        <p:spPr>
          <a:xfrm rot="16200000">
            <a:off x="1070692" y="4806414"/>
            <a:ext cx="1573428" cy="369332"/>
          </a:xfrm>
          <a:prstGeom prst="rect">
            <a:avLst/>
          </a:prstGeom>
          <a:noFill/>
        </p:spPr>
        <p:txBody>
          <a:bodyPr wrap="square" rtlCol="0">
            <a:spAutoFit/>
          </a:bodyPr>
          <a:lstStyle/>
          <a:p>
            <a:r>
              <a:rPr lang="en-US" b="1" dirty="0"/>
              <a:t>Prediction</a:t>
            </a:r>
          </a:p>
        </p:txBody>
      </p:sp>
      <p:sp>
        <p:nvSpPr>
          <p:cNvPr id="12" name="TextBox 11">
            <a:extLst>
              <a:ext uri="{FF2B5EF4-FFF2-40B4-BE49-F238E27FC236}">
                <a16:creationId xmlns:a16="http://schemas.microsoft.com/office/drawing/2014/main" id="{FEAAAE47-5D24-11F7-E09C-ECC7AF0791DD}"/>
              </a:ext>
            </a:extLst>
          </p:cNvPr>
          <p:cNvSpPr txBox="1"/>
          <p:nvPr/>
        </p:nvSpPr>
        <p:spPr>
          <a:xfrm>
            <a:off x="5887674" y="3715093"/>
            <a:ext cx="5212359"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t>Decision tree</a:t>
            </a:r>
          </a:p>
          <a:p>
            <a:pPr marL="342900" indent="-342900">
              <a:buFont typeface="Arial" panose="020B0604020202020204" pitchFamily="34" charset="0"/>
              <a:buChar char="•"/>
            </a:pPr>
            <a:r>
              <a:rPr lang="en-US" sz="2400" dirty="0"/>
              <a:t>Logistic regression</a:t>
            </a:r>
          </a:p>
          <a:p>
            <a:pPr marL="342900" indent="-342900">
              <a:buFont typeface="Arial" panose="020B0604020202020204" pitchFamily="34" charset="0"/>
              <a:buChar char="•"/>
            </a:pPr>
            <a:r>
              <a:rPr lang="en-US" sz="2400" dirty="0"/>
              <a:t>SVM</a:t>
            </a:r>
          </a:p>
          <a:p>
            <a:pPr marL="342900" indent="-342900">
              <a:buFont typeface="Arial" panose="020B0604020202020204" pitchFamily="34" charset="0"/>
              <a:buChar char="•"/>
            </a:pPr>
            <a:r>
              <a:rPr lang="en-US" sz="2400" dirty="0"/>
              <a:t>Random forest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Tuning parameters</a:t>
            </a:r>
          </a:p>
          <a:p>
            <a:pPr marL="342900" indent="-342900">
              <a:buFont typeface="Arial" panose="020B0604020202020204" pitchFamily="34" charset="0"/>
              <a:buChar char="•"/>
            </a:pPr>
            <a:r>
              <a:rPr lang="en-US" sz="2400" dirty="0"/>
              <a:t>Adding 3</a:t>
            </a:r>
            <a:r>
              <a:rPr lang="en-US" sz="2400" baseline="30000" dirty="0"/>
              <a:t>rd</a:t>
            </a:r>
            <a:r>
              <a:rPr lang="en-US" sz="2400" dirty="0"/>
              <a:t> group (baseline)</a:t>
            </a:r>
          </a:p>
          <a:p>
            <a:pPr marL="342900" indent="-342900">
              <a:buFont typeface="Arial" panose="020B0604020202020204" pitchFamily="34" charset="0"/>
              <a:buChar char="•"/>
            </a:pPr>
            <a:r>
              <a:rPr lang="en-US" sz="2400" dirty="0"/>
              <a:t>PCA (&amp; recipe steps)</a:t>
            </a:r>
          </a:p>
        </p:txBody>
      </p:sp>
    </p:spTree>
    <p:extLst>
      <p:ext uri="{BB962C8B-B14F-4D97-AF65-F5344CB8AC3E}">
        <p14:creationId xmlns:p14="http://schemas.microsoft.com/office/powerpoint/2010/main" val="324180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E0108-1804-61E3-805A-4EA0E5C7EB75}"/>
              </a:ext>
            </a:extLst>
          </p:cNvPr>
          <p:cNvSpPr>
            <a:spLocks noGrp="1"/>
          </p:cNvSpPr>
          <p:nvPr>
            <p:ph type="title"/>
          </p:nvPr>
        </p:nvSpPr>
        <p:spPr>
          <a:xfrm>
            <a:off x="718874" y="677863"/>
            <a:ext cx="4534047" cy="1325562"/>
          </a:xfrm>
        </p:spPr>
        <p:txBody>
          <a:bodyPr>
            <a:normAutofit/>
          </a:bodyPr>
          <a:lstStyle/>
          <a:p>
            <a:r>
              <a:rPr lang="en-US" dirty="0"/>
              <a:t>Introduction</a:t>
            </a:r>
          </a:p>
        </p:txBody>
      </p:sp>
      <p:sp>
        <p:nvSpPr>
          <p:cNvPr id="8" name="Content Placeholder 7">
            <a:extLst>
              <a:ext uri="{FF2B5EF4-FFF2-40B4-BE49-F238E27FC236}">
                <a16:creationId xmlns:a16="http://schemas.microsoft.com/office/drawing/2014/main" id="{2CB7119E-1844-9E65-7C07-A948DB9B441B}"/>
              </a:ext>
            </a:extLst>
          </p:cNvPr>
          <p:cNvSpPr>
            <a:spLocks noGrp="1"/>
          </p:cNvSpPr>
          <p:nvPr>
            <p:ph idx="1"/>
          </p:nvPr>
        </p:nvSpPr>
        <p:spPr>
          <a:xfrm>
            <a:off x="718874" y="2325158"/>
            <a:ext cx="4534048" cy="3854979"/>
          </a:xfrm>
        </p:spPr>
        <p:txBody>
          <a:bodyPr>
            <a:normAutofit/>
          </a:bodyPr>
          <a:lstStyle/>
          <a:p>
            <a:r>
              <a:rPr lang="en-US" dirty="0"/>
              <a:t>Hearing is assessed by recording the </a:t>
            </a:r>
            <a:r>
              <a:rPr lang="en-US" b="1" dirty="0"/>
              <a:t>level of the softest sound </a:t>
            </a:r>
            <a:r>
              <a:rPr lang="en-US" dirty="0"/>
              <a:t>a person can hear </a:t>
            </a:r>
            <a:r>
              <a:rPr lang="en-US" b="1" dirty="0"/>
              <a:t>in a sound booth </a:t>
            </a:r>
            <a:r>
              <a:rPr lang="en-US" dirty="0"/>
              <a:t>across a range of frequencies that are important for speech (the audiogram). </a:t>
            </a:r>
          </a:p>
          <a:p>
            <a:r>
              <a:rPr lang="en-US" dirty="0"/>
              <a:t>The audiogram does not predict how well you hear in </a:t>
            </a:r>
            <a:r>
              <a:rPr lang="en-US" i="1" dirty="0"/>
              <a:t>all </a:t>
            </a:r>
            <a:r>
              <a:rPr lang="en-US" dirty="0"/>
              <a:t>situations.</a:t>
            </a:r>
          </a:p>
          <a:p>
            <a:r>
              <a:rPr lang="en-US" dirty="0"/>
              <a:t>It’s estimated</a:t>
            </a:r>
            <a:r>
              <a:rPr lang="en-US" b="1" dirty="0"/>
              <a:t> ~12% </a:t>
            </a:r>
            <a:r>
              <a:rPr lang="en-US" dirty="0"/>
              <a:t>of people with normal hearing still have some hearing difficulty </a:t>
            </a:r>
            <a:r>
              <a:rPr lang="en-US" sz="1400" dirty="0"/>
              <a:t>(Tremblay, 2015)</a:t>
            </a:r>
            <a:r>
              <a:rPr lang="en-US" dirty="0"/>
              <a:t>. </a:t>
            </a:r>
          </a:p>
        </p:txBody>
      </p:sp>
      <p:pic>
        <p:nvPicPr>
          <p:cNvPr id="6" name="Picture 5">
            <a:extLst>
              <a:ext uri="{FF2B5EF4-FFF2-40B4-BE49-F238E27FC236}">
                <a16:creationId xmlns:a16="http://schemas.microsoft.com/office/drawing/2014/main" id="{D4E19BF9-CCED-12E1-9620-FD1352C44A98}"/>
              </a:ext>
            </a:extLst>
          </p:cNvPr>
          <p:cNvPicPr>
            <a:picLocks noChangeAspect="1"/>
          </p:cNvPicPr>
          <p:nvPr/>
        </p:nvPicPr>
        <p:blipFill>
          <a:blip r:embed="rId2"/>
          <a:srcRect l="5698"/>
          <a:stretch/>
        </p:blipFill>
        <p:spPr>
          <a:xfrm>
            <a:off x="6678273" y="1057549"/>
            <a:ext cx="4395426" cy="5491071"/>
          </a:xfrm>
          <a:prstGeom prst="rect">
            <a:avLst/>
          </a:prstGeom>
        </p:spPr>
      </p:pic>
      <p:sp>
        <p:nvSpPr>
          <p:cNvPr id="7" name="TextBox 6">
            <a:extLst>
              <a:ext uri="{FF2B5EF4-FFF2-40B4-BE49-F238E27FC236}">
                <a16:creationId xmlns:a16="http://schemas.microsoft.com/office/drawing/2014/main" id="{68319904-3D4D-5BA6-8EE0-E529E35A5657}"/>
              </a:ext>
            </a:extLst>
          </p:cNvPr>
          <p:cNvSpPr txBox="1"/>
          <p:nvPr/>
        </p:nvSpPr>
        <p:spPr>
          <a:xfrm>
            <a:off x="8071946" y="677863"/>
            <a:ext cx="1847718" cy="369332"/>
          </a:xfrm>
          <a:prstGeom prst="rect">
            <a:avLst/>
          </a:prstGeom>
          <a:noFill/>
        </p:spPr>
        <p:txBody>
          <a:bodyPr wrap="square" rtlCol="0">
            <a:spAutoFit/>
          </a:bodyPr>
          <a:lstStyle/>
          <a:p>
            <a:r>
              <a:rPr lang="en-US" dirty="0"/>
              <a:t>Frequency (Hz)</a:t>
            </a:r>
          </a:p>
        </p:txBody>
      </p:sp>
      <p:sp>
        <p:nvSpPr>
          <p:cNvPr id="9" name="TextBox 8">
            <a:extLst>
              <a:ext uri="{FF2B5EF4-FFF2-40B4-BE49-F238E27FC236}">
                <a16:creationId xmlns:a16="http://schemas.microsoft.com/office/drawing/2014/main" id="{998994FE-116D-F32A-946F-CC0DD017D944}"/>
              </a:ext>
            </a:extLst>
          </p:cNvPr>
          <p:cNvSpPr txBox="1"/>
          <p:nvPr/>
        </p:nvSpPr>
        <p:spPr>
          <a:xfrm rot="16200000">
            <a:off x="5043248" y="3502251"/>
            <a:ext cx="2723519" cy="369332"/>
          </a:xfrm>
          <a:prstGeom prst="rect">
            <a:avLst/>
          </a:prstGeom>
          <a:noFill/>
        </p:spPr>
        <p:txBody>
          <a:bodyPr wrap="square" rtlCol="0">
            <a:spAutoFit/>
          </a:bodyPr>
          <a:lstStyle/>
          <a:p>
            <a:r>
              <a:rPr lang="en-US" dirty="0"/>
              <a:t>Hearing Level (dB HL)</a:t>
            </a:r>
          </a:p>
        </p:txBody>
      </p:sp>
      <p:sp>
        <p:nvSpPr>
          <p:cNvPr id="10" name="TextBox 9">
            <a:extLst>
              <a:ext uri="{FF2B5EF4-FFF2-40B4-BE49-F238E27FC236}">
                <a16:creationId xmlns:a16="http://schemas.microsoft.com/office/drawing/2014/main" id="{CFF3659B-7EFE-5698-4A9A-C53FC1FCB1DF}"/>
              </a:ext>
            </a:extLst>
          </p:cNvPr>
          <p:cNvSpPr txBox="1"/>
          <p:nvPr/>
        </p:nvSpPr>
        <p:spPr>
          <a:xfrm>
            <a:off x="6898991" y="1303961"/>
            <a:ext cx="2129109" cy="369332"/>
          </a:xfrm>
          <a:prstGeom prst="rect">
            <a:avLst/>
          </a:prstGeom>
          <a:noFill/>
        </p:spPr>
        <p:txBody>
          <a:bodyPr wrap="none" rtlCol="0">
            <a:spAutoFit/>
          </a:bodyPr>
          <a:lstStyle/>
          <a:p>
            <a:r>
              <a:rPr lang="en-US" b="1" dirty="0">
                <a:solidFill>
                  <a:schemeClr val="accent2"/>
                </a:solidFill>
              </a:rPr>
              <a:t>Normal Hearing</a:t>
            </a:r>
          </a:p>
        </p:txBody>
      </p:sp>
      <p:sp>
        <p:nvSpPr>
          <p:cNvPr id="11" name="TextBox 10">
            <a:extLst>
              <a:ext uri="{FF2B5EF4-FFF2-40B4-BE49-F238E27FC236}">
                <a16:creationId xmlns:a16="http://schemas.microsoft.com/office/drawing/2014/main" id="{D1C811F7-027C-B8C0-E05A-5F34DB293183}"/>
              </a:ext>
            </a:extLst>
          </p:cNvPr>
          <p:cNvSpPr txBox="1"/>
          <p:nvPr/>
        </p:nvSpPr>
        <p:spPr>
          <a:xfrm>
            <a:off x="9305266" y="5931884"/>
            <a:ext cx="1768433" cy="369332"/>
          </a:xfrm>
          <a:prstGeom prst="rect">
            <a:avLst/>
          </a:prstGeom>
          <a:noFill/>
        </p:spPr>
        <p:txBody>
          <a:bodyPr wrap="none" rtlCol="0">
            <a:spAutoFit/>
          </a:bodyPr>
          <a:lstStyle/>
          <a:p>
            <a:r>
              <a:rPr lang="en-US" b="1" dirty="0">
                <a:solidFill>
                  <a:schemeClr val="accent3"/>
                </a:solidFill>
              </a:rPr>
              <a:t>Hearing Loss</a:t>
            </a:r>
          </a:p>
        </p:txBody>
      </p:sp>
      <p:cxnSp>
        <p:nvCxnSpPr>
          <p:cNvPr id="15" name="Straight Connector 14">
            <a:extLst>
              <a:ext uri="{FF2B5EF4-FFF2-40B4-BE49-F238E27FC236}">
                <a16:creationId xmlns:a16="http://schemas.microsoft.com/office/drawing/2014/main" id="{D4353226-B7D0-7CC7-6455-9C623D13BAA2}"/>
              </a:ext>
            </a:extLst>
          </p:cNvPr>
          <p:cNvCxnSpPr/>
          <p:nvPr/>
        </p:nvCxnSpPr>
        <p:spPr>
          <a:xfrm>
            <a:off x="6924214" y="2831488"/>
            <a:ext cx="4080116" cy="0"/>
          </a:xfrm>
          <a:prstGeom prst="line">
            <a:avLst/>
          </a:prstGeom>
          <a:ln w="57150">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C2FBDD4-BD6B-3D2B-14BC-CCEA098366FB}"/>
              </a:ext>
            </a:extLst>
          </p:cNvPr>
          <p:cNvCxnSpPr/>
          <p:nvPr/>
        </p:nvCxnSpPr>
        <p:spPr>
          <a:xfrm>
            <a:off x="6925267" y="2895604"/>
            <a:ext cx="4080116" cy="0"/>
          </a:xfrm>
          <a:prstGeom prst="line">
            <a:avLst/>
          </a:prstGeom>
          <a:ln w="57150">
            <a:solidFill>
              <a:schemeClr val="accent3"/>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7591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D6877-2DF2-7410-E1C9-79B26B856526}"/>
              </a:ext>
            </a:extLst>
          </p:cNvPr>
          <p:cNvSpPr>
            <a:spLocks noGrp="1"/>
          </p:cNvSpPr>
          <p:nvPr>
            <p:ph type="title"/>
          </p:nvPr>
        </p:nvSpPr>
        <p:spPr/>
        <p:txBody>
          <a:bodyPr/>
          <a:lstStyle/>
          <a:p>
            <a:r>
              <a:rPr lang="en-US" dirty="0"/>
              <a:t>Conclusions	</a:t>
            </a:r>
          </a:p>
        </p:txBody>
      </p:sp>
      <p:sp>
        <p:nvSpPr>
          <p:cNvPr id="3" name="Content Placeholder 2">
            <a:extLst>
              <a:ext uri="{FF2B5EF4-FFF2-40B4-BE49-F238E27FC236}">
                <a16:creationId xmlns:a16="http://schemas.microsoft.com/office/drawing/2014/main" id="{18AE0ECD-89F5-3681-E7FF-BAF5340F81C8}"/>
              </a:ext>
            </a:extLst>
          </p:cNvPr>
          <p:cNvSpPr>
            <a:spLocks noGrp="1"/>
          </p:cNvSpPr>
          <p:nvPr>
            <p:ph idx="1"/>
          </p:nvPr>
        </p:nvSpPr>
        <p:spPr/>
        <p:txBody>
          <a:bodyPr>
            <a:normAutofit fontScale="92500" lnSpcReduction="20000"/>
          </a:bodyPr>
          <a:lstStyle/>
          <a:p>
            <a:r>
              <a:rPr lang="en-US" sz="2800" b="1" dirty="0"/>
              <a:t>Aim 1: </a:t>
            </a:r>
          </a:p>
          <a:p>
            <a:pPr lvl="1"/>
            <a:r>
              <a:rPr lang="en-US" sz="2600" dirty="0"/>
              <a:t>These exposures may not be completely hidden</a:t>
            </a:r>
          </a:p>
          <a:p>
            <a:pPr lvl="1"/>
            <a:r>
              <a:rPr lang="en-US" sz="2600" dirty="0"/>
              <a:t>ABR shows changes from baseline in both groups</a:t>
            </a:r>
          </a:p>
          <a:p>
            <a:pPr lvl="1"/>
            <a:r>
              <a:rPr lang="en-US" sz="2600" dirty="0"/>
              <a:t>DPOAEs are worse with TTS </a:t>
            </a:r>
          </a:p>
          <a:p>
            <a:pPr lvl="1"/>
            <a:r>
              <a:rPr lang="en-US" sz="2600" dirty="0"/>
              <a:t>EFR worse with CA</a:t>
            </a:r>
          </a:p>
          <a:p>
            <a:r>
              <a:rPr lang="en-US" sz="2800" b="1" dirty="0"/>
              <a:t>Aim 2: </a:t>
            </a:r>
          </a:p>
          <a:p>
            <a:pPr lvl="1"/>
            <a:r>
              <a:rPr lang="en-US" sz="2600" dirty="0"/>
              <a:t>ABR is differentiates CA and TTS post-exposure</a:t>
            </a:r>
          </a:p>
          <a:p>
            <a:r>
              <a:rPr lang="en-US" sz="2800" b="1" dirty="0"/>
              <a:t>Aim 3:</a:t>
            </a:r>
          </a:p>
          <a:p>
            <a:pPr lvl="1"/>
            <a:r>
              <a:rPr lang="en-US" sz="2600" dirty="0"/>
              <a:t>Including more variables does not clearly differentiate between the post-exposure groups</a:t>
            </a:r>
          </a:p>
          <a:p>
            <a:pPr lvl="1"/>
            <a:r>
              <a:rPr lang="en-US" sz="2600" dirty="0"/>
              <a:t>Limited with small dataset </a:t>
            </a:r>
          </a:p>
          <a:p>
            <a:pPr lvl="1"/>
            <a:r>
              <a:rPr lang="en-US" sz="2600" dirty="0"/>
              <a:t>Perhaps other metrics would improve the fit</a:t>
            </a:r>
          </a:p>
        </p:txBody>
      </p:sp>
    </p:spTree>
    <p:extLst>
      <p:ext uri="{BB962C8B-B14F-4D97-AF65-F5344CB8AC3E}">
        <p14:creationId xmlns:p14="http://schemas.microsoft.com/office/powerpoint/2010/main" val="1844256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B5BF1-59B6-57D4-CEB9-E360E6DDE01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77F6F2F-0FB1-D323-CB37-5F6ED5BAE4F9}"/>
              </a:ext>
            </a:extLst>
          </p:cNvPr>
          <p:cNvSpPr>
            <a:spLocks noGrp="1"/>
          </p:cNvSpPr>
          <p:nvPr>
            <p:ph idx="1"/>
          </p:nvPr>
        </p:nvSpPr>
        <p:spPr/>
        <p:txBody>
          <a:bodyPr>
            <a:normAutofit/>
          </a:bodyPr>
          <a:lstStyle/>
          <a:p>
            <a:r>
              <a:rPr lang="en-US" dirty="0"/>
              <a:t>Tremblay KL, Pinto A, Fischer ME, Klein BE, Klein R, Levy S, Tweed TS, </a:t>
            </a:r>
            <a:r>
              <a:rPr lang="en-US" dirty="0" err="1"/>
              <a:t>Cruickshanks</a:t>
            </a:r>
            <a:r>
              <a:rPr lang="en-US" dirty="0"/>
              <a:t> KJ. Self-reported hearing difficulties among adults with normal audiograms: The Beaver Dam Offspring Study. Ear Hear. 2015;36(6): e290-299.</a:t>
            </a:r>
          </a:p>
          <a:p>
            <a:r>
              <a:rPr lang="en-US" dirty="0"/>
              <a:t>A.F. Ryan, Protection of auditory receptors and neurons: Evidence for interactive damage, Proc. Natl. Acad. Sci. U.S.A. 97 (13) 6939-6940, https://doi.org/10.1073/pnas.97.13.6939 (2000).</a:t>
            </a:r>
          </a:p>
          <a:p>
            <a:r>
              <a:rPr lang="en-US" dirty="0"/>
              <a:t>M. Charles Liberman, Sharon G. Kujawa, Cochlear synaptopathy in acquired sensorineural hearing loss: Manifestations and mechanisms, Hearing Research, Volume 349, (2017) 138-147, https://doi.org/10.1016/j.heares.2017.01.003.</a:t>
            </a:r>
          </a:p>
        </p:txBody>
      </p:sp>
    </p:spTree>
    <p:extLst>
      <p:ext uri="{BB962C8B-B14F-4D97-AF65-F5344CB8AC3E}">
        <p14:creationId xmlns:p14="http://schemas.microsoft.com/office/powerpoint/2010/main" val="35390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8A421-B0D2-872E-0AF5-A5963D5195D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C2CCB83-E035-F415-42DA-5743D32AAAFE}"/>
              </a:ext>
            </a:extLst>
          </p:cNvPr>
          <p:cNvSpPr>
            <a:spLocks noGrp="1"/>
          </p:cNvSpPr>
          <p:nvPr>
            <p:ph idx="1"/>
          </p:nvPr>
        </p:nvSpPr>
        <p:spPr>
          <a:xfrm>
            <a:off x="6669156" y="1828800"/>
            <a:ext cx="4095539" cy="4351337"/>
          </a:xfrm>
        </p:spPr>
        <p:txBody>
          <a:bodyPr>
            <a:normAutofit/>
          </a:bodyPr>
          <a:lstStyle/>
          <a:p>
            <a:r>
              <a:rPr lang="en-US" sz="2000" dirty="0"/>
              <a:t>The hearing test is not sensitive to all types of inner ear (cochlea) damage. </a:t>
            </a:r>
          </a:p>
          <a:p>
            <a:r>
              <a:rPr lang="en-US" sz="2000" dirty="0"/>
              <a:t>Some cochlear problems result in </a:t>
            </a:r>
            <a:r>
              <a:rPr lang="en-US" sz="2000" b="1" dirty="0"/>
              <a:t>“Hidden Hearing Loss”</a:t>
            </a:r>
          </a:p>
          <a:p>
            <a:r>
              <a:rPr lang="en-US" sz="2000" dirty="0"/>
              <a:t>Two potential sites of hidden hearing loss are: </a:t>
            </a:r>
          </a:p>
          <a:p>
            <a:pPr lvl="1"/>
            <a:r>
              <a:rPr lang="en-US" sz="1800" b="1" dirty="0">
                <a:solidFill>
                  <a:srgbClr val="5876A6"/>
                </a:solidFill>
              </a:rPr>
              <a:t>Inner Hair Cell Dysfunction</a:t>
            </a:r>
          </a:p>
          <a:p>
            <a:pPr lvl="1"/>
            <a:r>
              <a:rPr lang="en-US" sz="1800" b="1" dirty="0">
                <a:solidFill>
                  <a:srgbClr val="D56E79"/>
                </a:solidFill>
              </a:rPr>
              <a:t>Cochlear Synaptopathy</a:t>
            </a:r>
          </a:p>
        </p:txBody>
      </p:sp>
      <p:pic>
        <p:nvPicPr>
          <p:cNvPr id="8" name="Picture 2" descr="Organ of Corti - Wikipedia">
            <a:extLst>
              <a:ext uri="{FF2B5EF4-FFF2-40B4-BE49-F238E27FC236}">
                <a16:creationId xmlns:a16="http://schemas.microsoft.com/office/drawing/2014/main" id="{4F927EA3-FF34-666E-BD35-51B20CFE3BF1}"/>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73799" y="1933680"/>
            <a:ext cx="4832734" cy="4353551"/>
          </a:xfrm>
          <a:prstGeom prst="rect">
            <a:avLst/>
          </a:prstGeom>
          <a:noFill/>
          <a:extLst>
            <a:ext uri="{909E8E84-426E-40DD-AFC4-6F175D3DCCD1}">
              <a14:hiddenFill xmlns:a14="http://schemas.microsoft.com/office/drawing/2010/main">
                <a:solidFill>
                  <a:srgbClr val="FFFFFF"/>
                </a:solidFill>
              </a14:hiddenFill>
            </a:ext>
          </a:extLst>
        </p:spPr>
      </p:pic>
      <p:sp>
        <p:nvSpPr>
          <p:cNvPr id="9" name="Freeform 18">
            <a:extLst>
              <a:ext uri="{FF2B5EF4-FFF2-40B4-BE49-F238E27FC236}">
                <a16:creationId xmlns:a16="http://schemas.microsoft.com/office/drawing/2014/main" id="{F079E6F5-A89E-DDDC-F37F-10609381DD99}"/>
              </a:ext>
            </a:extLst>
          </p:cNvPr>
          <p:cNvSpPr/>
          <p:nvPr/>
        </p:nvSpPr>
        <p:spPr>
          <a:xfrm>
            <a:off x="3367371" y="4031193"/>
            <a:ext cx="459223" cy="386067"/>
          </a:xfrm>
          <a:custGeom>
            <a:avLst/>
            <a:gdLst>
              <a:gd name="connsiteX0" fmla="*/ 399410 w 434199"/>
              <a:gd name="connsiteY0" fmla="*/ 121534 h 335666"/>
              <a:gd name="connsiteX1" fmla="*/ 399410 w 434199"/>
              <a:gd name="connsiteY1" fmla="*/ 121534 h 335666"/>
              <a:gd name="connsiteX2" fmla="*/ 382048 w 434199"/>
              <a:gd name="connsiteY2" fmla="*/ 34724 h 335666"/>
              <a:gd name="connsiteX3" fmla="*/ 376261 w 434199"/>
              <a:gd name="connsiteY3" fmla="*/ 17362 h 335666"/>
              <a:gd name="connsiteX4" fmla="*/ 341537 w 434199"/>
              <a:gd name="connsiteY4" fmla="*/ 0 h 335666"/>
              <a:gd name="connsiteX5" fmla="*/ 260514 w 434199"/>
              <a:gd name="connsiteY5" fmla="*/ 5787 h 335666"/>
              <a:gd name="connsiteX6" fmla="*/ 237365 w 434199"/>
              <a:gd name="connsiteY6" fmla="*/ 11574 h 335666"/>
              <a:gd name="connsiteX7" fmla="*/ 179491 w 434199"/>
              <a:gd name="connsiteY7" fmla="*/ 28936 h 335666"/>
              <a:gd name="connsiteX8" fmla="*/ 104256 w 434199"/>
              <a:gd name="connsiteY8" fmla="*/ 40511 h 335666"/>
              <a:gd name="connsiteX9" fmla="*/ 81106 w 434199"/>
              <a:gd name="connsiteY9" fmla="*/ 46299 h 335666"/>
              <a:gd name="connsiteX10" fmla="*/ 11658 w 434199"/>
              <a:gd name="connsiteY10" fmla="*/ 52086 h 335666"/>
              <a:gd name="connsiteX11" fmla="*/ 84 w 434199"/>
              <a:gd name="connsiteY11" fmla="*/ 69448 h 335666"/>
              <a:gd name="connsiteX12" fmla="*/ 17446 w 434199"/>
              <a:gd name="connsiteY12" fmla="*/ 138896 h 335666"/>
              <a:gd name="connsiteX13" fmla="*/ 29020 w 434199"/>
              <a:gd name="connsiteY13" fmla="*/ 156258 h 335666"/>
              <a:gd name="connsiteX14" fmla="*/ 34808 w 434199"/>
              <a:gd name="connsiteY14" fmla="*/ 173620 h 335666"/>
              <a:gd name="connsiteX15" fmla="*/ 46382 w 434199"/>
              <a:gd name="connsiteY15" fmla="*/ 190982 h 335666"/>
              <a:gd name="connsiteX16" fmla="*/ 57957 w 434199"/>
              <a:gd name="connsiteY16" fmla="*/ 225706 h 335666"/>
              <a:gd name="connsiteX17" fmla="*/ 69532 w 434199"/>
              <a:gd name="connsiteY17" fmla="*/ 260430 h 335666"/>
              <a:gd name="connsiteX18" fmla="*/ 75319 w 434199"/>
              <a:gd name="connsiteY18" fmla="*/ 277792 h 335666"/>
              <a:gd name="connsiteX19" fmla="*/ 81106 w 434199"/>
              <a:gd name="connsiteY19" fmla="*/ 295154 h 335666"/>
              <a:gd name="connsiteX20" fmla="*/ 115831 w 434199"/>
              <a:gd name="connsiteY20" fmla="*/ 306729 h 335666"/>
              <a:gd name="connsiteX21" fmla="*/ 162129 w 434199"/>
              <a:gd name="connsiteY21" fmla="*/ 306729 h 335666"/>
              <a:gd name="connsiteX22" fmla="*/ 173704 w 434199"/>
              <a:gd name="connsiteY22" fmla="*/ 324091 h 335666"/>
              <a:gd name="connsiteX23" fmla="*/ 191066 w 434199"/>
              <a:gd name="connsiteY23" fmla="*/ 335666 h 335666"/>
              <a:gd name="connsiteX24" fmla="*/ 225790 w 434199"/>
              <a:gd name="connsiteY24" fmla="*/ 324091 h 335666"/>
              <a:gd name="connsiteX25" fmla="*/ 260514 w 434199"/>
              <a:gd name="connsiteY25" fmla="*/ 295154 h 335666"/>
              <a:gd name="connsiteX26" fmla="*/ 312600 w 434199"/>
              <a:gd name="connsiteY26" fmla="*/ 300942 h 335666"/>
              <a:gd name="connsiteX27" fmla="*/ 329962 w 434199"/>
              <a:gd name="connsiteY27" fmla="*/ 306729 h 335666"/>
              <a:gd name="connsiteX28" fmla="*/ 364686 w 434199"/>
              <a:gd name="connsiteY28" fmla="*/ 300942 h 335666"/>
              <a:gd name="connsiteX29" fmla="*/ 382048 w 434199"/>
              <a:gd name="connsiteY29" fmla="*/ 295154 h 335666"/>
              <a:gd name="connsiteX30" fmla="*/ 428347 w 434199"/>
              <a:gd name="connsiteY30" fmla="*/ 283580 h 335666"/>
              <a:gd name="connsiteX31" fmla="*/ 434134 w 434199"/>
              <a:gd name="connsiteY31" fmla="*/ 260430 h 335666"/>
              <a:gd name="connsiteX32" fmla="*/ 422560 w 434199"/>
              <a:gd name="connsiteY32" fmla="*/ 214131 h 335666"/>
              <a:gd name="connsiteX33" fmla="*/ 399410 w 434199"/>
              <a:gd name="connsiteY33" fmla="*/ 162045 h 335666"/>
              <a:gd name="connsiteX34" fmla="*/ 399410 w 434199"/>
              <a:gd name="connsiteY34" fmla="*/ 121534 h 335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4199" h="335666">
                <a:moveTo>
                  <a:pt x="399410" y="121534"/>
                </a:moveTo>
                <a:lnTo>
                  <a:pt x="399410" y="121534"/>
                </a:lnTo>
                <a:cubicBezTo>
                  <a:pt x="393876" y="91096"/>
                  <a:pt x="390316" y="63659"/>
                  <a:pt x="382048" y="34724"/>
                </a:cubicBezTo>
                <a:cubicBezTo>
                  <a:pt x="380372" y="28858"/>
                  <a:pt x="380072" y="22126"/>
                  <a:pt x="376261" y="17362"/>
                </a:cubicBezTo>
                <a:cubicBezTo>
                  <a:pt x="368101" y="7162"/>
                  <a:pt x="352975" y="3812"/>
                  <a:pt x="341537" y="0"/>
                </a:cubicBezTo>
                <a:cubicBezTo>
                  <a:pt x="314529" y="1929"/>
                  <a:pt x="287425" y="2797"/>
                  <a:pt x="260514" y="5787"/>
                </a:cubicBezTo>
                <a:cubicBezTo>
                  <a:pt x="252609" y="6665"/>
                  <a:pt x="244983" y="9288"/>
                  <a:pt x="237365" y="11574"/>
                </a:cubicBezTo>
                <a:cubicBezTo>
                  <a:pt x="214120" y="18548"/>
                  <a:pt x="202075" y="24830"/>
                  <a:pt x="179491" y="28936"/>
                </a:cubicBezTo>
                <a:cubicBezTo>
                  <a:pt x="118420" y="40040"/>
                  <a:pt x="160129" y="29336"/>
                  <a:pt x="104256" y="40511"/>
                </a:cubicBezTo>
                <a:cubicBezTo>
                  <a:pt x="96456" y="42071"/>
                  <a:pt x="88999" y="45312"/>
                  <a:pt x="81106" y="46299"/>
                </a:cubicBezTo>
                <a:cubicBezTo>
                  <a:pt x="58056" y="49180"/>
                  <a:pt x="34807" y="50157"/>
                  <a:pt x="11658" y="52086"/>
                </a:cubicBezTo>
                <a:cubicBezTo>
                  <a:pt x="7800" y="57873"/>
                  <a:pt x="852" y="62535"/>
                  <a:pt x="84" y="69448"/>
                </a:cubicBezTo>
                <a:cubicBezTo>
                  <a:pt x="-1156" y="80608"/>
                  <a:pt x="11552" y="130054"/>
                  <a:pt x="17446" y="138896"/>
                </a:cubicBezTo>
                <a:cubicBezTo>
                  <a:pt x="21304" y="144683"/>
                  <a:pt x="25909" y="150037"/>
                  <a:pt x="29020" y="156258"/>
                </a:cubicBezTo>
                <a:cubicBezTo>
                  <a:pt x="31748" y="161714"/>
                  <a:pt x="32080" y="168164"/>
                  <a:pt x="34808" y="173620"/>
                </a:cubicBezTo>
                <a:cubicBezTo>
                  <a:pt x="37919" y="179841"/>
                  <a:pt x="43557" y="184626"/>
                  <a:pt x="46382" y="190982"/>
                </a:cubicBezTo>
                <a:cubicBezTo>
                  <a:pt x="51337" y="202131"/>
                  <a:pt x="54099" y="214131"/>
                  <a:pt x="57957" y="225706"/>
                </a:cubicBezTo>
                <a:lnTo>
                  <a:pt x="69532" y="260430"/>
                </a:lnTo>
                <a:lnTo>
                  <a:pt x="75319" y="277792"/>
                </a:lnTo>
                <a:cubicBezTo>
                  <a:pt x="77248" y="283579"/>
                  <a:pt x="75319" y="293225"/>
                  <a:pt x="81106" y="295154"/>
                </a:cubicBezTo>
                <a:lnTo>
                  <a:pt x="115831" y="306729"/>
                </a:lnTo>
                <a:cubicBezTo>
                  <a:pt x="133634" y="300795"/>
                  <a:pt x="141546" y="294968"/>
                  <a:pt x="162129" y="306729"/>
                </a:cubicBezTo>
                <a:cubicBezTo>
                  <a:pt x="168168" y="310180"/>
                  <a:pt x="168786" y="319173"/>
                  <a:pt x="173704" y="324091"/>
                </a:cubicBezTo>
                <a:cubicBezTo>
                  <a:pt x="178622" y="329009"/>
                  <a:pt x="185279" y="331808"/>
                  <a:pt x="191066" y="335666"/>
                </a:cubicBezTo>
                <a:cubicBezTo>
                  <a:pt x="202641" y="331808"/>
                  <a:pt x="217163" y="332718"/>
                  <a:pt x="225790" y="324091"/>
                </a:cubicBezTo>
                <a:cubicBezTo>
                  <a:pt x="248070" y="301811"/>
                  <a:pt x="236342" y="311269"/>
                  <a:pt x="260514" y="295154"/>
                </a:cubicBezTo>
                <a:cubicBezTo>
                  <a:pt x="277876" y="297083"/>
                  <a:pt x="295369" y="298070"/>
                  <a:pt x="312600" y="300942"/>
                </a:cubicBezTo>
                <a:cubicBezTo>
                  <a:pt x="318617" y="301945"/>
                  <a:pt x="323862" y="306729"/>
                  <a:pt x="329962" y="306729"/>
                </a:cubicBezTo>
                <a:cubicBezTo>
                  <a:pt x="341696" y="306729"/>
                  <a:pt x="353111" y="302871"/>
                  <a:pt x="364686" y="300942"/>
                </a:cubicBezTo>
                <a:cubicBezTo>
                  <a:pt x="370473" y="299013"/>
                  <a:pt x="376162" y="296759"/>
                  <a:pt x="382048" y="295154"/>
                </a:cubicBezTo>
                <a:cubicBezTo>
                  <a:pt x="397395" y="290968"/>
                  <a:pt x="428347" y="283580"/>
                  <a:pt x="428347" y="283580"/>
                </a:cubicBezTo>
                <a:cubicBezTo>
                  <a:pt x="430276" y="275863"/>
                  <a:pt x="434795" y="268357"/>
                  <a:pt x="434134" y="260430"/>
                </a:cubicBezTo>
                <a:cubicBezTo>
                  <a:pt x="432813" y="244577"/>
                  <a:pt x="427591" y="229223"/>
                  <a:pt x="422560" y="214131"/>
                </a:cubicBezTo>
                <a:cubicBezTo>
                  <a:pt x="408785" y="172808"/>
                  <a:pt x="417753" y="189559"/>
                  <a:pt x="399410" y="162045"/>
                </a:cubicBezTo>
                <a:cubicBezTo>
                  <a:pt x="391183" y="137363"/>
                  <a:pt x="399410" y="128286"/>
                  <a:pt x="399410" y="121534"/>
                </a:cubicBezTo>
                <a:close/>
              </a:path>
            </a:pathLst>
          </a:custGeom>
          <a:solidFill>
            <a:schemeClr val="accent3">
              <a:alpha val="4902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Helvetica" pitchFamily="2" charset="0"/>
            </a:endParaRPr>
          </a:p>
        </p:txBody>
      </p:sp>
      <p:sp>
        <p:nvSpPr>
          <p:cNvPr id="10" name="Freeform 19">
            <a:extLst>
              <a:ext uri="{FF2B5EF4-FFF2-40B4-BE49-F238E27FC236}">
                <a16:creationId xmlns:a16="http://schemas.microsoft.com/office/drawing/2014/main" id="{58E7FA78-0176-EBFA-5336-89476E71DA06}"/>
              </a:ext>
            </a:extLst>
          </p:cNvPr>
          <p:cNvSpPr/>
          <p:nvPr/>
        </p:nvSpPr>
        <p:spPr>
          <a:xfrm>
            <a:off x="2749251" y="4103874"/>
            <a:ext cx="227554" cy="439857"/>
          </a:xfrm>
          <a:custGeom>
            <a:avLst/>
            <a:gdLst>
              <a:gd name="connsiteX0" fmla="*/ 185195 w 215154"/>
              <a:gd name="connsiteY0" fmla="*/ 93066 h 382433"/>
              <a:gd name="connsiteX1" fmla="*/ 185195 w 215154"/>
              <a:gd name="connsiteY1" fmla="*/ 93066 h 382433"/>
              <a:gd name="connsiteX2" fmla="*/ 162046 w 215154"/>
              <a:gd name="connsiteY2" fmla="*/ 469 h 382433"/>
              <a:gd name="connsiteX3" fmla="*/ 138896 w 215154"/>
              <a:gd name="connsiteY3" fmla="*/ 6256 h 382433"/>
              <a:gd name="connsiteX4" fmla="*/ 127322 w 215154"/>
              <a:gd name="connsiteY4" fmla="*/ 69917 h 382433"/>
              <a:gd name="connsiteX5" fmla="*/ 115747 w 215154"/>
              <a:gd name="connsiteY5" fmla="*/ 116215 h 382433"/>
              <a:gd name="connsiteX6" fmla="*/ 109960 w 215154"/>
              <a:gd name="connsiteY6" fmla="*/ 133577 h 382433"/>
              <a:gd name="connsiteX7" fmla="*/ 81023 w 215154"/>
              <a:gd name="connsiteY7" fmla="*/ 168301 h 382433"/>
              <a:gd name="connsiteX8" fmla="*/ 52086 w 215154"/>
              <a:gd name="connsiteY8" fmla="*/ 220388 h 382433"/>
              <a:gd name="connsiteX9" fmla="*/ 28937 w 215154"/>
              <a:gd name="connsiteY9" fmla="*/ 255112 h 382433"/>
              <a:gd name="connsiteX10" fmla="*/ 17362 w 215154"/>
              <a:gd name="connsiteY10" fmla="*/ 272474 h 382433"/>
              <a:gd name="connsiteX11" fmla="*/ 5787 w 215154"/>
              <a:gd name="connsiteY11" fmla="*/ 307198 h 382433"/>
              <a:gd name="connsiteX12" fmla="*/ 0 w 215154"/>
              <a:gd name="connsiteY12" fmla="*/ 324560 h 382433"/>
              <a:gd name="connsiteX13" fmla="*/ 11575 w 215154"/>
              <a:gd name="connsiteY13" fmla="*/ 359284 h 382433"/>
              <a:gd name="connsiteX14" fmla="*/ 46299 w 215154"/>
              <a:gd name="connsiteY14" fmla="*/ 382433 h 382433"/>
              <a:gd name="connsiteX15" fmla="*/ 75236 w 215154"/>
              <a:gd name="connsiteY15" fmla="*/ 376646 h 382433"/>
              <a:gd name="connsiteX16" fmla="*/ 92598 w 215154"/>
              <a:gd name="connsiteY16" fmla="*/ 324560 h 382433"/>
              <a:gd name="connsiteX17" fmla="*/ 115747 w 215154"/>
              <a:gd name="connsiteY17" fmla="*/ 289836 h 382433"/>
              <a:gd name="connsiteX18" fmla="*/ 144684 w 215154"/>
              <a:gd name="connsiteY18" fmla="*/ 249324 h 382433"/>
              <a:gd name="connsiteX19" fmla="*/ 167833 w 215154"/>
              <a:gd name="connsiteY19" fmla="*/ 220388 h 382433"/>
              <a:gd name="connsiteX20" fmla="*/ 179408 w 215154"/>
              <a:gd name="connsiteY20" fmla="*/ 168301 h 382433"/>
              <a:gd name="connsiteX21" fmla="*/ 190982 w 215154"/>
              <a:gd name="connsiteY21" fmla="*/ 133577 h 382433"/>
              <a:gd name="connsiteX22" fmla="*/ 214132 w 215154"/>
              <a:gd name="connsiteY22" fmla="*/ 98853 h 382433"/>
              <a:gd name="connsiteX23" fmla="*/ 185195 w 215154"/>
              <a:gd name="connsiteY23" fmla="*/ 93066 h 38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15154" h="382433">
                <a:moveTo>
                  <a:pt x="185195" y="93066"/>
                </a:moveTo>
                <a:lnTo>
                  <a:pt x="185195" y="93066"/>
                </a:lnTo>
                <a:cubicBezTo>
                  <a:pt x="184848" y="88557"/>
                  <a:pt x="195219" y="9947"/>
                  <a:pt x="162046" y="469"/>
                </a:cubicBezTo>
                <a:cubicBezTo>
                  <a:pt x="154398" y="-1716"/>
                  <a:pt x="146613" y="4327"/>
                  <a:pt x="138896" y="6256"/>
                </a:cubicBezTo>
                <a:cubicBezTo>
                  <a:pt x="125257" y="47176"/>
                  <a:pt x="141346" y="-4878"/>
                  <a:pt x="127322" y="69917"/>
                </a:cubicBezTo>
                <a:cubicBezTo>
                  <a:pt x="124390" y="85552"/>
                  <a:pt x="120777" y="101124"/>
                  <a:pt x="115747" y="116215"/>
                </a:cubicBezTo>
                <a:cubicBezTo>
                  <a:pt x="113818" y="122002"/>
                  <a:pt x="112688" y="128121"/>
                  <a:pt x="109960" y="133577"/>
                </a:cubicBezTo>
                <a:cubicBezTo>
                  <a:pt x="97552" y="158393"/>
                  <a:pt x="98942" y="145262"/>
                  <a:pt x="81023" y="168301"/>
                </a:cubicBezTo>
                <a:cubicBezTo>
                  <a:pt x="11351" y="257882"/>
                  <a:pt x="81191" y="167999"/>
                  <a:pt x="52086" y="220388"/>
                </a:cubicBezTo>
                <a:cubicBezTo>
                  <a:pt x="45330" y="232548"/>
                  <a:pt x="36653" y="243537"/>
                  <a:pt x="28937" y="255112"/>
                </a:cubicBezTo>
                <a:lnTo>
                  <a:pt x="17362" y="272474"/>
                </a:lnTo>
                <a:lnTo>
                  <a:pt x="5787" y="307198"/>
                </a:lnTo>
                <a:lnTo>
                  <a:pt x="0" y="324560"/>
                </a:lnTo>
                <a:cubicBezTo>
                  <a:pt x="3858" y="336135"/>
                  <a:pt x="1423" y="352516"/>
                  <a:pt x="11575" y="359284"/>
                </a:cubicBezTo>
                <a:lnTo>
                  <a:pt x="46299" y="382433"/>
                </a:lnTo>
                <a:cubicBezTo>
                  <a:pt x="55945" y="380504"/>
                  <a:pt x="68280" y="383602"/>
                  <a:pt x="75236" y="376646"/>
                </a:cubicBezTo>
                <a:cubicBezTo>
                  <a:pt x="92587" y="359295"/>
                  <a:pt x="81028" y="341916"/>
                  <a:pt x="92598" y="324560"/>
                </a:cubicBezTo>
                <a:lnTo>
                  <a:pt x="115747" y="289836"/>
                </a:lnTo>
                <a:cubicBezTo>
                  <a:pt x="128823" y="250607"/>
                  <a:pt x="110355" y="297385"/>
                  <a:pt x="144684" y="249324"/>
                </a:cubicBezTo>
                <a:cubicBezTo>
                  <a:pt x="170096" y="213747"/>
                  <a:pt x="125527" y="248590"/>
                  <a:pt x="167833" y="220388"/>
                </a:cubicBezTo>
                <a:cubicBezTo>
                  <a:pt x="184390" y="170714"/>
                  <a:pt x="159037" y="249784"/>
                  <a:pt x="179408" y="168301"/>
                </a:cubicBezTo>
                <a:cubicBezTo>
                  <a:pt x="182367" y="156465"/>
                  <a:pt x="184214" y="143729"/>
                  <a:pt x="190982" y="133577"/>
                </a:cubicBezTo>
                <a:lnTo>
                  <a:pt x="214132" y="98853"/>
                </a:lnTo>
                <a:cubicBezTo>
                  <a:pt x="221139" y="77831"/>
                  <a:pt x="190018" y="94030"/>
                  <a:pt x="185195" y="93066"/>
                </a:cubicBezTo>
                <a:close/>
              </a:path>
            </a:pathLst>
          </a:custGeom>
          <a:solidFill>
            <a:schemeClr val="accent2">
              <a:alpha val="48627"/>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Helvetica" pitchFamily="2" charset="0"/>
            </a:endParaRPr>
          </a:p>
        </p:txBody>
      </p:sp>
      <p:sp>
        <p:nvSpPr>
          <p:cNvPr id="11" name="Freeform 14">
            <a:extLst>
              <a:ext uri="{FF2B5EF4-FFF2-40B4-BE49-F238E27FC236}">
                <a16:creationId xmlns:a16="http://schemas.microsoft.com/office/drawing/2014/main" id="{8364FF47-6BC2-A8F8-8F64-DC917E02761B}"/>
              </a:ext>
            </a:extLst>
          </p:cNvPr>
          <p:cNvSpPr/>
          <p:nvPr/>
        </p:nvSpPr>
        <p:spPr>
          <a:xfrm>
            <a:off x="1020278" y="4206867"/>
            <a:ext cx="2757638" cy="842211"/>
          </a:xfrm>
          <a:custGeom>
            <a:avLst/>
            <a:gdLst>
              <a:gd name="connsiteX0" fmla="*/ 0 w 2757638"/>
              <a:gd name="connsiteY0" fmla="*/ 731520 h 842211"/>
              <a:gd name="connsiteX1" fmla="*/ 308008 w 2757638"/>
              <a:gd name="connsiteY1" fmla="*/ 731520 h 842211"/>
              <a:gd name="connsiteX2" fmla="*/ 784459 w 2757638"/>
              <a:gd name="connsiteY2" fmla="*/ 702645 h 842211"/>
              <a:gd name="connsiteX3" fmla="*/ 1309036 w 2757638"/>
              <a:gd name="connsiteY3" fmla="*/ 630455 h 842211"/>
              <a:gd name="connsiteX4" fmla="*/ 1544855 w 2757638"/>
              <a:gd name="connsiteY4" fmla="*/ 587142 h 842211"/>
              <a:gd name="connsiteX5" fmla="*/ 1621857 w 2757638"/>
              <a:gd name="connsiteY5" fmla="*/ 524577 h 842211"/>
              <a:gd name="connsiteX6" fmla="*/ 1698859 w 2757638"/>
              <a:gd name="connsiteY6" fmla="*/ 197318 h 842211"/>
              <a:gd name="connsiteX7" fmla="*/ 1819175 w 2757638"/>
              <a:gd name="connsiteY7" fmla="*/ 0 h 842211"/>
              <a:gd name="connsiteX8" fmla="*/ 1684421 w 2757638"/>
              <a:gd name="connsiteY8" fmla="*/ 255070 h 842211"/>
              <a:gd name="connsiteX9" fmla="*/ 1621857 w 2757638"/>
              <a:gd name="connsiteY9" fmla="*/ 481264 h 842211"/>
              <a:gd name="connsiteX10" fmla="*/ 1809549 w 2757638"/>
              <a:gd name="connsiteY10" fmla="*/ 365760 h 842211"/>
              <a:gd name="connsiteX11" fmla="*/ 2271562 w 2757638"/>
              <a:gd name="connsiteY11" fmla="*/ 288758 h 842211"/>
              <a:gd name="connsiteX12" fmla="*/ 2435191 w 2757638"/>
              <a:gd name="connsiteY12" fmla="*/ 197318 h 842211"/>
              <a:gd name="connsiteX13" fmla="*/ 2478505 w 2757638"/>
              <a:gd name="connsiteY13" fmla="*/ 202131 h 842211"/>
              <a:gd name="connsiteX14" fmla="*/ 2411128 w 2757638"/>
              <a:gd name="connsiteY14" fmla="*/ 259883 h 842211"/>
              <a:gd name="connsiteX15" fmla="*/ 1775861 w 2757638"/>
              <a:gd name="connsiteY15" fmla="*/ 399449 h 842211"/>
              <a:gd name="connsiteX16" fmla="*/ 2271562 w 2757638"/>
              <a:gd name="connsiteY16" fmla="*/ 317634 h 842211"/>
              <a:gd name="connsiteX17" fmla="*/ 2574758 w 2757638"/>
              <a:gd name="connsiteY17" fmla="*/ 202131 h 842211"/>
              <a:gd name="connsiteX18" fmla="*/ 2632509 w 2757638"/>
              <a:gd name="connsiteY18" fmla="*/ 163630 h 842211"/>
              <a:gd name="connsiteX19" fmla="*/ 2584383 w 2757638"/>
              <a:gd name="connsiteY19" fmla="*/ 226194 h 842211"/>
              <a:gd name="connsiteX20" fmla="*/ 2334126 w 2757638"/>
              <a:gd name="connsiteY20" fmla="*/ 332072 h 842211"/>
              <a:gd name="connsiteX21" fmla="*/ 1795111 w 2757638"/>
              <a:gd name="connsiteY21" fmla="*/ 404262 h 842211"/>
              <a:gd name="connsiteX22" fmla="*/ 2286000 w 2757638"/>
              <a:gd name="connsiteY22" fmla="*/ 336885 h 842211"/>
              <a:gd name="connsiteX23" fmla="*/ 2401503 w 2757638"/>
              <a:gd name="connsiteY23" fmla="*/ 308009 h 842211"/>
              <a:gd name="connsiteX24" fmla="*/ 2497756 w 2757638"/>
              <a:gd name="connsiteY24" fmla="*/ 308009 h 842211"/>
              <a:gd name="connsiteX25" fmla="*/ 2738387 w 2757638"/>
              <a:gd name="connsiteY25" fmla="*/ 173255 h 842211"/>
              <a:gd name="connsiteX26" fmla="*/ 2757638 w 2757638"/>
              <a:gd name="connsiteY26" fmla="*/ 173255 h 842211"/>
              <a:gd name="connsiteX27" fmla="*/ 2709511 w 2757638"/>
              <a:gd name="connsiteY27" fmla="*/ 226194 h 842211"/>
              <a:gd name="connsiteX28" fmla="*/ 2507381 w 2757638"/>
              <a:gd name="connsiteY28" fmla="*/ 332072 h 842211"/>
              <a:gd name="connsiteX29" fmla="*/ 2314876 w 2757638"/>
              <a:gd name="connsiteY29" fmla="*/ 351323 h 842211"/>
              <a:gd name="connsiteX30" fmla="*/ 1862488 w 2757638"/>
              <a:gd name="connsiteY30" fmla="*/ 413887 h 842211"/>
              <a:gd name="connsiteX31" fmla="*/ 1775861 w 2757638"/>
              <a:gd name="connsiteY31" fmla="*/ 418699 h 842211"/>
              <a:gd name="connsiteX32" fmla="*/ 1645920 w 2757638"/>
              <a:gd name="connsiteY32" fmla="*/ 500514 h 842211"/>
              <a:gd name="connsiteX33" fmla="*/ 1674796 w 2757638"/>
              <a:gd name="connsiteY33" fmla="*/ 553453 h 842211"/>
              <a:gd name="connsiteX34" fmla="*/ 1540042 w 2757638"/>
              <a:gd name="connsiteY34" fmla="*/ 664144 h 842211"/>
              <a:gd name="connsiteX35" fmla="*/ 856648 w 2757638"/>
              <a:gd name="connsiteY35" fmla="*/ 794085 h 842211"/>
              <a:gd name="connsiteX36" fmla="*/ 4813 w 2757638"/>
              <a:gd name="connsiteY36" fmla="*/ 842211 h 842211"/>
              <a:gd name="connsiteX37" fmla="*/ 0 w 2757638"/>
              <a:gd name="connsiteY37" fmla="*/ 731520 h 842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757638" h="842211">
                <a:moveTo>
                  <a:pt x="0" y="731520"/>
                </a:moveTo>
                <a:lnTo>
                  <a:pt x="308008" y="731520"/>
                </a:lnTo>
                <a:lnTo>
                  <a:pt x="784459" y="702645"/>
                </a:lnTo>
                <a:lnTo>
                  <a:pt x="1309036" y="630455"/>
                </a:lnTo>
                <a:lnTo>
                  <a:pt x="1544855" y="587142"/>
                </a:lnTo>
                <a:lnTo>
                  <a:pt x="1621857" y="524577"/>
                </a:lnTo>
                <a:lnTo>
                  <a:pt x="1698859" y="197318"/>
                </a:lnTo>
                <a:lnTo>
                  <a:pt x="1819175" y="0"/>
                </a:lnTo>
                <a:lnTo>
                  <a:pt x="1684421" y="255070"/>
                </a:lnTo>
                <a:lnTo>
                  <a:pt x="1621857" y="481264"/>
                </a:lnTo>
                <a:lnTo>
                  <a:pt x="1809549" y="365760"/>
                </a:lnTo>
                <a:lnTo>
                  <a:pt x="2271562" y="288758"/>
                </a:lnTo>
                <a:lnTo>
                  <a:pt x="2435191" y="197318"/>
                </a:lnTo>
                <a:lnTo>
                  <a:pt x="2478505" y="202131"/>
                </a:lnTo>
                <a:lnTo>
                  <a:pt x="2411128" y="259883"/>
                </a:lnTo>
                <a:lnTo>
                  <a:pt x="1775861" y="399449"/>
                </a:lnTo>
                <a:lnTo>
                  <a:pt x="2271562" y="317634"/>
                </a:lnTo>
                <a:lnTo>
                  <a:pt x="2574758" y="202131"/>
                </a:lnTo>
                <a:lnTo>
                  <a:pt x="2632509" y="163630"/>
                </a:lnTo>
                <a:lnTo>
                  <a:pt x="2584383" y="226194"/>
                </a:lnTo>
                <a:lnTo>
                  <a:pt x="2334126" y="332072"/>
                </a:lnTo>
                <a:lnTo>
                  <a:pt x="1795111" y="404262"/>
                </a:lnTo>
                <a:lnTo>
                  <a:pt x="2286000" y="336885"/>
                </a:lnTo>
                <a:lnTo>
                  <a:pt x="2401503" y="308009"/>
                </a:lnTo>
                <a:lnTo>
                  <a:pt x="2497756" y="308009"/>
                </a:lnTo>
                <a:lnTo>
                  <a:pt x="2738387" y="173255"/>
                </a:lnTo>
                <a:lnTo>
                  <a:pt x="2757638" y="173255"/>
                </a:lnTo>
                <a:lnTo>
                  <a:pt x="2709511" y="226194"/>
                </a:lnTo>
                <a:lnTo>
                  <a:pt x="2507381" y="332072"/>
                </a:lnTo>
                <a:lnTo>
                  <a:pt x="2314876" y="351323"/>
                </a:lnTo>
                <a:lnTo>
                  <a:pt x="1862488" y="413887"/>
                </a:lnTo>
                <a:lnTo>
                  <a:pt x="1775861" y="418699"/>
                </a:lnTo>
                <a:lnTo>
                  <a:pt x="1645920" y="500514"/>
                </a:lnTo>
                <a:lnTo>
                  <a:pt x="1674796" y="553453"/>
                </a:lnTo>
                <a:lnTo>
                  <a:pt x="1540042" y="664144"/>
                </a:lnTo>
                <a:lnTo>
                  <a:pt x="856648" y="794085"/>
                </a:lnTo>
                <a:lnTo>
                  <a:pt x="4813" y="842211"/>
                </a:lnTo>
                <a:lnTo>
                  <a:pt x="0" y="731520"/>
                </a:lnTo>
                <a:close/>
              </a:path>
            </a:pathLst>
          </a:custGeom>
          <a:solidFill>
            <a:srgbClr val="B74919">
              <a:alpha val="51373"/>
            </a:srgb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Freeform 15">
            <a:extLst>
              <a:ext uri="{FF2B5EF4-FFF2-40B4-BE49-F238E27FC236}">
                <a16:creationId xmlns:a16="http://schemas.microsoft.com/office/drawing/2014/main" id="{45F26E0C-FE79-2B6C-AF06-453F816EF70B}"/>
              </a:ext>
            </a:extLst>
          </p:cNvPr>
          <p:cNvSpPr/>
          <p:nvPr/>
        </p:nvSpPr>
        <p:spPr>
          <a:xfrm>
            <a:off x="4427621" y="2642762"/>
            <a:ext cx="678581" cy="2098308"/>
          </a:xfrm>
          <a:custGeom>
            <a:avLst/>
            <a:gdLst>
              <a:gd name="connsiteX0" fmla="*/ 0 w 678581"/>
              <a:gd name="connsiteY0" fmla="*/ 0 h 2098308"/>
              <a:gd name="connsiteX1" fmla="*/ 158817 w 678581"/>
              <a:gd name="connsiteY1" fmla="*/ 4813 h 2098308"/>
              <a:gd name="connsiteX2" fmla="*/ 226194 w 678581"/>
              <a:gd name="connsiteY2" fmla="*/ 48127 h 2098308"/>
              <a:gd name="connsiteX3" fmla="*/ 283945 w 678581"/>
              <a:gd name="connsiteY3" fmla="*/ 139567 h 2098308"/>
              <a:gd name="connsiteX4" fmla="*/ 360947 w 678581"/>
              <a:gd name="connsiteY4" fmla="*/ 283945 h 2098308"/>
              <a:gd name="connsiteX5" fmla="*/ 413886 w 678581"/>
              <a:gd name="connsiteY5" fmla="*/ 389823 h 2098308"/>
              <a:gd name="connsiteX6" fmla="*/ 505326 w 678581"/>
              <a:gd name="connsiteY6" fmla="*/ 567891 h 2098308"/>
              <a:gd name="connsiteX7" fmla="*/ 654518 w 678581"/>
              <a:gd name="connsiteY7" fmla="*/ 707457 h 2098308"/>
              <a:gd name="connsiteX8" fmla="*/ 678581 w 678581"/>
              <a:gd name="connsiteY8" fmla="*/ 1005840 h 2098308"/>
              <a:gd name="connsiteX9" fmla="*/ 640080 w 678581"/>
              <a:gd name="connsiteY9" fmla="*/ 1174282 h 2098308"/>
              <a:gd name="connsiteX10" fmla="*/ 611204 w 678581"/>
              <a:gd name="connsiteY10" fmla="*/ 1294598 h 2098308"/>
              <a:gd name="connsiteX11" fmla="*/ 625642 w 678581"/>
              <a:gd name="connsiteY11" fmla="*/ 1376413 h 2098308"/>
              <a:gd name="connsiteX12" fmla="*/ 668956 w 678581"/>
              <a:gd name="connsiteY12" fmla="*/ 1472665 h 2098308"/>
              <a:gd name="connsiteX13" fmla="*/ 678581 w 678581"/>
              <a:gd name="connsiteY13" fmla="*/ 1645920 h 2098308"/>
              <a:gd name="connsiteX14" fmla="*/ 678581 w 678581"/>
              <a:gd name="connsiteY14" fmla="*/ 1761423 h 2098308"/>
              <a:gd name="connsiteX15" fmla="*/ 635267 w 678581"/>
              <a:gd name="connsiteY15" fmla="*/ 1900990 h 2098308"/>
              <a:gd name="connsiteX16" fmla="*/ 577516 w 678581"/>
              <a:gd name="connsiteY16" fmla="*/ 2006868 h 2098308"/>
              <a:gd name="connsiteX17" fmla="*/ 370573 w 678581"/>
              <a:gd name="connsiteY17" fmla="*/ 2098308 h 2098308"/>
              <a:gd name="connsiteX18" fmla="*/ 327259 w 678581"/>
              <a:gd name="connsiteY18" fmla="*/ 1973179 h 2098308"/>
              <a:gd name="connsiteX19" fmla="*/ 466825 w 678581"/>
              <a:gd name="connsiteY19" fmla="*/ 1848051 h 2098308"/>
              <a:gd name="connsiteX20" fmla="*/ 534202 w 678581"/>
              <a:gd name="connsiteY20" fmla="*/ 1684421 h 2098308"/>
              <a:gd name="connsiteX21" fmla="*/ 558265 w 678581"/>
              <a:gd name="connsiteY21" fmla="*/ 1540042 h 2098308"/>
              <a:gd name="connsiteX22" fmla="*/ 558265 w 678581"/>
              <a:gd name="connsiteY22" fmla="*/ 1414914 h 2098308"/>
              <a:gd name="connsiteX23" fmla="*/ 543827 w 678581"/>
              <a:gd name="connsiteY23" fmla="*/ 1318661 h 2098308"/>
              <a:gd name="connsiteX24" fmla="*/ 543827 w 678581"/>
              <a:gd name="connsiteY24" fmla="*/ 1260910 h 2098308"/>
              <a:gd name="connsiteX25" fmla="*/ 534202 w 678581"/>
              <a:gd name="connsiteY25" fmla="*/ 1140594 h 2098308"/>
              <a:gd name="connsiteX26" fmla="*/ 558265 w 678581"/>
              <a:gd name="connsiteY26" fmla="*/ 1025091 h 2098308"/>
              <a:gd name="connsiteX27" fmla="*/ 582328 w 678581"/>
              <a:gd name="connsiteY27" fmla="*/ 904775 h 2098308"/>
              <a:gd name="connsiteX28" fmla="*/ 572703 w 678581"/>
              <a:gd name="connsiteY28" fmla="*/ 808522 h 2098308"/>
              <a:gd name="connsiteX29" fmla="*/ 543827 w 678581"/>
              <a:gd name="connsiteY29" fmla="*/ 741145 h 2098308"/>
              <a:gd name="connsiteX30" fmla="*/ 462013 w 678581"/>
              <a:gd name="connsiteY30" fmla="*/ 678581 h 2098308"/>
              <a:gd name="connsiteX31" fmla="*/ 341697 w 678581"/>
              <a:gd name="connsiteY31" fmla="*/ 490889 h 2098308"/>
              <a:gd name="connsiteX32" fmla="*/ 293571 w 678581"/>
              <a:gd name="connsiteY32" fmla="*/ 370573 h 2098308"/>
              <a:gd name="connsiteX33" fmla="*/ 235819 w 678581"/>
              <a:gd name="connsiteY33" fmla="*/ 255070 h 2098308"/>
              <a:gd name="connsiteX34" fmla="*/ 144379 w 678581"/>
              <a:gd name="connsiteY34" fmla="*/ 120316 h 2098308"/>
              <a:gd name="connsiteX35" fmla="*/ 0 w 678581"/>
              <a:gd name="connsiteY35" fmla="*/ 0 h 2098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78581" h="2098308">
                <a:moveTo>
                  <a:pt x="0" y="0"/>
                </a:moveTo>
                <a:lnTo>
                  <a:pt x="158817" y="4813"/>
                </a:lnTo>
                <a:lnTo>
                  <a:pt x="226194" y="48127"/>
                </a:lnTo>
                <a:lnTo>
                  <a:pt x="283945" y="139567"/>
                </a:lnTo>
                <a:lnTo>
                  <a:pt x="360947" y="283945"/>
                </a:lnTo>
                <a:lnTo>
                  <a:pt x="413886" y="389823"/>
                </a:lnTo>
                <a:lnTo>
                  <a:pt x="505326" y="567891"/>
                </a:lnTo>
                <a:lnTo>
                  <a:pt x="654518" y="707457"/>
                </a:lnTo>
                <a:lnTo>
                  <a:pt x="678581" y="1005840"/>
                </a:lnTo>
                <a:lnTo>
                  <a:pt x="640080" y="1174282"/>
                </a:lnTo>
                <a:lnTo>
                  <a:pt x="611204" y="1294598"/>
                </a:lnTo>
                <a:lnTo>
                  <a:pt x="625642" y="1376413"/>
                </a:lnTo>
                <a:lnTo>
                  <a:pt x="668956" y="1472665"/>
                </a:lnTo>
                <a:lnTo>
                  <a:pt x="678581" y="1645920"/>
                </a:lnTo>
                <a:lnTo>
                  <a:pt x="678581" y="1761423"/>
                </a:lnTo>
                <a:lnTo>
                  <a:pt x="635267" y="1900990"/>
                </a:lnTo>
                <a:lnTo>
                  <a:pt x="577516" y="2006868"/>
                </a:lnTo>
                <a:lnTo>
                  <a:pt x="370573" y="2098308"/>
                </a:lnTo>
                <a:lnTo>
                  <a:pt x="327259" y="1973179"/>
                </a:lnTo>
                <a:lnTo>
                  <a:pt x="466825" y="1848051"/>
                </a:lnTo>
                <a:lnTo>
                  <a:pt x="534202" y="1684421"/>
                </a:lnTo>
                <a:lnTo>
                  <a:pt x="558265" y="1540042"/>
                </a:lnTo>
                <a:lnTo>
                  <a:pt x="558265" y="1414914"/>
                </a:lnTo>
                <a:lnTo>
                  <a:pt x="543827" y="1318661"/>
                </a:lnTo>
                <a:lnTo>
                  <a:pt x="543827" y="1260910"/>
                </a:lnTo>
                <a:lnTo>
                  <a:pt x="534202" y="1140594"/>
                </a:lnTo>
                <a:lnTo>
                  <a:pt x="558265" y="1025091"/>
                </a:lnTo>
                <a:lnTo>
                  <a:pt x="582328" y="904775"/>
                </a:lnTo>
                <a:lnTo>
                  <a:pt x="572703" y="808522"/>
                </a:lnTo>
                <a:lnTo>
                  <a:pt x="543827" y="741145"/>
                </a:lnTo>
                <a:lnTo>
                  <a:pt x="462013" y="678581"/>
                </a:lnTo>
                <a:lnTo>
                  <a:pt x="341697" y="490889"/>
                </a:lnTo>
                <a:lnTo>
                  <a:pt x="293571" y="370573"/>
                </a:lnTo>
                <a:lnTo>
                  <a:pt x="235819" y="255070"/>
                </a:lnTo>
                <a:lnTo>
                  <a:pt x="144379" y="120316"/>
                </a:lnTo>
                <a:lnTo>
                  <a:pt x="0" y="0"/>
                </a:lnTo>
                <a:close/>
              </a:path>
            </a:pathLst>
          </a:custGeom>
          <a:solidFill>
            <a:srgbClr val="DEBD1B">
              <a:alpha val="50000"/>
            </a:srgb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0AC0E7A-CF25-9050-F896-3A46E9F1AC86}"/>
              </a:ext>
            </a:extLst>
          </p:cNvPr>
          <p:cNvSpPr/>
          <p:nvPr/>
        </p:nvSpPr>
        <p:spPr>
          <a:xfrm>
            <a:off x="2137410" y="3634740"/>
            <a:ext cx="1229961" cy="1531620"/>
          </a:xfrm>
          <a:prstGeom prst="ellipse">
            <a:avLst/>
          </a:prstGeom>
          <a:noFill/>
          <a:ln w="76200" cap="flat" cmpd="sng" algn="ctr">
            <a:solidFill>
              <a:srgbClr val="FFFF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Tree>
    <p:extLst>
      <p:ext uri="{BB962C8B-B14F-4D97-AF65-F5344CB8AC3E}">
        <p14:creationId xmlns:p14="http://schemas.microsoft.com/office/powerpoint/2010/main" val="402904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F81CBA-543C-2820-96B5-52B8D7C8FA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6A3510-9927-CF3C-7B6B-475199DF19B9}"/>
              </a:ext>
            </a:extLst>
          </p:cNvPr>
          <p:cNvSpPr>
            <a:spLocks noGrp="1"/>
          </p:cNvSpPr>
          <p:nvPr>
            <p:ph type="title"/>
          </p:nvPr>
        </p:nvSpPr>
        <p:spPr>
          <a:xfrm>
            <a:off x="1261872" y="365760"/>
            <a:ext cx="9692640" cy="914400"/>
          </a:xfrm>
        </p:spPr>
        <p:txBody>
          <a:bodyPr/>
          <a:lstStyle/>
          <a:p>
            <a:r>
              <a:rPr lang="en-US" dirty="0"/>
              <a:t>Introduction</a:t>
            </a:r>
          </a:p>
        </p:txBody>
      </p:sp>
      <p:pic>
        <p:nvPicPr>
          <p:cNvPr id="1026" name="Picture 2">
            <a:extLst>
              <a:ext uri="{FF2B5EF4-FFF2-40B4-BE49-F238E27FC236}">
                <a16:creationId xmlns:a16="http://schemas.microsoft.com/office/drawing/2014/main" id="{20308599-E0E1-76E6-24F0-A057D34CC1B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3560" y="1804338"/>
            <a:ext cx="4051273" cy="468790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EF2FB02-76C5-48E2-AC57-F811A7D78C6F}"/>
              </a:ext>
            </a:extLst>
          </p:cNvPr>
          <p:cNvSpPr txBox="1"/>
          <p:nvPr/>
        </p:nvSpPr>
        <p:spPr>
          <a:xfrm>
            <a:off x="3251200" y="6488668"/>
            <a:ext cx="1803400" cy="369332"/>
          </a:xfrm>
          <a:prstGeom prst="rect">
            <a:avLst/>
          </a:prstGeom>
          <a:noFill/>
        </p:spPr>
        <p:txBody>
          <a:bodyPr wrap="square" rtlCol="0">
            <a:spAutoFit/>
          </a:bodyPr>
          <a:lstStyle/>
          <a:p>
            <a:r>
              <a:rPr lang="en-US" dirty="0"/>
              <a:t>Ryan, 2000</a:t>
            </a:r>
          </a:p>
        </p:txBody>
      </p:sp>
      <p:pic>
        <p:nvPicPr>
          <p:cNvPr id="5" name="Picture 2">
            <a:extLst>
              <a:ext uri="{FF2B5EF4-FFF2-40B4-BE49-F238E27FC236}">
                <a16:creationId xmlns:a16="http://schemas.microsoft.com/office/drawing/2014/main" id="{274C5F26-D752-0396-B4BC-0BE6B0CAA6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414" t="57955" r="56489" b="25899"/>
          <a:stretch/>
        </p:blipFill>
        <p:spPr bwMode="auto">
          <a:xfrm>
            <a:off x="3017062" y="3000963"/>
            <a:ext cx="2595780" cy="1559560"/>
          </a:xfrm>
          <a:prstGeom prst="rect">
            <a:avLst/>
          </a:prstGeom>
          <a:solidFill>
            <a:srgbClr val="FFFFFF">
              <a:shade val="85000"/>
            </a:srgbClr>
          </a:solidFill>
          <a:ln w="88900" cap="sq">
            <a:solidFill>
              <a:srgbClr val="5876A6"/>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Rectangle 5">
            <a:extLst>
              <a:ext uri="{FF2B5EF4-FFF2-40B4-BE49-F238E27FC236}">
                <a16:creationId xmlns:a16="http://schemas.microsoft.com/office/drawing/2014/main" id="{7F6E376C-4866-F951-2235-CB22CB449F89}"/>
              </a:ext>
            </a:extLst>
          </p:cNvPr>
          <p:cNvSpPr/>
          <p:nvPr/>
        </p:nvSpPr>
        <p:spPr>
          <a:xfrm>
            <a:off x="1061720" y="4673600"/>
            <a:ext cx="1239520" cy="533400"/>
          </a:xfrm>
          <a:prstGeom prst="rect">
            <a:avLst/>
          </a:prstGeom>
          <a:noFill/>
          <a:ln w="76200" cap="flat" cmpd="sng" algn="ctr">
            <a:solidFill>
              <a:srgbClr val="5876A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pic>
        <p:nvPicPr>
          <p:cNvPr id="8" name="Picture 7">
            <a:extLst>
              <a:ext uri="{FF2B5EF4-FFF2-40B4-BE49-F238E27FC236}">
                <a16:creationId xmlns:a16="http://schemas.microsoft.com/office/drawing/2014/main" id="{64BA6A20-6EBE-CB18-E89C-A09F25784913}"/>
              </a:ext>
            </a:extLst>
          </p:cNvPr>
          <p:cNvPicPr>
            <a:picLocks noChangeAspect="1"/>
          </p:cNvPicPr>
          <p:nvPr/>
        </p:nvPicPr>
        <p:blipFill>
          <a:blip r:embed="rId3"/>
          <a:stretch>
            <a:fillRect/>
          </a:stretch>
        </p:blipFill>
        <p:spPr>
          <a:xfrm>
            <a:off x="5930934" y="1734987"/>
            <a:ext cx="3804005" cy="4784725"/>
          </a:xfrm>
          <a:prstGeom prst="rect">
            <a:avLst/>
          </a:prstGeom>
        </p:spPr>
      </p:pic>
      <p:pic>
        <p:nvPicPr>
          <p:cNvPr id="9" name="Picture 8">
            <a:extLst>
              <a:ext uri="{FF2B5EF4-FFF2-40B4-BE49-F238E27FC236}">
                <a16:creationId xmlns:a16="http://schemas.microsoft.com/office/drawing/2014/main" id="{D2E583E6-73A5-E4D0-F7B2-CCD799BEBD0D}"/>
              </a:ext>
            </a:extLst>
          </p:cNvPr>
          <p:cNvPicPr>
            <a:picLocks noChangeAspect="1"/>
          </p:cNvPicPr>
          <p:nvPr/>
        </p:nvPicPr>
        <p:blipFill>
          <a:blip r:embed="rId3"/>
          <a:srcRect l="43748" t="62066" r="42189" b="17307"/>
          <a:stretch/>
        </p:blipFill>
        <p:spPr>
          <a:xfrm>
            <a:off x="7595118" y="4673600"/>
            <a:ext cx="534955" cy="986971"/>
          </a:xfrm>
          <a:prstGeom prst="rect">
            <a:avLst/>
          </a:prstGeom>
          <a:solidFill>
            <a:srgbClr val="FFFFFF">
              <a:shade val="85000"/>
            </a:srgbClr>
          </a:solidFill>
          <a:ln w="88900" cap="sq">
            <a:solidFill>
              <a:srgbClr val="D56E79"/>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a:extLst>
              <a:ext uri="{FF2B5EF4-FFF2-40B4-BE49-F238E27FC236}">
                <a16:creationId xmlns:a16="http://schemas.microsoft.com/office/drawing/2014/main" id="{ECE010BA-EF14-68F1-8719-D186C1B867E4}"/>
              </a:ext>
            </a:extLst>
          </p:cNvPr>
          <p:cNvPicPr>
            <a:picLocks noChangeAspect="1"/>
          </p:cNvPicPr>
          <p:nvPr/>
        </p:nvPicPr>
        <p:blipFill>
          <a:blip r:embed="rId3"/>
          <a:srcRect l="43748" t="62066" r="42189" b="17307"/>
          <a:stretch/>
        </p:blipFill>
        <p:spPr>
          <a:xfrm>
            <a:off x="10099057" y="2460249"/>
            <a:ext cx="1439800" cy="2656374"/>
          </a:xfrm>
          <a:prstGeom prst="rect">
            <a:avLst/>
          </a:prstGeom>
          <a:solidFill>
            <a:srgbClr val="FFFFFF">
              <a:shade val="85000"/>
            </a:srgbClr>
          </a:solidFill>
          <a:ln w="88900" cap="sq">
            <a:solidFill>
              <a:srgbClr val="D56E79"/>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extBox 10">
            <a:extLst>
              <a:ext uri="{FF2B5EF4-FFF2-40B4-BE49-F238E27FC236}">
                <a16:creationId xmlns:a16="http://schemas.microsoft.com/office/drawing/2014/main" id="{D74D96F4-C693-868E-D134-1432A79D7749}"/>
              </a:ext>
            </a:extLst>
          </p:cNvPr>
          <p:cNvSpPr txBox="1"/>
          <p:nvPr/>
        </p:nvSpPr>
        <p:spPr>
          <a:xfrm>
            <a:off x="7988042" y="6488668"/>
            <a:ext cx="3102947" cy="369332"/>
          </a:xfrm>
          <a:prstGeom prst="rect">
            <a:avLst/>
          </a:prstGeom>
          <a:noFill/>
        </p:spPr>
        <p:txBody>
          <a:bodyPr wrap="square" rtlCol="0">
            <a:spAutoFit/>
          </a:bodyPr>
          <a:lstStyle/>
          <a:p>
            <a:r>
              <a:rPr lang="en-US" dirty="0"/>
              <a:t>Liberman &amp; Kujawa, 2017</a:t>
            </a:r>
          </a:p>
        </p:txBody>
      </p:sp>
      <p:sp>
        <p:nvSpPr>
          <p:cNvPr id="13" name="TextBox 12">
            <a:extLst>
              <a:ext uri="{FF2B5EF4-FFF2-40B4-BE49-F238E27FC236}">
                <a16:creationId xmlns:a16="http://schemas.microsoft.com/office/drawing/2014/main" id="{439CAA32-A693-C712-E643-7A67CDD6573D}"/>
              </a:ext>
            </a:extLst>
          </p:cNvPr>
          <p:cNvSpPr txBox="1"/>
          <p:nvPr/>
        </p:nvSpPr>
        <p:spPr>
          <a:xfrm>
            <a:off x="333463" y="1357583"/>
            <a:ext cx="6102990" cy="369332"/>
          </a:xfrm>
          <a:prstGeom prst="rect">
            <a:avLst/>
          </a:prstGeom>
          <a:noFill/>
        </p:spPr>
        <p:txBody>
          <a:bodyPr wrap="square">
            <a:spAutoFit/>
          </a:bodyPr>
          <a:lstStyle/>
          <a:p>
            <a:pPr lvl="1"/>
            <a:r>
              <a:rPr lang="en-US" sz="1800" b="1" dirty="0">
                <a:solidFill>
                  <a:srgbClr val="5876A6"/>
                </a:solidFill>
              </a:rPr>
              <a:t>Inner Hair Cell Dysfunction</a:t>
            </a:r>
          </a:p>
        </p:txBody>
      </p:sp>
      <p:sp>
        <p:nvSpPr>
          <p:cNvPr id="15" name="TextBox 14">
            <a:extLst>
              <a:ext uri="{FF2B5EF4-FFF2-40B4-BE49-F238E27FC236}">
                <a16:creationId xmlns:a16="http://schemas.microsoft.com/office/drawing/2014/main" id="{F93C6313-A8BC-C283-4DC5-3D5BDC7B040F}"/>
              </a:ext>
            </a:extLst>
          </p:cNvPr>
          <p:cNvSpPr txBox="1"/>
          <p:nvPr/>
        </p:nvSpPr>
        <p:spPr>
          <a:xfrm>
            <a:off x="5930934" y="1348350"/>
            <a:ext cx="6102990" cy="369332"/>
          </a:xfrm>
          <a:prstGeom prst="rect">
            <a:avLst/>
          </a:prstGeom>
          <a:noFill/>
        </p:spPr>
        <p:txBody>
          <a:bodyPr wrap="square">
            <a:spAutoFit/>
          </a:bodyPr>
          <a:lstStyle/>
          <a:p>
            <a:pPr lvl="1"/>
            <a:r>
              <a:rPr lang="en-US" sz="1800" b="1" dirty="0">
                <a:solidFill>
                  <a:srgbClr val="D56E79"/>
                </a:solidFill>
              </a:rPr>
              <a:t>Cochlear Synaptopathy</a:t>
            </a:r>
          </a:p>
        </p:txBody>
      </p:sp>
    </p:spTree>
    <p:extLst>
      <p:ext uri="{BB962C8B-B14F-4D97-AF65-F5344CB8AC3E}">
        <p14:creationId xmlns:p14="http://schemas.microsoft.com/office/powerpoint/2010/main" val="351396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12408-6811-3D2D-8A59-B4F1FAF063FC}"/>
              </a:ext>
            </a:extLst>
          </p:cNvPr>
          <p:cNvSpPr>
            <a:spLocks noGrp="1"/>
          </p:cNvSpPr>
          <p:nvPr>
            <p:ph type="title"/>
          </p:nvPr>
        </p:nvSpPr>
        <p:spPr/>
        <p:txBody>
          <a:bodyPr/>
          <a:lstStyle/>
          <a:p>
            <a:r>
              <a:rPr lang="en-US" dirty="0"/>
              <a:t>Introduction – Data Description</a:t>
            </a:r>
          </a:p>
        </p:txBody>
      </p:sp>
      <p:sp>
        <p:nvSpPr>
          <p:cNvPr id="3" name="Content Placeholder 2">
            <a:extLst>
              <a:ext uri="{FF2B5EF4-FFF2-40B4-BE49-F238E27FC236}">
                <a16:creationId xmlns:a16="http://schemas.microsoft.com/office/drawing/2014/main" id="{D3D4484E-20B8-80C2-E4CD-565BACF54D29}"/>
              </a:ext>
            </a:extLst>
          </p:cNvPr>
          <p:cNvSpPr>
            <a:spLocks noGrp="1"/>
          </p:cNvSpPr>
          <p:nvPr>
            <p:ph idx="1"/>
          </p:nvPr>
        </p:nvSpPr>
        <p:spPr/>
        <p:txBody>
          <a:bodyPr>
            <a:normAutofit lnSpcReduction="10000"/>
          </a:bodyPr>
          <a:lstStyle/>
          <a:p>
            <a:r>
              <a:rPr lang="en-US" sz="2800" dirty="0"/>
              <a:t>Chinchillas (n=16)</a:t>
            </a:r>
          </a:p>
          <a:p>
            <a:r>
              <a:rPr lang="en-US" sz="2800" u="sng" dirty="0"/>
              <a:t>2 exposure groups </a:t>
            </a:r>
          </a:p>
          <a:p>
            <a:pPr lvl="1"/>
            <a:r>
              <a:rPr lang="en-US" sz="2400" dirty="0">
                <a:solidFill>
                  <a:srgbClr val="5876A6"/>
                </a:solidFill>
              </a:rPr>
              <a:t>Inner hair cell (IHC) damage – CA </a:t>
            </a:r>
          </a:p>
          <a:p>
            <a:pPr lvl="1"/>
            <a:r>
              <a:rPr lang="en-US" sz="2400" dirty="0" err="1">
                <a:solidFill>
                  <a:srgbClr val="D56E79"/>
                </a:solidFill>
              </a:rPr>
              <a:t>Cochear</a:t>
            </a:r>
            <a:r>
              <a:rPr lang="en-US" sz="2400" dirty="0">
                <a:solidFill>
                  <a:srgbClr val="D56E79"/>
                </a:solidFill>
              </a:rPr>
              <a:t> synaptopathy – TTS </a:t>
            </a:r>
          </a:p>
          <a:p>
            <a:r>
              <a:rPr lang="en-US" sz="2600" u="sng" dirty="0"/>
              <a:t>4 biomarkers</a:t>
            </a:r>
          </a:p>
          <a:p>
            <a:pPr lvl="1"/>
            <a:r>
              <a:rPr lang="en-US" sz="2400" dirty="0"/>
              <a:t>Auditory Brainstem Response (ABR) – hearing test (shouldn’t be affected)</a:t>
            </a:r>
          </a:p>
          <a:p>
            <a:pPr lvl="1"/>
            <a:r>
              <a:rPr lang="en-US" sz="2400" dirty="0"/>
              <a:t>DPOAE – outer hair cells (shouldn’t be affected)</a:t>
            </a:r>
          </a:p>
          <a:p>
            <a:pPr lvl="1"/>
            <a:r>
              <a:rPr lang="en-US" sz="2400" dirty="0"/>
              <a:t>Middle Ear Muscle Reflex (MEMR) – TTS (and CA?)</a:t>
            </a:r>
          </a:p>
          <a:p>
            <a:pPr lvl="1"/>
            <a:r>
              <a:rPr lang="en-US" sz="2400" dirty="0"/>
              <a:t>Envelope Following Response to RAM – TTS (and CA?)</a:t>
            </a:r>
          </a:p>
        </p:txBody>
      </p:sp>
    </p:spTree>
    <p:extLst>
      <p:ext uri="{BB962C8B-B14F-4D97-AF65-F5344CB8AC3E}">
        <p14:creationId xmlns:p14="http://schemas.microsoft.com/office/powerpoint/2010/main" val="1095138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EFC36-4615-BAE9-D81A-D21B40255742}"/>
              </a:ext>
            </a:extLst>
          </p:cNvPr>
          <p:cNvSpPr>
            <a:spLocks noGrp="1"/>
          </p:cNvSpPr>
          <p:nvPr>
            <p:ph type="title"/>
          </p:nvPr>
        </p:nvSpPr>
        <p:spPr/>
        <p:txBody>
          <a:bodyPr/>
          <a:lstStyle/>
          <a:p>
            <a:r>
              <a:rPr lang="en-US" dirty="0"/>
              <a:t>Methods – Data Processing</a:t>
            </a:r>
          </a:p>
        </p:txBody>
      </p:sp>
      <p:graphicFrame>
        <p:nvGraphicFramePr>
          <p:cNvPr id="4" name="Diagram 3">
            <a:extLst>
              <a:ext uri="{FF2B5EF4-FFF2-40B4-BE49-F238E27FC236}">
                <a16:creationId xmlns:a16="http://schemas.microsoft.com/office/drawing/2014/main" id="{4B995681-EC8F-9EA9-C63B-4EB5ACA79DFC}"/>
              </a:ext>
            </a:extLst>
          </p:cNvPr>
          <p:cNvGraphicFramePr/>
          <p:nvPr>
            <p:extLst>
              <p:ext uri="{D42A27DB-BD31-4B8C-83A1-F6EECF244321}">
                <p14:modId xmlns:p14="http://schemas.microsoft.com/office/powerpoint/2010/main" val="1844346386"/>
              </p:ext>
            </p:extLst>
          </p:nvPr>
        </p:nvGraphicFramePr>
        <p:xfrm>
          <a:off x="126282" y="2050986"/>
          <a:ext cx="6565069" cy="39933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22881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9AC92D2C-A135-4E3A-9425-E8EE7FAFE58A}"/>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4F2E6FB9-211E-44B9-8CD3-CA8D467B35FD}"/>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graphicEl>
                                              <a:dgm id="{BFD40F1C-77CA-4349-96E9-5F684D6B5173}"/>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5F44882E-683E-441A-B746-182600712CB1}"/>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graphicEl>
                                              <a:dgm id="{9C52777A-5223-4E90-BEB1-E674F07F43B0}"/>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787E1814-8293-4310-A740-DB5DA605718F}"/>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9439DC6E-4E5C-4372-9E46-22C4AE534021}"/>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graphicEl>
                                              <a:dgm id="{E5EF981E-FD3E-40CA-A3B7-A540AE1B9904}"/>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D6E02DD-CF05-6C5D-D7AB-A2DBCBD97A74}"/>
              </a:ext>
            </a:extLst>
          </p:cNvPr>
          <p:cNvGraphicFramePr>
            <a:graphicFrameLocks noGrp="1"/>
          </p:cNvGraphicFramePr>
          <p:nvPr>
            <p:extLst>
              <p:ext uri="{D42A27DB-BD31-4B8C-83A1-F6EECF244321}">
                <p14:modId xmlns:p14="http://schemas.microsoft.com/office/powerpoint/2010/main" val="1087640003"/>
              </p:ext>
            </p:extLst>
          </p:nvPr>
        </p:nvGraphicFramePr>
        <p:xfrm>
          <a:off x="1441337" y="888761"/>
          <a:ext cx="3834271" cy="1903727"/>
        </p:xfrm>
        <a:graphic>
          <a:graphicData uri="http://schemas.openxmlformats.org/drawingml/2006/table">
            <a:tbl>
              <a:tblPr firstRow="1" bandRow="1">
                <a:tableStyleId>{5C22544A-7EE6-4342-B048-85BDC9FD1C3A}</a:tableStyleId>
              </a:tblPr>
              <a:tblGrid>
                <a:gridCol w="1259827">
                  <a:extLst>
                    <a:ext uri="{9D8B030D-6E8A-4147-A177-3AD203B41FA5}">
                      <a16:colId xmlns:a16="http://schemas.microsoft.com/office/drawing/2014/main" val="2485988610"/>
                    </a:ext>
                  </a:extLst>
                </a:gridCol>
                <a:gridCol w="982079">
                  <a:extLst>
                    <a:ext uri="{9D8B030D-6E8A-4147-A177-3AD203B41FA5}">
                      <a16:colId xmlns:a16="http://schemas.microsoft.com/office/drawing/2014/main" val="25762320"/>
                    </a:ext>
                  </a:extLst>
                </a:gridCol>
                <a:gridCol w="1592365">
                  <a:extLst>
                    <a:ext uri="{9D8B030D-6E8A-4147-A177-3AD203B41FA5}">
                      <a16:colId xmlns:a16="http://schemas.microsoft.com/office/drawing/2014/main" val="1534203028"/>
                    </a:ext>
                  </a:extLst>
                </a:gridCol>
              </a:tblGrid>
              <a:tr h="440687">
                <a:tc>
                  <a:txBody>
                    <a:bodyPr/>
                    <a:lstStyle/>
                    <a:p>
                      <a:r>
                        <a:rPr lang="en-US" dirty="0"/>
                        <a:t>Subject</a:t>
                      </a:r>
                    </a:p>
                  </a:txBody>
                  <a:tcPr/>
                </a:tc>
                <a:tc>
                  <a:txBody>
                    <a:bodyPr/>
                    <a:lstStyle/>
                    <a:p>
                      <a:r>
                        <a:rPr lang="en-US" dirty="0"/>
                        <a:t>Sex</a:t>
                      </a:r>
                    </a:p>
                  </a:txBody>
                  <a:tcPr/>
                </a:tc>
                <a:tc>
                  <a:txBody>
                    <a:bodyPr/>
                    <a:lstStyle/>
                    <a:p>
                      <a:r>
                        <a:rPr lang="en-US" dirty="0"/>
                        <a:t>Group</a:t>
                      </a:r>
                    </a:p>
                  </a:txBody>
                  <a:tcPr/>
                </a:tc>
                <a:extLst>
                  <a:ext uri="{0D108BD9-81ED-4DB2-BD59-A6C34878D82A}">
                    <a16:rowId xmlns:a16="http://schemas.microsoft.com/office/drawing/2014/main" val="1746376452"/>
                  </a:ext>
                </a:extLst>
              </a:tr>
              <a:tr h="300904">
                <a:tc>
                  <a:txBody>
                    <a:bodyPr/>
                    <a:lstStyle/>
                    <a:p>
                      <a:r>
                        <a:rPr lang="en-US" dirty="0"/>
                        <a:t>Q412</a:t>
                      </a:r>
                    </a:p>
                  </a:txBody>
                  <a:tcPr/>
                </a:tc>
                <a:tc>
                  <a:txBody>
                    <a:bodyPr/>
                    <a:lstStyle/>
                    <a:p>
                      <a:r>
                        <a:rPr lang="en-US" dirty="0"/>
                        <a:t>M</a:t>
                      </a:r>
                    </a:p>
                  </a:txBody>
                  <a:tcPr/>
                </a:tc>
                <a:tc>
                  <a:txBody>
                    <a:bodyPr/>
                    <a:lstStyle/>
                    <a:p>
                      <a:r>
                        <a:rPr lang="en-US" dirty="0"/>
                        <a:t>TTS</a:t>
                      </a:r>
                    </a:p>
                  </a:txBody>
                  <a:tcPr/>
                </a:tc>
                <a:extLst>
                  <a:ext uri="{0D108BD9-81ED-4DB2-BD59-A6C34878D82A}">
                    <a16:rowId xmlns:a16="http://schemas.microsoft.com/office/drawing/2014/main" val="1223311784"/>
                  </a:ext>
                </a:extLst>
              </a:tr>
              <a:tr h="300904">
                <a:tc>
                  <a:txBody>
                    <a:bodyPr/>
                    <a:lstStyle/>
                    <a:p>
                      <a:r>
                        <a:rPr lang="en-US" dirty="0"/>
                        <a:t>Q441</a:t>
                      </a:r>
                    </a:p>
                  </a:txBody>
                  <a:tcPr/>
                </a:tc>
                <a:tc>
                  <a:txBody>
                    <a:bodyPr/>
                    <a:lstStyle/>
                    <a:p>
                      <a:r>
                        <a:rPr lang="en-US" dirty="0"/>
                        <a:t>F</a:t>
                      </a:r>
                    </a:p>
                  </a:txBody>
                  <a:tcPr/>
                </a:tc>
                <a:tc>
                  <a:txBody>
                    <a:bodyPr/>
                    <a:lstStyle/>
                    <a:p>
                      <a:r>
                        <a:rPr lang="en-US" dirty="0"/>
                        <a:t>CA</a:t>
                      </a:r>
                    </a:p>
                  </a:txBody>
                  <a:tcPr/>
                </a:tc>
                <a:extLst>
                  <a:ext uri="{0D108BD9-81ED-4DB2-BD59-A6C34878D82A}">
                    <a16:rowId xmlns:a16="http://schemas.microsoft.com/office/drawing/2014/main" val="4077817018"/>
                  </a:ext>
                </a:extLst>
              </a:tr>
              <a:tr h="300904">
                <a:tc>
                  <a:txBody>
                    <a:bodyPr/>
                    <a:lstStyle/>
                    <a:p>
                      <a:r>
                        <a:rPr lang="en-US" dirty="0"/>
                        <a:t>Q430</a:t>
                      </a:r>
                    </a:p>
                  </a:txBody>
                  <a:tcPr/>
                </a:tc>
                <a:tc>
                  <a:txBody>
                    <a:bodyPr/>
                    <a:lstStyle/>
                    <a:p>
                      <a:r>
                        <a:rPr lang="en-US" dirty="0"/>
                        <a:t>M</a:t>
                      </a:r>
                    </a:p>
                  </a:txBody>
                  <a:tcPr/>
                </a:tc>
                <a:tc>
                  <a:txBody>
                    <a:bodyPr/>
                    <a:lstStyle/>
                    <a:p>
                      <a:r>
                        <a:rPr lang="en-US" dirty="0"/>
                        <a:t>CA</a:t>
                      </a:r>
                    </a:p>
                  </a:txBody>
                  <a:tcPr/>
                </a:tc>
                <a:extLst>
                  <a:ext uri="{0D108BD9-81ED-4DB2-BD59-A6C34878D82A}">
                    <a16:rowId xmlns:a16="http://schemas.microsoft.com/office/drawing/2014/main" val="3298803485"/>
                  </a:ext>
                </a:extLst>
              </a:tr>
              <a:tr h="300904">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2957340586"/>
                  </a:ext>
                </a:extLst>
              </a:tr>
            </a:tbl>
          </a:graphicData>
        </a:graphic>
      </p:graphicFrame>
      <p:graphicFrame>
        <p:nvGraphicFramePr>
          <p:cNvPr id="5" name="Table 4">
            <a:extLst>
              <a:ext uri="{FF2B5EF4-FFF2-40B4-BE49-F238E27FC236}">
                <a16:creationId xmlns:a16="http://schemas.microsoft.com/office/drawing/2014/main" id="{84FA1325-EC7A-F474-3CDD-2615C3885767}"/>
              </a:ext>
            </a:extLst>
          </p:cNvPr>
          <p:cNvGraphicFramePr>
            <a:graphicFrameLocks noGrp="1"/>
          </p:cNvGraphicFramePr>
          <p:nvPr>
            <p:extLst>
              <p:ext uri="{D42A27DB-BD31-4B8C-83A1-F6EECF244321}">
                <p14:modId xmlns:p14="http://schemas.microsoft.com/office/powerpoint/2010/main" val="1150389315"/>
              </p:ext>
            </p:extLst>
          </p:nvPr>
        </p:nvGraphicFramePr>
        <p:xfrm>
          <a:off x="509340" y="3060934"/>
          <a:ext cx="6141442" cy="1483360"/>
        </p:xfrm>
        <a:graphic>
          <a:graphicData uri="http://schemas.openxmlformats.org/drawingml/2006/table">
            <a:tbl>
              <a:tblPr firstRow="1" bandRow="1">
                <a:tableStyleId>{21E4AEA4-8DFA-4A89-87EB-49C32662AFE0}</a:tableStyleId>
              </a:tblPr>
              <a:tblGrid>
                <a:gridCol w="1210520">
                  <a:extLst>
                    <a:ext uri="{9D8B030D-6E8A-4147-A177-3AD203B41FA5}">
                      <a16:colId xmlns:a16="http://schemas.microsoft.com/office/drawing/2014/main" val="710467824"/>
                    </a:ext>
                  </a:extLst>
                </a:gridCol>
                <a:gridCol w="1008403">
                  <a:extLst>
                    <a:ext uri="{9D8B030D-6E8A-4147-A177-3AD203B41FA5}">
                      <a16:colId xmlns:a16="http://schemas.microsoft.com/office/drawing/2014/main" val="469599707"/>
                    </a:ext>
                  </a:extLst>
                </a:gridCol>
                <a:gridCol w="1341690">
                  <a:extLst>
                    <a:ext uri="{9D8B030D-6E8A-4147-A177-3AD203B41FA5}">
                      <a16:colId xmlns:a16="http://schemas.microsoft.com/office/drawing/2014/main" val="2372859512"/>
                    </a:ext>
                  </a:extLst>
                </a:gridCol>
                <a:gridCol w="1384419">
                  <a:extLst>
                    <a:ext uri="{9D8B030D-6E8A-4147-A177-3AD203B41FA5}">
                      <a16:colId xmlns:a16="http://schemas.microsoft.com/office/drawing/2014/main" val="4071443510"/>
                    </a:ext>
                  </a:extLst>
                </a:gridCol>
                <a:gridCol w="1196410">
                  <a:extLst>
                    <a:ext uri="{9D8B030D-6E8A-4147-A177-3AD203B41FA5}">
                      <a16:colId xmlns:a16="http://schemas.microsoft.com/office/drawing/2014/main" val="3777605726"/>
                    </a:ext>
                  </a:extLst>
                </a:gridCol>
              </a:tblGrid>
              <a:tr h="370840">
                <a:tc>
                  <a:txBody>
                    <a:bodyPr/>
                    <a:lstStyle/>
                    <a:p>
                      <a:r>
                        <a:rPr lang="en-US" dirty="0"/>
                        <a:t>Subject</a:t>
                      </a:r>
                    </a:p>
                  </a:txBody>
                  <a:tcPr/>
                </a:tc>
                <a:tc>
                  <a:txBody>
                    <a:bodyPr/>
                    <a:lstStyle/>
                    <a:p>
                      <a:r>
                        <a:rPr lang="en-US" dirty="0"/>
                        <a:t>Status</a:t>
                      </a:r>
                    </a:p>
                  </a:txBody>
                  <a:tcPr/>
                </a:tc>
                <a:tc>
                  <a:txBody>
                    <a:bodyPr/>
                    <a:lstStyle/>
                    <a:p>
                      <a:r>
                        <a:rPr lang="en-US" dirty="0"/>
                        <a:t>ABR_500</a:t>
                      </a:r>
                    </a:p>
                  </a:txBody>
                  <a:tcPr/>
                </a:tc>
                <a:tc>
                  <a:txBody>
                    <a:bodyPr/>
                    <a:lstStyle/>
                    <a:p>
                      <a:r>
                        <a:rPr lang="en-US" dirty="0"/>
                        <a:t>ABR_1000</a:t>
                      </a:r>
                    </a:p>
                  </a:txBody>
                  <a:tcPr/>
                </a:tc>
                <a:tc>
                  <a:txBody>
                    <a:bodyPr/>
                    <a:lstStyle/>
                    <a:p>
                      <a:r>
                        <a:rPr lang="en-US" dirty="0"/>
                        <a:t>ABR_...</a:t>
                      </a:r>
                    </a:p>
                  </a:txBody>
                  <a:tcPr/>
                </a:tc>
                <a:extLst>
                  <a:ext uri="{0D108BD9-81ED-4DB2-BD59-A6C34878D82A}">
                    <a16:rowId xmlns:a16="http://schemas.microsoft.com/office/drawing/2014/main" val="401633183"/>
                  </a:ext>
                </a:extLst>
              </a:tr>
              <a:tr h="370840">
                <a:tc>
                  <a:txBody>
                    <a:bodyPr/>
                    <a:lstStyle/>
                    <a:p>
                      <a:r>
                        <a:rPr lang="en-US" dirty="0"/>
                        <a:t>Q412</a:t>
                      </a:r>
                    </a:p>
                  </a:txBody>
                  <a:tcPr/>
                </a:tc>
                <a:tc>
                  <a:txBody>
                    <a:bodyPr/>
                    <a:lstStyle/>
                    <a:p>
                      <a:r>
                        <a:rPr lang="en-US" dirty="0"/>
                        <a:t>0</a:t>
                      </a:r>
                    </a:p>
                  </a:txBody>
                  <a:tcPr/>
                </a:tc>
                <a:tc>
                  <a:txBody>
                    <a:bodyPr/>
                    <a:lstStyle/>
                    <a:p>
                      <a:r>
                        <a:rPr lang="en-US" dirty="0"/>
                        <a:t>24.23</a:t>
                      </a:r>
                    </a:p>
                  </a:txBody>
                  <a:tcPr/>
                </a:tc>
                <a:tc>
                  <a:txBody>
                    <a:bodyPr/>
                    <a:lstStyle/>
                    <a:p>
                      <a:r>
                        <a:rPr lang="en-US" dirty="0"/>
                        <a:t>8.51</a:t>
                      </a:r>
                    </a:p>
                  </a:txBody>
                  <a:tcPr/>
                </a:tc>
                <a:tc>
                  <a:txBody>
                    <a:bodyPr/>
                    <a:lstStyle/>
                    <a:p>
                      <a:r>
                        <a:rPr lang="en-US" dirty="0"/>
                        <a:t>…</a:t>
                      </a:r>
                    </a:p>
                  </a:txBody>
                  <a:tcPr/>
                </a:tc>
                <a:extLst>
                  <a:ext uri="{0D108BD9-81ED-4DB2-BD59-A6C34878D82A}">
                    <a16:rowId xmlns:a16="http://schemas.microsoft.com/office/drawing/2014/main" val="1058488301"/>
                  </a:ext>
                </a:extLst>
              </a:tr>
              <a:tr h="370840">
                <a:tc>
                  <a:txBody>
                    <a:bodyPr/>
                    <a:lstStyle/>
                    <a:p>
                      <a:r>
                        <a:rPr lang="en-US" dirty="0"/>
                        <a:t>Q412</a:t>
                      </a:r>
                    </a:p>
                  </a:txBody>
                  <a:tcPr/>
                </a:tc>
                <a:tc>
                  <a:txBody>
                    <a:bodyPr/>
                    <a:lstStyle/>
                    <a:p>
                      <a:r>
                        <a:rPr lang="en-US" dirty="0"/>
                        <a:t>2</a:t>
                      </a:r>
                    </a:p>
                  </a:txBody>
                  <a:tcPr/>
                </a:tc>
                <a:tc>
                  <a:txBody>
                    <a:bodyPr/>
                    <a:lstStyle/>
                    <a:p>
                      <a:r>
                        <a:rPr lang="en-US" dirty="0"/>
                        <a:t>34.70</a:t>
                      </a:r>
                    </a:p>
                  </a:txBody>
                  <a:tcPr/>
                </a:tc>
                <a:tc>
                  <a:txBody>
                    <a:bodyPr/>
                    <a:lstStyle/>
                    <a:p>
                      <a:r>
                        <a:rPr lang="en-US" dirty="0"/>
                        <a:t>21.87</a:t>
                      </a:r>
                    </a:p>
                  </a:txBody>
                  <a:tcPr/>
                </a:tc>
                <a:tc>
                  <a:txBody>
                    <a:bodyPr/>
                    <a:lstStyle/>
                    <a:p>
                      <a:r>
                        <a:rPr lang="en-US" dirty="0"/>
                        <a:t>…</a:t>
                      </a:r>
                    </a:p>
                  </a:txBody>
                  <a:tcPr/>
                </a:tc>
                <a:extLst>
                  <a:ext uri="{0D108BD9-81ED-4DB2-BD59-A6C34878D82A}">
                    <a16:rowId xmlns:a16="http://schemas.microsoft.com/office/drawing/2014/main" val="3979249910"/>
                  </a:ext>
                </a:extLst>
              </a:tr>
              <a:tr h="370840">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4127677523"/>
                  </a:ext>
                </a:extLst>
              </a:tr>
            </a:tbl>
          </a:graphicData>
        </a:graphic>
      </p:graphicFrame>
      <p:graphicFrame>
        <p:nvGraphicFramePr>
          <p:cNvPr id="6" name="Table 5">
            <a:extLst>
              <a:ext uri="{FF2B5EF4-FFF2-40B4-BE49-F238E27FC236}">
                <a16:creationId xmlns:a16="http://schemas.microsoft.com/office/drawing/2014/main" id="{F43E1E2E-F87A-916A-02F0-BF9C3A044E08}"/>
              </a:ext>
            </a:extLst>
          </p:cNvPr>
          <p:cNvGraphicFramePr>
            <a:graphicFrameLocks noGrp="1"/>
          </p:cNvGraphicFramePr>
          <p:nvPr>
            <p:extLst>
              <p:ext uri="{D42A27DB-BD31-4B8C-83A1-F6EECF244321}">
                <p14:modId xmlns:p14="http://schemas.microsoft.com/office/powerpoint/2010/main" val="2258672453"/>
              </p:ext>
            </p:extLst>
          </p:nvPr>
        </p:nvGraphicFramePr>
        <p:xfrm>
          <a:off x="7087031" y="3061835"/>
          <a:ext cx="3560613" cy="1483360"/>
        </p:xfrm>
        <a:graphic>
          <a:graphicData uri="http://schemas.openxmlformats.org/drawingml/2006/table">
            <a:tbl>
              <a:tblPr firstRow="1" bandRow="1">
                <a:tableStyleId>{69C7853C-536D-4A76-A0AE-DD22124D55A5}</a:tableStyleId>
              </a:tblPr>
              <a:tblGrid>
                <a:gridCol w="1210520">
                  <a:extLst>
                    <a:ext uri="{9D8B030D-6E8A-4147-A177-3AD203B41FA5}">
                      <a16:colId xmlns:a16="http://schemas.microsoft.com/office/drawing/2014/main" val="710467824"/>
                    </a:ext>
                  </a:extLst>
                </a:gridCol>
                <a:gridCol w="1008403">
                  <a:extLst>
                    <a:ext uri="{9D8B030D-6E8A-4147-A177-3AD203B41FA5}">
                      <a16:colId xmlns:a16="http://schemas.microsoft.com/office/drawing/2014/main" val="469599707"/>
                    </a:ext>
                  </a:extLst>
                </a:gridCol>
                <a:gridCol w="1341690">
                  <a:extLst>
                    <a:ext uri="{9D8B030D-6E8A-4147-A177-3AD203B41FA5}">
                      <a16:colId xmlns:a16="http://schemas.microsoft.com/office/drawing/2014/main" val="2372859512"/>
                    </a:ext>
                  </a:extLst>
                </a:gridCol>
              </a:tblGrid>
              <a:tr h="370840">
                <a:tc>
                  <a:txBody>
                    <a:bodyPr/>
                    <a:lstStyle/>
                    <a:p>
                      <a:r>
                        <a:rPr lang="en-US" dirty="0"/>
                        <a:t>Subject</a:t>
                      </a:r>
                    </a:p>
                  </a:txBody>
                  <a:tcPr/>
                </a:tc>
                <a:tc>
                  <a:txBody>
                    <a:bodyPr/>
                    <a:lstStyle/>
                    <a:p>
                      <a:r>
                        <a:rPr lang="en-US" dirty="0"/>
                        <a:t>Status</a:t>
                      </a:r>
                    </a:p>
                  </a:txBody>
                  <a:tcPr/>
                </a:tc>
                <a:tc>
                  <a:txBody>
                    <a:bodyPr/>
                    <a:lstStyle/>
                    <a:p>
                      <a:r>
                        <a:rPr lang="en-US" dirty="0"/>
                        <a:t>EFR</a:t>
                      </a:r>
                    </a:p>
                  </a:txBody>
                  <a:tcPr/>
                </a:tc>
                <a:extLst>
                  <a:ext uri="{0D108BD9-81ED-4DB2-BD59-A6C34878D82A}">
                    <a16:rowId xmlns:a16="http://schemas.microsoft.com/office/drawing/2014/main" val="401633183"/>
                  </a:ext>
                </a:extLst>
              </a:tr>
              <a:tr h="370840">
                <a:tc>
                  <a:txBody>
                    <a:bodyPr/>
                    <a:lstStyle/>
                    <a:p>
                      <a:r>
                        <a:rPr lang="en-US" dirty="0"/>
                        <a:t>Q412</a:t>
                      </a:r>
                    </a:p>
                  </a:txBody>
                  <a:tcPr/>
                </a:tc>
                <a:tc>
                  <a:txBody>
                    <a:bodyPr/>
                    <a:lstStyle/>
                    <a:p>
                      <a:r>
                        <a:rPr lang="en-US" dirty="0"/>
                        <a:t>0</a:t>
                      </a:r>
                    </a:p>
                  </a:txBody>
                  <a:tcPr/>
                </a:tc>
                <a:tc>
                  <a:txBody>
                    <a:bodyPr/>
                    <a:lstStyle/>
                    <a:p>
                      <a:r>
                        <a:rPr lang="en-US" dirty="0"/>
                        <a:t>24.23</a:t>
                      </a:r>
                    </a:p>
                  </a:txBody>
                  <a:tcPr/>
                </a:tc>
                <a:extLst>
                  <a:ext uri="{0D108BD9-81ED-4DB2-BD59-A6C34878D82A}">
                    <a16:rowId xmlns:a16="http://schemas.microsoft.com/office/drawing/2014/main" val="1058488301"/>
                  </a:ext>
                </a:extLst>
              </a:tr>
              <a:tr h="370840">
                <a:tc>
                  <a:txBody>
                    <a:bodyPr/>
                    <a:lstStyle/>
                    <a:p>
                      <a:r>
                        <a:rPr lang="en-US" dirty="0"/>
                        <a:t>Q412</a:t>
                      </a:r>
                    </a:p>
                  </a:txBody>
                  <a:tcPr/>
                </a:tc>
                <a:tc>
                  <a:txBody>
                    <a:bodyPr/>
                    <a:lstStyle/>
                    <a:p>
                      <a:r>
                        <a:rPr lang="en-US" dirty="0"/>
                        <a:t>2</a:t>
                      </a:r>
                    </a:p>
                  </a:txBody>
                  <a:tcPr/>
                </a:tc>
                <a:tc>
                  <a:txBody>
                    <a:bodyPr/>
                    <a:lstStyle/>
                    <a:p>
                      <a:r>
                        <a:rPr lang="en-US" dirty="0"/>
                        <a:t>34.70</a:t>
                      </a:r>
                    </a:p>
                  </a:txBody>
                  <a:tcPr/>
                </a:tc>
                <a:extLst>
                  <a:ext uri="{0D108BD9-81ED-4DB2-BD59-A6C34878D82A}">
                    <a16:rowId xmlns:a16="http://schemas.microsoft.com/office/drawing/2014/main" val="3979249910"/>
                  </a:ext>
                </a:extLst>
              </a:tr>
              <a:tr h="370840">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4127677523"/>
                  </a:ext>
                </a:extLst>
              </a:tr>
            </a:tbl>
          </a:graphicData>
        </a:graphic>
      </p:graphicFrame>
      <p:graphicFrame>
        <p:nvGraphicFramePr>
          <p:cNvPr id="7" name="Table 6">
            <a:extLst>
              <a:ext uri="{FF2B5EF4-FFF2-40B4-BE49-F238E27FC236}">
                <a16:creationId xmlns:a16="http://schemas.microsoft.com/office/drawing/2014/main" id="{6E490C96-E13D-25C8-8DF4-ED2463CB2CEC}"/>
              </a:ext>
            </a:extLst>
          </p:cNvPr>
          <p:cNvGraphicFramePr>
            <a:graphicFrameLocks noGrp="1"/>
          </p:cNvGraphicFramePr>
          <p:nvPr>
            <p:extLst>
              <p:ext uri="{D42A27DB-BD31-4B8C-83A1-F6EECF244321}">
                <p14:modId xmlns:p14="http://schemas.microsoft.com/office/powerpoint/2010/main" val="2264530132"/>
              </p:ext>
            </p:extLst>
          </p:nvPr>
        </p:nvGraphicFramePr>
        <p:xfrm>
          <a:off x="2925510" y="4742245"/>
          <a:ext cx="5483550" cy="1483360"/>
        </p:xfrm>
        <a:graphic>
          <a:graphicData uri="http://schemas.openxmlformats.org/drawingml/2006/table">
            <a:tbl>
              <a:tblPr firstRow="1" bandRow="1">
                <a:tableStyleId>{775DCB02-9BB8-47FD-8907-85C794F793BA}</a:tableStyleId>
              </a:tblPr>
              <a:tblGrid>
                <a:gridCol w="1168946">
                  <a:extLst>
                    <a:ext uri="{9D8B030D-6E8A-4147-A177-3AD203B41FA5}">
                      <a16:colId xmlns:a16="http://schemas.microsoft.com/office/drawing/2014/main" val="710467824"/>
                    </a:ext>
                  </a:extLst>
                </a:gridCol>
                <a:gridCol w="1004517">
                  <a:extLst>
                    <a:ext uri="{9D8B030D-6E8A-4147-A177-3AD203B41FA5}">
                      <a16:colId xmlns:a16="http://schemas.microsoft.com/office/drawing/2014/main" val="469599707"/>
                    </a:ext>
                  </a:extLst>
                </a:gridCol>
                <a:gridCol w="1128062">
                  <a:extLst>
                    <a:ext uri="{9D8B030D-6E8A-4147-A177-3AD203B41FA5}">
                      <a16:colId xmlns:a16="http://schemas.microsoft.com/office/drawing/2014/main" val="2372859512"/>
                    </a:ext>
                  </a:extLst>
                </a:gridCol>
                <a:gridCol w="1239140">
                  <a:extLst>
                    <a:ext uri="{9D8B030D-6E8A-4147-A177-3AD203B41FA5}">
                      <a16:colId xmlns:a16="http://schemas.microsoft.com/office/drawing/2014/main" val="4071443510"/>
                    </a:ext>
                  </a:extLst>
                </a:gridCol>
                <a:gridCol w="942885">
                  <a:extLst>
                    <a:ext uri="{9D8B030D-6E8A-4147-A177-3AD203B41FA5}">
                      <a16:colId xmlns:a16="http://schemas.microsoft.com/office/drawing/2014/main" val="3777605726"/>
                    </a:ext>
                  </a:extLst>
                </a:gridCol>
              </a:tblGrid>
              <a:tr h="370840">
                <a:tc>
                  <a:txBody>
                    <a:bodyPr/>
                    <a:lstStyle/>
                    <a:p>
                      <a:r>
                        <a:rPr lang="en-US" dirty="0"/>
                        <a:t>Subject</a:t>
                      </a:r>
                    </a:p>
                  </a:txBody>
                  <a:tcPr/>
                </a:tc>
                <a:tc>
                  <a:txBody>
                    <a:bodyPr/>
                    <a:lstStyle/>
                    <a:p>
                      <a:r>
                        <a:rPr lang="en-US" dirty="0"/>
                        <a:t>Status</a:t>
                      </a:r>
                    </a:p>
                  </a:txBody>
                  <a:tcPr/>
                </a:tc>
                <a:tc>
                  <a:txBody>
                    <a:bodyPr/>
                    <a:lstStyle/>
                    <a:p>
                      <a:r>
                        <a:rPr lang="en-US" dirty="0"/>
                        <a:t>DP_500</a:t>
                      </a:r>
                    </a:p>
                  </a:txBody>
                  <a:tcPr/>
                </a:tc>
                <a:tc>
                  <a:txBody>
                    <a:bodyPr/>
                    <a:lstStyle/>
                    <a:p>
                      <a:r>
                        <a:rPr lang="en-US" dirty="0"/>
                        <a:t>DP_1000</a:t>
                      </a:r>
                    </a:p>
                  </a:txBody>
                  <a:tcPr/>
                </a:tc>
                <a:tc>
                  <a:txBody>
                    <a:bodyPr/>
                    <a:lstStyle/>
                    <a:p>
                      <a:r>
                        <a:rPr lang="en-US" dirty="0"/>
                        <a:t>DP_...</a:t>
                      </a:r>
                    </a:p>
                  </a:txBody>
                  <a:tcPr/>
                </a:tc>
                <a:extLst>
                  <a:ext uri="{0D108BD9-81ED-4DB2-BD59-A6C34878D82A}">
                    <a16:rowId xmlns:a16="http://schemas.microsoft.com/office/drawing/2014/main" val="401633183"/>
                  </a:ext>
                </a:extLst>
              </a:tr>
              <a:tr h="370840">
                <a:tc>
                  <a:txBody>
                    <a:bodyPr/>
                    <a:lstStyle/>
                    <a:p>
                      <a:r>
                        <a:rPr lang="en-US" dirty="0"/>
                        <a:t>Q412</a:t>
                      </a:r>
                    </a:p>
                  </a:txBody>
                  <a:tcPr/>
                </a:tc>
                <a:tc>
                  <a:txBody>
                    <a:bodyPr/>
                    <a:lstStyle/>
                    <a:p>
                      <a:r>
                        <a:rPr lang="en-US" dirty="0"/>
                        <a:t>0</a:t>
                      </a:r>
                    </a:p>
                  </a:txBody>
                  <a:tcPr/>
                </a:tc>
                <a:tc>
                  <a:txBody>
                    <a:bodyPr/>
                    <a:lstStyle/>
                    <a:p>
                      <a:r>
                        <a:rPr lang="en-US" dirty="0"/>
                        <a:t>15.87</a:t>
                      </a:r>
                    </a:p>
                  </a:txBody>
                  <a:tcPr/>
                </a:tc>
                <a:tc>
                  <a:txBody>
                    <a:bodyPr/>
                    <a:lstStyle/>
                    <a:p>
                      <a:r>
                        <a:rPr lang="en-US" dirty="0"/>
                        <a:t>21.22</a:t>
                      </a:r>
                    </a:p>
                  </a:txBody>
                  <a:tcPr/>
                </a:tc>
                <a:tc>
                  <a:txBody>
                    <a:bodyPr/>
                    <a:lstStyle/>
                    <a:p>
                      <a:r>
                        <a:rPr lang="en-US" dirty="0"/>
                        <a:t>…</a:t>
                      </a:r>
                    </a:p>
                  </a:txBody>
                  <a:tcPr/>
                </a:tc>
                <a:extLst>
                  <a:ext uri="{0D108BD9-81ED-4DB2-BD59-A6C34878D82A}">
                    <a16:rowId xmlns:a16="http://schemas.microsoft.com/office/drawing/2014/main" val="1058488301"/>
                  </a:ext>
                </a:extLst>
              </a:tr>
              <a:tr h="370840">
                <a:tc>
                  <a:txBody>
                    <a:bodyPr/>
                    <a:lstStyle/>
                    <a:p>
                      <a:r>
                        <a:rPr lang="en-US" dirty="0"/>
                        <a:t>Q412</a:t>
                      </a:r>
                    </a:p>
                  </a:txBody>
                  <a:tcPr/>
                </a:tc>
                <a:tc>
                  <a:txBody>
                    <a:bodyPr/>
                    <a:lstStyle/>
                    <a:p>
                      <a:r>
                        <a:rPr lang="en-US" dirty="0"/>
                        <a:t>2</a:t>
                      </a:r>
                    </a:p>
                  </a:txBody>
                  <a:tcPr/>
                </a:tc>
                <a:tc>
                  <a:txBody>
                    <a:bodyPr/>
                    <a:lstStyle/>
                    <a:p>
                      <a:r>
                        <a:rPr lang="en-US" dirty="0"/>
                        <a:t>16.23</a:t>
                      </a:r>
                    </a:p>
                  </a:txBody>
                  <a:tcPr/>
                </a:tc>
                <a:tc>
                  <a:txBody>
                    <a:bodyPr/>
                    <a:lstStyle/>
                    <a:p>
                      <a:r>
                        <a:rPr lang="en-US" dirty="0"/>
                        <a:t>19.05</a:t>
                      </a:r>
                    </a:p>
                  </a:txBody>
                  <a:tcPr/>
                </a:tc>
                <a:tc>
                  <a:txBody>
                    <a:bodyPr/>
                    <a:lstStyle/>
                    <a:p>
                      <a:r>
                        <a:rPr lang="en-US" dirty="0"/>
                        <a:t>…</a:t>
                      </a:r>
                    </a:p>
                  </a:txBody>
                  <a:tcPr/>
                </a:tc>
                <a:extLst>
                  <a:ext uri="{0D108BD9-81ED-4DB2-BD59-A6C34878D82A}">
                    <a16:rowId xmlns:a16="http://schemas.microsoft.com/office/drawing/2014/main" val="3979249910"/>
                  </a:ext>
                </a:extLst>
              </a:tr>
              <a:tr h="370840">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4127677523"/>
                  </a:ext>
                </a:extLst>
              </a:tr>
            </a:tbl>
          </a:graphicData>
        </a:graphic>
      </p:graphicFrame>
      <p:graphicFrame>
        <p:nvGraphicFramePr>
          <p:cNvPr id="8" name="Table 7">
            <a:extLst>
              <a:ext uri="{FF2B5EF4-FFF2-40B4-BE49-F238E27FC236}">
                <a16:creationId xmlns:a16="http://schemas.microsoft.com/office/drawing/2014/main" id="{339BEDB3-E987-0138-ED6B-D744F10678D2}"/>
              </a:ext>
            </a:extLst>
          </p:cNvPr>
          <p:cNvGraphicFramePr>
            <a:graphicFrameLocks noGrp="1"/>
          </p:cNvGraphicFramePr>
          <p:nvPr>
            <p:extLst>
              <p:ext uri="{D42A27DB-BD31-4B8C-83A1-F6EECF244321}">
                <p14:modId xmlns:p14="http://schemas.microsoft.com/office/powerpoint/2010/main" val="2509952294"/>
              </p:ext>
            </p:extLst>
          </p:nvPr>
        </p:nvGraphicFramePr>
        <p:xfrm>
          <a:off x="5641647" y="1301781"/>
          <a:ext cx="4560120" cy="1483360"/>
        </p:xfrm>
        <a:graphic>
          <a:graphicData uri="http://schemas.openxmlformats.org/drawingml/2006/table">
            <a:tbl>
              <a:tblPr firstRow="1" bandRow="1">
                <a:tableStyleId>{35758FB7-9AC5-4552-8A53-C91805E547FA}</a:tableStyleId>
              </a:tblPr>
              <a:tblGrid>
                <a:gridCol w="1116166">
                  <a:extLst>
                    <a:ext uri="{9D8B030D-6E8A-4147-A177-3AD203B41FA5}">
                      <a16:colId xmlns:a16="http://schemas.microsoft.com/office/drawing/2014/main" val="710467824"/>
                    </a:ext>
                  </a:extLst>
                </a:gridCol>
                <a:gridCol w="957129">
                  <a:extLst>
                    <a:ext uri="{9D8B030D-6E8A-4147-A177-3AD203B41FA5}">
                      <a16:colId xmlns:a16="http://schemas.microsoft.com/office/drawing/2014/main" val="469599707"/>
                    </a:ext>
                  </a:extLst>
                </a:gridCol>
                <a:gridCol w="2486825">
                  <a:extLst>
                    <a:ext uri="{9D8B030D-6E8A-4147-A177-3AD203B41FA5}">
                      <a16:colId xmlns:a16="http://schemas.microsoft.com/office/drawing/2014/main" val="2372859512"/>
                    </a:ext>
                  </a:extLst>
                </a:gridCol>
              </a:tblGrid>
              <a:tr h="370840">
                <a:tc>
                  <a:txBody>
                    <a:bodyPr/>
                    <a:lstStyle/>
                    <a:p>
                      <a:r>
                        <a:rPr lang="en-US" dirty="0"/>
                        <a:t>Subject</a:t>
                      </a:r>
                    </a:p>
                  </a:txBody>
                  <a:tcPr/>
                </a:tc>
                <a:tc>
                  <a:txBody>
                    <a:bodyPr/>
                    <a:lstStyle/>
                    <a:p>
                      <a:r>
                        <a:rPr lang="en-US" dirty="0"/>
                        <a:t>Status</a:t>
                      </a:r>
                    </a:p>
                  </a:txBody>
                  <a:tcPr/>
                </a:tc>
                <a:tc>
                  <a:txBody>
                    <a:bodyPr/>
                    <a:lstStyle/>
                    <a:p>
                      <a:r>
                        <a:rPr lang="en-US" dirty="0" err="1"/>
                        <a:t>MEMR_threshold</a:t>
                      </a:r>
                      <a:endParaRPr lang="en-US" dirty="0"/>
                    </a:p>
                  </a:txBody>
                  <a:tcPr/>
                </a:tc>
                <a:extLst>
                  <a:ext uri="{0D108BD9-81ED-4DB2-BD59-A6C34878D82A}">
                    <a16:rowId xmlns:a16="http://schemas.microsoft.com/office/drawing/2014/main" val="401633183"/>
                  </a:ext>
                </a:extLst>
              </a:tr>
              <a:tr h="370840">
                <a:tc>
                  <a:txBody>
                    <a:bodyPr/>
                    <a:lstStyle/>
                    <a:p>
                      <a:r>
                        <a:rPr lang="en-US" dirty="0"/>
                        <a:t>Q412</a:t>
                      </a:r>
                    </a:p>
                  </a:txBody>
                  <a:tcPr/>
                </a:tc>
                <a:tc>
                  <a:txBody>
                    <a:bodyPr/>
                    <a:lstStyle/>
                    <a:p>
                      <a:r>
                        <a:rPr lang="en-US" dirty="0"/>
                        <a:t>0</a:t>
                      </a:r>
                    </a:p>
                  </a:txBody>
                  <a:tcPr/>
                </a:tc>
                <a:tc>
                  <a:txBody>
                    <a:bodyPr/>
                    <a:lstStyle/>
                    <a:p>
                      <a:r>
                        <a:rPr lang="en-US" dirty="0"/>
                        <a:t>65.4</a:t>
                      </a:r>
                    </a:p>
                  </a:txBody>
                  <a:tcPr/>
                </a:tc>
                <a:extLst>
                  <a:ext uri="{0D108BD9-81ED-4DB2-BD59-A6C34878D82A}">
                    <a16:rowId xmlns:a16="http://schemas.microsoft.com/office/drawing/2014/main" val="1058488301"/>
                  </a:ext>
                </a:extLst>
              </a:tr>
              <a:tr h="370840">
                <a:tc>
                  <a:txBody>
                    <a:bodyPr/>
                    <a:lstStyle/>
                    <a:p>
                      <a:r>
                        <a:rPr lang="en-US" dirty="0"/>
                        <a:t>Q412</a:t>
                      </a:r>
                    </a:p>
                  </a:txBody>
                  <a:tcPr/>
                </a:tc>
                <a:tc>
                  <a:txBody>
                    <a:bodyPr/>
                    <a:lstStyle/>
                    <a:p>
                      <a:r>
                        <a:rPr lang="en-US" dirty="0"/>
                        <a:t>2</a:t>
                      </a:r>
                    </a:p>
                  </a:txBody>
                  <a:tcPr/>
                </a:tc>
                <a:tc>
                  <a:txBody>
                    <a:bodyPr/>
                    <a:lstStyle/>
                    <a:p>
                      <a:r>
                        <a:rPr lang="en-US" dirty="0"/>
                        <a:t>68.2</a:t>
                      </a:r>
                    </a:p>
                  </a:txBody>
                  <a:tcPr/>
                </a:tc>
                <a:extLst>
                  <a:ext uri="{0D108BD9-81ED-4DB2-BD59-A6C34878D82A}">
                    <a16:rowId xmlns:a16="http://schemas.microsoft.com/office/drawing/2014/main" val="3979249910"/>
                  </a:ext>
                </a:extLst>
              </a:tr>
              <a:tr h="370840">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4127677523"/>
                  </a:ext>
                </a:extLst>
              </a:tr>
            </a:tbl>
          </a:graphicData>
        </a:graphic>
      </p:graphicFrame>
    </p:spTree>
    <p:extLst>
      <p:ext uri="{BB962C8B-B14F-4D97-AF65-F5344CB8AC3E}">
        <p14:creationId xmlns:p14="http://schemas.microsoft.com/office/powerpoint/2010/main" val="678384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30A3A-80A6-F5A6-BED6-1F03FE97B6E5}"/>
              </a:ext>
            </a:extLst>
          </p:cNvPr>
          <p:cNvSpPr>
            <a:spLocks noGrp="1"/>
          </p:cNvSpPr>
          <p:nvPr>
            <p:ph type="title"/>
          </p:nvPr>
        </p:nvSpPr>
        <p:spPr/>
        <p:txBody>
          <a:bodyPr/>
          <a:lstStyle/>
          <a:p>
            <a:r>
              <a:rPr lang="en-US" dirty="0"/>
              <a:t>Aims and Hypotheses</a:t>
            </a:r>
          </a:p>
        </p:txBody>
      </p:sp>
      <p:sp>
        <p:nvSpPr>
          <p:cNvPr id="3" name="Content Placeholder 2">
            <a:extLst>
              <a:ext uri="{FF2B5EF4-FFF2-40B4-BE49-F238E27FC236}">
                <a16:creationId xmlns:a16="http://schemas.microsoft.com/office/drawing/2014/main" id="{8834DA97-16E1-F04F-F68E-9A9677F68B9C}"/>
              </a:ext>
            </a:extLst>
          </p:cNvPr>
          <p:cNvSpPr>
            <a:spLocks noGrp="1"/>
          </p:cNvSpPr>
          <p:nvPr>
            <p:ph idx="1"/>
          </p:nvPr>
        </p:nvSpPr>
        <p:spPr/>
        <p:txBody>
          <a:bodyPr>
            <a:normAutofit lnSpcReduction="10000"/>
          </a:bodyPr>
          <a:lstStyle/>
          <a:p>
            <a:pPr marL="0" indent="0">
              <a:buNone/>
            </a:pPr>
            <a:r>
              <a:rPr lang="en-US" b="1" dirty="0"/>
              <a:t>1. Are any of the biomarkers (ABR, EFR, MEMR, DPOAE) sensitive to inner hair cell damage or cochlear synaptopathy? i.e., are pre-exposure responses different from post-exposure responses? </a:t>
            </a:r>
          </a:p>
          <a:p>
            <a:pPr lvl="1"/>
            <a:r>
              <a:rPr lang="en-US" dirty="0"/>
              <a:t>ABR and DPOAEs will not be different before and after exposure since they are primarily driven by outer hair cell function rather than inner hair cell function. EFR amplitudes and MEMR thresholds will both be significantly worse in the post-exposure condition compared to the pre-exposure condition. </a:t>
            </a:r>
          </a:p>
          <a:p>
            <a:pPr marL="0" indent="0">
              <a:buNone/>
            </a:pPr>
            <a:r>
              <a:rPr lang="en-US" b="1" dirty="0"/>
              <a:t>2. Does IHC damage affect the biomarkers differently than CS? i.e., are post-exposure responses for the two groups different across any of the individual biomarkers? </a:t>
            </a:r>
          </a:p>
          <a:p>
            <a:pPr lvl="1"/>
            <a:r>
              <a:rPr lang="en-US" dirty="0"/>
              <a:t>While both CS and IHC dysfunction will both reduce EFR amplitudes, MEMR thresholds will be reduced more in the TTS group than the CA group. </a:t>
            </a:r>
          </a:p>
          <a:p>
            <a:pPr marL="0" indent="0">
              <a:buNone/>
            </a:pPr>
            <a:r>
              <a:rPr lang="en-US" b="1" dirty="0"/>
              <a:t>3. Can integration of results across biomarkers better differentiate the groups than a single biomarker alone?</a:t>
            </a:r>
          </a:p>
          <a:p>
            <a:pPr lvl="1"/>
            <a:r>
              <a:rPr lang="en-US" dirty="0"/>
              <a:t>Integration across all biomarkers will differentiate between the CA and TTS exposure groups better than any individual metric.</a:t>
            </a:r>
          </a:p>
        </p:txBody>
      </p:sp>
    </p:spTree>
    <p:extLst>
      <p:ext uri="{BB962C8B-B14F-4D97-AF65-F5344CB8AC3E}">
        <p14:creationId xmlns:p14="http://schemas.microsoft.com/office/powerpoint/2010/main" val="2317858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918F4D-0A98-10B7-B249-901FCFFC72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9BCA29-45F5-535F-CA72-28E7CF40A01F}"/>
              </a:ext>
            </a:extLst>
          </p:cNvPr>
          <p:cNvSpPr>
            <a:spLocks noGrp="1"/>
          </p:cNvSpPr>
          <p:nvPr>
            <p:ph type="title"/>
          </p:nvPr>
        </p:nvSpPr>
        <p:spPr/>
        <p:txBody>
          <a:bodyPr/>
          <a:lstStyle/>
          <a:p>
            <a:r>
              <a:rPr lang="en-US" dirty="0"/>
              <a:t>Methods – Data Processing</a:t>
            </a:r>
          </a:p>
        </p:txBody>
      </p:sp>
      <p:graphicFrame>
        <p:nvGraphicFramePr>
          <p:cNvPr id="4" name="Diagram 3">
            <a:extLst>
              <a:ext uri="{FF2B5EF4-FFF2-40B4-BE49-F238E27FC236}">
                <a16:creationId xmlns:a16="http://schemas.microsoft.com/office/drawing/2014/main" id="{ADB28A0B-213C-4C85-CD1A-A6E9C3F0102C}"/>
              </a:ext>
            </a:extLst>
          </p:cNvPr>
          <p:cNvGraphicFramePr/>
          <p:nvPr/>
        </p:nvGraphicFramePr>
        <p:xfrm>
          <a:off x="126282" y="2050986"/>
          <a:ext cx="6565069" cy="39933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a:extLst>
              <a:ext uri="{FF2B5EF4-FFF2-40B4-BE49-F238E27FC236}">
                <a16:creationId xmlns:a16="http://schemas.microsoft.com/office/drawing/2014/main" id="{A323C31F-4C15-1621-01E5-2076B8AD56A2}"/>
              </a:ext>
            </a:extLst>
          </p:cNvPr>
          <p:cNvGraphicFramePr/>
          <p:nvPr>
            <p:extLst>
              <p:ext uri="{D42A27DB-BD31-4B8C-83A1-F6EECF244321}">
                <p14:modId xmlns:p14="http://schemas.microsoft.com/office/powerpoint/2010/main" val="1886977668"/>
              </p:ext>
            </p:extLst>
          </p:nvPr>
        </p:nvGraphicFramePr>
        <p:xfrm>
          <a:off x="4991757" y="2059531"/>
          <a:ext cx="6565069" cy="399333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786992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9AC92D2C-A135-4E3A-9425-E8EE7FAFE58A}"/>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4F2E6FB9-211E-44B9-8CD3-CA8D467B35FD}"/>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graphicEl>
                                              <a:dgm id="{BFD40F1C-77CA-4349-96E9-5F684D6B5173}"/>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graphicEl>
                                              <a:dgm id="{09C566CB-ACE7-4A1B-B553-B653EED9C3D6}"/>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graphicEl>
                                              <a:dgm id="{9439DC6E-4E5C-4372-9E46-22C4AE534021}"/>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41275DA1-E8CB-4E23-BF50-1132FF7B09F2}"/>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graphicEl>
                                              <a:dgm id="{E45ED987-5450-4348-9508-C35145698616}"/>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graphicEl>
                                              <a:dgm id="{0776E71F-A067-4F6A-BEB1-1556328C2836}"/>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TM03457515[[fn=View]]</Template>
  <TotalTime>3703</TotalTime>
  <Words>1233</Words>
  <Application>Microsoft Office PowerPoint</Application>
  <PresentationFormat>Widescreen</PresentationFormat>
  <Paragraphs>351</Paragraphs>
  <Slides>21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Aptos</vt:lpstr>
      <vt:lpstr>Arial</vt:lpstr>
      <vt:lpstr>Century Schoolbook</vt:lpstr>
      <vt:lpstr>Helvetica</vt:lpstr>
      <vt:lpstr>Wingdings 2</vt:lpstr>
      <vt:lpstr>View</vt:lpstr>
      <vt:lpstr>Detecting and Disambiguating “Hidden” Cochlear Pathologies</vt:lpstr>
      <vt:lpstr>Introduction</vt:lpstr>
      <vt:lpstr>Introduction</vt:lpstr>
      <vt:lpstr>Introduction</vt:lpstr>
      <vt:lpstr>Introduction – Data Description</vt:lpstr>
      <vt:lpstr>Methods – Data Processing</vt:lpstr>
      <vt:lpstr>PowerPoint Presentation</vt:lpstr>
      <vt:lpstr>Aims and Hypotheses</vt:lpstr>
      <vt:lpstr>Methods – Data Processing</vt:lpstr>
      <vt:lpstr>Methods – Data Processing</vt:lpstr>
      <vt:lpstr>Methods – Data Processing</vt:lpstr>
      <vt:lpstr>Methods - Analysis </vt:lpstr>
      <vt:lpstr>Aim 1 – Effect of Exposure</vt:lpstr>
      <vt:lpstr>Aim 1 – Effect of Exposure</vt:lpstr>
      <vt:lpstr>Aim 1 – Effect of Exposure</vt:lpstr>
      <vt:lpstr>Aim 2 – Post-Exposure Comparison</vt:lpstr>
      <vt:lpstr>Aim 2 – Post-Exposure Comparison</vt:lpstr>
      <vt:lpstr>Aim 2 – Post-Exposure Comparison</vt:lpstr>
      <vt:lpstr>Results Aim 3 – Biomarker Profiles of HHL</vt:lpstr>
      <vt:lpstr>Conclusions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Samantha Hauser</dc:creator>
  <cp:lastModifiedBy>Samantha Hauser</cp:lastModifiedBy>
  <cp:revision>4</cp:revision>
  <dcterms:created xsi:type="dcterms:W3CDTF">2024-12-03T17:40:01Z</dcterms:created>
  <dcterms:modified xsi:type="dcterms:W3CDTF">2024-12-06T07:23:47Z</dcterms:modified>
</cp:coreProperties>
</file>