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7275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81616">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81616">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81616">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81616">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81616">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81616">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595360" y="0"/>
            <a:ext cx="6035040" cy="8229600"/>
          </a:xfrm>
          <a:prstGeom prst="rect">
            <a:avLst/>
          </a:prstGeom>
        </p:spPr>
      </p:pic>
      <p:sp>
        <p:nvSpPr>
          <p:cNvPr id="3" name="Text 0"/>
          <p:cNvSpPr/>
          <p:nvPr/>
        </p:nvSpPr>
        <p:spPr>
          <a:xfrm>
            <a:off x="793790" y="1846659"/>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DDDDDD"/>
                </a:solidFill>
                <a:latin typeface="Mona Sans Semi Bold" pitchFamily="34" charset="0"/>
                <a:ea typeface="Mona Sans Semi Bold" pitchFamily="34" charset="-122"/>
                <a:cs typeface="Mona Sans Semi Bold" pitchFamily="34" charset="-120"/>
              </a:rPr>
              <a:t>Xây dựng trò chơi Astrocrash sử dụng thư viện Pygame</a:t>
            </a:r>
            <a:endParaRPr lang="en-US" sz="4450" dirty="0"/>
          </a:p>
        </p:txBody>
      </p:sp>
      <p:sp>
        <p:nvSpPr>
          <p:cNvPr id="4" name="Text 1"/>
          <p:cNvSpPr/>
          <p:nvPr/>
        </p:nvSpPr>
        <p:spPr>
          <a:xfrm>
            <a:off x="793790" y="4313158"/>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8F8F8F"/>
                </a:solidFill>
                <a:latin typeface="Funnel Sans" pitchFamily="34" charset="0"/>
                <a:ea typeface="Funnel Sans" pitchFamily="34" charset="-122"/>
                <a:cs typeface="Funnel Sans" pitchFamily="34" charset="-120"/>
              </a:rPr>
              <a:t>Trong bối cảnh công nghệ phát triển mạnh mẽ, việc rèn luyện tư duy lập trình thông qua các dự án thực tế trở nên cực kỳ cần thiết. Đề tài xây dựng trò chơi Astrocrash với Pygame mang tính thực hành cao, vừa củng cố kiến thức Python, vừa phát triển tư duy thiết kế hệ thống.</a:t>
            </a:r>
            <a:endParaRPr lang="en-US" sz="1750" dirty="0"/>
          </a:p>
        </p:txBody>
      </p:sp>
      <p:sp>
        <p:nvSpPr>
          <p:cNvPr id="5" name="Text 2"/>
          <p:cNvSpPr/>
          <p:nvPr/>
        </p:nvSpPr>
        <p:spPr>
          <a:xfrm>
            <a:off x="793790" y="6019919"/>
            <a:ext cx="7556421"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6035040" cy="8229600"/>
          </a:xfrm>
          <a:prstGeom prst="rect">
            <a:avLst/>
          </a:prstGeom>
        </p:spPr>
      </p:pic>
      <p:sp>
        <p:nvSpPr>
          <p:cNvPr id="3" name="Text 0"/>
          <p:cNvSpPr/>
          <p:nvPr/>
        </p:nvSpPr>
        <p:spPr>
          <a:xfrm>
            <a:off x="6280190" y="1352074"/>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DDDDDD"/>
                </a:solidFill>
                <a:latin typeface="Mona Sans Semi Bold" pitchFamily="34" charset="0"/>
                <a:ea typeface="Mona Sans Semi Bold" pitchFamily="34" charset="-122"/>
                <a:cs typeface="Mona Sans Semi Bold" pitchFamily="34" charset="-120"/>
              </a:rPr>
              <a:t>Giới thiệu đề tài và mục tiêu</a:t>
            </a:r>
            <a:endParaRPr lang="en-US" sz="4450" dirty="0"/>
          </a:p>
        </p:txBody>
      </p:sp>
      <p:sp>
        <p:nvSpPr>
          <p:cNvPr id="4" name="Shape 1"/>
          <p:cNvSpPr/>
          <p:nvPr/>
        </p:nvSpPr>
        <p:spPr>
          <a:xfrm>
            <a:off x="6280190" y="3109793"/>
            <a:ext cx="510302" cy="510302"/>
          </a:xfrm>
          <a:prstGeom prst="roundRect">
            <a:avLst>
              <a:gd name="adj" fmla="val 18669"/>
            </a:avLst>
          </a:prstGeom>
          <a:solidFill>
            <a:srgbClr val="404040"/>
          </a:solidFill>
          <a:ln w="7620">
            <a:solidFill>
              <a:srgbClr val="595959"/>
            </a:solidFill>
            <a:prstDash val="solid"/>
          </a:ln>
        </p:spPr>
      </p:sp>
      <p:pic>
        <p:nvPicPr>
          <p:cNvPr id="5" name="Image 1" descr="preencoded.png"/>
          <p:cNvPicPr>
            <a:picLocks noChangeAspect="1"/>
          </p:cNvPicPr>
          <p:nvPr/>
        </p:nvPicPr>
        <p:blipFill>
          <a:blip r:embed="rId4"/>
          <a:stretch>
            <a:fillRect/>
          </a:stretch>
        </p:blipFill>
        <p:spPr>
          <a:xfrm>
            <a:off x="6365260" y="3152299"/>
            <a:ext cx="340162" cy="425291"/>
          </a:xfrm>
          <a:prstGeom prst="rect">
            <a:avLst/>
          </a:prstGeom>
        </p:spPr>
      </p:pic>
      <p:sp>
        <p:nvSpPr>
          <p:cNvPr id="6" name="Text 2"/>
          <p:cNvSpPr/>
          <p:nvPr/>
        </p:nvSpPr>
        <p:spPr>
          <a:xfrm>
            <a:off x="7017306" y="318766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8F8F8F"/>
                </a:solidFill>
                <a:latin typeface="Mona Sans Semi Bold" pitchFamily="34" charset="0"/>
                <a:ea typeface="Mona Sans Semi Bold" pitchFamily="34" charset="-122"/>
                <a:cs typeface="Mona Sans Semi Bold" pitchFamily="34" charset="-120"/>
              </a:rPr>
              <a:t>Lý do chọn đề tài</a:t>
            </a:r>
            <a:endParaRPr lang="en-US" sz="2200" dirty="0"/>
          </a:p>
        </p:txBody>
      </p:sp>
      <p:sp>
        <p:nvSpPr>
          <p:cNvPr id="7" name="Text 3"/>
          <p:cNvSpPr/>
          <p:nvPr/>
        </p:nvSpPr>
        <p:spPr>
          <a:xfrm>
            <a:off x="7017306" y="3678079"/>
            <a:ext cx="6819305" cy="1088708"/>
          </a:xfrm>
          <a:prstGeom prst="rect">
            <a:avLst/>
          </a:prstGeom>
          <a:noFill/>
          <a:ln/>
        </p:spPr>
        <p:txBody>
          <a:bodyPr wrap="square" lIns="0" tIns="0" rIns="0" bIns="0" rtlCol="0" anchor="t"/>
          <a:lstStyle/>
          <a:p>
            <a:pPr marL="0" indent="0" algn="l">
              <a:lnSpc>
                <a:spcPts val="2850"/>
              </a:lnSpc>
              <a:buNone/>
            </a:pPr>
            <a:r>
              <a:rPr lang="en-US" sz="1750" dirty="0">
                <a:solidFill>
                  <a:srgbClr val="8F8F8F"/>
                </a:solidFill>
                <a:latin typeface="Funnel Sans" pitchFamily="34" charset="0"/>
                <a:ea typeface="Funnel Sans" pitchFamily="34" charset="-122"/>
                <a:cs typeface="Funnel Sans" pitchFamily="34" charset="-120"/>
              </a:rPr>
              <a:t>Đề tài xây dựng trò chơi Astrocrash với Pygame mang tính thực hành cao, củng cố kiến thức Python và phát triển tư duy thiết kế hệ thống trong bối cảnh công nghệ phát triển mạnh mẽ.</a:t>
            </a:r>
            <a:endParaRPr lang="en-US" sz="1750" dirty="0"/>
          </a:p>
        </p:txBody>
      </p:sp>
      <p:sp>
        <p:nvSpPr>
          <p:cNvPr id="8" name="Shape 4"/>
          <p:cNvSpPr/>
          <p:nvPr/>
        </p:nvSpPr>
        <p:spPr>
          <a:xfrm>
            <a:off x="6280190" y="5220414"/>
            <a:ext cx="510302" cy="510302"/>
          </a:xfrm>
          <a:prstGeom prst="roundRect">
            <a:avLst>
              <a:gd name="adj" fmla="val 18669"/>
            </a:avLst>
          </a:prstGeom>
          <a:solidFill>
            <a:srgbClr val="404040"/>
          </a:solidFill>
          <a:ln w="7620">
            <a:solidFill>
              <a:srgbClr val="595959"/>
            </a:solidFill>
            <a:prstDash val="solid"/>
          </a:ln>
        </p:spPr>
      </p:sp>
      <p:pic>
        <p:nvPicPr>
          <p:cNvPr id="9" name="Image 2" descr="preencoded.png"/>
          <p:cNvPicPr>
            <a:picLocks noChangeAspect="1"/>
          </p:cNvPicPr>
          <p:nvPr/>
        </p:nvPicPr>
        <p:blipFill>
          <a:blip r:embed="rId5"/>
          <a:stretch>
            <a:fillRect/>
          </a:stretch>
        </p:blipFill>
        <p:spPr>
          <a:xfrm>
            <a:off x="6365260" y="5262920"/>
            <a:ext cx="340162" cy="425291"/>
          </a:xfrm>
          <a:prstGeom prst="rect">
            <a:avLst/>
          </a:prstGeom>
        </p:spPr>
      </p:pic>
      <p:sp>
        <p:nvSpPr>
          <p:cNvPr id="10" name="Text 5"/>
          <p:cNvSpPr/>
          <p:nvPr/>
        </p:nvSpPr>
        <p:spPr>
          <a:xfrm>
            <a:off x="7017306" y="529828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8F8F8F"/>
                </a:solidFill>
                <a:latin typeface="Mona Sans Semi Bold" pitchFamily="34" charset="0"/>
                <a:ea typeface="Mona Sans Semi Bold" pitchFamily="34" charset="-122"/>
                <a:cs typeface="Mona Sans Semi Bold" pitchFamily="34" charset="-120"/>
              </a:rPr>
              <a:t>Mục tiêu đề tài</a:t>
            </a:r>
            <a:endParaRPr lang="en-US" sz="2200" dirty="0"/>
          </a:p>
        </p:txBody>
      </p:sp>
      <p:sp>
        <p:nvSpPr>
          <p:cNvPr id="11" name="Text 6"/>
          <p:cNvSpPr/>
          <p:nvPr/>
        </p:nvSpPr>
        <p:spPr>
          <a:xfrm>
            <a:off x="7017306" y="5788700"/>
            <a:ext cx="6819305" cy="1088708"/>
          </a:xfrm>
          <a:prstGeom prst="rect">
            <a:avLst/>
          </a:prstGeom>
          <a:noFill/>
          <a:ln/>
        </p:spPr>
        <p:txBody>
          <a:bodyPr wrap="square" lIns="0" tIns="0" rIns="0" bIns="0" rtlCol="0" anchor="t"/>
          <a:lstStyle/>
          <a:p>
            <a:pPr marL="0" indent="0" algn="l">
              <a:lnSpc>
                <a:spcPts val="2850"/>
              </a:lnSpc>
              <a:buNone/>
            </a:pPr>
            <a:r>
              <a:rPr lang="en-US" sz="1750" dirty="0">
                <a:solidFill>
                  <a:srgbClr val="8F8F8F"/>
                </a:solidFill>
                <a:latin typeface="Funnel Sans" pitchFamily="34" charset="0"/>
                <a:ea typeface="Funnel Sans" pitchFamily="34" charset="-122"/>
                <a:cs typeface="Funnel Sans" pitchFamily="34" charset="-120"/>
              </a:rPr>
              <a:t>Phát triển trò chơi bắn thiên thạch sử dụng Python và Pygame, rèn luyện kỹ năng lập trình hướng đối tượng, tích hợp âm thanh, hiệu ứng, xử lý va chạm và nâng cao trải nghiệm người dùng.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410176"/>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DDDDDD"/>
                </a:solidFill>
                <a:latin typeface="Mona Sans Semi Bold" pitchFamily="34" charset="0"/>
                <a:ea typeface="Mona Sans Semi Bold" pitchFamily="34" charset="-122"/>
                <a:cs typeface="Mona Sans Semi Bold" pitchFamily="34" charset="-120"/>
              </a:rPr>
              <a:t>Cơ sở lý thuyết</a:t>
            </a:r>
            <a:endParaRPr lang="en-US" sz="4450" dirty="0"/>
          </a:p>
        </p:txBody>
      </p:sp>
      <p:sp>
        <p:nvSpPr>
          <p:cNvPr id="3" name="Text 1"/>
          <p:cNvSpPr/>
          <p:nvPr/>
        </p:nvSpPr>
        <p:spPr>
          <a:xfrm>
            <a:off x="793790" y="2685931"/>
            <a:ext cx="3672245" cy="354330"/>
          </a:xfrm>
          <a:prstGeom prst="rect">
            <a:avLst/>
          </a:prstGeom>
          <a:noFill/>
          <a:ln/>
        </p:spPr>
        <p:txBody>
          <a:bodyPr wrap="none" lIns="0" tIns="0" rIns="0" bIns="0" rtlCol="0" anchor="t"/>
          <a:lstStyle/>
          <a:p>
            <a:pPr marL="0" indent="0" algn="l">
              <a:lnSpc>
                <a:spcPts val="2750"/>
              </a:lnSpc>
              <a:buNone/>
            </a:pPr>
            <a:r>
              <a:rPr lang="en-US" sz="2200" dirty="0">
                <a:solidFill>
                  <a:srgbClr val="DDDDDD"/>
                </a:solidFill>
                <a:latin typeface="Mona Sans Semi Bold" pitchFamily="34" charset="0"/>
                <a:ea typeface="Mona Sans Semi Bold" pitchFamily="34" charset="-122"/>
                <a:cs typeface="Mona Sans Semi Bold" pitchFamily="34" charset="-120"/>
              </a:rPr>
              <a:t>Giới thiệu thư viện Pygame</a:t>
            </a:r>
            <a:endParaRPr lang="en-US" sz="2200" dirty="0"/>
          </a:p>
        </p:txBody>
      </p:sp>
      <p:sp>
        <p:nvSpPr>
          <p:cNvPr id="4" name="Text 2"/>
          <p:cNvSpPr/>
          <p:nvPr/>
        </p:nvSpPr>
        <p:spPr>
          <a:xfrm>
            <a:off x="793790" y="3267075"/>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8F8F8F"/>
                </a:solidFill>
                <a:latin typeface="Funnel Sans" pitchFamily="34" charset="0"/>
                <a:ea typeface="Funnel Sans" pitchFamily="34" charset="-122"/>
                <a:cs typeface="Funnel Sans" pitchFamily="34" charset="-120"/>
              </a:rPr>
              <a:t>Pygame là một thư viện hỗ trợ lập trình game 2D mạnh mẽ và dễ tiếp cận. Dựa trên SDL, nó cung cấp các module cho âm thanh, đồ họa, sự kiện, giúp phát triển game hiệu quả.</a:t>
            </a:r>
            <a:endParaRPr lang="en-US" sz="1750" dirty="0"/>
          </a:p>
        </p:txBody>
      </p:sp>
      <p:sp>
        <p:nvSpPr>
          <p:cNvPr id="5" name="Text 3"/>
          <p:cNvSpPr/>
          <p:nvPr/>
        </p:nvSpPr>
        <p:spPr>
          <a:xfrm>
            <a:off x="793790" y="4582597"/>
            <a:ext cx="4403884" cy="354330"/>
          </a:xfrm>
          <a:prstGeom prst="rect">
            <a:avLst/>
          </a:prstGeom>
          <a:noFill/>
          <a:ln/>
        </p:spPr>
        <p:txBody>
          <a:bodyPr wrap="none" lIns="0" tIns="0" rIns="0" bIns="0" rtlCol="0" anchor="t"/>
          <a:lstStyle/>
          <a:p>
            <a:pPr marL="0" indent="0" algn="l">
              <a:lnSpc>
                <a:spcPts val="2750"/>
              </a:lnSpc>
              <a:buNone/>
            </a:pPr>
            <a:r>
              <a:rPr lang="en-US" sz="2200" dirty="0">
                <a:solidFill>
                  <a:srgbClr val="DDDDDD"/>
                </a:solidFill>
                <a:latin typeface="Mona Sans Semi Bold" pitchFamily="34" charset="0"/>
                <a:ea typeface="Mona Sans Semi Bold" pitchFamily="34" charset="-122"/>
                <a:cs typeface="Mona Sans Semi Bold" pitchFamily="34" charset="-120"/>
              </a:rPr>
              <a:t>Lập trình hướng đối tượng (OOP)</a:t>
            </a:r>
            <a:endParaRPr lang="en-US" sz="2200" dirty="0"/>
          </a:p>
        </p:txBody>
      </p:sp>
      <p:sp>
        <p:nvSpPr>
          <p:cNvPr id="6" name="Text 4"/>
          <p:cNvSpPr/>
          <p:nvPr/>
        </p:nvSpPr>
        <p:spPr>
          <a:xfrm>
            <a:off x="793790" y="5163741"/>
            <a:ext cx="6244709" cy="1451610"/>
          </a:xfrm>
          <a:prstGeom prst="rect">
            <a:avLst/>
          </a:prstGeom>
          <a:noFill/>
          <a:ln/>
        </p:spPr>
        <p:txBody>
          <a:bodyPr wrap="square" lIns="0" tIns="0" rIns="0" bIns="0" rtlCol="0" anchor="t"/>
          <a:lstStyle/>
          <a:p>
            <a:pPr marL="0" indent="0" algn="l">
              <a:lnSpc>
                <a:spcPts val="2850"/>
              </a:lnSpc>
              <a:buNone/>
            </a:pPr>
            <a:r>
              <a:rPr lang="en-US" sz="1750" dirty="0">
                <a:solidFill>
                  <a:srgbClr val="8F8F8F"/>
                </a:solidFill>
                <a:latin typeface="Funnel Sans" pitchFamily="34" charset="0"/>
                <a:ea typeface="Funnel Sans" pitchFamily="34" charset="-122"/>
                <a:cs typeface="Funnel Sans" pitchFamily="34" charset="-120"/>
              </a:rPr>
              <a:t>Trò chơi được xây dựng dựa trên OOP với các lớp chính như Ship, Missile, Asteroid, Explosion. Các tính chất như kế thừa, đóng gói, đa hình được vận dụng để tổ chức và mở rộng mã nguồn hiệu quả.</a:t>
            </a:r>
            <a:endParaRPr lang="en-US" sz="1750" dirty="0"/>
          </a:p>
        </p:txBody>
      </p:sp>
      <p:sp>
        <p:nvSpPr>
          <p:cNvPr id="7" name="Text 5"/>
          <p:cNvSpPr/>
          <p:nvPr/>
        </p:nvSpPr>
        <p:spPr>
          <a:xfrm>
            <a:off x="7599521" y="2685931"/>
            <a:ext cx="3327083" cy="354330"/>
          </a:xfrm>
          <a:prstGeom prst="rect">
            <a:avLst/>
          </a:prstGeom>
          <a:noFill/>
          <a:ln/>
        </p:spPr>
        <p:txBody>
          <a:bodyPr wrap="none" lIns="0" tIns="0" rIns="0" bIns="0" rtlCol="0" anchor="t"/>
          <a:lstStyle/>
          <a:p>
            <a:pPr marL="0" indent="0" algn="l">
              <a:lnSpc>
                <a:spcPts val="2750"/>
              </a:lnSpc>
              <a:buNone/>
            </a:pPr>
            <a:r>
              <a:rPr lang="en-US" sz="2200" dirty="0">
                <a:solidFill>
                  <a:srgbClr val="DDDDDD"/>
                </a:solidFill>
                <a:latin typeface="Mona Sans Semi Bold" pitchFamily="34" charset="0"/>
                <a:ea typeface="Mona Sans Semi Bold" pitchFamily="34" charset="-122"/>
                <a:cs typeface="Mona Sans Semi Bold" pitchFamily="34" charset="-120"/>
              </a:rPr>
              <a:t>Cấu trúc dữ liệu sử dụng</a:t>
            </a:r>
            <a:endParaRPr lang="en-US" sz="2200" dirty="0"/>
          </a:p>
        </p:txBody>
      </p:sp>
      <p:sp>
        <p:nvSpPr>
          <p:cNvPr id="8" name="Text 6"/>
          <p:cNvSpPr/>
          <p:nvPr/>
        </p:nvSpPr>
        <p:spPr>
          <a:xfrm>
            <a:off x="7599521" y="326707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8F8F8F"/>
                </a:solidFill>
                <a:latin typeface="Funnel Sans" pitchFamily="34" charset="0"/>
                <a:ea typeface="Funnel Sans" pitchFamily="34" charset="-122"/>
                <a:cs typeface="Funnel Sans" pitchFamily="34" charset="-120"/>
              </a:rPr>
              <a:t>List</a:t>
            </a:r>
            <a:r>
              <a:rPr lang="en-US" sz="1750" dirty="0">
                <a:solidFill>
                  <a:srgbClr val="8F8F8F"/>
                </a:solidFill>
                <a:latin typeface="Funnel Sans" pitchFamily="34" charset="0"/>
                <a:ea typeface="Funnel Sans" pitchFamily="34" charset="-122"/>
                <a:cs typeface="Funnel Sans" pitchFamily="34" charset="-120"/>
              </a:rPr>
              <a:t>: lưu các sprite, hiệu ứng.</a:t>
            </a:r>
            <a:endParaRPr lang="en-US" sz="1750" dirty="0"/>
          </a:p>
        </p:txBody>
      </p:sp>
      <p:sp>
        <p:nvSpPr>
          <p:cNvPr id="9" name="Text 7"/>
          <p:cNvSpPr/>
          <p:nvPr/>
        </p:nvSpPr>
        <p:spPr>
          <a:xfrm>
            <a:off x="7599521" y="370927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8F8F8F"/>
                </a:solidFill>
                <a:latin typeface="Funnel Sans" pitchFamily="34" charset="0"/>
                <a:ea typeface="Funnel Sans" pitchFamily="34" charset="-122"/>
                <a:cs typeface="Funnel Sans" pitchFamily="34" charset="-120"/>
              </a:rPr>
              <a:t>Tuple</a:t>
            </a:r>
            <a:r>
              <a:rPr lang="en-US" sz="1750" dirty="0">
                <a:solidFill>
                  <a:srgbClr val="8F8F8F"/>
                </a:solidFill>
                <a:latin typeface="Funnel Sans" pitchFamily="34" charset="0"/>
                <a:ea typeface="Funnel Sans" pitchFamily="34" charset="-122"/>
                <a:cs typeface="Funnel Sans" pitchFamily="34" charset="-120"/>
              </a:rPr>
              <a:t>: lưu màu, tọa độ không thay đổi.</a:t>
            </a:r>
            <a:endParaRPr lang="en-US" sz="1750" dirty="0"/>
          </a:p>
        </p:txBody>
      </p:sp>
      <p:sp>
        <p:nvSpPr>
          <p:cNvPr id="10" name="Text 8"/>
          <p:cNvSpPr/>
          <p:nvPr/>
        </p:nvSpPr>
        <p:spPr>
          <a:xfrm>
            <a:off x="7599521" y="4151471"/>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8F8F8F"/>
                </a:solidFill>
                <a:latin typeface="Funnel Sans" pitchFamily="34" charset="0"/>
                <a:ea typeface="Funnel Sans" pitchFamily="34" charset="-122"/>
                <a:cs typeface="Funnel Sans" pitchFamily="34" charset="-120"/>
              </a:rPr>
              <a:t>pygame.sprite.Group</a:t>
            </a:r>
            <a:r>
              <a:rPr lang="en-US" sz="1750" dirty="0">
                <a:solidFill>
                  <a:srgbClr val="8F8F8F"/>
                </a:solidFill>
                <a:latin typeface="Funnel Sans" pitchFamily="34" charset="0"/>
                <a:ea typeface="Funnel Sans" pitchFamily="34" charset="-122"/>
                <a:cs typeface="Funnel Sans" pitchFamily="34" charset="-120"/>
              </a:rPr>
              <a:t>: quản lý các đối tượng hiển thị như asteroid_group, missile_group.</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01717" y="316706"/>
            <a:ext cx="3711654" cy="358616"/>
          </a:xfrm>
          <a:prstGeom prst="rect">
            <a:avLst/>
          </a:prstGeom>
          <a:noFill/>
          <a:ln/>
        </p:spPr>
        <p:txBody>
          <a:bodyPr wrap="none" lIns="0" tIns="0" rIns="0" bIns="0" rtlCol="0" anchor="t"/>
          <a:lstStyle/>
          <a:p>
            <a:pPr marL="0" indent="0" algn="l">
              <a:lnSpc>
                <a:spcPts val="2800"/>
              </a:lnSpc>
              <a:buNone/>
            </a:pPr>
            <a:r>
              <a:rPr lang="en-US" sz="2250" dirty="0">
                <a:solidFill>
                  <a:srgbClr val="DDDDDD"/>
                </a:solidFill>
                <a:latin typeface="Mona Sans Semi Bold" pitchFamily="34" charset="0"/>
                <a:ea typeface="Mona Sans Semi Bold" pitchFamily="34" charset="-122"/>
                <a:cs typeface="Mona Sans Semi Bold" pitchFamily="34" charset="-120"/>
              </a:rPr>
              <a:t>Phân tích thiết kế hệ thống</a:t>
            </a:r>
            <a:endParaRPr lang="en-US" sz="2250" dirty="0"/>
          </a:p>
        </p:txBody>
      </p:sp>
      <p:pic>
        <p:nvPicPr>
          <p:cNvPr id="3" name="Image 0" descr="preencoded.png"/>
          <p:cNvPicPr>
            <a:picLocks noChangeAspect="1"/>
          </p:cNvPicPr>
          <p:nvPr/>
        </p:nvPicPr>
        <p:blipFill>
          <a:blip r:embed="rId3"/>
          <a:stretch>
            <a:fillRect/>
          </a:stretch>
        </p:blipFill>
        <p:spPr>
          <a:xfrm>
            <a:off x="401717" y="904875"/>
            <a:ext cx="573881" cy="688777"/>
          </a:xfrm>
          <a:prstGeom prst="rect">
            <a:avLst/>
          </a:prstGeom>
        </p:spPr>
      </p:pic>
      <p:sp>
        <p:nvSpPr>
          <p:cNvPr id="4" name="Text 1"/>
          <p:cNvSpPr/>
          <p:nvPr/>
        </p:nvSpPr>
        <p:spPr>
          <a:xfrm>
            <a:off x="1147763" y="1019651"/>
            <a:ext cx="1554123" cy="179308"/>
          </a:xfrm>
          <a:prstGeom prst="rect">
            <a:avLst/>
          </a:prstGeom>
          <a:noFill/>
          <a:ln/>
        </p:spPr>
        <p:txBody>
          <a:bodyPr wrap="none" lIns="0" tIns="0" rIns="0" bIns="0" rtlCol="0" anchor="t"/>
          <a:lstStyle/>
          <a:p>
            <a:pPr marL="0" indent="0" algn="l">
              <a:lnSpc>
                <a:spcPts val="1400"/>
              </a:lnSpc>
              <a:buNone/>
            </a:pPr>
            <a:r>
              <a:rPr lang="en-US" sz="1100" dirty="0">
                <a:solidFill>
                  <a:srgbClr val="8F8F8F"/>
                </a:solidFill>
                <a:latin typeface="Mona Sans Semi Bold" pitchFamily="34" charset="0"/>
                <a:ea typeface="Mona Sans Semi Bold" pitchFamily="34" charset="-122"/>
                <a:cs typeface="Mona Sans Semi Bold" pitchFamily="34" charset="-120"/>
              </a:rPr>
              <a:t>Module Khởi tạo game</a:t>
            </a:r>
            <a:endParaRPr lang="en-US" sz="1100" dirty="0"/>
          </a:p>
        </p:txBody>
      </p:sp>
      <p:sp>
        <p:nvSpPr>
          <p:cNvPr id="5" name="Text 2"/>
          <p:cNvSpPr/>
          <p:nvPr/>
        </p:nvSpPr>
        <p:spPr>
          <a:xfrm>
            <a:off x="1147763" y="1267778"/>
            <a:ext cx="13080921" cy="183594"/>
          </a:xfrm>
          <a:prstGeom prst="rect">
            <a:avLst/>
          </a:prstGeom>
          <a:noFill/>
          <a:ln/>
        </p:spPr>
        <p:txBody>
          <a:bodyPr wrap="none" lIns="0" tIns="0" rIns="0" bIns="0" rtlCol="0" anchor="t"/>
          <a:lstStyle/>
          <a:p>
            <a:pPr marL="0" indent="0" algn="l">
              <a:lnSpc>
                <a:spcPts val="1400"/>
              </a:lnSpc>
              <a:buNone/>
            </a:pPr>
            <a:r>
              <a:rPr lang="en-US" sz="900" dirty="0">
                <a:solidFill>
                  <a:srgbClr val="8F8F8F"/>
                </a:solidFill>
                <a:latin typeface="Funnel Sans" pitchFamily="34" charset="0"/>
                <a:ea typeface="Funnel Sans" pitchFamily="34" charset="-122"/>
                <a:cs typeface="Funnel Sans" pitchFamily="34" charset="-120"/>
              </a:rPr>
              <a:t>Khởi tạo Pygame, màn hình (800x600), tải hình nền, âm thanh, phông chữ.</a:t>
            </a:r>
            <a:endParaRPr lang="en-US" sz="900" dirty="0"/>
          </a:p>
        </p:txBody>
      </p:sp>
      <p:pic>
        <p:nvPicPr>
          <p:cNvPr id="6" name="Image 1" descr="preencoded.png"/>
          <p:cNvPicPr>
            <a:picLocks noChangeAspect="1"/>
          </p:cNvPicPr>
          <p:nvPr/>
        </p:nvPicPr>
        <p:blipFill>
          <a:blip r:embed="rId4"/>
          <a:stretch>
            <a:fillRect/>
          </a:stretch>
        </p:blipFill>
        <p:spPr>
          <a:xfrm>
            <a:off x="401717" y="1593652"/>
            <a:ext cx="573881" cy="688777"/>
          </a:xfrm>
          <a:prstGeom prst="rect">
            <a:avLst/>
          </a:prstGeom>
        </p:spPr>
      </p:pic>
      <p:sp>
        <p:nvSpPr>
          <p:cNvPr id="7" name="Text 3"/>
          <p:cNvSpPr/>
          <p:nvPr/>
        </p:nvSpPr>
        <p:spPr>
          <a:xfrm>
            <a:off x="1147763" y="1708428"/>
            <a:ext cx="1434941" cy="179308"/>
          </a:xfrm>
          <a:prstGeom prst="rect">
            <a:avLst/>
          </a:prstGeom>
          <a:noFill/>
          <a:ln/>
        </p:spPr>
        <p:txBody>
          <a:bodyPr wrap="none" lIns="0" tIns="0" rIns="0" bIns="0" rtlCol="0" anchor="t"/>
          <a:lstStyle/>
          <a:p>
            <a:pPr marL="0" indent="0" algn="l">
              <a:lnSpc>
                <a:spcPts val="1400"/>
              </a:lnSpc>
              <a:buNone/>
            </a:pPr>
            <a:r>
              <a:rPr lang="en-US" sz="1100" dirty="0">
                <a:solidFill>
                  <a:srgbClr val="8F8F8F"/>
                </a:solidFill>
                <a:latin typeface="Mona Sans Semi Bold" pitchFamily="34" charset="0"/>
                <a:ea typeface="Mona Sans Semi Bold" pitchFamily="34" charset="-122"/>
                <a:cs typeface="Mona Sans Semi Bold" pitchFamily="34" charset="-120"/>
              </a:rPr>
              <a:t>Module Xử lý sự kiện</a:t>
            </a:r>
            <a:endParaRPr lang="en-US" sz="1100" dirty="0"/>
          </a:p>
        </p:txBody>
      </p:sp>
      <p:sp>
        <p:nvSpPr>
          <p:cNvPr id="8" name="Text 4"/>
          <p:cNvSpPr/>
          <p:nvPr/>
        </p:nvSpPr>
        <p:spPr>
          <a:xfrm>
            <a:off x="1147763" y="1956554"/>
            <a:ext cx="13080921" cy="183594"/>
          </a:xfrm>
          <a:prstGeom prst="rect">
            <a:avLst/>
          </a:prstGeom>
          <a:noFill/>
          <a:ln/>
        </p:spPr>
        <p:txBody>
          <a:bodyPr wrap="none" lIns="0" tIns="0" rIns="0" bIns="0" rtlCol="0" anchor="t"/>
          <a:lstStyle/>
          <a:p>
            <a:pPr marL="0" indent="0" algn="l">
              <a:lnSpc>
                <a:spcPts val="1400"/>
              </a:lnSpc>
              <a:buNone/>
            </a:pPr>
            <a:r>
              <a:rPr lang="en-US" sz="900" dirty="0">
                <a:solidFill>
                  <a:srgbClr val="8F8F8F"/>
                </a:solidFill>
                <a:latin typeface="Funnel Sans" pitchFamily="34" charset="0"/>
                <a:ea typeface="Funnel Sans" pitchFamily="34" charset="-122"/>
                <a:cs typeface="Funnel Sans" pitchFamily="34" charset="-120"/>
              </a:rPr>
              <a:t>Nhận phím (LEFT, RIGHT, UP, DOWN, SPACE) và sự kiện (QUIT, R).</a:t>
            </a:r>
            <a:endParaRPr lang="en-US" sz="900" dirty="0"/>
          </a:p>
        </p:txBody>
      </p:sp>
      <p:pic>
        <p:nvPicPr>
          <p:cNvPr id="9" name="Image 2" descr="preencoded.png"/>
          <p:cNvPicPr>
            <a:picLocks noChangeAspect="1"/>
          </p:cNvPicPr>
          <p:nvPr/>
        </p:nvPicPr>
        <p:blipFill>
          <a:blip r:embed="rId5"/>
          <a:stretch>
            <a:fillRect/>
          </a:stretch>
        </p:blipFill>
        <p:spPr>
          <a:xfrm>
            <a:off x="401717" y="2282428"/>
            <a:ext cx="573881" cy="688777"/>
          </a:xfrm>
          <a:prstGeom prst="rect">
            <a:avLst/>
          </a:prstGeom>
        </p:spPr>
      </p:pic>
      <p:sp>
        <p:nvSpPr>
          <p:cNvPr id="10" name="Text 5"/>
          <p:cNvSpPr/>
          <p:nvPr/>
        </p:nvSpPr>
        <p:spPr>
          <a:xfrm>
            <a:off x="1147763" y="2397204"/>
            <a:ext cx="1770102" cy="179308"/>
          </a:xfrm>
          <a:prstGeom prst="rect">
            <a:avLst/>
          </a:prstGeom>
          <a:noFill/>
          <a:ln/>
        </p:spPr>
        <p:txBody>
          <a:bodyPr wrap="none" lIns="0" tIns="0" rIns="0" bIns="0" rtlCol="0" anchor="t"/>
          <a:lstStyle/>
          <a:p>
            <a:pPr marL="0" indent="0" algn="l">
              <a:lnSpc>
                <a:spcPts val="1400"/>
              </a:lnSpc>
              <a:buNone/>
            </a:pPr>
            <a:r>
              <a:rPr lang="en-US" sz="1100" dirty="0">
                <a:solidFill>
                  <a:srgbClr val="8F8F8F"/>
                </a:solidFill>
                <a:latin typeface="Mona Sans Semi Bold" pitchFamily="34" charset="0"/>
                <a:ea typeface="Mona Sans Semi Bold" pitchFamily="34" charset="-122"/>
                <a:cs typeface="Mona Sans Semi Bold" pitchFamily="34" charset="-120"/>
              </a:rPr>
              <a:t>Module Quản lý đối tượng</a:t>
            </a:r>
            <a:endParaRPr lang="en-US" sz="1100" dirty="0"/>
          </a:p>
        </p:txBody>
      </p:sp>
      <p:sp>
        <p:nvSpPr>
          <p:cNvPr id="11" name="Text 6"/>
          <p:cNvSpPr/>
          <p:nvPr/>
        </p:nvSpPr>
        <p:spPr>
          <a:xfrm>
            <a:off x="1147763" y="2645331"/>
            <a:ext cx="13080921" cy="183594"/>
          </a:xfrm>
          <a:prstGeom prst="rect">
            <a:avLst/>
          </a:prstGeom>
          <a:noFill/>
          <a:ln/>
        </p:spPr>
        <p:txBody>
          <a:bodyPr wrap="none" lIns="0" tIns="0" rIns="0" bIns="0" rtlCol="0" anchor="t"/>
          <a:lstStyle/>
          <a:p>
            <a:pPr marL="0" indent="0" algn="l">
              <a:lnSpc>
                <a:spcPts val="1400"/>
              </a:lnSpc>
              <a:buNone/>
            </a:pPr>
            <a:r>
              <a:rPr lang="en-US" sz="900" dirty="0">
                <a:solidFill>
                  <a:srgbClr val="8F8F8F"/>
                </a:solidFill>
                <a:latin typeface="Funnel Sans" pitchFamily="34" charset="0"/>
                <a:ea typeface="Funnel Sans" pitchFamily="34" charset="-122"/>
                <a:cs typeface="Funnel Sans" pitchFamily="34" charset="-120"/>
              </a:rPr>
              <a:t>Quản lý tên lửa (tạo, cập nhật, xóa), thiên thạch (tạo, cập nhật, đặt lại).</a:t>
            </a:r>
            <a:endParaRPr lang="en-US" sz="900" dirty="0"/>
          </a:p>
        </p:txBody>
      </p:sp>
      <p:pic>
        <p:nvPicPr>
          <p:cNvPr id="12" name="Image 3" descr="preencoded.png"/>
          <p:cNvPicPr>
            <a:picLocks noChangeAspect="1"/>
          </p:cNvPicPr>
          <p:nvPr/>
        </p:nvPicPr>
        <p:blipFill>
          <a:blip r:embed="rId6"/>
          <a:stretch>
            <a:fillRect/>
          </a:stretch>
        </p:blipFill>
        <p:spPr>
          <a:xfrm>
            <a:off x="401717" y="2971205"/>
            <a:ext cx="573881" cy="688777"/>
          </a:xfrm>
          <a:prstGeom prst="rect">
            <a:avLst/>
          </a:prstGeom>
        </p:spPr>
      </p:pic>
      <p:sp>
        <p:nvSpPr>
          <p:cNvPr id="13" name="Text 7"/>
          <p:cNvSpPr/>
          <p:nvPr/>
        </p:nvSpPr>
        <p:spPr>
          <a:xfrm>
            <a:off x="1147763" y="3085981"/>
            <a:ext cx="2700457" cy="179308"/>
          </a:xfrm>
          <a:prstGeom prst="rect">
            <a:avLst/>
          </a:prstGeom>
          <a:noFill/>
          <a:ln/>
        </p:spPr>
        <p:txBody>
          <a:bodyPr wrap="none" lIns="0" tIns="0" rIns="0" bIns="0" rtlCol="0" anchor="t"/>
          <a:lstStyle/>
          <a:p>
            <a:pPr marL="0" indent="0" algn="l">
              <a:lnSpc>
                <a:spcPts val="1400"/>
              </a:lnSpc>
              <a:buNone/>
            </a:pPr>
            <a:r>
              <a:rPr lang="en-US" sz="1100" dirty="0">
                <a:solidFill>
                  <a:srgbClr val="8F8F8F"/>
                </a:solidFill>
                <a:latin typeface="Mona Sans Semi Bold" pitchFamily="34" charset="0"/>
                <a:ea typeface="Mona Sans Semi Bold" pitchFamily="34" charset="-122"/>
                <a:cs typeface="Mona Sans Semi Bold" pitchFamily="34" charset="-120"/>
              </a:rPr>
              <a:t>Module Cập nhật trạng thái &amp; Va chạm</a:t>
            </a:r>
            <a:endParaRPr lang="en-US" sz="1100" dirty="0"/>
          </a:p>
        </p:txBody>
      </p:sp>
      <p:sp>
        <p:nvSpPr>
          <p:cNvPr id="14" name="Text 8"/>
          <p:cNvSpPr/>
          <p:nvPr/>
        </p:nvSpPr>
        <p:spPr>
          <a:xfrm>
            <a:off x="1147763" y="3334107"/>
            <a:ext cx="13080921" cy="183594"/>
          </a:xfrm>
          <a:prstGeom prst="rect">
            <a:avLst/>
          </a:prstGeom>
          <a:noFill/>
          <a:ln/>
        </p:spPr>
        <p:txBody>
          <a:bodyPr wrap="none" lIns="0" tIns="0" rIns="0" bIns="0" rtlCol="0" anchor="t"/>
          <a:lstStyle/>
          <a:p>
            <a:pPr marL="0" indent="0" algn="l">
              <a:lnSpc>
                <a:spcPts val="1400"/>
              </a:lnSpc>
              <a:buNone/>
            </a:pPr>
            <a:r>
              <a:rPr lang="en-US" sz="900" dirty="0">
                <a:solidFill>
                  <a:srgbClr val="8F8F8F"/>
                </a:solidFill>
                <a:latin typeface="Funnel Sans" pitchFamily="34" charset="0"/>
                <a:ea typeface="Funnel Sans" pitchFamily="34" charset="-122"/>
                <a:cs typeface="Funnel Sans" pitchFamily="34" charset="-120"/>
              </a:rPr>
              <a:t>Cập nhật Ship, Missile, Asteroid, Explosion. Kiểm tra va chạm (Missile vs Asteroid: tăng điểm; Ship vs Asteroid: game over).</a:t>
            </a:r>
            <a:endParaRPr lang="en-US" sz="900" dirty="0"/>
          </a:p>
        </p:txBody>
      </p:sp>
      <p:pic>
        <p:nvPicPr>
          <p:cNvPr id="15" name="Image 4" descr="preencoded.png"/>
          <p:cNvPicPr>
            <a:picLocks noChangeAspect="1"/>
          </p:cNvPicPr>
          <p:nvPr/>
        </p:nvPicPr>
        <p:blipFill>
          <a:blip r:embed="rId7"/>
          <a:stretch>
            <a:fillRect/>
          </a:stretch>
        </p:blipFill>
        <p:spPr>
          <a:xfrm>
            <a:off x="401717" y="3659981"/>
            <a:ext cx="573881" cy="688777"/>
          </a:xfrm>
          <a:prstGeom prst="rect">
            <a:avLst/>
          </a:prstGeom>
        </p:spPr>
      </p:pic>
      <p:sp>
        <p:nvSpPr>
          <p:cNvPr id="16" name="Text 9"/>
          <p:cNvSpPr/>
          <p:nvPr/>
        </p:nvSpPr>
        <p:spPr>
          <a:xfrm>
            <a:off x="1147763" y="3774758"/>
            <a:ext cx="2538532" cy="179308"/>
          </a:xfrm>
          <a:prstGeom prst="rect">
            <a:avLst/>
          </a:prstGeom>
          <a:noFill/>
          <a:ln/>
        </p:spPr>
        <p:txBody>
          <a:bodyPr wrap="none" lIns="0" tIns="0" rIns="0" bIns="0" rtlCol="0" anchor="t"/>
          <a:lstStyle/>
          <a:p>
            <a:pPr marL="0" indent="0" algn="l">
              <a:lnSpc>
                <a:spcPts val="1400"/>
              </a:lnSpc>
              <a:buNone/>
            </a:pPr>
            <a:r>
              <a:rPr lang="en-US" sz="1100" dirty="0">
                <a:solidFill>
                  <a:srgbClr val="8F8F8F"/>
                </a:solidFill>
                <a:latin typeface="Mona Sans Semi Bold" pitchFamily="34" charset="0"/>
                <a:ea typeface="Mona Sans Semi Bold" pitchFamily="34" charset="-122"/>
                <a:cs typeface="Mona Sans Semi Bold" pitchFamily="34" charset="-120"/>
              </a:rPr>
              <a:t>Module Giao diện &amp; Điều khiển chính</a:t>
            </a:r>
            <a:endParaRPr lang="en-US" sz="1100" dirty="0"/>
          </a:p>
        </p:txBody>
      </p:sp>
      <p:sp>
        <p:nvSpPr>
          <p:cNvPr id="17" name="Text 10"/>
          <p:cNvSpPr/>
          <p:nvPr/>
        </p:nvSpPr>
        <p:spPr>
          <a:xfrm>
            <a:off x="1147763" y="4022884"/>
            <a:ext cx="13080921" cy="183594"/>
          </a:xfrm>
          <a:prstGeom prst="rect">
            <a:avLst/>
          </a:prstGeom>
          <a:noFill/>
          <a:ln/>
        </p:spPr>
        <p:txBody>
          <a:bodyPr wrap="none" lIns="0" tIns="0" rIns="0" bIns="0" rtlCol="0" anchor="t"/>
          <a:lstStyle/>
          <a:p>
            <a:pPr marL="0" indent="0" algn="l">
              <a:lnSpc>
                <a:spcPts val="1400"/>
              </a:lnSpc>
              <a:buNone/>
            </a:pPr>
            <a:r>
              <a:rPr lang="en-US" sz="900" dirty="0">
                <a:solidFill>
                  <a:srgbClr val="8F8F8F"/>
                </a:solidFill>
                <a:latin typeface="Funnel Sans" pitchFamily="34" charset="0"/>
                <a:ea typeface="Funnel Sans" pitchFamily="34" charset="-122"/>
                <a:cs typeface="Funnel Sans" pitchFamily="34" charset="-120"/>
              </a:rPr>
              <a:t>Vẽ nền, sprite, điểm số, thông báo "GAME OVER". Cập nhật màn hình. Quản lý vòng lặp game, kiểm tra thoát, game_over, khởi động lại.</a:t>
            </a:r>
            <a:endParaRPr lang="en-US" sz="900" dirty="0"/>
          </a:p>
        </p:txBody>
      </p:sp>
      <p:pic>
        <p:nvPicPr>
          <p:cNvPr id="18" name="Image 5" descr="preencoded.png"/>
          <p:cNvPicPr>
            <a:picLocks noChangeAspect="1"/>
          </p:cNvPicPr>
          <p:nvPr/>
        </p:nvPicPr>
        <p:blipFill>
          <a:blip r:embed="rId8"/>
          <a:stretch>
            <a:fillRect/>
          </a:stretch>
        </p:blipFill>
        <p:spPr>
          <a:xfrm>
            <a:off x="401717" y="4606885"/>
            <a:ext cx="1581626" cy="2363153"/>
          </a:xfrm>
          <a:prstGeom prst="rect">
            <a:avLst/>
          </a:prstGeom>
        </p:spPr>
      </p:pic>
      <p:pic>
        <p:nvPicPr>
          <p:cNvPr id="19" name="Image 6" descr="preencoded.png"/>
          <p:cNvPicPr>
            <a:picLocks noChangeAspect="1"/>
          </p:cNvPicPr>
          <p:nvPr/>
        </p:nvPicPr>
        <p:blipFill>
          <a:blip r:embed="rId9"/>
          <a:stretch>
            <a:fillRect/>
          </a:stretch>
        </p:blipFill>
        <p:spPr>
          <a:xfrm>
            <a:off x="6898481" y="4606885"/>
            <a:ext cx="4332803" cy="31769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972753"/>
          </a:xfrm>
          <a:prstGeom prst="rect">
            <a:avLst/>
          </a:prstGeom>
        </p:spPr>
      </p:pic>
      <p:sp>
        <p:nvSpPr>
          <p:cNvPr id="3" name="Text 0"/>
          <p:cNvSpPr/>
          <p:nvPr/>
        </p:nvSpPr>
        <p:spPr>
          <a:xfrm>
            <a:off x="756642" y="3471029"/>
            <a:ext cx="5405318" cy="675680"/>
          </a:xfrm>
          <a:prstGeom prst="rect">
            <a:avLst/>
          </a:prstGeom>
          <a:noFill/>
          <a:ln/>
        </p:spPr>
        <p:txBody>
          <a:bodyPr wrap="none" lIns="0" tIns="0" rIns="0" bIns="0" rtlCol="0" anchor="t"/>
          <a:lstStyle/>
          <a:p>
            <a:pPr marL="0" indent="0" algn="l">
              <a:lnSpc>
                <a:spcPts val="5300"/>
              </a:lnSpc>
              <a:buNone/>
            </a:pPr>
            <a:r>
              <a:rPr lang="en-US" sz="4250" dirty="0">
                <a:solidFill>
                  <a:srgbClr val="DDDDDD"/>
                </a:solidFill>
                <a:latin typeface="Mona Sans Semi Bold" pitchFamily="34" charset="0"/>
                <a:ea typeface="Mona Sans Semi Bold" pitchFamily="34" charset="-122"/>
                <a:cs typeface="Mona Sans Semi Bold" pitchFamily="34" charset="-120"/>
              </a:rPr>
              <a:t>Thực nghiệm</a:t>
            </a:r>
            <a:endParaRPr lang="en-US" sz="4250" dirty="0"/>
          </a:p>
        </p:txBody>
      </p:sp>
      <p:sp>
        <p:nvSpPr>
          <p:cNvPr id="4" name="Shape 1"/>
          <p:cNvSpPr/>
          <p:nvPr/>
        </p:nvSpPr>
        <p:spPr>
          <a:xfrm>
            <a:off x="756642" y="4470916"/>
            <a:ext cx="4228267" cy="2990136"/>
          </a:xfrm>
          <a:prstGeom prst="roundRect">
            <a:avLst>
              <a:gd name="adj" fmla="val 3037"/>
            </a:avLst>
          </a:prstGeom>
          <a:solidFill>
            <a:srgbClr val="404040"/>
          </a:solidFill>
          <a:ln w="7620">
            <a:solidFill>
              <a:srgbClr val="595959"/>
            </a:solidFill>
            <a:prstDash val="solid"/>
          </a:ln>
        </p:spPr>
      </p:sp>
      <p:sp>
        <p:nvSpPr>
          <p:cNvPr id="5" name="Text 2"/>
          <p:cNvSpPr/>
          <p:nvPr/>
        </p:nvSpPr>
        <p:spPr>
          <a:xfrm>
            <a:off x="980361" y="4694634"/>
            <a:ext cx="2806422" cy="337780"/>
          </a:xfrm>
          <a:prstGeom prst="rect">
            <a:avLst/>
          </a:prstGeom>
          <a:noFill/>
          <a:ln/>
        </p:spPr>
        <p:txBody>
          <a:bodyPr wrap="none" lIns="0" tIns="0" rIns="0" bIns="0" rtlCol="0" anchor="t"/>
          <a:lstStyle/>
          <a:p>
            <a:pPr marL="0" indent="0" algn="l">
              <a:lnSpc>
                <a:spcPts val="2650"/>
              </a:lnSpc>
              <a:buNone/>
            </a:pPr>
            <a:r>
              <a:rPr lang="en-US" sz="2100" dirty="0">
                <a:solidFill>
                  <a:srgbClr val="FFFFFF"/>
                </a:solidFill>
                <a:latin typeface="Mona Sans Semi Bold" pitchFamily="34" charset="0"/>
                <a:ea typeface="Mona Sans Semi Bold" pitchFamily="34" charset="-122"/>
                <a:cs typeface="Mona Sans Semi Bold" pitchFamily="34" charset="-120"/>
              </a:rPr>
              <a:t>Khởi tạo &amp; Điều khiển</a:t>
            </a:r>
            <a:endParaRPr lang="en-US" sz="2100" dirty="0"/>
          </a:p>
        </p:txBody>
      </p:sp>
      <p:sp>
        <p:nvSpPr>
          <p:cNvPr id="6" name="Text 3"/>
          <p:cNvSpPr/>
          <p:nvPr/>
        </p:nvSpPr>
        <p:spPr>
          <a:xfrm>
            <a:off x="980361" y="5162074"/>
            <a:ext cx="3780830" cy="1729383"/>
          </a:xfrm>
          <a:prstGeom prst="rect">
            <a:avLst/>
          </a:prstGeom>
          <a:noFill/>
          <a:ln/>
        </p:spPr>
        <p:txBody>
          <a:bodyPr wrap="square" lIns="0" tIns="0" rIns="0" bIns="0" rtlCol="0" anchor="t"/>
          <a:lstStyle/>
          <a:p>
            <a:pPr marL="0" indent="0" algn="l">
              <a:lnSpc>
                <a:spcPts val="2700"/>
              </a:lnSpc>
              <a:buNone/>
            </a:pPr>
            <a:r>
              <a:rPr lang="en-US" sz="1700" dirty="0">
                <a:solidFill>
                  <a:srgbClr val="FFFFFF"/>
                </a:solidFill>
                <a:latin typeface="Funnel Sans" pitchFamily="34" charset="0"/>
                <a:ea typeface="Funnel Sans" pitchFamily="34" charset="-122"/>
                <a:cs typeface="Funnel Sans" pitchFamily="34" charset="-120"/>
              </a:rPr>
              <a:t>Gọi reset_game() để tạo tàu, 5 thiên thạch, và khởi tạo các nhóm sprite. Tàu phản hồi chính xác khi nhấn các phím mũi tên, sử dụng biến angle và velocity.</a:t>
            </a:r>
            <a:endParaRPr lang="en-US" sz="1700" dirty="0"/>
          </a:p>
        </p:txBody>
      </p:sp>
      <p:sp>
        <p:nvSpPr>
          <p:cNvPr id="7" name="Shape 4"/>
          <p:cNvSpPr/>
          <p:nvPr/>
        </p:nvSpPr>
        <p:spPr>
          <a:xfrm>
            <a:off x="5201007" y="4470916"/>
            <a:ext cx="4228267" cy="2990136"/>
          </a:xfrm>
          <a:prstGeom prst="roundRect">
            <a:avLst>
              <a:gd name="adj" fmla="val 3037"/>
            </a:avLst>
          </a:prstGeom>
          <a:solidFill>
            <a:srgbClr val="404040"/>
          </a:solidFill>
          <a:ln w="7620">
            <a:solidFill>
              <a:srgbClr val="595959"/>
            </a:solidFill>
            <a:prstDash val="solid"/>
          </a:ln>
        </p:spPr>
      </p:sp>
      <p:sp>
        <p:nvSpPr>
          <p:cNvPr id="8" name="Text 5"/>
          <p:cNvSpPr/>
          <p:nvPr/>
        </p:nvSpPr>
        <p:spPr>
          <a:xfrm>
            <a:off x="5424726" y="4694634"/>
            <a:ext cx="2702600" cy="337780"/>
          </a:xfrm>
          <a:prstGeom prst="rect">
            <a:avLst/>
          </a:prstGeom>
          <a:noFill/>
          <a:ln/>
        </p:spPr>
        <p:txBody>
          <a:bodyPr wrap="none" lIns="0" tIns="0" rIns="0" bIns="0" rtlCol="0" anchor="t"/>
          <a:lstStyle/>
          <a:p>
            <a:pPr marL="0" indent="0" algn="l">
              <a:lnSpc>
                <a:spcPts val="2650"/>
              </a:lnSpc>
              <a:buNone/>
            </a:pPr>
            <a:r>
              <a:rPr lang="en-US" sz="2100" dirty="0">
                <a:solidFill>
                  <a:srgbClr val="FFFFFF"/>
                </a:solidFill>
                <a:latin typeface="Mona Sans Semi Bold" pitchFamily="34" charset="0"/>
                <a:ea typeface="Mona Sans Semi Bold" pitchFamily="34" charset="-122"/>
                <a:cs typeface="Mona Sans Semi Bold" pitchFamily="34" charset="-120"/>
              </a:rPr>
              <a:t>Bắn tên lửa</a:t>
            </a:r>
            <a:endParaRPr lang="en-US" sz="2100" dirty="0"/>
          </a:p>
        </p:txBody>
      </p:sp>
      <p:sp>
        <p:nvSpPr>
          <p:cNvPr id="9" name="Text 6"/>
          <p:cNvSpPr/>
          <p:nvPr/>
        </p:nvSpPr>
        <p:spPr>
          <a:xfrm>
            <a:off x="5424726" y="5162074"/>
            <a:ext cx="3780830" cy="1037630"/>
          </a:xfrm>
          <a:prstGeom prst="rect">
            <a:avLst/>
          </a:prstGeom>
          <a:noFill/>
          <a:ln/>
        </p:spPr>
        <p:txBody>
          <a:bodyPr wrap="square" lIns="0" tIns="0" rIns="0" bIns="0" rtlCol="0" anchor="t"/>
          <a:lstStyle/>
          <a:p>
            <a:pPr marL="0" indent="0" algn="l">
              <a:lnSpc>
                <a:spcPts val="2700"/>
              </a:lnSpc>
              <a:buNone/>
            </a:pPr>
            <a:r>
              <a:rPr lang="en-US" sz="1700" dirty="0">
                <a:solidFill>
                  <a:srgbClr val="FFFFFF"/>
                </a:solidFill>
                <a:latin typeface="Funnel Sans" pitchFamily="34" charset="0"/>
                <a:ea typeface="Funnel Sans" pitchFamily="34" charset="-122"/>
                <a:cs typeface="Funnel Sans" pitchFamily="34" charset="-120"/>
              </a:rPr>
              <a:t>Nhấn SPACE tạo tên lửa di chuyển theo hướng tàu. Tên lửa tự hủy khi ra khỏi màn hình, đạt yêu cầu.</a:t>
            </a:r>
            <a:endParaRPr lang="en-US" sz="1700" dirty="0"/>
          </a:p>
        </p:txBody>
      </p:sp>
      <p:sp>
        <p:nvSpPr>
          <p:cNvPr id="10" name="Shape 7"/>
          <p:cNvSpPr/>
          <p:nvPr/>
        </p:nvSpPr>
        <p:spPr>
          <a:xfrm>
            <a:off x="9645372" y="4470916"/>
            <a:ext cx="4228267" cy="2990136"/>
          </a:xfrm>
          <a:prstGeom prst="roundRect">
            <a:avLst>
              <a:gd name="adj" fmla="val 3037"/>
            </a:avLst>
          </a:prstGeom>
          <a:solidFill>
            <a:srgbClr val="404040"/>
          </a:solidFill>
          <a:ln w="7620">
            <a:solidFill>
              <a:srgbClr val="595959"/>
            </a:solidFill>
            <a:prstDash val="solid"/>
          </a:ln>
        </p:spPr>
      </p:sp>
      <p:sp>
        <p:nvSpPr>
          <p:cNvPr id="11" name="Text 8"/>
          <p:cNvSpPr/>
          <p:nvPr/>
        </p:nvSpPr>
        <p:spPr>
          <a:xfrm>
            <a:off x="9869091" y="4694634"/>
            <a:ext cx="2741295" cy="337780"/>
          </a:xfrm>
          <a:prstGeom prst="rect">
            <a:avLst/>
          </a:prstGeom>
          <a:noFill/>
          <a:ln/>
        </p:spPr>
        <p:txBody>
          <a:bodyPr wrap="none" lIns="0" tIns="0" rIns="0" bIns="0" rtlCol="0" anchor="t"/>
          <a:lstStyle/>
          <a:p>
            <a:pPr marL="0" indent="0" algn="l">
              <a:lnSpc>
                <a:spcPts val="2650"/>
              </a:lnSpc>
              <a:buNone/>
            </a:pPr>
            <a:r>
              <a:rPr lang="en-US" sz="2100" dirty="0">
                <a:solidFill>
                  <a:srgbClr val="FFFFFF"/>
                </a:solidFill>
                <a:latin typeface="Mona Sans Semi Bold" pitchFamily="34" charset="0"/>
                <a:ea typeface="Mona Sans Semi Bold" pitchFamily="34" charset="-122"/>
                <a:cs typeface="Mona Sans Semi Bold" pitchFamily="34" charset="-120"/>
              </a:rPr>
              <a:t>Va chạm &amp; Giao diện</a:t>
            </a:r>
            <a:endParaRPr lang="en-US" sz="2100" dirty="0"/>
          </a:p>
        </p:txBody>
      </p:sp>
      <p:sp>
        <p:nvSpPr>
          <p:cNvPr id="12" name="Text 9"/>
          <p:cNvSpPr/>
          <p:nvPr/>
        </p:nvSpPr>
        <p:spPr>
          <a:xfrm>
            <a:off x="9869091" y="5162074"/>
            <a:ext cx="3780830" cy="2075259"/>
          </a:xfrm>
          <a:prstGeom prst="rect">
            <a:avLst/>
          </a:prstGeom>
          <a:noFill/>
          <a:ln/>
        </p:spPr>
        <p:txBody>
          <a:bodyPr wrap="square" lIns="0" tIns="0" rIns="0" bIns="0" rtlCol="0" anchor="t"/>
          <a:lstStyle/>
          <a:p>
            <a:pPr marL="0" indent="0" algn="l">
              <a:lnSpc>
                <a:spcPts val="2700"/>
              </a:lnSpc>
              <a:buNone/>
            </a:pPr>
            <a:r>
              <a:rPr lang="en-US" sz="1700" dirty="0">
                <a:solidFill>
                  <a:srgbClr val="FFFFFF"/>
                </a:solidFill>
                <a:latin typeface="Funnel Sans" pitchFamily="34" charset="0"/>
                <a:ea typeface="Funnel Sans" pitchFamily="34" charset="-122"/>
                <a:cs typeface="Funnel Sans" pitchFamily="34" charset="-120"/>
              </a:rPr>
              <a:t>Missile vs Asteroid: tăng điểm, tạo Explosion, phát âm thanh. Ship vs Asteroid: Game Over, phát nổ và hiển thị thông báo. Giao diện hiển thị chính xác background, sprite, score, và thông báo, rõ ràng, mượt mà.</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42580"/>
          </a:xfrm>
          <a:prstGeom prst="rect">
            <a:avLst/>
          </a:prstGeom>
        </p:spPr>
      </p:pic>
      <p:sp>
        <p:nvSpPr>
          <p:cNvPr id="3" name="Text 0"/>
          <p:cNvSpPr/>
          <p:nvPr/>
        </p:nvSpPr>
        <p:spPr>
          <a:xfrm>
            <a:off x="647105" y="3117413"/>
            <a:ext cx="6314599" cy="577810"/>
          </a:xfrm>
          <a:prstGeom prst="rect">
            <a:avLst/>
          </a:prstGeom>
          <a:noFill/>
          <a:ln/>
        </p:spPr>
        <p:txBody>
          <a:bodyPr wrap="none" lIns="0" tIns="0" rIns="0" bIns="0" rtlCol="0" anchor="t"/>
          <a:lstStyle/>
          <a:p>
            <a:pPr marL="0" indent="0" algn="l">
              <a:lnSpc>
                <a:spcPts val="4550"/>
              </a:lnSpc>
              <a:buNone/>
            </a:pPr>
            <a:r>
              <a:rPr lang="en-US" sz="3600" dirty="0">
                <a:solidFill>
                  <a:srgbClr val="DDDDDD"/>
                </a:solidFill>
                <a:latin typeface="Mona Sans Semi Bold" pitchFamily="34" charset="0"/>
                <a:ea typeface="Mona Sans Semi Bold" pitchFamily="34" charset="-122"/>
                <a:cs typeface="Mona Sans Semi Bold" pitchFamily="34" charset="-120"/>
              </a:rPr>
              <a:t>Kết luận và hướng phát triển</a:t>
            </a:r>
            <a:endParaRPr lang="en-US" sz="3600" dirty="0"/>
          </a:p>
        </p:txBody>
      </p:sp>
      <p:pic>
        <p:nvPicPr>
          <p:cNvPr id="4" name="Image 1" descr="preencoded.png"/>
          <p:cNvPicPr>
            <a:picLocks noChangeAspect="1"/>
          </p:cNvPicPr>
          <p:nvPr/>
        </p:nvPicPr>
        <p:blipFill>
          <a:blip r:embed="rId4"/>
          <a:stretch>
            <a:fillRect/>
          </a:stretch>
        </p:blipFill>
        <p:spPr>
          <a:xfrm>
            <a:off x="647105" y="4004786"/>
            <a:ext cx="462201" cy="462201"/>
          </a:xfrm>
          <a:prstGeom prst="rect">
            <a:avLst/>
          </a:prstGeom>
        </p:spPr>
      </p:pic>
      <p:sp>
        <p:nvSpPr>
          <p:cNvPr id="5" name="Text 1"/>
          <p:cNvSpPr/>
          <p:nvPr/>
        </p:nvSpPr>
        <p:spPr>
          <a:xfrm>
            <a:off x="1294209" y="4082296"/>
            <a:ext cx="2311479" cy="288846"/>
          </a:xfrm>
          <a:prstGeom prst="rect">
            <a:avLst/>
          </a:prstGeom>
          <a:noFill/>
          <a:ln/>
        </p:spPr>
        <p:txBody>
          <a:bodyPr wrap="none" lIns="0" tIns="0" rIns="0" bIns="0" rtlCol="0" anchor="t"/>
          <a:lstStyle/>
          <a:p>
            <a:pPr marL="0" indent="0" algn="l">
              <a:lnSpc>
                <a:spcPts val="2250"/>
              </a:lnSpc>
              <a:buNone/>
            </a:pPr>
            <a:r>
              <a:rPr lang="en-US" sz="1800" dirty="0">
                <a:solidFill>
                  <a:srgbClr val="8F8F8F"/>
                </a:solidFill>
                <a:latin typeface="Mona Sans Semi Bold" pitchFamily="34" charset="0"/>
                <a:ea typeface="Mona Sans Semi Bold" pitchFamily="34" charset="-122"/>
                <a:cs typeface="Mona Sans Semi Bold" pitchFamily="34" charset="-120"/>
              </a:rPr>
              <a:t>Kết quả đạt được</a:t>
            </a:r>
            <a:endParaRPr lang="en-US" sz="1800" dirty="0"/>
          </a:p>
        </p:txBody>
      </p:sp>
      <p:sp>
        <p:nvSpPr>
          <p:cNvPr id="6" name="Text 2"/>
          <p:cNvSpPr/>
          <p:nvPr/>
        </p:nvSpPr>
        <p:spPr>
          <a:xfrm>
            <a:off x="1294209" y="4481989"/>
            <a:ext cx="12689086" cy="295751"/>
          </a:xfrm>
          <a:prstGeom prst="rect">
            <a:avLst/>
          </a:prstGeom>
          <a:noFill/>
          <a:ln/>
        </p:spPr>
        <p:txBody>
          <a:bodyPr wrap="none" lIns="0" tIns="0" rIns="0" bIns="0" rtlCol="0" anchor="t"/>
          <a:lstStyle/>
          <a:p>
            <a:pPr marL="0" indent="0" algn="l">
              <a:lnSpc>
                <a:spcPts val="2300"/>
              </a:lnSpc>
              <a:buNone/>
            </a:pPr>
            <a:r>
              <a:rPr lang="en-US" sz="1450" dirty="0">
                <a:solidFill>
                  <a:srgbClr val="8F8F8F"/>
                </a:solidFill>
                <a:latin typeface="Funnel Sans" pitchFamily="34" charset="0"/>
                <a:ea typeface="Funnel Sans" pitchFamily="34" charset="-122"/>
                <a:cs typeface="Funnel Sans" pitchFamily="34" charset="-120"/>
              </a:rPr>
              <a:t>Hoàn thành đầy đủ chức năng: điều khiển, bắn, va chạm, hiệu ứng, âm thanh. Game chạy ổn định ở 60 FPS. Quản lý sprite và xử lý va chạm hiệu quả.</a:t>
            </a:r>
            <a:endParaRPr lang="en-US" sz="1450" dirty="0"/>
          </a:p>
        </p:txBody>
      </p:sp>
      <p:pic>
        <p:nvPicPr>
          <p:cNvPr id="7" name="Image 2" descr="preencoded.png"/>
          <p:cNvPicPr>
            <a:picLocks noChangeAspect="1"/>
          </p:cNvPicPr>
          <p:nvPr/>
        </p:nvPicPr>
        <p:blipFill>
          <a:blip r:embed="rId5"/>
          <a:stretch>
            <a:fillRect/>
          </a:stretch>
        </p:blipFill>
        <p:spPr>
          <a:xfrm>
            <a:off x="647105" y="5179814"/>
            <a:ext cx="462201" cy="462201"/>
          </a:xfrm>
          <a:prstGeom prst="rect">
            <a:avLst/>
          </a:prstGeom>
        </p:spPr>
      </p:pic>
      <p:sp>
        <p:nvSpPr>
          <p:cNvPr id="8" name="Text 3"/>
          <p:cNvSpPr/>
          <p:nvPr/>
        </p:nvSpPr>
        <p:spPr>
          <a:xfrm>
            <a:off x="1294209" y="5257324"/>
            <a:ext cx="2311479" cy="288846"/>
          </a:xfrm>
          <a:prstGeom prst="rect">
            <a:avLst/>
          </a:prstGeom>
          <a:noFill/>
          <a:ln/>
        </p:spPr>
        <p:txBody>
          <a:bodyPr wrap="none" lIns="0" tIns="0" rIns="0" bIns="0" rtlCol="0" anchor="t"/>
          <a:lstStyle/>
          <a:p>
            <a:pPr marL="0" indent="0" algn="l">
              <a:lnSpc>
                <a:spcPts val="2250"/>
              </a:lnSpc>
              <a:buNone/>
            </a:pPr>
            <a:r>
              <a:rPr lang="en-US" sz="1800" dirty="0">
                <a:solidFill>
                  <a:srgbClr val="8F8F8F"/>
                </a:solidFill>
                <a:latin typeface="Mona Sans Semi Bold" pitchFamily="34" charset="0"/>
                <a:ea typeface="Mona Sans Semi Bold" pitchFamily="34" charset="-122"/>
                <a:cs typeface="Mona Sans Semi Bold" pitchFamily="34" charset="-120"/>
              </a:rPr>
              <a:t>Bài học rút ra</a:t>
            </a:r>
            <a:endParaRPr lang="en-US" sz="1800" dirty="0"/>
          </a:p>
        </p:txBody>
      </p:sp>
      <p:sp>
        <p:nvSpPr>
          <p:cNvPr id="9" name="Text 4"/>
          <p:cNvSpPr/>
          <p:nvPr/>
        </p:nvSpPr>
        <p:spPr>
          <a:xfrm>
            <a:off x="1294209" y="5657017"/>
            <a:ext cx="12689086" cy="591503"/>
          </a:xfrm>
          <a:prstGeom prst="rect">
            <a:avLst/>
          </a:prstGeom>
          <a:noFill/>
          <a:ln/>
        </p:spPr>
        <p:txBody>
          <a:bodyPr wrap="square" lIns="0" tIns="0" rIns="0" bIns="0" rtlCol="0" anchor="t"/>
          <a:lstStyle/>
          <a:p>
            <a:pPr marL="0" indent="0" algn="l">
              <a:lnSpc>
                <a:spcPts val="2300"/>
              </a:lnSpc>
              <a:buNone/>
            </a:pPr>
            <a:r>
              <a:rPr lang="en-US" sz="1450" dirty="0">
                <a:solidFill>
                  <a:srgbClr val="8F8F8F"/>
                </a:solidFill>
                <a:latin typeface="Funnel Sans" pitchFamily="34" charset="0"/>
                <a:ea typeface="Funnel Sans" pitchFamily="34" charset="-122"/>
                <a:cs typeface="Funnel Sans" pitchFamily="34" charset="-120"/>
              </a:rPr>
              <a:t>Hiểu rõ quy trình xây dựng game 2D từ khởi tạo đến hoàn thiện. Thành thạo xử lý sự kiện, hình ảnh, âm thanh trong Pygame. Biết cách phân chia module, tổ chức code hiệu quả.</a:t>
            </a:r>
            <a:endParaRPr lang="en-US" sz="1450" dirty="0"/>
          </a:p>
        </p:txBody>
      </p:sp>
      <p:pic>
        <p:nvPicPr>
          <p:cNvPr id="10" name="Image 3" descr="preencoded.png"/>
          <p:cNvPicPr>
            <a:picLocks noChangeAspect="1"/>
          </p:cNvPicPr>
          <p:nvPr/>
        </p:nvPicPr>
        <p:blipFill>
          <a:blip r:embed="rId6"/>
          <a:stretch>
            <a:fillRect/>
          </a:stretch>
        </p:blipFill>
        <p:spPr>
          <a:xfrm>
            <a:off x="647105" y="6650593"/>
            <a:ext cx="462201" cy="462201"/>
          </a:xfrm>
          <a:prstGeom prst="rect">
            <a:avLst/>
          </a:prstGeom>
        </p:spPr>
      </p:pic>
      <p:sp>
        <p:nvSpPr>
          <p:cNvPr id="11" name="Text 5"/>
          <p:cNvSpPr/>
          <p:nvPr/>
        </p:nvSpPr>
        <p:spPr>
          <a:xfrm>
            <a:off x="1294209" y="6728103"/>
            <a:ext cx="2311479" cy="288846"/>
          </a:xfrm>
          <a:prstGeom prst="rect">
            <a:avLst/>
          </a:prstGeom>
          <a:noFill/>
          <a:ln/>
        </p:spPr>
        <p:txBody>
          <a:bodyPr wrap="none" lIns="0" tIns="0" rIns="0" bIns="0" rtlCol="0" anchor="t"/>
          <a:lstStyle/>
          <a:p>
            <a:pPr marL="0" indent="0" algn="l">
              <a:lnSpc>
                <a:spcPts val="2250"/>
              </a:lnSpc>
              <a:buNone/>
            </a:pPr>
            <a:r>
              <a:rPr lang="en-US" sz="1800" dirty="0">
                <a:solidFill>
                  <a:srgbClr val="8F8F8F"/>
                </a:solidFill>
                <a:latin typeface="Mona Sans Semi Bold" pitchFamily="34" charset="0"/>
                <a:ea typeface="Mona Sans Semi Bold" pitchFamily="34" charset="-122"/>
                <a:cs typeface="Mona Sans Semi Bold" pitchFamily="34" charset="-120"/>
              </a:rPr>
              <a:t>Hướng phát triển</a:t>
            </a:r>
            <a:endParaRPr lang="en-US" sz="1800" dirty="0"/>
          </a:p>
        </p:txBody>
      </p:sp>
      <p:sp>
        <p:nvSpPr>
          <p:cNvPr id="12" name="Text 6"/>
          <p:cNvSpPr/>
          <p:nvPr/>
        </p:nvSpPr>
        <p:spPr>
          <a:xfrm>
            <a:off x="1294209" y="7127796"/>
            <a:ext cx="12689086" cy="295751"/>
          </a:xfrm>
          <a:prstGeom prst="rect">
            <a:avLst/>
          </a:prstGeom>
          <a:noFill/>
          <a:ln/>
        </p:spPr>
        <p:txBody>
          <a:bodyPr wrap="none" lIns="0" tIns="0" rIns="0" bIns="0" rtlCol="0" anchor="t"/>
          <a:lstStyle/>
          <a:p>
            <a:pPr marL="0" indent="0" algn="l">
              <a:lnSpc>
                <a:spcPts val="2300"/>
              </a:lnSpc>
              <a:buNone/>
            </a:pPr>
            <a:r>
              <a:rPr lang="en-US" sz="1450" dirty="0">
                <a:solidFill>
                  <a:srgbClr val="8F8F8F"/>
                </a:solidFill>
                <a:latin typeface="Funnel Sans" pitchFamily="34" charset="0"/>
                <a:ea typeface="Funnel Sans" pitchFamily="34" charset="-122"/>
                <a:cs typeface="Funnel Sans" pitchFamily="34" charset="-120"/>
              </a:rPr>
              <a:t>Thêm nhiều loại thiên thạch, cấp độ chơi, vật phẩm hỗ trợ. Lưu điểm cao, màn hình menu, hệ thống pause. Cải thiện âm thanh, hiệu ứng đồ họa.</a:t>
            </a: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763</Words>
  <Application>Microsoft Office PowerPoint</Application>
  <PresentationFormat>Custom</PresentationFormat>
  <Paragraphs>47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Funnel Sans</vt:lpstr>
      <vt:lpstr>Mona Sans Semi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Huyen HAU THANH</cp:lastModifiedBy>
  <cp:revision>1</cp:revision>
  <dcterms:created xsi:type="dcterms:W3CDTF">2025-06-02T16:01:25Z</dcterms:created>
  <dcterms:modified xsi:type="dcterms:W3CDTF">2025-06-02T16:01:44Z</dcterms:modified>
</cp:coreProperties>
</file>