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ylor Winter" initials="TW" lastIdx="1" clrIdx="0">
    <p:extLst>
      <p:ext uri="{19B8F6BF-5375-455C-9EA6-DF929625EA0E}">
        <p15:presenceInfo xmlns:p15="http://schemas.microsoft.com/office/powerpoint/2012/main" userId="23729fc0eb6a16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3504" autoAdjust="0"/>
  </p:normalViewPr>
  <p:slideViewPr>
    <p:cSldViewPr snapToGrid="0">
      <p:cViewPr varScale="1">
        <p:scale>
          <a:sx n="45" d="100"/>
          <a:sy n="45" d="100"/>
        </p:scale>
        <p:origin x="1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4068A-6527-44D4-A4C1-7DEADC31BA2A}" type="datetimeFigureOut">
              <a:rPr lang="en-NZ" smtClean="0"/>
              <a:t>8/01/2020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313F9-B217-4E0F-893B-BF21EF0D8D66}" type="slidenum">
              <a:rPr lang="en-NZ" smtClean="0"/>
              <a:t>‹#›</a:t>
            </a:fld>
            <a:endParaRPr lang="en-NZ"/>
          </a:p>
        </p:txBody>
      </p:sp>
    </p:spTree>
    <p:extLst>
      <p:ext uri="{BB962C8B-B14F-4D97-AF65-F5344CB8AC3E}">
        <p14:creationId xmlns:p14="http://schemas.microsoft.com/office/powerpoint/2010/main" val="330148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a very basic overview of regression</a:t>
            </a:r>
          </a:p>
        </p:txBody>
      </p:sp>
      <p:sp>
        <p:nvSpPr>
          <p:cNvPr id="4" name="Slide Number Placeholder 3"/>
          <p:cNvSpPr>
            <a:spLocks noGrp="1"/>
          </p:cNvSpPr>
          <p:nvPr>
            <p:ph type="sldNum" sz="quarter" idx="5"/>
          </p:nvPr>
        </p:nvSpPr>
        <p:spPr/>
        <p:txBody>
          <a:bodyPr/>
          <a:lstStyle/>
          <a:p>
            <a:fld id="{09B313F9-B217-4E0F-893B-BF21EF0D8D66}" type="slidenum">
              <a:rPr lang="en-NZ" smtClean="0"/>
              <a:t>1</a:t>
            </a:fld>
            <a:endParaRPr lang="en-NZ"/>
          </a:p>
        </p:txBody>
      </p:sp>
    </p:spTree>
    <p:extLst>
      <p:ext uri="{BB962C8B-B14F-4D97-AF65-F5344CB8AC3E}">
        <p14:creationId xmlns:p14="http://schemas.microsoft.com/office/powerpoint/2010/main" val="2009556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Describe dataset and the model</a:t>
            </a:r>
          </a:p>
          <a:p>
            <a:pPr marL="171450" indent="-171450">
              <a:buFont typeface="Arial" panose="020B0604020202020204" pitchFamily="34" charset="0"/>
              <a:buChar char="•"/>
            </a:pPr>
            <a:r>
              <a:rPr lang="en-NZ" dirty="0"/>
              <a:t>In this case we have two continuous variables interaction with each other.</a:t>
            </a:r>
          </a:p>
          <a:p>
            <a:pPr marL="171450" indent="-171450">
              <a:buFont typeface="Arial" panose="020B0604020202020204" pitchFamily="34" charset="0"/>
              <a:buChar char="•"/>
            </a:pPr>
            <a:r>
              <a:rPr lang="en-NZ" dirty="0"/>
              <a:t>The interaction term, in this case, is the product of the two variables.</a:t>
            </a:r>
          </a:p>
          <a:p>
            <a:pPr marL="171450" indent="-171450">
              <a:buFont typeface="Arial" panose="020B0604020202020204" pitchFamily="34" charset="0"/>
              <a:buChar char="•"/>
            </a:pPr>
            <a:r>
              <a:rPr lang="en-NZ" dirty="0"/>
              <a:t>As both predictors are continuous, it gets a little more complicated to understand, typically we split one variable into upper, average, and lower groups to ease interpretation (describe the interaction effect).</a:t>
            </a:r>
          </a:p>
        </p:txBody>
      </p:sp>
      <p:sp>
        <p:nvSpPr>
          <p:cNvPr id="4" name="Slide Number Placeholder 3"/>
          <p:cNvSpPr>
            <a:spLocks noGrp="1"/>
          </p:cNvSpPr>
          <p:nvPr>
            <p:ph type="sldNum" sz="quarter" idx="5"/>
          </p:nvPr>
        </p:nvSpPr>
        <p:spPr/>
        <p:txBody>
          <a:bodyPr/>
          <a:lstStyle/>
          <a:p>
            <a:fld id="{09B313F9-B217-4E0F-893B-BF21EF0D8D66}" type="slidenum">
              <a:rPr lang="en-NZ" smtClean="0"/>
              <a:t>11</a:t>
            </a:fld>
            <a:endParaRPr lang="en-NZ"/>
          </a:p>
        </p:txBody>
      </p:sp>
    </p:spTree>
    <p:extLst>
      <p:ext uri="{BB962C8B-B14F-4D97-AF65-F5344CB8AC3E}">
        <p14:creationId xmlns:p14="http://schemas.microsoft.com/office/powerpoint/2010/main" val="185275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9B313F9-B217-4E0F-893B-BF21EF0D8D66}" type="slidenum">
              <a:rPr lang="en-NZ" smtClean="0"/>
              <a:t>12</a:t>
            </a:fld>
            <a:endParaRPr lang="en-NZ"/>
          </a:p>
        </p:txBody>
      </p:sp>
    </p:spTree>
    <p:extLst>
      <p:ext uri="{BB962C8B-B14F-4D97-AF65-F5344CB8AC3E}">
        <p14:creationId xmlns:p14="http://schemas.microsoft.com/office/powerpoint/2010/main" val="2199926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09B313F9-B217-4E0F-893B-BF21EF0D8D66}" type="slidenum">
              <a:rPr lang="en-NZ" smtClean="0"/>
              <a:t>13</a:t>
            </a:fld>
            <a:endParaRPr lang="en-NZ"/>
          </a:p>
        </p:txBody>
      </p:sp>
    </p:spTree>
    <p:extLst>
      <p:ext uri="{BB962C8B-B14F-4D97-AF65-F5344CB8AC3E}">
        <p14:creationId xmlns:p14="http://schemas.microsoft.com/office/powerpoint/2010/main" val="295601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A lot of models we may have used, t-tests and ANOVA, are in fact types of linear regression.</a:t>
            </a:r>
          </a:p>
          <a:p>
            <a:pPr marL="171450" indent="-171450">
              <a:buFont typeface="Arial" panose="020B0604020202020204" pitchFamily="34" charset="0"/>
              <a:buChar char="•"/>
            </a:pPr>
            <a:r>
              <a:rPr lang="en-NZ" dirty="0"/>
              <a:t>Although we are using the word ‘predict’, do note that this doesn’t imply either a causal or temporal connection between variables.</a:t>
            </a:r>
          </a:p>
          <a:p>
            <a:pPr marL="171450" indent="-171450">
              <a:buFont typeface="Arial" panose="020B0604020202020204" pitchFamily="34" charset="0"/>
              <a:buChar char="•"/>
            </a:pPr>
            <a:r>
              <a:rPr lang="en-NZ" dirty="0"/>
              <a:t>In Psychology, we often see ‘dependent variable’ being used in lieu of outcome or predicted variable. Similarly we see ‘independent variable’ being used in lieu of predictor.</a:t>
            </a:r>
          </a:p>
          <a:p>
            <a:endParaRPr lang="en-NZ" dirty="0"/>
          </a:p>
        </p:txBody>
      </p:sp>
      <p:sp>
        <p:nvSpPr>
          <p:cNvPr id="4" name="Slide Number Placeholder 3"/>
          <p:cNvSpPr>
            <a:spLocks noGrp="1"/>
          </p:cNvSpPr>
          <p:nvPr>
            <p:ph type="sldNum" sz="quarter" idx="5"/>
          </p:nvPr>
        </p:nvSpPr>
        <p:spPr/>
        <p:txBody>
          <a:bodyPr/>
          <a:lstStyle/>
          <a:p>
            <a:fld id="{09B313F9-B217-4E0F-893B-BF21EF0D8D66}" type="slidenum">
              <a:rPr lang="en-NZ" smtClean="0"/>
              <a:t>2</a:t>
            </a:fld>
            <a:endParaRPr lang="en-NZ"/>
          </a:p>
        </p:txBody>
      </p:sp>
    </p:spTree>
    <p:extLst>
      <p:ext uri="{BB962C8B-B14F-4D97-AF65-F5344CB8AC3E}">
        <p14:creationId xmlns:p14="http://schemas.microsoft.com/office/powerpoint/2010/main" val="427541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Above is the most basic type of regression model, we are trying to predict y, the outcome, using x, the predictor. </a:t>
            </a:r>
          </a:p>
          <a:p>
            <a:pPr marL="171450" indent="-171450">
              <a:buFont typeface="Arial" panose="020B0604020202020204" pitchFamily="34" charset="0"/>
              <a:buChar char="•"/>
            </a:pPr>
            <a:r>
              <a:rPr lang="en-NZ" dirty="0"/>
              <a:t>You might wonder why we have a squiggle, tilde, instead of equals.</a:t>
            </a:r>
          </a:p>
          <a:p>
            <a:pPr marL="171450" indent="-171450">
              <a:buFont typeface="Arial" panose="020B0604020202020204" pitchFamily="34" charset="0"/>
              <a:buChar char="•"/>
            </a:pPr>
            <a:r>
              <a:rPr lang="en-NZ" dirty="0"/>
              <a:t>In this case, we assume the outcome is always going to be some continuous variable, such as age, stress, or height. </a:t>
            </a:r>
          </a:p>
          <a:p>
            <a:pPr marL="171450" indent="-171450">
              <a:buFont typeface="Arial" panose="020B0604020202020204" pitchFamily="34" charset="0"/>
              <a:buChar char="•"/>
            </a:pPr>
            <a:r>
              <a:rPr lang="en-NZ" dirty="0"/>
              <a:t>This model is exactly as it would be entered into a statistical package such as R.</a:t>
            </a:r>
          </a:p>
          <a:p>
            <a:pPr marL="171450" indent="-171450">
              <a:buFont typeface="Arial" panose="020B0604020202020204" pitchFamily="34" charset="0"/>
              <a:buChar char="•"/>
            </a:pPr>
            <a:r>
              <a:rPr lang="en-NZ" dirty="0"/>
              <a:t>To determine the relationship between x and y, we would add two parameters: An intercept and a slope, denoted by Beta. The example will make it more clear as to how we utilise these two estimates.</a:t>
            </a:r>
          </a:p>
        </p:txBody>
      </p:sp>
      <p:sp>
        <p:nvSpPr>
          <p:cNvPr id="4" name="Slide Number Placeholder 3"/>
          <p:cNvSpPr>
            <a:spLocks noGrp="1"/>
          </p:cNvSpPr>
          <p:nvPr>
            <p:ph type="sldNum" sz="quarter" idx="5"/>
          </p:nvPr>
        </p:nvSpPr>
        <p:spPr/>
        <p:txBody>
          <a:bodyPr/>
          <a:lstStyle/>
          <a:p>
            <a:fld id="{09B313F9-B217-4E0F-893B-BF21EF0D8D66}" type="slidenum">
              <a:rPr lang="en-NZ" smtClean="0"/>
              <a:t>3</a:t>
            </a:fld>
            <a:endParaRPr lang="en-NZ"/>
          </a:p>
        </p:txBody>
      </p:sp>
    </p:spTree>
    <p:extLst>
      <p:ext uri="{BB962C8B-B14F-4D97-AF65-F5344CB8AC3E}">
        <p14:creationId xmlns:p14="http://schemas.microsoft.com/office/powerpoint/2010/main" val="152607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How do we interpret the above numbers ? </a:t>
            </a:r>
          </a:p>
          <a:p>
            <a:pPr marL="171450" indent="-171450">
              <a:buFont typeface="Arial" panose="020B0604020202020204" pitchFamily="34" charset="0"/>
              <a:buChar char="•"/>
            </a:pPr>
            <a:r>
              <a:rPr lang="en-NZ" dirty="0"/>
              <a:t>In this example, we are predicting height based on peoples weight (think which is the dependent and independent variable).</a:t>
            </a:r>
          </a:p>
          <a:p>
            <a:pPr marL="171450" indent="-171450">
              <a:buFont typeface="Arial" panose="020B0604020202020204" pitchFamily="34" charset="0"/>
              <a:buChar char="•"/>
            </a:pPr>
            <a:r>
              <a:rPr lang="en-NZ" dirty="0"/>
              <a:t>If we look at the line going through our data, known as the line of best fit, and drew it out to a weight of zero kg, it would intersect at a height of 165cm. You may wonder why it doesn’t look like it here, its simply because our axis are broken.</a:t>
            </a:r>
          </a:p>
          <a:p>
            <a:pPr marL="171450" indent="-171450">
              <a:buFont typeface="Arial" panose="020B0604020202020204" pitchFamily="34" charset="0"/>
              <a:buChar char="•"/>
            </a:pPr>
            <a:r>
              <a:rPr lang="en-NZ" dirty="0"/>
              <a:t>The number 0.242 is the amount of increase in height we observe after a one unit, or one kg, increase in weight.</a:t>
            </a:r>
          </a:p>
          <a:p>
            <a:pPr marL="171450" indent="-171450">
              <a:buFont typeface="Arial" panose="020B0604020202020204" pitchFamily="34" charset="0"/>
              <a:buChar char="•"/>
            </a:pPr>
            <a:r>
              <a:rPr lang="en-NZ" dirty="0"/>
              <a:t>You can see how you might fit in this model by taking your own weight, multiplying by 0.242, and then adding 165.</a:t>
            </a:r>
          </a:p>
          <a:p>
            <a:pPr marL="171450" indent="-171450">
              <a:buFont typeface="Arial" panose="020B0604020202020204" pitchFamily="34" charset="0"/>
              <a:buChar char="•"/>
            </a:pPr>
            <a:r>
              <a:rPr lang="en-NZ" dirty="0"/>
              <a:t>How this is simple regression, but we very quickly want to consider what it looks like if we had multiple predictors.</a:t>
            </a:r>
          </a:p>
        </p:txBody>
      </p:sp>
      <p:sp>
        <p:nvSpPr>
          <p:cNvPr id="4" name="Slide Number Placeholder 3"/>
          <p:cNvSpPr>
            <a:spLocks noGrp="1"/>
          </p:cNvSpPr>
          <p:nvPr>
            <p:ph type="sldNum" sz="quarter" idx="5"/>
          </p:nvPr>
        </p:nvSpPr>
        <p:spPr/>
        <p:txBody>
          <a:bodyPr/>
          <a:lstStyle/>
          <a:p>
            <a:fld id="{09B313F9-B217-4E0F-893B-BF21EF0D8D66}" type="slidenum">
              <a:rPr lang="en-NZ" smtClean="0"/>
              <a:t>4</a:t>
            </a:fld>
            <a:endParaRPr lang="en-NZ"/>
          </a:p>
        </p:txBody>
      </p:sp>
    </p:spTree>
    <p:extLst>
      <p:ext uri="{BB962C8B-B14F-4D97-AF65-F5344CB8AC3E}">
        <p14:creationId xmlns:p14="http://schemas.microsoft.com/office/powerpoint/2010/main" val="77356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Here we have stress being predicted by age and the level of deprivation someone lives in (explain variables and dataset).</a:t>
            </a:r>
          </a:p>
          <a:p>
            <a:pPr marL="171450" indent="-171450">
              <a:buFont typeface="Arial" panose="020B0604020202020204" pitchFamily="34" charset="0"/>
              <a:buChar char="•"/>
            </a:pPr>
            <a:r>
              <a:rPr lang="en-NZ" dirty="0"/>
              <a:t>Instead of having a single beta coefficient, we now have two, one slope for each variable.</a:t>
            </a:r>
          </a:p>
          <a:p>
            <a:pPr marL="171450" indent="-171450">
              <a:buFont typeface="Arial" panose="020B0604020202020204" pitchFamily="34" charset="0"/>
              <a:buChar char="•"/>
            </a:pPr>
            <a:r>
              <a:rPr lang="en-NZ" dirty="0"/>
              <a:t>Also, I have now included an example output from R (show how each estimate matches up to a beta coefficient).</a:t>
            </a:r>
          </a:p>
          <a:p>
            <a:pPr marL="171450" indent="-171450">
              <a:buFont typeface="Arial" panose="020B0604020202020204" pitchFamily="34" charset="0"/>
              <a:buChar char="•"/>
            </a:pPr>
            <a:r>
              <a:rPr lang="en-NZ" dirty="0"/>
              <a:t>We ignore t-values and p-values for now, we want to focus on understanding how the coefficients work together to predict an outcome</a:t>
            </a:r>
          </a:p>
          <a:p>
            <a:pPr marL="171450" indent="-171450">
              <a:buFont typeface="Arial" panose="020B0604020202020204" pitchFamily="34" charset="0"/>
              <a:buChar char="•"/>
            </a:pPr>
            <a:r>
              <a:rPr lang="en-NZ" dirty="0"/>
              <a:t>As we did above, we can take the intercept, add a slope effect for age, then for </a:t>
            </a:r>
            <a:r>
              <a:rPr lang="en-NZ" dirty="0" err="1"/>
              <a:t>nzdep</a:t>
            </a:r>
            <a:r>
              <a:rPr lang="en-NZ" dirty="0"/>
              <a:t>. Effects are additive because they are independent of one another.</a:t>
            </a:r>
          </a:p>
          <a:p>
            <a:pPr marL="171450" indent="-171450">
              <a:buFont typeface="Arial" panose="020B0604020202020204" pitchFamily="34" charset="0"/>
              <a:buChar char="•"/>
            </a:pPr>
            <a:r>
              <a:rPr lang="en-NZ" dirty="0"/>
              <a:t>One thing you may note, is that both variables are continuous. In reality, there are a bunch of different variable types we need to consider though.</a:t>
            </a:r>
          </a:p>
        </p:txBody>
      </p:sp>
      <p:sp>
        <p:nvSpPr>
          <p:cNvPr id="4" name="Slide Number Placeholder 3"/>
          <p:cNvSpPr>
            <a:spLocks noGrp="1"/>
          </p:cNvSpPr>
          <p:nvPr>
            <p:ph type="sldNum" sz="quarter" idx="5"/>
          </p:nvPr>
        </p:nvSpPr>
        <p:spPr/>
        <p:txBody>
          <a:bodyPr/>
          <a:lstStyle/>
          <a:p>
            <a:fld id="{09B313F9-B217-4E0F-893B-BF21EF0D8D66}" type="slidenum">
              <a:rPr lang="en-NZ" smtClean="0"/>
              <a:t>5</a:t>
            </a:fld>
            <a:endParaRPr lang="en-NZ"/>
          </a:p>
        </p:txBody>
      </p:sp>
    </p:spTree>
    <p:extLst>
      <p:ext uri="{BB962C8B-B14F-4D97-AF65-F5344CB8AC3E}">
        <p14:creationId xmlns:p14="http://schemas.microsoft.com/office/powerpoint/2010/main" val="353168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So what does it look like if we use a categorical variable to predict an outcome ?</a:t>
            </a:r>
          </a:p>
        </p:txBody>
      </p:sp>
      <p:sp>
        <p:nvSpPr>
          <p:cNvPr id="4" name="Slide Number Placeholder 3"/>
          <p:cNvSpPr>
            <a:spLocks noGrp="1"/>
          </p:cNvSpPr>
          <p:nvPr>
            <p:ph type="sldNum" sz="quarter" idx="5"/>
          </p:nvPr>
        </p:nvSpPr>
        <p:spPr/>
        <p:txBody>
          <a:bodyPr/>
          <a:lstStyle/>
          <a:p>
            <a:fld id="{09B313F9-B217-4E0F-893B-BF21EF0D8D66}" type="slidenum">
              <a:rPr lang="en-NZ" smtClean="0"/>
              <a:t>6</a:t>
            </a:fld>
            <a:endParaRPr lang="en-NZ"/>
          </a:p>
        </p:txBody>
      </p:sp>
    </p:spTree>
    <p:extLst>
      <p:ext uri="{BB962C8B-B14F-4D97-AF65-F5344CB8AC3E}">
        <p14:creationId xmlns:p14="http://schemas.microsoft.com/office/powerpoint/2010/main" val="3670835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Here we go back to our original example of height and weight, but we suspect sex may also tell us a lot about a samples heights.</a:t>
            </a:r>
          </a:p>
          <a:p>
            <a:pPr marL="171450" indent="-171450">
              <a:buFont typeface="Arial" panose="020B0604020202020204" pitchFamily="34" charset="0"/>
              <a:buChar char="•"/>
            </a:pPr>
            <a:r>
              <a:rPr lang="en-NZ" dirty="0"/>
              <a:t>Instead of modelling a slope, we are now modelling a change in the intercept for sex.</a:t>
            </a:r>
          </a:p>
          <a:p>
            <a:pPr marL="171450" indent="-171450">
              <a:buFont typeface="Arial" panose="020B0604020202020204" pitchFamily="34" charset="0"/>
              <a:buChar char="•"/>
            </a:pPr>
            <a:r>
              <a:rPr lang="en-NZ" dirty="0"/>
              <a:t>You may wonder why our results say ‘</a:t>
            </a:r>
            <a:r>
              <a:rPr lang="en-NZ" dirty="0" err="1"/>
              <a:t>sexFemale</a:t>
            </a:r>
            <a:r>
              <a:rPr lang="en-NZ" dirty="0"/>
              <a:t>’. This is because with categorical variables, your linear model will pick one category to include in the intercept, and then simple model the other categories as a difference or deviation from the intercept.</a:t>
            </a:r>
          </a:p>
          <a:p>
            <a:pPr marL="171450" indent="-171450">
              <a:buFont typeface="Arial" panose="020B0604020202020204" pitchFamily="34" charset="0"/>
              <a:buChar char="•"/>
            </a:pPr>
            <a:r>
              <a:rPr lang="en-NZ" dirty="0"/>
              <a:t>If we step through it again, in this case, we would take our weight multiplied by 0.225, if we are female, we would subtract 11cm, then add the intercept of 173cm to, hopefully, get a height much closer to your own (which on average should be true).</a:t>
            </a:r>
          </a:p>
          <a:p>
            <a:pPr marL="171450" indent="-171450">
              <a:buFont typeface="Arial" panose="020B0604020202020204" pitchFamily="34" charset="0"/>
              <a:buChar char="•"/>
            </a:pPr>
            <a:r>
              <a:rPr lang="en-NZ" dirty="0"/>
              <a:t>A quick note, if we were modelling say ethnicity, one ethnicity would be included in the intercept, and then we would have one intercept estimate for each other ethnicity in our results section.</a:t>
            </a:r>
          </a:p>
        </p:txBody>
      </p:sp>
      <p:sp>
        <p:nvSpPr>
          <p:cNvPr id="4" name="Slide Number Placeholder 3"/>
          <p:cNvSpPr>
            <a:spLocks noGrp="1"/>
          </p:cNvSpPr>
          <p:nvPr>
            <p:ph type="sldNum" sz="quarter" idx="5"/>
          </p:nvPr>
        </p:nvSpPr>
        <p:spPr/>
        <p:txBody>
          <a:bodyPr/>
          <a:lstStyle/>
          <a:p>
            <a:fld id="{09B313F9-B217-4E0F-893B-BF21EF0D8D66}" type="slidenum">
              <a:rPr lang="en-NZ" smtClean="0"/>
              <a:t>7</a:t>
            </a:fld>
            <a:endParaRPr lang="en-NZ"/>
          </a:p>
        </p:txBody>
      </p:sp>
    </p:spTree>
    <p:extLst>
      <p:ext uri="{BB962C8B-B14F-4D97-AF65-F5344CB8AC3E}">
        <p14:creationId xmlns:p14="http://schemas.microsoft.com/office/powerpoint/2010/main" val="323518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9B313F9-B217-4E0F-893B-BF21EF0D8D66}" type="slidenum">
              <a:rPr lang="en-NZ" smtClean="0"/>
              <a:t>8</a:t>
            </a:fld>
            <a:endParaRPr lang="en-NZ"/>
          </a:p>
        </p:txBody>
      </p:sp>
    </p:spTree>
    <p:extLst>
      <p:ext uri="{BB962C8B-B14F-4D97-AF65-F5344CB8AC3E}">
        <p14:creationId xmlns:p14="http://schemas.microsoft.com/office/powerpoint/2010/main" val="657361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This model above is how you would enter the model in R, and we use the asterisk, *, to denote an interaction between two variables.</a:t>
            </a:r>
          </a:p>
          <a:p>
            <a:pPr marL="171450" indent="-171450">
              <a:buFont typeface="Arial" panose="020B0604020202020204" pitchFamily="34" charset="0"/>
              <a:buChar char="•"/>
            </a:pPr>
            <a:r>
              <a:rPr lang="en-NZ" dirty="0"/>
              <a:t>When we enter this model, it gets broken down into two main effects, and then a third effect which is the product of the two variables.</a:t>
            </a:r>
          </a:p>
          <a:p>
            <a:pPr marL="171450" indent="-171450">
              <a:buFont typeface="Arial" panose="020B0604020202020204" pitchFamily="34" charset="0"/>
              <a:buChar char="•"/>
            </a:pPr>
            <a:r>
              <a:rPr lang="en-NZ" dirty="0"/>
              <a:t>The extra effect gets given its own parameter/coefficient.</a:t>
            </a:r>
          </a:p>
          <a:p>
            <a:pPr marL="171450" indent="-171450">
              <a:buFont typeface="Arial" panose="020B0604020202020204" pitchFamily="34" charset="0"/>
              <a:buChar char="•"/>
            </a:pPr>
            <a:r>
              <a:rPr lang="en-NZ" dirty="0"/>
              <a:t>In our example we determined that as age increases, stress decreases, but we want to know if a decrease in stress associated with age is larger for one sex relative to the other.</a:t>
            </a:r>
          </a:p>
          <a:p>
            <a:pPr marL="171450" indent="-171450">
              <a:buFont typeface="Arial" panose="020B0604020202020204" pitchFamily="34" charset="0"/>
              <a:buChar char="•"/>
            </a:pPr>
            <a:r>
              <a:rPr lang="en-NZ" dirty="0"/>
              <a:t>We can see that as age increases, females undergo a large decrease in their level of stress relative to males. However, because of the main effect of sex, females have a higher intercept (walk through how you add the effects).</a:t>
            </a:r>
          </a:p>
        </p:txBody>
      </p:sp>
      <p:sp>
        <p:nvSpPr>
          <p:cNvPr id="4" name="Slide Number Placeholder 3"/>
          <p:cNvSpPr>
            <a:spLocks noGrp="1"/>
          </p:cNvSpPr>
          <p:nvPr>
            <p:ph type="sldNum" sz="quarter" idx="5"/>
          </p:nvPr>
        </p:nvSpPr>
        <p:spPr/>
        <p:txBody>
          <a:bodyPr/>
          <a:lstStyle/>
          <a:p>
            <a:fld id="{09B313F9-B217-4E0F-893B-BF21EF0D8D66}" type="slidenum">
              <a:rPr lang="en-NZ" smtClean="0"/>
              <a:t>10</a:t>
            </a:fld>
            <a:endParaRPr lang="en-NZ"/>
          </a:p>
        </p:txBody>
      </p:sp>
    </p:spTree>
    <p:extLst>
      <p:ext uri="{BB962C8B-B14F-4D97-AF65-F5344CB8AC3E}">
        <p14:creationId xmlns:p14="http://schemas.microsoft.com/office/powerpoint/2010/main" val="207164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7917-9DFE-4615-82A7-92BF55BBC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7E75E6C-F570-45CC-BBD7-04570DDD8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EB7D68E0-94B4-47C2-BD20-21F6E4F2AB47}"/>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5" name="Footer Placeholder 4">
            <a:extLst>
              <a:ext uri="{FF2B5EF4-FFF2-40B4-BE49-F238E27FC236}">
                <a16:creationId xmlns:a16="http://schemas.microsoft.com/office/drawing/2014/main" id="{58F7B832-E15A-4F53-8A51-ED2CAB7E3FE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E86D5FA-03F9-4AC2-92AD-4AEA2BE5DC05}"/>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151255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53BE-1473-4DEB-B202-7E22AA35771A}"/>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BCA07E0-6C5B-4BAB-AED1-276F745D8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537D8E0-0153-43F1-BD20-A0AC6455BFD7}"/>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5" name="Footer Placeholder 4">
            <a:extLst>
              <a:ext uri="{FF2B5EF4-FFF2-40B4-BE49-F238E27FC236}">
                <a16:creationId xmlns:a16="http://schemas.microsoft.com/office/drawing/2014/main" id="{D7934987-301C-4C2A-80E6-3B6C78F4CE7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C679556-4419-4CC8-804D-507D3D486478}"/>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369999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B90EF-5FDA-4E2B-AE7F-8ECCC0B9F7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DDBFBB5-CA81-46DB-A3D0-F8085F91DA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7F7929F-4062-4995-BC98-C6DA241E2FB7}"/>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5" name="Footer Placeholder 4">
            <a:extLst>
              <a:ext uri="{FF2B5EF4-FFF2-40B4-BE49-F238E27FC236}">
                <a16:creationId xmlns:a16="http://schemas.microsoft.com/office/drawing/2014/main" id="{810913F6-5FBC-4F65-8468-CB934F5CA4F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89AA44B-7D10-4FE1-92CD-BC6AA421C34D}"/>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333577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2815-0B02-458A-BEA7-212B5862C70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D8D2142-9CAB-43C2-932A-069B9F4D57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DE17163-70DC-4A6A-9BDB-3DB381F676E1}"/>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5" name="Footer Placeholder 4">
            <a:extLst>
              <a:ext uri="{FF2B5EF4-FFF2-40B4-BE49-F238E27FC236}">
                <a16:creationId xmlns:a16="http://schemas.microsoft.com/office/drawing/2014/main" id="{4183E95B-8E95-4D3C-98E9-A3F917AE8DB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9889CDE-DBAF-4AF6-B3C0-D7957E3E9543}"/>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72985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C0EE-697C-4113-84EB-14F1A5E13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93CB228-CF57-42FA-9480-72C875BC6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654D8-FBD2-4724-9E01-FE047270622C}"/>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5" name="Footer Placeholder 4">
            <a:extLst>
              <a:ext uri="{FF2B5EF4-FFF2-40B4-BE49-F238E27FC236}">
                <a16:creationId xmlns:a16="http://schemas.microsoft.com/office/drawing/2014/main" id="{50DB7B75-2ECA-4264-A584-938591FD938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7B1C902-10FD-44B9-B451-2E29920767F6}"/>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92050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102D-59D4-4304-A7F9-E6B5960E53B6}"/>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356853E-B80C-4EE4-918B-FC92CCAB0A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50C44D92-674D-4276-904D-0EE0750788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E8FDBB3-81B0-4B1D-A815-BDF13A92A240}"/>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6" name="Footer Placeholder 5">
            <a:extLst>
              <a:ext uri="{FF2B5EF4-FFF2-40B4-BE49-F238E27FC236}">
                <a16:creationId xmlns:a16="http://schemas.microsoft.com/office/drawing/2014/main" id="{1EEDE44D-4591-43E2-9BA1-30105588AFB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1F4193C-B6C2-43B5-AADF-8FBD37791274}"/>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155711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57A0-8B23-411B-BFF6-790CD9D7B65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FC91D9E-4A4C-4CB0-97D2-C2C337CB8F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3C5AD1-4402-4635-8E90-3BACB4304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30DA6246-F22F-4324-BD70-48230AC9A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03DE1-602D-4FBD-9AF6-952F44F9A6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3130B76E-FC65-4B9C-B759-28065EE3AD54}"/>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8" name="Footer Placeholder 7">
            <a:extLst>
              <a:ext uri="{FF2B5EF4-FFF2-40B4-BE49-F238E27FC236}">
                <a16:creationId xmlns:a16="http://schemas.microsoft.com/office/drawing/2014/main" id="{6CA9A85E-1D0F-4342-B677-0B3EB3E7F42B}"/>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B97E9CC-3B20-4B0E-A244-0471B829EE58}"/>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113801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02E3-A4E6-4F07-899F-A6F886EF707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438481F5-2D80-45F7-B7BA-6E56A059BDD4}"/>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4" name="Footer Placeholder 3">
            <a:extLst>
              <a:ext uri="{FF2B5EF4-FFF2-40B4-BE49-F238E27FC236}">
                <a16:creationId xmlns:a16="http://schemas.microsoft.com/office/drawing/2014/main" id="{8B21C3E1-40C9-498A-96A1-861532E4C16D}"/>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8A04A54-4465-407E-ADC1-E6074B41CC2D}"/>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203555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A347E-3A10-4EAE-BEC9-C726DF0EF137}"/>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3" name="Footer Placeholder 2">
            <a:extLst>
              <a:ext uri="{FF2B5EF4-FFF2-40B4-BE49-F238E27FC236}">
                <a16:creationId xmlns:a16="http://schemas.microsoft.com/office/drawing/2014/main" id="{D51686C7-F53F-47A9-AC4F-688552756B1D}"/>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23100861-C1A2-46B8-8262-CE4575AFF4DD}"/>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291570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6CA4-DF4E-411B-93E9-9877E897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C00780F-BA05-4BD1-BB81-A76BC681E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87243626-4E28-4E2C-AC9C-B5386D4BA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D54F3-7F9A-444D-8090-97E92374C3E8}"/>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6" name="Footer Placeholder 5">
            <a:extLst>
              <a:ext uri="{FF2B5EF4-FFF2-40B4-BE49-F238E27FC236}">
                <a16:creationId xmlns:a16="http://schemas.microsoft.com/office/drawing/2014/main" id="{B11F043C-66DB-4050-AF8D-04C2EBFEDA7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D669990-B724-4C3B-A2FD-1931D7156B12}"/>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78833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28E2-ED8F-4D30-8D6E-FC4F75FFA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82CFBEF-7B7D-4FDC-A67D-E44B271F0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7096D94-D527-4F68-B9E6-C677286F2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F4EE1-BE68-4B5C-B196-6CD18158AB5A}"/>
              </a:ext>
            </a:extLst>
          </p:cNvPr>
          <p:cNvSpPr>
            <a:spLocks noGrp="1"/>
          </p:cNvSpPr>
          <p:nvPr>
            <p:ph type="dt" sz="half" idx="10"/>
          </p:nvPr>
        </p:nvSpPr>
        <p:spPr/>
        <p:txBody>
          <a:bodyPr/>
          <a:lstStyle/>
          <a:p>
            <a:fld id="{9E3BD58D-C9CA-4EB5-BF2C-3FC0524EFC02}" type="datetimeFigureOut">
              <a:rPr lang="en-NZ" smtClean="0"/>
              <a:t>8/01/2020</a:t>
            </a:fld>
            <a:endParaRPr lang="en-NZ"/>
          </a:p>
        </p:txBody>
      </p:sp>
      <p:sp>
        <p:nvSpPr>
          <p:cNvPr id="6" name="Footer Placeholder 5">
            <a:extLst>
              <a:ext uri="{FF2B5EF4-FFF2-40B4-BE49-F238E27FC236}">
                <a16:creationId xmlns:a16="http://schemas.microsoft.com/office/drawing/2014/main" id="{E969EC4C-E685-4FAB-8594-A4A6C7D6F2D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0135326-FABC-4ECC-B273-644B869470EC}"/>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289638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5BFDB-8F6C-4466-9B40-E854D5CB1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18A4481F-82F6-4923-8AFB-242A5636F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E085679-D807-4DA5-9D25-998DDC6DF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BD58D-C9CA-4EB5-BF2C-3FC0524EFC02}" type="datetimeFigureOut">
              <a:rPr lang="en-NZ" smtClean="0"/>
              <a:t>8/01/2020</a:t>
            </a:fld>
            <a:endParaRPr lang="en-NZ"/>
          </a:p>
        </p:txBody>
      </p:sp>
      <p:sp>
        <p:nvSpPr>
          <p:cNvPr id="5" name="Footer Placeholder 4">
            <a:extLst>
              <a:ext uri="{FF2B5EF4-FFF2-40B4-BE49-F238E27FC236}">
                <a16:creationId xmlns:a16="http://schemas.microsoft.com/office/drawing/2014/main" id="{08A1BAA6-BFA4-441A-877A-83A4F0309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2158907B-848C-4530-8EB9-897696C37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FE89D-1EA2-431D-AA99-5E5BC0A0D12D}" type="slidenum">
              <a:rPr lang="en-NZ" smtClean="0"/>
              <a:t>‹#›</a:t>
            </a:fld>
            <a:endParaRPr lang="en-NZ"/>
          </a:p>
        </p:txBody>
      </p:sp>
    </p:spTree>
    <p:extLst>
      <p:ext uri="{BB962C8B-B14F-4D97-AF65-F5344CB8AC3E}">
        <p14:creationId xmlns:p14="http://schemas.microsoft.com/office/powerpoint/2010/main" val="128556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ututu/regressionLectur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https://www.meme-arsenal.com/memes/c5ecb681f153a68857fa3eda4e02aaf1.jpg">
            <a:extLst>
              <a:ext uri="{FF2B5EF4-FFF2-40B4-BE49-F238E27FC236}">
                <a16:creationId xmlns:a16="http://schemas.microsoft.com/office/drawing/2014/main" id="{C4E6449B-B949-42FC-A6B2-D4F4647A16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6" t="9091" r="8305"/>
          <a:stretch/>
        </p:blipFill>
        <p:spPr bwMode="auto">
          <a:xfrm>
            <a:off x="20" y="1"/>
            <a:ext cx="8908849" cy="6857999"/>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0F41BE9E-54D9-43DC-8B31-58B595870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01154" y="-478"/>
            <a:ext cx="7590846" cy="6858478"/>
          </a:xfrm>
          <a:custGeom>
            <a:avLst/>
            <a:gdLst>
              <a:gd name="connsiteX0" fmla="*/ 4378374 w 7554749"/>
              <a:gd name="connsiteY0" fmla="*/ 0 h 6858478"/>
              <a:gd name="connsiteX1" fmla="*/ 4372797 w 7554749"/>
              <a:gd name="connsiteY1" fmla="*/ 0 h 6858478"/>
              <a:gd name="connsiteX2" fmla="*/ 3306569 w 7554749"/>
              <a:gd name="connsiteY2" fmla="*/ 0 h 6858478"/>
              <a:gd name="connsiteX3" fmla="*/ 0 w 7554749"/>
              <a:gd name="connsiteY3" fmla="*/ 0 h 6858478"/>
              <a:gd name="connsiteX4" fmla="*/ 0 w 7554749"/>
              <a:gd name="connsiteY4" fmla="*/ 6857915 h 6858478"/>
              <a:gd name="connsiteX5" fmla="*/ 130454 w 7554749"/>
              <a:gd name="connsiteY5" fmla="*/ 6857915 h 6858478"/>
              <a:gd name="connsiteX6" fmla="*/ 130194 w 7554749"/>
              <a:gd name="connsiteY6" fmla="*/ 6858478 h 6858478"/>
              <a:gd name="connsiteX7" fmla="*/ 7554749 w 7554749"/>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4749" h="6858478">
                <a:moveTo>
                  <a:pt x="4378374" y="0"/>
                </a:moveTo>
                <a:lnTo>
                  <a:pt x="4372797" y="0"/>
                </a:lnTo>
                <a:lnTo>
                  <a:pt x="3306569" y="0"/>
                </a:lnTo>
                <a:lnTo>
                  <a:pt x="0" y="0"/>
                </a:lnTo>
                <a:lnTo>
                  <a:pt x="0" y="6857915"/>
                </a:lnTo>
                <a:lnTo>
                  <a:pt x="130454" y="6857915"/>
                </a:lnTo>
                <a:lnTo>
                  <a:pt x="130194" y="6858478"/>
                </a:lnTo>
                <a:lnTo>
                  <a:pt x="7554749"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58D818E7-E6E3-4781-BB38-A9FEAD3A4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05515" y="-479"/>
            <a:ext cx="6786484" cy="6858479"/>
          </a:xfrm>
          <a:custGeom>
            <a:avLst/>
            <a:gdLst>
              <a:gd name="connsiteX0" fmla="*/ 3577837 w 6754212"/>
              <a:gd name="connsiteY0" fmla="*/ 0 h 6858479"/>
              <a:gd name="connsiteX1" fmla="*/ 3572260 w 6754212"/>
              <a:gd name="connsiteY1" fmla="*/ 0 h 6858479"/>
              <a:gd name="connsiteX2" fmla="*/ 2506032 w 6754212"/>
              <a:gd name="connsiteY2" fmla="*/ 0 h 6858479"/>
              <a:gd name="connsiteX3" fmla="*/ 0 w 6754212"/>
              <a:gd name="connsiteY3" fmla="*/ 0 h 6858479"/>
              <a:gd name="connsiteX4" fmla="*/ 0 w 6754212"/>
              <a:gd name="connsiteY4" fmla="*/ 6858479 h 6858479"/>
              <a:gd name="connsiteX5" fmla="*/ 788260 w 6754212"/>
              <a:gd name="connsiteY5" fmla="*/ 6858479 h 6858479"/>
              <a:gd name="connsiteX6" fmla="*/ 788260 w 6754212"/>
              <a:gd name="connsiteY6" fmla="*/ 6858478 h 6858479"/>
              <a:gd name="connsiteX7" fmla="*/ 6754212 w 6754212"/>
              <a:gd name="connsiteY7" fmla="*/ 6858478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4212" h="6858479">
                <a:moveTo>
                  <a:pt x="3577837" y="0"/>
                </a:moveTo>
                <a:lnTo>
                  <a:pt x="3572260" y="0"/>
                </a:lnTo>
                <a:lnTo>
                  <a:pt x="2506032" y="0"/>
                </a:lnTo>
                <a:lnTo>
                  <a:pt x="0" y="0"/>
                </a:lnTo>
                <a:lnTo>
                  <a:pt x="0" y="6858479"/>
                </a:lnTo>
                <a:lnTo>
                  <a:pt x="788260" y="6858479"/>
                </a:lnTo>
                <a:lnTo>
                  <a:pt x="788260" y="6858478"/>
                </a:lnTo>
                <a:lnTo>
                  <a:pt x="6754212"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B4BAF8-A550-4BD3-A294-3F8FD8196DDB}"/>
              </a:ext>
            </a:extLst>
          </p:cNvPr>
          <p:cNvSpPr>
            <a:spLocks noGrp="1"/>
          </p:cNvSpPr>
          <p:nvPr>
            <p:ph type="ctrTitle"/>
          </p:nvPr>
        </p:nvSpPr>
        <p:spPr>
          <a:xfrm>
            <a:off x="6888460" y="4762005"/>
            <a:ext cx="5303520" cy="2272833"/>
          </a:xfrm>
        </p:spPr>
        <p:txBody>
          <a:bodyPr anchor="t">
            <a:normAutofit/>
          </a:bodyPr>
          <a:lstStyle/>
          <a:p>
            <a:pPr algn="l"/>
            <a:r>
              <a:rPr lang="en-NZ" sz="5000" dirty="0"/>
              <a:t>Lets learn…</a:t>
            </a:r>
            <a:br>
              <a:rPr lang="en-NZ" sz="5000" dirty="0"/>
            </a:br>
            <a:r>
              <a:rPr lang="en-NZ" sz="5000" dirty="0"/>
              <a:t>Multiple regression</a:t>
            </a:r>
          </a:p>
        </p:txBody>
      </p:sp>
      <p:sp>
        <p:nvSpPr>
          <p:cNvPr id="3" name="Subtitle 2">
            <a:extLst>
              <a:ext uri="{FF2B5EF4-FFF2-40B4-BE49-F238E27FC236}">
                <a16:creationId xmlns:a16="http://schemas.microsoft.com/office/drawing/2014/main" id="{75BA893D-E0C7-473F-8925-5BD11946D035}"/>
              </a:ext>
            </a:extLst>
          </p:cNvPr>
          <p:cNvSpPr>
            <a:spLocks noGrp="1"/>
          </p:cNvSpPr>
          <p:nvPr>
            <p:ph type="subTitle" idx="1"/>
          </p:nvPr>
        </p:nvSpPr>
        <p:spPr>
          <a:xfrm>
            <a:off x="10468517" y="5592702"/>
            <a:ext cx="4029076" cy="1151742"/>
          </a:xfrm>
        </p:spPr>
        <p:txBody>
          <a:bodyPr anchor="b">
            <a:normAutofit/>
          </a:bodyPr>
          <a:lstStyle/>
          <a:p>
            <a:pPr algn="l"/>
            <a:r>
              <a:rPr lang="en-NZ" sz="2000" dirty="0"/>
              <a:t>Taylor Winter</a:t>
            </a:r>
          </a:p>
        </p:txBody>
      </p:sp>
    </p:spTree>
    <p:extLst>
      <p:ext uri="{BB962C8B-B14F-4D97-AF65-F5344CB8AC3E}">
        <p14:creationId xmlns:p14="http://schemas.microsoft.com/office/powerpoint/2010/main" val="3492960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0237-5D9F-477F-9FF1-100707E3C827}"/>
              </a:ext>
            </a:extLst>
          </p:cNvPr>
          <p:cNvSpPr>
            <a:spLocks noGrp="1"/>
          </p:cNvSpPr>
          <p:nvPr>
            <p:ph type="title"/>
          </p:nvPr>
        </p:nvSpPr>
        <p:spPr>
          <a:xfrm>
            <a:off x="538369" y="365125"/>
            <a:ext cx="11115261" cy="1325563"/>
          </a:xfrm>
        </p:spPr>
        <p:txBody>
          <a:bodyPr/>
          <a:lstStyle/>
          <a:p>
            <a:r>
              <a:rPr lang="en-NZ" dirty="0"/>
              <a:t>Example: Continuous and categorical interaction </a:t>
            </a:r>
          </a:p>
        </p:txBody>
      </p:sp>
      <p:pic>
        <p:nvPicPr>
          <p:cNvPr id="5" name="Graphic 4">
            <a:extLst>
              <a:ext uri="{FF2B5EF4-FFF2-40B4-BE49-F238E27FC236}">
                <a16:creationId xmlns:a16="http://schemas.microsoft.com/office/drawing/2014/main" id="{A12D1A17-D6E5-4ECE-ABD5-47512572A0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369" y="3012353"/>
            <a:ext cx="4629979" cy="3480522"/>
          </a:xfrm>
          <a:prstGeom prst="rect">
            <a:avLst/>
          </a:prstGeom>
        </p:spPr>
      </p:pic>
      <p:graphicFrame>
        <p:nvGraphicFramePr>
          <p:cNvPr id="9" name="Table 8">
            <a:extLst>
              <a:ext uri="{FF2B5EF4-FFF2-40B4-BE49-F238E27FC236}">
                <a16:creationId xmlns:a16="http://schemas.microsoft.com/office/drawing/2014/main" id="{6CCD9AD3-B61B-4BA1-8FBC-BABD21758F9F}"/>
              </a:ext>
            </a:extLst>
          </p:cNvPr>
          <p:cNvGraphicFramePr>
            <a:graphicFrameLocks noGrp="1"/>
          </p:cNvGraphicFramePr>
          <p:nvPr>
            <p:extLst>
              <p:ext uri="{D42A27DB-BD31-4B8C-83A1-F6EECF244321}">
                <p14:modId xmlns:p14="http://schemas.microsoft.com/office/powerpoint/2010/main" val="2936281696"/>
              </p:ext>
            </p:extLst>
          </p:nvPr>
        </p:nvGraphicFramePr>
        <p:xfrm>
          <a:off x="5877201" y="3429000"/>
          <a:ext cx="5922339" cy="2094001"/>
        </p:xfrm>
        <a:graphic>
          <a:graphicData uri="http://schemas.openxmlformats.org/drawingml/2006/table">
            <a:tbl>
              <a:tblPr/>
              <a:tblGrid>
                <a:gridCol w="1699167">
                  <a:extLst>
                    <a:ext uri="{9D8B030D-6E8A-4147-A177-3AD203B41FA5}">
                      <a16:colId xmlns:a16="http://schemas.microsoft.com/office/drawing/2014/main" val="935508683"/>
                    </a:ext>
                  </a:extLst>
                </a:gridCol>
                <a:gridCol w="1055793">
                  <a:extLst>
                    <a:ext uri="{9D8B030D-6E8A-4147-A177-3AD203B41FA5}">
                      <a16:colId xmlns:a16="http://schemas.microsoft.com/office/drawing/2014/main" val="2555637054"/>
                    </a:ext>
                  </a:extLst>
                </a:gridCol>
                <a:gridCol w="1055793">
                  <a:extLst>
                    <a:ext uri="{9D8B030D-6E8A-4147-A177-3AD203B41FA5}">
                      <a16:colId xmlns:a16="http://schemas.microsoft.com/office/drawing/2014/main" val="1836931912"/>
                    </a:ext>
                  </a:extLst>
                </a:gridCol>
                <a:gridCol w="1055793">
                  <a:extLst>
                    <a:ext uri="{9D8B030D-6E8A-4147-A177-3AD203B41FA5}">
                      <a16:colId xmlns:a16="http://schemas.microsoft.com/office/drawing/2014/main" val="1417366242"/>
                    </a:ext>
                  </a:extLst>
                </a:gridCol>
                <a:gridCol w="1055793">
                  <a:extLst>
                    <a:ext uri="{9D8B030D-6E8A-4147-A177-3AD203B41FA5}">
                      <a16:colId xmlns:a16="http://schemas.microsoft.com/office/drawing/2014/main" val="3754334415"/>
                    </a:ext>
                  </a:extLst>
                </a:gridCol>
              </a:tblGrid>
              <a:tr h="556556">
                <a:tc gridSpan="5">
                  <a:txBody>
                    <a:bodyPr/>
                    <a:lstStyle/>
                    <a:p>
                      <a:pPr algn="l" fontAlgn="b"/>
                      <a:r>
                        <a:rPr lang="en-US" sz="1800" b="0" i="0" u="none" strike="noStrike" dirty="0">
                          <a:solidFill>
                            <a:srgbClr val="000000"/>
                          </a:solidFill>
                          <a:effectLst/>
                          <a:latin typeface="Calibri Light" panose="020F0302020204030204" pitchFamily="34" charset="0"/>
                        </a:rPr>
                        <a:t>Summary of regression coefficients predicting levels of stress</a:t>
                      </a:r>
                    </a:p>
                  </a:txBody>
                  <a:tcPr marL="147595" marR="147595" marT="73797" marB="73797"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2631199748"/>
                  </a:ext>
                </a:extLst>
              </a:tr>
              <a:tr h="307489">
                <a:tc>
                  <a:txBody>
                    <a:bodyPr/>
                    <a:lstStyle/>
                    <a:p>
                      <a:pPr algn="l" fontAlgn="b"/>
                      <a:endParaRPr lang="en-NZ" sz="1800" b="0" i="0" u="none" strike="noStrike" dirty="0">
                        <a:solidFill>
                          <a:srgbClr val="000000"/>
                        </a:solidFill>
                        <a:effectLst/>
                        <a:latin typeface="Calibri Light" panose="020F0302020204030204" pitchFamily="34" charset="0"/>
                      </a:endParaRP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Estimate</a:t>
                      </a: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Std. Error</a:t>
                      </a: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t value</a:t>
                      </a: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NZ" sz="1800" b="0" i="0" u="none" strike="noStrike" dirty="0" err="1">
                          <a:solidFill>
                            <a:srgbClr val="000000"/>
                          </a:solidFill>
                          <a:effectLst/>
                          <a:latin typeface="Calibri Light" panose="020F0302020204030204" pitchFamily="34" charset="0"/>
                        </a:rPr>
                        <a:t>Pr</a:t>
                      </a:r>
                      <a:r>
                        <a:rPr lang="en-NZ" sz="1800" b="0" i="0" u="none" strike="noStrike" dirty="0">
                          <a:solidFill>
                            <a:srgbClr val="000000"/>
                          </a:solidFill>
                          <a:effectLst/>
                          <a:latin typeface="Calibri Light" panose="020F0302020204030204" pitchFamily="34" charset="0"/>
                        </a:rPr>
                        <a:t>(&gt;|t|)</a:t>
                      </a: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193927"/>
                  </a:ext>
                </a:extLst>
              </a:tr>
              <a:tr h="307489">
                <a:tc>
                  <a:txBody>
                    <a:bodyPr/>
                    <a:lstStyle/>
                    <a:p>
                      <a:pPr algn="l" fontAlgn="ctr"/>
                      <a:r>
                        <a:rPr lang="en-NZ" sz="1600" b="0" i="0" u="none" strike="noStrike" dirty="0">
                          <a:solidFill>
                            <a:srgbClr val="000000"/>
                          </a:solidFill>
                          <a:effectLst/>
                          <a:latin typeface="Calibri Light" panose="020F0302020204030204" pitchFamily="34" charset="0"/>
                        </a:rPr>
                        <a:t>(Intercept)</a:t>
                      </a:r>
                    </a:p>
                  </a:txBody>
                  <a:tcPr marL="15374" marR="15374" marT="15374" marB="0" anchor="ctr">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1800" b="0" i="0" u="none" strike="noStrike" dirty="0">
                          <a:solidFill>
                            <a:srgbClr val="000000"/>
                          </a:solidFill>
                          <a:effectLst/>
                          <a:latin typeface="Calibri Light" panose="020F0302020204030204" pitchFamily="34" charset="0"/>
                        </a:rPr>
                        <a:t>6.0079</a:t>
                      </a:r>
                    </a:p>
                  </a:txBody>
                  <a:tcPr marL="15374" marR="15374" marT="15374"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1800" b="0" i="0" u="none" strike="noStrike" dirty="0">
                          <a:solidFill>
                            <a:srgbClr val="000000"/>
                          </a:solidFill>
                          <a:effectLst/>
                          <a:latin typeface="Calibri Light" panose="020F0302020204030204" pitchFamily="34" charset="0"/>
                        </a:rPr>
                        <a:t>0.1657</a:t>
                      </a:r>
                    </a:p>
                  </a:txBody>
                  <a:tcPr marL="15374" marR="15374" marT="15374"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1800" b="0" i="0" u="none" strike="noStrike" dirty="0">
                          <a:solidFill>
                            <a:srgbClr val="000000"/>
                          </a:solidFill>
                          <a:effectLst/>
                          <a:latin typeface="Calibri Light" panose="020F0302020204030204" pitchFamily="34" charset="0"/>
                        </a:rPr>
                        <a:t>36.2523</a:t>
                      </a:r>
                    </a:p>
                  </a:txBody>
                  <a:tcPr marL="15374" marR="15374" marT="15374"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1800" b="0" i="0" u="none" strike="noStrike" dirty="0">
                          <a:solidFill>
                            <a:srgbClr val="000000"/>
                          </a:solidFill>
                          <a:effectLst/>
                          <a:latin typeface="Calibri Light" panose="020F0302020204030204" pitchFamily="34" charset="0"/>
                        </a:rPr>
                        <a:t>p &lt; 0.001</a:t>
                      </a:r>
                    </a:p>
                  </a:txBody>
                  <a:tcPr marL="15374" marR="15374" marT="15374"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26591"/>
                  </a:ext>
                </a:extLst>
              </a:tr>
              <a:tr h="307489">
                <a:tc>
                  <a:txBody>
                    <a:bodyPr/>
                    <a:lstStyle/>
                    <a:p>
                      <a:pPr algn="l" fontAlgn="ctr"/>
                      <a:r>
                        <a:rPr lang="en-NZ" sz="1600" b="0" i="0" u="none" strike="noStrike">
                          <a:solidFill>
                            <a:srgbClr val="000000"/>
                          </a:solidFill>
                          <a:effectLst/>
                          <a:latin typeface="Calibri Light" panose="020F0302020204030204" pitchFamily="34" charset="0"/>
                        </a:rPr>
                        <a:t>age</a:t>
                      </a:r>
                    </a:p>
                  </a:txBody>
                  <a:tcPr marL="15374" marR="15374" marT="15374" marB="0" anchor="ctr">
                    <a:lnL>
                      <a:noFill/>
                    </a:lnL>
                    <a:lnR>
                      <a:noFill/>
                    </a:lnR>
                    <a:lnT w="6350" cap="flat" cmpd="sng" algn="ctr">
                      <a:noFill/>
                      <a:prstDash val="solid"/>
                      <a:round/>
                      <a:headEnd type="none" w="med" len="med"/>
                      <a:tailEnd type="none" w="med" len="med"/>
                    </a:lnT>
                    <a:lnB>
                      <a:noFill/>
                    </a:lnB>
                  </a:tcPr>
                </a:tc>
                <a:tc>
                  <a:txBody>
                    <a:bodyPr/>
                    <a:lstStyle/>
                    <a:p>
                      <a:pPr algn="ctr" fontAlgn="b"/>
                      <a:r>
                        <a:rPr lang="en-NZ" sz="1800" b="0" i="0" u="none" strike="noStrike">
                          <a:solidFill>
                            <a:srgbClr val="000000"/>
                          </a:solidFill>
                          <a:effectLst/>
                          <a:latin typeface="Calibri Light" panose="020F0302020204030204" pitchFamily="34" charset="0"/>
                        </a:rPr>
                        <a:t>-0.040</a:t>
                      </a:r>
                    </a:p>
                  </a:txBody>
                  <a:tcPr marL="15374" marR="15374" marT="15374" marB="0" anchor="b">
                    <a:lnL>
                      <a:noFill/>
                    </a:lnL>
                    <a:lnR>
                      <a:noFill/>
                    </a:lnR>
                    <a:lnT w="6350" cap="flat" cmpd="sng" algn="ctr">
                      <a:noFill/>
                      <a:prstDash val="solid"/>
                      <a:round/>
                      <a:headEnd type="none" w="med" len="med"/>
                      <a:tailEnd type="none" w="med" len="med"/>
                    </a:lnT>
                    <a:lnB>
                      <a:noFill/>
                    </a:lnB>
                  </a:tcPr>
                </a:tc>
                <a:tc>
                  <a:txBody>
                    <a:bodyPr/>
                    <a:lstStyle/>
                    <a:p>
                      <a:pPr algn="ctr" fontAlgn="b"/>
                      <a:r>
                        <a:rPr lang="en-NZ" sz="1800" b="0" i="0" u="none" strike="noStrike">
                          <a:solidFill>
                            <a:srgbClr val="000000"/>
                          </a:solidFill>
                          <a:effectLst/>
                          <a:latin typeface="Calibri Light" panose="020F0302020204030204" pitchFamily="34" charset="0"/>
                        </a:rPr>
                        <a:t>0.003</a:t>
                      </a:r>
                    </a:p>
                  </a:txBody>
                  <a:tcPr marL="15374" marR="15374" marT="15374" marB="0" anchor="b">
                    <a:lnL>
                      <a:noFill/>
                    </a:lnL>
                    <a:lnR>
                      <a:noFill/>
                    </a:lnR>
                    <a:lnT w="6350" cap="flat" cmpd="sng" algn="ctr">
                      <a:noFill/>
                      <a:prstDash val="solid"/>
                      <a:round/>
                      <a:headEnd type="none" w="med" len="med"/>
                      <a:tailEnd type="none" w="med" len="med"/>
                    </a:lnT>
                    <a:lnB>
                      <a:noFill/>
                    </a:lnB>
                  </a:tcPr>
                </a:tc>
                <a:tc>
                  <a:txBody>
                    <a:bodyPr/>
                    <a:lstStyle/>
                    <a:p>
                      <a:pPr algn="ctr" fontAlgn="b"/>
                      <a:r>
                        <a:rPr lang="en-NZ" sz="1800" b="0" i="0" u="none" strike="noStrike">
                          <a:solidFill>
                            <a:srgbClr val="000000"/>
                          </a:solidFill>
                          <a:effectLst/>
                          <a:latin typeface="Calibri Light" panose="020F0302020204030204" pitchFamily="34" charset="0"/>
                        </a:rPr>
                        <a:t>-12.610</a:t>
                      </a:r>
                    </a:p>
                  </a:txBody>
                  <a:tcPr marL="15374" marR="15374" marT="15374" marB="0" anchor="b">
                    <a:lnL>
                      <a:noFill/>
                    </a:lnL>
                    <a:lnR>
                      <a:noFill/>
                    </a:lnR>
                    <a:lnT w="6350" cap="flat" cmpd="sng" algn="ctr">
                      <a:noFill/>
                      <a:prstDash val="solid"/>
                      <a:round/>
                      <a:headEnd type="none" w="med" len="med"/>
                      <a:tailEnd type="none" w="med" len="med"/>
                    </a:lnT>
                    <a:lnB>
                      <a:noFill/>
                    </a:lnB>
                  </a:tcPr>
                </a:tc>
                <a:tc>
                  <a:txBody>
                    <a:bodyPr/>
                    <a:lstStyle/>
                    <a:p>
                      <a:pPr algn="ctr" fontAlgn="b"/>
                      <a:r>
                        <a:rPr lang="en-NZ" sz="1800" b="0" i="0" u="none" strike="noStrike">
                          <a:solidFill>
                            <a:srgbClr val="000000"/>
                          </a:solidFill>
                          <a:effectLst/>
                          <a:latin typeface="Calibri Light" panose="020F0302020204030204" pitchFamily="34" charset="0"/>
                        </a:rPr>
                        <a:t>p &lt; 0.001</a:t>
                      </a:r>
                    </a:p>
                  </a:txBody>
                  <a:tcPr marL="15374" marR="15374" marT="15374" marB="0" anchor="b">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4099503387"/>
                  </a:ext>
                </a:extLst>
              </a:tr>
              <a:tr h="307489">
                <a:tc>
                  <a:txBody>
                    <a:bodyPr/>
                    <a:lstStyle/>
                    <a:p>
                      <a:pPr algn="l" fontAlgn="ctr"/>
                      <a:r>
                        <a:rPr lang="en-NZ" sz="1600" b="0" i="0" u="none" strike="noStrike">
                          <a:solidFill>
                            <a:srgbClr val="000000"/>
                          </a:solidFill>
                          <a:effectLst/>
                          <a:latin typeface="Calibri Light" panose="020F0302020204030204" pitchFamily="34" charset="0"/>
                        </a:rPr>
                        <a:t>sexM</a:t>
                      </a:r>
                    </a:p>
                  </a:txBody>
                  <a:tcPr marL="15374" marR="15374" marT="15374" marB="0" anchor="ctr">
                    <a:lnL>
                      <a:noFill/>
                    </a:lnL>
                    <a:lnR>
                      <a:noFill/>
                    </a:lnR>
                    <a:lnT>
                      <a:noFill/>
                    </a:lnT>
                    <a:lnB>
                      <a:noFill/>
                    </a:lnB>
                  </a:tcPr>
                </a:tc>
                <a:tc>
                  <a:txBody>
                    <a:bodyPr/>
                    <a:lstStyle/>
                    <a:p>
                      <a:pPr algn="ctr" fontAlgn="b"/>
                      <a:r>
                        <a:rPr lang="en-NZ" sz="1800" b="0" i="0" u="none" strike="noStrike">
                          <a:solidFill>
                            <a:srgbClr val="000000"/>
                          </a:solidFill>
                          <a:effectLst/>
                          <a:latin typeface="Calibri Light" panose="020F0302020204030204" pitchFamily="34" charset="0"/>
                        </a:rPr>
                        <a:t>-1.941</a:t>
                      </a:r>
                    </a:p>
                  </a:txBody>
                  <a:tcPr marL="15374" marR="15374" marT="15374" marB="0" anchor="b">
                    <a:lnL>
                      <a:noFill/>
                    </a:lnL>
                    <a:lnR>
                      <a:noFill/>
                    </a:lnR>
                    <a:lnT>
                      <a:noFill/>
                    </a:lnT>
                    <a:lnB>
                      <a:noFill/>
                    </a:lnB>
                  </a:tcPr>
                </a:tc>
                <a:tc>
                  <a:txBody>
                    <a:bodyPr/>
                    <a:lstStyle/>
                    <a:p>
                      <a:pPr algn="ctr" fontAlgn="b"/>
                      <a:r>
                        <a:rPr lang="en-NZ" sz="1800" b="0" i="0" u="none" strike="noStrike">
                          <a:solidFill>
                            <a:srgbClr val="000000"/>
                          </a:solidFill>
                          <a:effectLst/>
                          <a:latin typeface="Calibri Light" panose="020F0302020204030204" pitchFamily="34" charset="0"/>
                        </a:rPr>
                        <a:t>0.253</a:t>
                      </a:r>
                    </a:p>
                  </a:txBody>
                  <a:tcPr marL="15374" marR="15374" marT="15374" marB="0" anchor="b">
                    <a:lnL>
                      <a:noFill/>
                    </a:lnL>
                    <a:lnR>
                      <a:noFill/>
                    </a:lnR>
                    <a:lnT>
                      <a:noFill/>
                    </a:lnT>
                    <a:lnB>
                      <a:noFill/>
                    </a:lnB>
                  </a:tcPr>
                </a:tc>
                <a:tc>
                  <a:txBody>
                    <a:bodyPr/>
                    <a:lstStyle/>
                    <a:p>
                      <a:pPr algn="ctr" fontAlgn="b"/>
                      <a:r>
                        <a:rPr lang="en-NZ" sz="1800" b="0" i="0" u="none" strike="noStrike">
                          <a:solidFill>
                            <a:srgbClr val="000000"/>
                          </a:solidFill>
                          <a:effectLst/>
                          <a:latin typeface="Calibri Light" panose="020F0302020204030204" pitchFamily="34" charset="0"/>
                        </a:rPr>
                        <a:t>-7.681</a:t>
                      </a:r>
                    </a:p>
                  </a:txBody>
                  <a:tcPr marL="15374" marR="15374" marT="15374" marB="0" anchor="b">
                    <a:lnL>
                      <a:noFill/>
                    </a:lnL>
                    <a:lnR>
                      <a:noFill/>
                    </a:lnR>
                    <a:lnT>
                      <a:noFill/>
                    </a:lnT>
                    <a:lnB>
                      <a:noFill/>
                    </a:lnB>
                  </a:tcPr>
                </a:tc>
                <a:tc>
                  <a:txBody>
                    <a:bodyPr/>
                    <a:lstStyle/>
                    <a:p>
                      <a:pPr algn="ctr" fontAlgn="b"/>
                      <a:r>
                        <a:rPr lang="en-NZ" sz="1800" b="0" i="0" u="none" strike="noStrike">
                          <a:solidFill>
                            <a:srgbClr val="000000"/>
                          </a:solidFill>
                          <a:effectLst/>
                          <a:latin typeface="Calibri Light" panose="020F0302020204030204" pitchFamily="34" charset="0"/>
                        </a:rPr>
                        <a:t>p &lt; 0.001</a:t>
                      </a:r>
                    </a:p>
                  </a:txBody>
                  <a:tcPr marL="15374" marR="15374" marT="15374" marB="0" anchor="b">
                    <a:lnL>
                      <a:noFill/>
                    </a:lnL>
                    <a:lnR>
                      <a:noFill/>
                    </a:lnR>
                    <a:lnT>
                      <a:noFill/>
                    </a:lnT>
                    <a:lnB>
                      <a:noFill/>
                    </a:lnB>
                  </a:tcPr>
                </a:tc>
                <a:extLst>
                  <a:ext uri="{0D108BD9-81ED-4DB2-BD59-A6C34878D82A}">
                    <a16:rowId xmlns:a16="http://schemas.microsoft.com/office/drawing/2014/main" val="2693039225"/>
                  </a:ext>
                </a:extLst>
              </a:tr>
              <a:tr h="307489">
                <a:tc>
                  <a:txBody>
                    <a:bodyPr/>
                    <a:lstStyle/>
                    <a:p>
                      <a:pPr algn="l" fontAlgn="ctr"/>
                      <a:r>
                        <a:rPr lang="en-NZ" sz="1600" b="0" i="0" u="none" strike="noStrike">
                          <a:solidFill>
                            <a:srgbClr val="000000"/>
                          </a:solidFill>
                          <a:effectLst/>
                          <a:latin typeface="Calibri Light" panose="020F0302020204030204" pitchFamily="34" charset="0"/>
                        </a:rPr>
                        <a:t>age:sexM</a:t>
                      </a:r>
                    </a:p>
                  </a:txBody>
                  <a:tcPr marL="15374" marR="15374" marT="15374"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NZ" sz="1800" b="0" i="0" u="none" strike="noStrike">
                          <a:solidFill>
                            <a:srgbClr val="000000"/>
                          </a:solidFill>
                          <a:effectLst/>
                          <a:latin typeface="Calibri Light" panose="020F0302020204030204" pitchFamily="34" charset="0"/>
                        </a:rPr>
                        <a:t>0.024</a:t>
                      </a:r>
                    </a:p>
                  </a:txBody>
                  <a:tcPr marL="15374" marR="15374" marT="15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0.005</a:t>
                      </a:r>
                    </a:p>
                  </a:txBody>
                  <a:tcPr marL="15374" marR="15374" marT="15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4.941</a:t>
                      </a:r>
                    </a:p>
                  </a:txBody>
                  <a:tcPr marL="15374" marR="15374" marT="15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800" b="0" i="0" u="none" strike="noStrike" dirty="0">
                          <a:solidFill>
                            <a:srgbClr val="000000"/>
                          </a:solidFill>
                          <a:effectLst/>
                          <a:latin typeface="Calibri Light" panose="020F0302020204030204" pitchFamily="34" charset="0"/>
                        </a:rPr>
                        <a:t>p &lt; 0.001</a:t>
                      </a:r>
                    </a:p>
                  </a:txBody>
                  <a:tcPr marL="15374" marR="15374" marT="1537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926884"/>
                  </a:ext>
                </a:extLst>
              </a:tr>
            </a:tbl>
          </a:graphicData>
        </a:graphic>
      </p:graphicFrame>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A44093D-1651-472F-90F7-4EE034CB5BEA}"/>
                  </a:ext>
                </a:extLst>
              </p:cNvPr>
              <p:cNvSpPr/>
              <p:nvPr/>
            </p:nvSpPr>
            <p:spPr>
              <a:xfrm>
                <a:off x="3147602" y="1389057"/>
                <a:ext cx="5896796"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𝑠𝑡𝑟𝑒𝑠𝑠</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 ∗</m:t>
                      </m:r>
                      <m:r>
                        <a:rPr lang="en-NZ" sz="4400" b="0" i="1" smtClean="0">
                          <a:latin typeface="Cambria Math" panose="02040503050406030204" pitchFamily="18" charset="0"/>
                          <a:ea typeface="Cambria Math" panose="02040503050406030204" pitchFamily="18" charset="0"/>
                        </a:rPr>
                        <m:t>𝑠𝑒𝑥</m:t>
                      </m:r>
                    </m:oMath>
                  </m:oMathPara>
                </a14:m>
                <a:endParaRPr lang="en-NZ" sz="4400" dirty="0">
                  <a:latin typeface="+mj-lt"/>
                </a:endParaRPr>
              </a:p>
            </p:txBody>
          </p:sp>
        </mc:Choice>
        <mc:Fallback xmlns="">
          <p:sp>
            <p:nvSpPr>
              <p:cNvPr id="10" name="Rectangle 9">
                <a:extLst>
                  <a:ext uri="{FF2B5EF4-FFF2-40B4-BE49-F238E27FC236}">
                    <a16:creationId xmlns:a16="http://schemas.microsoft.com/office/drawing/2014/main" id="{BA44093D-1651-472F-90F7-4EE034CB5BEA}"/>
                  </a:ext>
                </a:extLst>
              </p:cNvPr>
              <p:cNvSpPr>
                <a:spLocks noRot="1" noChangeAspect="1" noMove="1" noResize="1" noEditPoints="1" noAdjustHandles="1" noChangeArrowheads="1" noChangeShapeType="1" noTextEdit="1"/>
              </p:cNvSpPr>
              <p:nvPr/>
            </p:nvSpPr>
            <p:spPr>
              <a:xfrm>
                <a:off x="3147602" y="1389057"/>
                <a:ext cx="5896796" cy="769441"/>
              </a:xfrm>
              <a:prstGeom prst="rect">
                <a:avLst/>
              </a:prstGeom>
              <a:blipFill>
                <a:blip r:embed="rId5"/>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9BBD4D4-5F14-4DE3-B6CE-674587B194F6}"/>
                  </a:ext>
                </a:extLst>
              </p:cNvPr>
              <p:cNvSpPr/>
              <p:nvPr/>
            </p:nvSpPr>
            <p:spPr>
              <a:xfrm>
                <a:off x="538369" y="2158498"/>
                <a:ext cx="11261171"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𝑠𝑡𝑟𝑒𝑠𝑠</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0</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1</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2</m:t>
                      </m:r>
                      <m:r>
                        <a:rPr lang="en-NZ" sz="4400" b="0" i="1" smtClean="0">
                          <a:latin typeface="Cambria Math" panose="02040503050406030204" pitchFamily="18" charset="0"/>
                          <a:ea typeface="Cambria Math" panose="02040503050406030204" pitchFamily="18" charset="0"/>
                        </a:rPr>
                        <m:t>𝑠𝑒𝑥</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3</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𝑠𝑒𝑥</m:t>
                      </m:r>
                    </m:oMath>
                  </m:oMathPara>
                </a14:m>
                <a:endParaRPr lang="en-NZ" sz="4400" dirty="0">
                  <a:latin typeface="+mj-lt"/>
                </a:endParaRPr>
              </a:p>
            </p:txBody>
          </p:sp>
        </mc:Choice>
        <mc:Fallback xmlns="">
          <p:sp>
            <p:nvSpPr>
              <p:cNvPr id="11" name="Rectangle 10">
                <a:extLst>
                  <a:ext uri="{FF2B5EF4-FFF2-40B4-BE49-F238E27FC236}">
                    <a16:creationId xmlns:a16="http://schemas.microsoft.com/office/drawing/2014/main" id="{79BBD4D4-5F14-4DE3-B6CE-674587B194F6}"/>
                  </a:ext>
                </a:extLst>
              </p:cNvPr>
              <p:cNvSpPr>
                <a:spLocks noRot="1" noChangeAspect="1" noMove="1" noResize="1" noEditPoints="1" noAdjustHandles="1" noChangeArrowheads="1" noChangeShapeType="1" noTextEdit="1"/>
              </p:cNvSpPr>
              <p:nvPr/>
            </p:nvSpPr>
            <p:spPr>
              <a:xfrm>
                <a:off x="538369" y="2158498"/>
                <a:ext cx="11261171" cy="769441"/>
              </a:xfrm>
              <a:prstGeom prst="rect">
                <a:avLst/>
              </a:prstGeom>
              <a:blipFill>
                <a:blip r:embed="rId6"/>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276207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418C-8DE0-4CC1-80E6-5A00A2BFE456}"/>
              </a:ext>
            </a:extLst>
          </p:cNvPr>
          <p:cNvSpPr>
            <a:spLocks noGrp="1"/>
          </p:cNvSpPr>
          <p:nvPr>
            <p:ph type="title"/>
          </p:nvPr>
        </p:nvSpPr>
        <p:spPr>
          <a:xfrm>
            <a:off x="245165" y="378377"/>
            <a:ext cx="11701669" cy="1325563"/>
          </a:xfrm>
        </p:spPr>
        <p:txBody>
          <a:bodyPr/>
          <a:lstStyle/>
          <a:p>
            <a:r>
              <a:rPr lang="en-NZ" dirty="0"/>
              <a:t>Example: Interaction between continuous variables</a:t>
            </a:r>
          </a:p>
        </p:txBody>
      </p:sp>
      <p:pic>
        <p:nvPicPr>
          <p:cNvPr id="7" name="Graphic 6">
            <a:extLst>
              <a:ext uri="{FF2B5EF4-FFF2-40B4-BE49-F238E27FC236}">
                <a16:creationId xmlns:a16="http://schemas.microsoft.com/office/drawing/2014/main" id="{4A1ECF02-784F-4961-B946-3AA3CFCDB0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166" y="2355298"/>
            <a:ext cx="6140503" cy="3949217"/>
          </a:xfrm>
          <a:prstGeom prst="rect">
            <a:avLst/>
          </a:prstGeom>
        </p:spPr>
      </p:pic>
      <p:graphicFrame>
        <p:nvGraphicFramePr>
          <p:cNvPr id="10" name="Table 9">
            <a:extLst>
              <a:ext uri="{FF2B5EF4-FFF2-40B4-BE49-F238E27FC236}">
                <a16:creationId xmlns:a16="http://schemas.microsoft.com/office/drawing/2014/main" id="{28A52397-E77D-450F-9CE7-606D9C98988F}"/>
              </a:ext>
            </a:extLst>
          </p:cNvPr>
          <p:cNvGraphicFramePr>
            <a:graphicFrameLocks noGrp="1"/>
          </p:cNvGraphicFramePr>
          <p:nvPr>
            <p:extLst>
              <p:ext uri="{D42A27DB-BD31-4B8C-83A1-F6EECF244321}">
                <p14:modId xmlns:p14="http://schemas.microsoft.com/office/powerpoint/2010/main" val="267228570"/>
              </p:ext>
            </p:extLst>
          </p:nvPr>
        </p:nvGraphicFramePr>
        <p:xfrm>
          <a:off x="6385667" y="3084392"/>
          <a:ext cx="5561167" cy="1844147"/>
        </p:xfrm>
        <a:graphic>
          <a:graphicData uri="http://schemas.openxmlformats.org/drawingml/2006/table">
            <a:tbl>
              <a:tblPr/>
              <a:tblGrid>
                <a:gridCol w="1595543">
                  <a:extLst>
                    <a:ext uri="{9D8B030D-6E8A-4147-A177-3AD203B41FA5}">
                      <a16:colId xmlns:a16="http://schemas.microsoft.com/office/drawing/2014/main" val="1876985957"/>
                    </a:ext>
                  </a:extLst>
                </a:gridCol>
                <a:gridCol w="991406">
                  <a:extLst>
                    <a:ext uri="{9D8B030D-6E8A-4147-A177-3AD203B41FA5}">
                      <a16:colId xmlns:a16="http://schemas.microsoft.com/office/drawing/2014/main" val="2322935220"/>
                    </a:ext>
                  </a:extLst>
                </a:gridCol>
                <a:gridCol w="991406">
                  <a:extLst>
                    <a:ext uri="{9D8B030D-6E8A-4147-A177-3AD203B41FA5}">
                      <a16:colId xmlns:a16="http://schemas.microsoft.com/office/drawing/2014/main" val="3979258106"/>
                    </a:ext>
                  </a:extLst>
                </a:gridCol>
                <a:gridCol w="991406">
                  <a:extLst>
                    <a:ext uri="{9D8B030D-6E8A-4147-A177-3AD203B41FA5}">
                      <a16:colId xmlns:a16="http://schemas.microsoft.com/office/drawing/2014/main" val="1115561861"/>
                    </a:ext>
                  </a:extLst>
                </a:gridCol>
                <a:gridCol w="991406">
                  <a:extLst>
                    <a:ext uri="{9D8B030D-6E8A-4147-A177-3AD203B41FA5}">
                      <a16:colId xmlns:a16="http://schemas.microsoft.com/office/drawing/2014/main" val="444504445"/>
                    </a:ext>
                  </a:extLst>
                </a:gridCol>
              </a:tblGrid>
              <a:tr h="395382">
                <a:tc gridSpan="5">
                  <a:txBody>
                    <a:bodyPr/>
                    <a:lstStyle/>
                    <a:p>
                      <a:pPr algn="l" fontAlgn="b"/>
                      <a:r>
                        <a:rPr lang="en-US" sz="1700" b="0" i="0" u="none" strike="noStrike">
                          <a:solidFill>
                            <a:srgbClr val="000000"/>
                          </a:solidFill>
                          <a:effectLst/>
                          <a:latin typeface="Calibri Light" panose="020F0302020204030204" pitchFamily="34" charset="0"/>
                        </a:rPr>
                        <a:t>Summary of regression coefficients predicting negative affect</a:t>
                      </a:r>
                    </a:p>
                  </a:txBody>
                  <a:tcPr marL="86913" marR="86913" marT="43456" marB="43456"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3125171013"/>
                  </a:ext>
                </a:extLst>
              </a:tr>
              <a:tr h="289753">
                <a:tc>
                  <a:txBody>
                    <a:bodyPr/>
                    <a:lstStyle/>
                    <a:p>
                      <a:pPr algn="l" fontAlgn="b"/>
                      <a:r>
                        <a:rPr lang="en-NZ" sz="1700" b="0" i="0" u="none" strike="noStrike">
                          <a:solidFill>
                            <a:srgbClr val="000000"/>
                          </a:solidFill>
                          <a:effectLst/>
                          <a:latin typeface="Calibri Light" panose="020F0302020204030204" pitchFamily="34" charset="0"/>
                        </a:rPr>
                        <a:t> </a:t>
                      </a:r>
                    </a:p>
                  </a:txBody>
                  <a:tcPr marL="14487" marR="14487" marT="1448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700" b="0" i="0" u="none" strike="noStrike">
                          <a:solidFill>
                            <a:srgbClr val="000000"/>
                          </a:solidFill>
                          <a:effectLst/>
                          <a:latin typeface="Calibri Light" panose="020F0302020204030204" pitchFamily="34" charset="0"/>
                        </a:rPr>
                        <a:t>Estimate</a:t>
                      </a:r>
                    </a:p>
                  </a:txBody>
                  <a:tcPr marL="14487" marR="14487" marT="1448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700" b="0" i="0" u="none" strike="noStrike">
                          <a:solidFill>
                            <a:srgbClr val="000000"/>
                          </a:solidFill>
                          <a:effectLst/>
                          <a:latin typeface="Calibri Light" panose="020F0302020204030204" pitchFamily="34" charset="0"/>
                        </a:rPr>
                        <a:t>Std. Error</a:t>
                      </a:r>
                    </a:p>
                  </a:txBody>
                  <a:tcPr marL="14487" marR="14487" marT="1448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700" b="0" i="0" u="none" strike="noStrike">
                          <a:solidFill>
                            <a:srgbClr val="000000"/>
                          </a:solidFill>
                          <a:effectLst/>
                          <a:latin typeface="Calibri Light" panose="020F0302020204030204" pitchFamily="34" charset="0"/>
                        </a:rPr>
                        <a:t>t value</a:t>
                      </a:r>
                    </a:p>
                  </a:txBody>
                  <a:tcPr marL="14487" marR="14487" marT="1448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700" b="0" i="0" u="none" strike="noStrike">
                          <a:solidFill>
                            <a:srgbClr val="000000"/>
                          </a:solidFill>
                          <a:effectLst/>
                          <a:latin typeface="Calibri Light" panose="020F0302020204030204" pitchFamily="34" charset="0"/>
                        </a:rPr>
                        <a:t>Pr(&gt;|t|)</a:t>
                      </a:r>
                    </a:p>
                  </a:txBody>
                  <a:tcPr marL="14487" marR="14487" marT="1448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8604871"/>
                  </a:ext>
                </a:extLst>
              </a:tr>
              <a:tr h="289753">
                <a:tc>
                  <a:txBody>
                    <a:bodyPr/>
                    <a:lstStyle/>
                    <a:p>
                      <a:pPr algn="l" fontAlgn="ctr"/>
                      <a:r>
                        <a:rPr lang="en-NZ" sz="1500" b="0" i="0" u="none" strike="noStrike">
                          <a:solidFill>
                            <a:srgbClr val="000000"/>
                          </a:solidFill>
                          <a:effectLst/>
                          <a:latin typeface="Calibri Light" panose="020F0302020204030204" pitchFamily="34" charset="0"/>
                        </a:rPr>
                        <a:t>(Intercept)</a:t>
                      </a:r>
                    </a:p>
                  </a:txBody>
                  <a:tcPr marL="14487" marR="14487" marT="1448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-0.0087</a:t>
                      </a:r>
                    </a:p>
                  </a:txBody>
                  <a:tcPr marL="14487" marR="14487" marT="144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0.0074</a:t>
                      </a:r>
                    </a:p>
                  </a:txBody>
                  <a:tcPr marL="14487" marR="14487" marT="144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700" b="0" i="0" u="none" strike="noStrike">
                          <a:solidFill>
                            <a:srgbClr val="000000"/>
                          </a:solidFill>
                          <a:effectLst/>
                          <a:latin typeface="Calibri Light" panose="020F0302020204030204" pitchFamily="34" charset="0"/>
                        </a:rPr>
                        <a:t>-1.1694</a:t>
                      </a:r>
                    </a:p>
                  </a:txBody>
                  <a:tcPr marL="14487" marR="14487" marT="144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0.2423</a:t>
                      </a:r>
                    </a:p>
                  </a:txBody>
                  <a:tcPr marL="14487" marR="14487" marT="1448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37681707"/>
                  </a:ext>
                </a:extLst>
              </a:tr>
              <a:tr h="289753">
                <a:tc>
                  <a:txBody>
                    <a:bodyPr/>
                    <a:lstStyle/>
                    <a:p>
                      <a:pPr algn="l" fontAlgn="ctr"/>
                      <a:r>
                        <a:rPr lang="en-NZ" sz="1500" b="0" i="0" u="none" strike="noStrike">
                          <a:solidFill>
                            <a:srgbClr val="000000"/>
                          </a:solidFill>
                          <a:effectLst/>
                          <a:latin typeface="Calibri Light" panose="020F0302020204030204" pitchFamily="34" charset="0"/>
                        </a:rPr>
                        <a:t>sn</a:t>
                      </a:r>
                    </a:p>
                  </a:txBody>
                  <a:tcPr marL="14487" marR="14487" marT="14487" marB="0" anchor="ctr">
                    <a:lnL>
                      <a:noFill/>
                    </a:lnL>
                    <a:lnR>
                      <a:noFill/>
                    </a:lnR>
                    <a:lnT>
                      <a:noFill/>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0.014</a:t>
                      </a:r>
                    </a:p>
                  </a:txBody>
                  <a:tcPr marL="14487" marR="14487" marT="14487" marB="0" anchor="b">
                    <a:lnL>
                      <a:noFill/>
                    </a:lnL>
                    <a:lnR>
                      <a:noFill/>
                    </a:lnR>
                    <a:lnT>
                      <a:noFill/>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0.008</a:t>
                      </a:r>
                    </a:p>
                  </a:txBody>
                  <a:tcPr marL="14487" marR="14487" marT="14487" marB="0" anchor="b">
                    <a:lnL>
                      <a:noFill/>
                    </a:lnL>
                    <a:lnR>
                      <a:noFill/>
                    </a:lnR>
                    <a:lnT>
                      <a:noFill/>
                    </a:lnT>
                    <a:lnB>
                      <a:noFill/>
                    </a:lnB>
                  </a:tcPr>
                </a:tc>
                <a:tc>
                  <a:txBody>
                    <a:bodyPr/>
                    <a:lstStyle/>
                    <a:p>
                      <a:pPr algn="ctr" fontAlgn="b"/>
                      <a:r>
                        <a:rPr lang="en-NZ" sz="1700" b="0" i="0" u="none" strike="noStrike">
                          <a:solidFill>
                            <a:srgbClr val="000000"/>
                          </a:solidFill>
                          <a:effectLst/>
                          <a:latin typeface="Calibri Light" panose="020F0302020204030204" pitchFamily="34" charset="0"/>
                        </a:rPr>
                        <a:t>1.760</a:t>
                      </a:r>
                    </a:p>
                  </a:txBody>
                  <a:tcPr marL="14487" marR="14487" marT="14487" marB="0" anchor="b">
                    <a:lnL>
                      <a:noFill/>
                    </a:lnL>
                    <a:lnR>
                      <a:noFill/>
                    </a:lnR>
                    <a:lnT>
                      <a:noFill/>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0.0785</a:t>
                      </a:r>
                    </a:p>
                  </a:txBody>
                  <a:tcPr marL="14487" marR="14487" marT="14487" marB="0" anchor="b">
                    <a:lnL>
                      <a:noFill/>
                    </a:lnL>
                    <a:lnR>
                      <a:noFill/>
                    </a:lnR>
                    <a:lnT>
                      <a:noFill/>
                    </a:lnT>
                    <a:lnB>
                      <a:noFill/>
                    </a:lnB>
                  </a:tcPr>
                </a:tc>
                <a:extLst>
                  <a:ext uri="{0D108BD9-81ED-4DB2-BD59-A6C34878D82A}">
                    <a16:rowId xmlns:a16="http://schemas.microsoft.com/office/drawing/2014/main" val="3834961016"/>
                  </a:ext>
                </a:extLst>
              </a:tr>
              <a:tr h="289753">
                <a:tc>
                  <a:txBody>
                    <a:bodyPr/>
                    <a:lstStyle/>
                    <a:p>
                      <a:pPr algn="l" fontAlgn="ctr"/>
                      <a:r>
                        <a:rPr lang="en-NZ" sz="1500" b="0" i="0" u="none" strike="noStrike">
                          <a:solidFill>
                            <a:srgbClr val="000000"/>
                          </a:solidFill>
                          <a:effectLst/>
                          <a:latin typeface="Calibri Light" panose="020F0302020204030204" pitchFamily="34" charset="0"/>
                        </a:rPr>
                        <a:t>fomo</a:t>
                      </a:r>
                    </a:p>
                  </a:txBody>
                  <a:tcPr marL="14487" marR="14487" marT="14487" marB="0" anchor="ctr">
                    <a:lnL>
                      <a:noFill/>
                    </a:lnL>
                    <a:lnR>
                      <a:noFill/>
                    </a:lnR>
                    <a:lnT>
                      <a:noFill/>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0.133</a:t>
                      </a:r>
                    </a:p>
                  </a:txBody>
                  <a:tcPr marL="14487" marR="14487" marT="14487" marB="0" anchor="b">
                    <a:lnL>
                      <a:noFill/>
                    </a:lnL>
                    <a:lnR>
                      <a:noFill/>
                    </a:lnR>
                    <a:lnT>
                      <a:noFill/>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0.008</a:t>
                      </a:r>
                    </a:p>
                  </a:txBody>
                  <a:tcPr marL="14487" marR="14487" marT="14487" marB="0" anchor="b">
                    <a:lnL>
                      <a:noFill/>
                    </a:lnL>
                    <a:lnR>
                      <a:noFill/>
                    </a:lnR>
                    <a:lnT>
                      <a:noFill/>
                    </a:lnT>
                    <a:lnB>
                      <a:noFill/>
                    </a:lnB>
                  </a:tcPr>
                </a:tc>
                <a:tc>
                  <a:txBody>
                    <a:bodyPr/>
                    <a:lstStyle/>
                    <a:p>
                      <a:pPr algn="ctr" fontAlgn="b"/>
                      <a:r>
                        <a:rPr lang="en-NZ" sz="1700" b="0" i="0" u="none" strike="noStrike">
                          <a:solidFill>
                            <a:srgbClr val="000000"/>
                          </a:solidFill>
                          <a:effectLst/>
                          <a:latin typeface="Calibri Light" panose="020F0302020204030204" pitchFamily="34" charset="0"/>
                        </a:rPr>
                        <a:t>17.803</a:t>
                      </a:r>
                    </a:p>
                  </a:txBody>
                  <a:tcPr marL="14487" marR="14487" marT="14487" marB="0" anchor="b">
                    <a:lnL>
                      <a:noFill/>
                    </a:lnL>
                    <a:lnR>
                      <a:noFill/>
                    </a:lnR>
                    <a:lnT>
                      <a:noFill/>
                    </a:lnT>
                    <a:lnB>
                      <a:noFill/>
                    </a:lnB>
                  </a:tcPr>
                </a:tc>
                <a:tc>
                  <a:txBody>
                    <a:bodyPr/>
                    <a:lstStyle/>
                    <a:p>
                      <a:pPr algn="ctr" fontAlgn="b"/>
                      <a:r>
                        <a:rPr lang="en-NZ" sz="1700" b="0" i="0" u="none" strike="noStrike">
                          <a:solidFill>
                            <a:srgbClr val="000000"/>
                          </a:solidFill>
                          <a:effectLst/>
                          <a:latin typeface="Calibri Light" panose="020F0302020204030204" pitchFamily="34" charset="0"/>
                        </a:rPr>
                        <a:t>0</a:t>
                      </a:r>
                    </a:p>
                  </a:txBody>
                  <a:tcPr marL="14487" marR="14487" marT="14487" marB="0" anchor="b">
                    <a:lnL>
                      <a:noFill/>
                    </a:lnL>
                    <a:lnR>
                      <a:noFill/>
                    </a:lnR>
                    <a:lnT>
                      <a:noFill/>
                    </a:lnT>
                    <a:lnB>
                      <a:noFill/>
                    </a:lnB>
                  </a:tcPr>
                </a:tc>
                <a:extLst>
                  <a:ext uri="{0D108BD9-81ED-4DB2-BD59-A6C34878D82A}">
                    <a16:rowId xmlns:a16="http://schemas.microsoft.com/office/drawing/2014/main" val="1825203830"/>
                  </a:ext>
                </a:extLst>
              </a:tr>
              <a:tr h="289753">
                <a:tc>
                  <a:txBody>
                    <a:bodyPr/>
                    <a:lstStyle/>
                    <a:p>
                      <a:pPr algn="l" fontAlgn="ctr"/>
                      <a:r>
                        <a:rPr lang="en-NZ" sz="1500" b="0" i="0" u="none" strike="noStrike">
                          <a:solidFill>
                            <a:srgbClr val="000000"/>
                          </a:solidFill>
                          <a:effectLst/>
                          <a:latin typeface="Calibri Light" panose="020F0302020204030204" pitchFamily="34" charset="0"/>
                        </a:rPr>
                        <a:t>sn:fomo</a:t>
                      </a:r>
                    </a:p>
                  </a:txBody>
                  <a:tcPr marL="14487" marR="14487" marT="14487"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NZ" sz="1700" b="0" i="0" u="none" strike="noStrike">
                          <a:solidFill>
                            <a:srgbClr val="000000"/>
                          </a:solidFill>
                          <a:effectLst/>
                          <a:latin typeface="Calibri Light" panose="020F0302020204030204" pitchFamily="34" charset="0"/>
                        </a:rPr>
                        <a:t>0.039</a:t>
                      </a:r>
                    </a:p>
                  </a:txBody>
                  <a:tcPr marL="14487" marR="14487" marT="144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700" b="0" i="0" u="none" strike="noStrike">
                          <a:solidFill>
                            <a:srgbClr val="000000"/>
                          </a:solidFill>
                          <a:effectLst/>
                          <a:latin typeface="Calibri Light" panose="020F0302020204030204" pitchFamily="34" charset="0"/>
                        </a:rPr>
                        <a:t>0.008</a:t>
                      </a:r>
                    </a:p>
                  </a:txBody>
                  <a:tcPr marL="14487" marR="14487" marT="144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700" b="0" i="0" u="none" strike="noStrike">
                          <a:solidFill>
                            <a:srgbClr val="000000"/>
                          </a:solidFill>
                          <a:effectLst/>
                          <a:latin typeface="Calibri Light" panose="020F0302020204030204" pitchFamily="34" charset="0"/>
                        </a:rPr>
                        <a:t>5.139</a:t>
                      </a:r>
                    </a:p>
                  </a:txBody>
                  <a:tcPr marL="14487" marR="14487" marT="1448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700" b="0" i="0" u="none" strike="noStrike" dirty="0">
                          <a:solidFill>
                            <a:srgbClr val="000000"/>
                          </a:solidFill>
                          <a:effectLst/>
                          <a:latin typeface="Calibri Light" panose="020F0302020204030204" pitchFamily="34" charset="0"/>
                        </a:rPr>
                        <a:t>0</a:t>
                      </a:r>
                    </a:p>
                  </a:txBody>
                  <a:tcPr marL="14487" marR="14487" marT="1448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877556"/>
                  </a:ext>
                </a:extLst>
              </a:tr>
            </a:tbl>
          </a:graphicData>
        </a:graphic>
      </p:graphicFrame>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5B962E8-04A9-457D-9ACF-91E2FD4DC412}"/>
                  </a:ext>
                </a:extLst>
              </p:cNvPr>
              <p:cNvSpPr/>
              <p:nvPr/>
            </p:nvSpPr>
            <p:spPr>
              <a:xfrm>
                <a:off x="3147602" y="1389057"/>
                <a:ext cx="5896796"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𝑛𝑒𝑔𝑎𝑡𝑖𝑣𝑒</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𝑠𝑛</m:t>
                      </m:r>
                      <m:r>
                        <a:rPr lang="en-NZ" sz="4400" b="0" i="1" smtClean="0">
                          <a:latin typeface="Cambria Math" panose="02040503050406030204" pitchFamily="18" charset="0"/>
                          <a:ea typeface="Cambria Math" panose="02040503050406030204" pitchFamily="18" charset="0"/>
                        </a:rPr>
                        <m:t> ∗</m:t>
                      </m:r>
                      <m:r>
                        <a:rPr lang="en-NZ" sz="4400" b="0" i="1" smtClean="0">
                          <a:latin typeface="Cambria Math" panose="02040503050406030204" pitchFamily="18" charset="0"/>
                          <a:ea typeface="Cambria Math" panose="02040503050406030204" pitchFamily="18" charset="0"/>
                        </a:rPr>
                        <m:t>𝑓𝑜𝑚𝑜</m:t>
                      </m:r>
                    </m:oMath>
                  </m:oMathPara>
                </a14:m>
                <a:endParaRPr lang="en-NZ" sz="4400" dirty="0">
                  <a:latin typeface="+mj-lt"/>
                </a:endParaRPr>
              </a:p>
            </p:txBody>
          </p:sp>
        </mc:Choice>
        <mc:Fallback xmlns="">
          <p:sp>
            <p:nvSpPr>
              <p:cNvPr id="11" name="Rectangle 10">
                <a:extLst>
                  <a:ext uri="{FF2B5EF4-FFF2-40B4-BE49-F238E27FC236}">
                    <a16:creationId xmlns:a16="http://schemas.microsoft.com/office/drawing/2014/main" id="{05B962E8-04A9-457D-9ACF-91E2FD4DC412}"/>
                  </a:ext>
                </a:extLst>
              </p:cNvPr>
              <p:cNvSpPr>
                <a:spLocks noRot="1" noChangeAspect="1" noMove="1" noResize="1" noEditPoints="1" noAdjustHandles="1" noChangeArrowheads="1" noChangeShapeType="1" noTextEdit="1"/>
              </p:cNvSpPr>
              <p:nvPr/>
            </p:nvSpPr>
            <p:spPr>
              <a:xfrm>
                <a:off x="3147602" y="1389057"/>
                <a:ext cx="5896796" cy="769441"/>
              </a:xfrm>
              <a:prstGeom prst="rect">
                <a:avLst/>
              </a:prstGeom>
              <a:blipFill>
                <a:blip r:embed="rId5"/>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78565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3D47-D852-420F-8DE4-3DC621AF1F10}"/>
              </a:ext>
            </a:extLst>
          </p:cNvPr>
          <p:cNvSpPr>
            <a:spLocks noGrp="1"/>
          </p:cNvSpPr>
          <p:nvPr>
            <p:ph type="title"/>
          </p:nvPr>
        </p:nvSpPr>
        <p:spPr/>
        <p:txBody>
          <a:bodyPr/>
          <a:lstStyle/>
          <a:p>
            <a:r>
              <a:rPr lang="en-NZ" dirty="0"/>
              <a:t>Wrapping up</a:t>
            </a:r>
          </a:p>
        </p:txBody>
      </p:sp>
      <p:sp>
        <p:nvSpPr>
          <p:cNvPr id="3" name="Content Placeholder 2">
            <a:extLst>
              <a:ext uri="{FF2B5EF4-FFF2-40B4-BE49-F238E27FC236}">
                <a16:creationId xmlns:a16="http://schemas.microsoft.com/office/drawing/2014/main" id="{F6D3C0C6-6D56-462B-BC2C-F500044DAAAB}"/>
              </a:ext>
            </a:extLst>
          </p:cNvPr>
          <p:cNvSpPr>
            <a:spLocks noGrp="1"/>
          </p:cNvSpPr>
          <p:nvPr>
            <p:ph idx="1"/>
          </p:nvPr>
        </p:nvSpPr>
        <p:spPr>
          <a:xfrm>
            <a:off x="838200" y="1876908"/>
            <a:ext cx="10515600" cy="3104184"/>
          </a:xfrm>
        </p:spPr>
        <p:txBody>
          <a:bodyPr/>
          <a:lstStyle/>
          <a:p>
            <a:r>
              <a:rPr lang="en-NZ" dirty="0">
                <a:latin typeface="+mj-lt"/>
              </a:rPr>
              <a:t>We can predict an outcome using one or more variables of different types.</a:t>
            </a:r>
          </a:p>
          <a:p>
            <a:r>
              <a:rPr lang="en-NZ" dirty="0">
                <a:latin typeface="+mj-lt"/>
              </a:rPr>
              <a:t>We can interpret one or more coefficients, which are either slopes or intercept differences.</a:t>
            </a:r>
          </a:p>
          <a:p>
            <a:r>
              <a:rPr lang="en-NZ" dirty="0">
                <a:latin typeface="+mj-lt"/>
              </a:rPr>
              <a:t>We can cheat with interaction terms, allowing us to model dependence between variables.</a:t>
            </a:r>
          </a:p>
        </p:txBody>
      </p:sp>
      <p:sp>
        <p:nvSpPr>
          <p:cNvPr id="4" name="Rectangle 3">
            <a:extLst>
              <a:ext uri="{FF2B5EF4-FFF2-40B4-BE49-F238E27FC236}">
                <a16:creationId xmlns:a16="http://schemas.microsoft.com/office/drawing/2014/main" id="{371EDC8D-454A-4176-A737-A4331D110BDD}"/>
              </a:ext>
            </a:extLst>
          </p:cNvPr>
          <p:cNvSpPr/>
          <p:nvPr/>
        </p:nvSpPr>
        <p:spPr>
          <a:xfrm>
            <a:off x="2460171" y="4981092"/>
            <a:ext cx="7271658" cy="954107"/>
          </a:xfrm>
          <a:prstGeom prst="rect">
            <a:avLst/>
          </a:prstGeom>
          <a:ln>
            <a:solidFill>
              <a:schemeClr val="tx1"/>
            </a:solidFill>
          </a:ln>
        </p:spPr>
        <p:txBody>
          <a:bodyPr wrap="square">
            <a:spAutoFit/>
          </a:bodyPr>
          <a:lstStyle/>
          <a:p>
            <a:r>
              <a:rPr lang="en-NZ" sz="2800" dirty="0">
                <a:latin typeface="+mj-lt"/>
              </a:rPr>
              <a:t>Tutorial on what we learnt using R: </a:t>
            </a:r>
            <a:r>
              <a:rPr lang="en-NZ" sz="2800" dirty="0">
                <a:latin typeface="+mj-lt"/>
                <a:hlinkClick r:id="rId3"/>
              </a:rPr>
              <a:t>https://github.com/haututu/regressionLectures</a:t>
            </a:r>
            <a:endParaRPr lang="en-NZ" sz="2800" dirty="0">
              <a:latin typeface="+mj-lt"/>
            </a:endParaRPr>
          </a:p>
        </p:txBody>
      </p:sp>
    </p:spTree>
    <p:extLst>
      <p:ext uri="{BB962C8B-B14F-4D97-AF65-F5344CB8AC3E}">
        <p14:creationId xmlns:p14="http://schemas.microsoft.com/office/powerpoint/2010/main" val="300614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CED0-C458-4FBB-8A9F-ACDCBDBD84DD}"/>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Questions and discussion</a:t>
            </a:r>
          </a:p>
        </p:txBody>
      </p:sp>
      <p:sp>
        <p:nvSpPr>
          <p:cNvPr id="31" name="Freeform: Shape 3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A264EAE-5DF2-4C4B-B0F8-9F08F9A243E6}"/>
              </a:ext>
            </a:extLst>
          </p:cNvPr>
          <p:cNvPicPr>
            <a:picLocks noChangeAspect="1"/>
          </p:cNvPicPr>
          <p:nvPr/>
        </p:nvPicPr>
        <p:blipFill rotWithShape="1">
          <a:blip r:embed="rId3"/>
          <a:srcRect l="4746" r="674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158280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733E-CF6B-4D0A-BABD-1A3499B72A26}"/>
              </a:ext>
            </a:extLst>
          </p:cNvPr>
          <p:cNvSpPr>
            <a:spLocks noGrp="1"/>
          </p:cNvSpPr>
          <p:nvPr>
            <p:ph type="title"/>
          </p:nvPr>
        </p:nvSpPr>
        <p:spPr/>
        <p:txBody>
          <a:bodyPr/>
          <a:lstStyle/>
          <a:p>
            <a:r>
              <a:rPr lang="en-NZ" dirty="0"/>
              <a:t>What is multiple regression ?</a:t>
            </a:r>
          </a:p>
        </p:txBody>
      </p:sp>
      <p:sp>
        <p:nvSpPr>
          <p:cNvPr id="3" name="Content Placeholder 2">
            <a:extLst>
              <a:ext uri="{FF2B5EF4-FFF2-40B4-BE49-F238E27FC236}">
                <a16:creationId xmlns:a16="http://schemas.microsoft.com/office/drawing/2014/main" id="{64FBAFBD-92AF-4FC8-9B7D-942AEAB16612}"/>
              </a:ext>
            </a:extLst>
          </p:cNvPr>
          <p:cNvSpPr>
            <a:spLocks noGrp="1"/>
          </p:cNvSpPr>
          <p:nvPr>
            <p:ph idx="1"/>
          </p:nvPr>
        </p:nvSpPr>
        <p:spPr>
          <a:xfrm>
            <a:off x="838200" y="1825625"/>
            <a:ext cx="10515600" cy="1325563"/>
          </a:xfrm>
        </p:spPr>
        <p:txBody>
          <a:bodyPr/>
          <a:lstStyle/>
          <a:p>
            <a:r>
              <a:rPr lang="en-NZ" dirty="0"/>
              <a:t>Multiple regression is a Generalised Linear Model</a:t>
            </a:r>
          </a:p>
          <a:p>
            <a:r>
              <a:rPr lang="en-NZ" dirty="0"/>
              <a:t>Uses a number of variables to predict an outcome</a:t>
            </a:r>
          </a:p>
          <a:p>
            <a:pPr marL="0" indent="0">
              <a:buNone/>
            </a:pPr>
            <a:endParaRPr lang="en-NZ" dirty="0"/>
          </a:p>
        </p:txBody>
      </p:sp>
      <p:sp>
        <p:nvSpPr>
          <p:cNvPr id="5" name="Title 1">
            <a:extLst>
              <a:ext uri="{FF2B5EF4-FFF2-40B4-BE49-F238E27FC236}">
                <a16:creationId xmlns:a16="http://schemas.microsoft.com/office/drawing/2014/main" id="{07C023FD-43D8-42F7-8C3B-9A38723B8810}"/>
              </a:ext>
            </a:extLst>
          </p:cNvPr>
          <p:cNvSpPr txBox="1">
            <a:spLocks/>
          </p:cNvSpPr>
          <p:nvPr/>
        </p:nvSpPr>
        <p:spPr>
          <a:xfrm>
            <a:off x="838200" y="3044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What does multiple regression tell us ?</a:t>
            </a:r>
          </a:p>
        </p:txBody>
      </p:sp>
      <p:sp>
        <p:nvSpPr>
          <p:cNvPr id="6" name="Content Placeholder 2">
            <a:extLst>
              <a:ext uri="{FF2B5EF4-FFF2-40B4-BE49-F238E27FC236}">
                <a16:creationId xmlns:a16="http://schemas.microsoft.com/office/drawing/2014/main" id="{2D90A4DB-0870-4209-82E8-3EEDA6DB0BEF}"/>
              </a:ext>
            </a:extLst>
          </p:cNvPr>
          <p:cNvSpPr txBox="1">
            <a:spLocks/>
          </p:cNvSpPr>
          <p:nvPr/>
        </p:nvSpPr>
        <p:spPr>
          <a:xfrm>
            <a:off x="838200" y="4367087"/>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Whether a variable predicts a given outcome</a:t>
            </a:r>
          </a:p>
          <a:p>
            <a:r>
              <a:rPr lang="en-NZ" dirty="0"/>
              <a:t>Strength of relationship between a predictor and predicted variable</a:t>
            </a:r>
          </a:p>
          <a:p>
            <a:pPr marL="0" indent="0">
              <a:buFont typeface="Arial" panose="020B0604020202020204" pitchFamily="34" charset="0"/>
              <a:buNone/>
            </a:pPr>
            <a:endParaRPr lang="en-NZ" dirty="0"/>
          </a:p>
        </p:txBody>
      </p:sp>
    </p:spTree>
    <p:extLst>
      <p:ext uri="{BB962C8B-B14F-4D97-AF65-F5344CB8AC3E}">
        <p14:creationId xmlns:p14="http://schemas.microsoft.com/office/powerpoint/2010/main" val="155688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6269-928D-4CAC-BAC8-6C86218E3460}"/>
              </a:ext>
            </a:extLst>
          </p:cNvPr>
          <p:cNvSpPr>
            <a:spLocks noGrp="1"/>
          </p:cNvSpPr>
          <p:nvPr>
            <p:ph type="title"/>
          </p:nvPr>
        </p:nvSpPr>
        <p:spPr/>
        <p:txBody>
          <a:bodyPr>
            <a:normAutofit/>
          </a:bodyPr>
          <a:lstStyle/>
          <a:p>
            <a:r>
              <a:rPr lang="en-NZ" sz="3200" dirty="0"/>
              <a:t>What does a regression equation look like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6BC9F63-2C9A-4722-9DB6-22B09BE67546}"/>
                  </a:ext>
                </a:extLst>
              </p:cNvPr>
              <p:cNvSpPr/>
              <p:nvPr/>
            </p:nvSpPr>
            <p:spPr>
              <a:xfrm>
                <a:off x="1931234" y="1690688"/>
                <a:ext cx="8329532" cy="9233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5400" i="1" smtClean="0">
                          <a:latin typeface="Cambria Math" panose="02040503050406030204" pitchFamily="18" charset="0"/>
                          <a:ea typeface="Cambria Math" panose="02040503050406030204" pitchFamily="18" charset="0"/>
                        </a:rPr>
                        <m:t>𝑦</m:t>
                      </m:r>
                      <m:r>
                        <a:rPr lang="en-NZ" sz="5400" b="0" i="1" smtClean="0">
                          <a:latin typeface="Cambria Math" panose="02040503050406030204" pitchFamily="18" charset="0"/>
                          <a:ea typeface="Cambria Math" panose="02040503050406030204" pitchFamily="18" charset="0"/>
                        </a:rPr>
                        <m:t> ~ </m:t>
                      </m:r>
                      <m:r>
                        <a:rPr lang="en-NZ" sz="5400" i="1">
                          <a:latin typeface="Cambria Math" panose="02040503050406030204" pitchFamily="18" charset="0"/>
                          <a:ea typeface="Cambria Math" panose="02040503050406030204" pitchFamily="18" charset="0"/>
                        </a:rPr>
                        <m:t>𝑥</m:t>
                      </m:r>
                    </m:oMath>
                  </m:oMathPara>
                </a14:m>
                <a:endParaRPr lang="en-NZ" dirty="0"/>
              </a:p>
            </p:txBody>
          </p:sp>
        </mc:Choice>
        <mc:Fallback xmlns="">
          <p:sp>
            <p:nvSpPr>
              <p:cNvPr id="8" name="Rectangle 7">
                <a:extLst>
                  <a:ext uri="{FF2B5EF4-FFF2-40B4-BE49-F238E27FC236}">
                    <a16:creationId xmlns:a16="http://schemas.microsoft.com/office/drawing/2014/main" id="{06BC9F63-2C9A-4722-9DB6-22B09BE67546}"/>
                  </a:ext>
                </a:extLst>
              </p:cNvPr>
              <p:cNvSpPr>
                <a:spLocks noRot="1" noChangeAspect="1" noMove="1" noResize="1" noEditPoints="1" noAdjustHandles="1" noChangeArrowheads="1" noChangeShapeType="1" noTextEdit="1"/>
              </p:cNvSpPr>
              <p:nvPr/>
            </p:nvSpPr>
            <p:spPr>
              <a:xfrm>
                <a:off x="1931234" y="1690688"/>
                <a:ext cx="8329532" cy="923330"/>
              </a:xfrm>
              <a:prstGeom prst="rect">
                <a:avLst/>
              </a:prstGeom>
              <a:blipFill>
                <a:blip r:embed="rId3"/>
                <a:stretch>
                  <a:fillRect/>
                </a:stretch>
              </a:blipFill>
            </p:spPr>
            <p:txBody>
              <a:bodyPr/>
              <a:lstStyle/>
              <a:p>
                <a:r>
                  <a:rPr lang="en-NZ">
                    <a:noFill/>
                  </a:rPr>
                  <a:t> </a:t>
                </a:r>
              </a:p>
            </p:txBody>
          </p:sp>
        </mc:Fallback>
      </mc:AlternateContent>
      <p:sp>
        <p:nvSpPr>
          <p:cNvPr id="10" name="Title 1">
            <a:extLst>
              <a:ext uri="{FF2B5EF4-FFF2-40B4-BE49-F238E27FC236}">
                <a16:creationId xmlns:a16="http://schemas.microsoft.com/office/drawing/2014/main" id="{0242CD31-F2F7-449D-B681-98606AA48333}"/>
              </a:ext>
            </a:extLst>
          </p:cNvPr>
          <p:cNvSpPr txBox="1">
            <a:spLocks/>
          </p:cNvSpPr>
          <p:nvPr/>
        </p:nvSpPr>
        <p:spPr>
          <a:xfrm>
            <a:off x="838200" y="3009593"/>
            <a:ext cx="14079245" cy="814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200" dirty="0"/>
              <a:t>We need </a:t>
            </a:r>
            <a:r>
              <a:rPr lang="en-NZ" sz="3200" u="sng" dirty="0"/>
              <a:t>two</a:t>
            </a:r>
            <a:r>
              <a:rPr lang="en-NZ" sz="3200" dirty="0"/>
              <a:t> extra parameters to understand the relationship…</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FCB6BC2-D3DC-4D93-9552-AC8193463A7E}"/>
                  </a:ext>
                </a:extLst>
              </p:cNvPr>
              <p:cNvSpPr/>
              <p:nvPr/>
            </p:nvSpPr>
            <p:spPr>
              <a:xfrm>
                <a:off x="1931234" y="4220150"/>
                <a:ext cx="8329532" cy="16715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5400" i="1" smtClean="0">
                          <a:latin typeface="Cambria Math" panose="02040503050406030204" pitchFamily="18" charset="0"/>
                          <a:ea typeface="Cambria Math" panose="02040503050406030204" pitchFamily="18" charset="0"/>
                        </a:rPr>
                        <m:t>𝑦</m:t>
                      </m:r>
                      <m:r>
                        <a:rPr lang="en-NZ" sz="5400" b="0" i="1" smtClean="0">
                          <a:latin typeface="Cambria Math" panose="02040503050406030204" pitchFamily="18" charset="0"/>
                          <a:ea typeface="Cambria Math" panose="02040503050406030204" pitchFamily="18" charset="0"/>
                        </a:rPr>
                        <m:t> ~ </m:t>
                      </m:r>
                      <m:limLow>
                        <m:limLowPr>
                          <m:ctrlPr>
                            <a:rPr lang="en-NZ" sz="5400" b="0" i="1" smtClean="0">
                              <a:latin typeface="Cambria Math" panose="02040503050406030204" pitchFamily="18" charset="0"/>
                              <a:ea typeface="Cambria Math" panose="02040503050406030204" pitchFamily="18" charset="0"/>
                            </a:rPr>
                          </m:ctrlPr>
                        </m:limLowPr>
                        <m:e>
                          <m:groupChr>
                            <m:groupChrPr>
                              <m:chr m:val="⏟"/>
                              <m:ctrlPr>
                                <a:rPr lang="en-NZ" sz="5400" b="0" i="1" smtClean="0">
                                  <a:latin typeface="Cambria Math" panose="02040503050406030204" pitchFamily="18" charset="0"/>
                                  <a:ea typeface="Cambria Math" panose="02040503050406030204" pitchFamily="18" charset="0"/>
                                </a:rPr>
                              </m:ctrlPr>
                            </m:groupChrPr>
                            <m:e>
                              <m:r>
                                <a:rPr lang="en-NZ" sz="5400" b="0" i="1" smtClean="0">
                                  <a:latin typeface="Cambria Math" panose="02040503050406030204" pitchFamily="18" charset="0"/>
                                  <a:ea typeface="Cambria Math" panose="02040503050406030204" pitchFamily="18" charset="0"/>
                                </a:rPr>
                                <m:t>𝛽</m:t>
                              </m:r>
                              <m:r>
                                <a:rPr lang="en-NZ" sz="5400" b="0" i="1" baseline="-25000" smtClean="0">
                                  <a:latin typeface="Cambria Math" panose="02040503050406030204" pitchFamily="18" charset="0"/>
                                  <a:ea typeface="Cambria Math" panose="02040503050406030204" pitchFamily="18" charset="0"/>
                                </a:rPr>
                                <m:t>0</m:t>
                              </m:r>
                            </m:e>
                          </m:groupChr>
                        </m:e>
                        <m:lim>
                          <m:r>
                            <a:rPr lang="en-NZ" sz="5400" b="0" i="1" smtClean="0">
                              <a:latin typeface="Cambria Math" panose="02040503050406030204" pitchFamily="18" charset="0"/>
                              <a:ea typeface="Cambria Math" panose="02040503050406030204" pitchFamily="18" charset="0"/>
                            </a:rPr>
                            <m:t>𝑖𝑛𝑡𝑒𝑟𝑐𝑒𝑝𝑡</m:t>
                          </m:r>
                        </m:lim>
                      </m:limLow>
                      <m:r>
                        <a:rPr lang="en-NZ" sz="5400" b="0" i="1" smtClean="0">
                          <a:latin typeface="Cambria Math" panose="02040503050406030204" pitchFamily="18" charset="0"/>
                          <a:ea typeface="Cambria Math" panose="02040503050406030204" pitchFamily="18" charset="0"/>
                        </a:rPr>
                        <m:t>+</m:t>
                      </m:r>
                      <m:limLow>
                        <m:limLowPr>
                          <m:ctrlPr>
                            <a:rPr lang="en-NZ" sz="5400" b="0" i="1" smtClean="0">
                              <a:latin typeface="Cambria Math" panose="02040503050406030204" pitchFamily="18" charset="0"/>
                              <a:ea typeface="Cambria Math" panose="02040503050406030204" pitchFamily="18" charset="0"/>
                            </a:rPr>
                          </m:ctrlPr>
                        </m:limLowPr>
                        <m:e>
                          <m:groupChr>
                            <m:groupChrPr>
                              <m:chr m:val="⏟"/>
                              <m:ctrlPr>
                                <a:rPr lang="en-NZ" sz="5400" b="0" i="1" smtClean="0">
                                  <a:latin typeface="Cambria Math" panose="02040503050406030204" pitchFamily="18" charset="0"/>
                                  <a:ea typeface="Cambria Math" panose="02040503050406030204" pitchFamily="18" charset="0"/>
                                </a:rPr>
                              </m:ctrlPr>
                            </m:groupChrPr>
                            <m:e>
                              <m:r>
                                <a:rPr lang="en-NZ" sz="5400" b="0" i="1" smtClean="0">
                                  <a:latin typeface="Cambria Math" panose="02040503050406030204" pitchFamily="18" charset="0"/>
                                  <a:ea typeface="Cambria Math" panose="02040503050406030204" pitchFamily="18" charset="0"/>
                                </a:rPr>
                                <m:t>𝛽</m:t>
                              </m:r>
                              <m:r>
                                <a:rPr lang="en-NZ" sz="5400" b="0" i="1" baseline="-25000" smtClean="0">
                                  <a:latin typeface="Cambria Math" panose="02040503050406030204" pitchFamily="18" charset="0"/>
                                  <a:ea typeface="Cambria Math" panose="02040503050406030204" pitchFamily="18" charset="0"/>
                                </a:rPr>
                                <m:t>1</m:t>
                              </m:r>
                            </m:e>
                          </m:groupChr>
                        </m:e>
                        <m:lim>
                          <m:r>
                            <a:rPr lang="en-NZ" sz="5400" b="0" i="1" smtClean="0">
                              <a:latin typeface="Cambria Math" panose="02040503050406030204" pitchFamily="18" charset="0"/>
                              <a:ea typeface="Cambria Math" panose="02040503050406030204" pitchFamily="18" charset="0"/>
                            </a:rPr>
                            <m:t>𝑠𝑙𝑜𝑝𝑒</m:t>
                          </m:r>
                        </m:lim>
                      </m:limLow>
                      <m:r>
                        <a:rPr lang="en-NZ" sz="5400" b="0" i="1" smtClean="0">
                          <a:latin typeface="Cambria Math" panose="02040503050406030204" pitchFamily="18" charset="0"/>
                          <a:ea typeface="Cambria Math" panose="02040503050406030204" pitchFamily="18" charset="0"/>
                        </a:rPr>
                        <m:t>∙ </m:t>
                      </m:r>
                      <m:r>
                        <a:rPr lang="en-NZ" sz="5400" i="1">
                          <a:latin typeface="Cambria Math" panose="02040503050406030204" pitchFamily="18" charset="0"/>
                          <a:ea typeface="Cambria Math" panose="02040503050406030204" pitchFamily="18" charset="0"/>
                        </a:rPr>
                        <m:t>𝑥</m:t>
                      </m:r>
                    </m:oMath>
                  </m:oMathPara>
                </a14:m>
                <a:endParaRPr lang="en-NZ" dirty="0"/>
              </a:p>
            </p:txBody>
          </p:sp>
        </mc:Choice>
        <mc:Fallback xmlns="">
          <p:sp>
            <p:nvSpPr>
              <p:cNvPr id="13" name="Rectangle 12">
                <a:extLst>
                  <a:ext uri="{FF2B5EF4-FFF2-40B4-BE49-F238E27FC236}">
                    <a16:creationId xmlns:a16="http://schemas.microsoft.com/office/drawing/2014/main" id="{0FCB6BC2-D3DC-4D93-9552-AC8193463A7E}"/>
                  </a:ext>
                </a:extLst>
              </p:cNvPr>
              <p:cNvSpPr>
                <a:spLocks noRot="1" noChangeAspect="1" noMove="1" noResize="1" noEditPoints="1" noAdjustHandles="1" noChangeArrowheads="1" noChangeShapeType="1" noTextEdit="1"/>
              </p:cNvSpPr>
              <p:nvPr/>
            </p:nvSpPr>
            <p:spPr>
              <a:xfrm>
                <a:off x="1931234" y="4220150"/>
                <a:ext cx="8329532" cy="1671548"/>
              </a:xfrm>
              <a:prstGeom prst="rect">
                <a:avLst/>
              </a:prstGeom>
              <a:blipFill>
                <a:blip r:embed="rId4"/>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322362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4D4E-410A-4A6B-91D6-661C1F7D27CA}"/>
              </a:ext>
            </a:extLst>
          </p:cNvPr>
          <p:cNvSpPr>
            <a:spLocks noGrp="1"/>
          </p:cNvSpPr>
          <p:nvPr>
            <p:ph type="title"/>
          </p:nvPr>
        </p:nvSpPr>
        <p:spPr>
          <a:xfrm>
            <a:off x="838200" y="365125"/>
            <a:ext cx="10515600" cy="1325563"/>
          </a:xfrm>
        </p:spPr>
        <p:txBody>
          <a:bodyPr/>
          <a:lstStyle/>
          <a:p>
            <a:r>
              <a:rPr lang="en-NZ"/>
              <a:t>Example: Single continuous predictor</a:t>
            </a:r>
            <a:endParaRPr lang="en-NZ" dirty="0"/>
          </a:p>
        </p:txBody>
      </p:sp>
      <p:pic>
        <p:nvPicPr>
          <p:cNvPr id="10" name="Graphic 9">
            <a:extLst>
              <a:ext uri="{FF2B5EF4-FFF2-40B4-BE49-F238E27FC236}">
                <a16:creationId xmlns:a16="http://schemas.microsoft.com/office/drawing/2014/main" id="{47363C4A-9D6E-4658-8D75-6B67C206F2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1395" y="1690688"/>
            <a:ext cx="8049210" cy="4516005"/>
          </a:xfrm>
          <a:prstGeom prst="rect">
            <a:avLst/>
          </a:prstGeom>
        </p:spPr>
      </p:pic>
    </p:spTree>
    <p:extLst>
      <p:ext uri="{BB962C8B-B14F-4D97-AF65-F5344CB8AC3E}">
        <p14:creationId xmlns:p14="http://schemas.microsoft.com/office/powerpoint/2010/main" val="199007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0821-8A23-406E-B2EC-ED440137A45A}"/>
              </a:ext>
            </a:extLst>
          </p:cNvPr>
          <p:cNvSpPr>
            <a:spLocks noGrp="1"/>
          </p:cNvSpPr>
          <p:nvPr>
            <p:ph type="title"/>
          </p:nvPr>
        </p:nvSpPr>
        <p:spPr/>
        <p:txBody>
          <a:bodyPr/>
          <a:lstStyle/>
          <a:p>
            <a:r>
              <a:rPr lang="en-NZ" dirty="0"/>
              <a:t>Example: Two continuous predictors</a:t>
            </a:r>
          </a:p>
        </p:txBody>
      </p:sp>
      <p:graphicFrame>
        <p:nvGraphicFramePr>
          <p:cNvPr id="16" name="Content Placeholder 15">
            <a:extLst>
              <a:ext uri="{FF2B5EF4-FFF2-40B4-BE49-F238E27FC236}">
                <a16:creationId xmlns:a16="http://schemas.microsoft.com/office/drawing/2014/main" id="{351C90E4-BFDF-46AA-86E4-AF05308B5BDF}"/>
              </a:ext>
            </a:extLst>
          </p:cNvPr>
          <p:cNvGraphicFramePr>
            <a:graphicFrameLocks noGrp="1"/>
          </p:cNvGraphicFramePr>
          <p:nvPr>
            <p:ph idx="1"/>
            <p:extLst>
              <p:ext uri="{D42A27DB-BD31-4B8C-83A1-F6EECF244321}">
                <p14:modId xmlns:p14="http://schemas.microsoft.com/office/powerpoint/2010/main" val="2021279419"/>
              </p:ext>
            </p:extLst>
          </p:nvPr>
        </p:nvGraphicFramePr>
        <p:xfrm>
          <a:off x="1915960" y="3091542"/>
          <a:ext cx="8360078" cy="2708477"/>
        </p:xfrm>
        <a:graphic>
          <a:graphicData uri="http://schemas.openxmlformats.org/drawingml/2006/table">
            <a:tbl>
              <a:tblPr/>
              <a:tblGrid>
                <a:gridCol w="2398574">
                  <a:extLst>
                    <a:ext uri="{9D8B030D-6E8A-4147-A177-3AD203B41FA5}">
                      <a16:colId xmlns:a16="http://schemas.microsoft.com/office/drawing/2014/main" val="3409034608"/>
                    </a:ext>
                  </a:extLst>
                </a:gridCol>
                <a:gridCol w="1490376">
                  <a:extLst>
                    <a:ext uri="{9D8B030D-6E8A-4147-A177-3AD203B41FA5}">
                      <a16:colId xmlns:a16="http://schemas.microsoft.com/office/drawing/2014/main" val="2064416416"/>
                    </a:ext>
                  </a:extLst>
                </a:gridCol>
                <a:gridCol w="1490376">
                  <a:extLst>
                    <a:ext uri="{9D8B030D-6E8A-4147-A177-3AD203B41FA5}">
                      <a16:colId xmlns:a16="http://schemas.microsoft.com/office/drawing/2014/main" val="3853810085"/>
                    </a:ext>
                  </a:extLst>
                </a:gridCol>
                <a:gridCol w="1490376">
                  <a:extLst>
                    <a:ext uri="{9D8B030D-6E8A-4147-A177-3AD203B41FA5}">
                      <a16:colId xmlns:a16="http://schemas.microsoft.com/office/drawing/2014/main" val="138661355"/>
                    </a:ext>
                  </a:extLst>
                </a:gridCol>
                <a:gridCol w="1490376">
                  <a:extLst>
                    <a:ext uri="{9D8B030D-6E8A-4147-A177-3AD203B41FA5}">
                      <a16:colId xmlns:a16="http://schemas.microsoft.com/office/drawing/2014/main" val="3668826498"/>
                    </a:ext>
                  </a:extLst>
                </a:gridCol>
              </a:tblGrid>
              <a:tr h="843777">
                <a:tc gridSpan="5">
                  <a:txBody>
                    <a:bodyPr/>
                    <a:lstStyle/>
                    <a:p>
                      <a:pPr algn="l" fontAlgn="b"/>
                      <a:r>
                        <a:rPr lang="en-US" sz="2700" b="0" i="0" u="none" strike="noStrike" dirty="0">
                          <a:solidFill>
                            <a:srgbClr val="000000"/>
                          </a:solidFill>
                          <a:effectLst/>
                          <a:latin typeface="+mj-lt"/>
                        </a:rPr>
                        <a:t>Regression coefficients predicting levels of stress</a:t>
                      </a:r>
                    </a:p>
                  </a:txBody>
                  <a:tcPr marL="223764" marR="223764" marT="111882" marB="111882"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447710134"/>
                  </a:ext>
                </a:extLst>
              </a:tr>
              <a:tr h="466175">
                <a:tc>
                  <a:txBody>
                    <a:bodyPr/>
                    <a:lstStyle/>
                    <a:p>
                      <a:pPr algn="l" fontAlgn="ctr"/>
                      <a:r>
                        <a:rPr lang="en-NZ" sz="2400" b="0" i="0" u="none" strike="noStrike">
                          <a:solidFill>
                            <a:srgbClr val="000000"/>
                          </a:solidFill>
                          <a:effectLst/>
                          <a:latin typeface="+mj-lt"/>
                        </a:rPr>
                        <a:t> </a:t>
                      </a:r>
                    </a:p>
                  </a:txBody>
                  <a:tcPr marL="23309" marR="23309" marT="2330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dirty="0">
                          <a:solidFill>
                            <a:srgbClr val="000000"/>
                          </a:solidFill>
                          <a:effectLst/>
                          <a:latin typeface="+mj-lt"/>
                        </a:rPr>
                        <a:t>Estimate</a:t>
                      </a:r>
                    </a:p>
                  </a:txBody>
                  <a:tcPr marL="23309" marR="23309" marT="233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a:solidFill>
                            <a:srgbClr val="000000"/>
                          </a:solidFill>
                          <a:effectLst/>
                          <a:latin typeface="+mj-lt"/>
                        </a:rPr>
                        <a:t>Std. Error</a:t>
                      </a:r>
                    </a:p>
                  </a:txBody>
                  <a:tcPr marL="23309" marR="23309" marT="233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a:solidFill>
                            <a:srgbClr val="000000"/>
                          </a:solidFill>
                          <a:effectLst/>
                          <a:latin typeface="+mj-lt"/>
                        </a:rPr>
                        <a:t>t value</a:t>
                      </a:r>
                    </a:p>
                  </a:txBody>
                  <a:tcPr marL="23309" marR="23309" marT="233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a:solidFill>
                            <a:srgbClr val="000000"/>
                          </a:solidFill>
                          <a:effectLst/>
                          <a:latin typeface="+mj-lt"/>
                        </a:rPr>
                        <a:t>Pr(&gt;|t|)</a:t>
                      </a:r>
                    </a:p>
                  </a:txBody>
                  <a:tcPr marL="23309" marR="23309" marT="233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575444"/>
                  </a:ext>
                </a:extLst>
              </a:tr>
              <a:tr h="466175">
                <a:tc>
                  <a:txBody>
                    <a:bodyPr/>
                    <a:lstStyle/>
                    <a:p>
                      <a:pPr algn="l" fontAlgn="ctr"/>
                      <a:r>
                        <a:rPr lang="en-NZ" sz="2400" b="0" i="0" u="none" strike="noStrike" dirty="0">
                          <a:solidFill>
                            <a:srgbClr val="000000"/>
                          </a:solidFill>
                          <a:effectLst/>
                          <a:latin typeface="+mj-lt"/>
                        </a:rPr>
                        <a:t>(Intercept)</a:t>
                      </a:r>
                    </a:p>
                  </a:txBody>
                  <a:tcPr marL="23309" marR="23309" marT="2330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2700" b="0" i="0" u="none" strike="noStrike" dirty="0">
                          <a:solidFill>
                            <a:srgbClr val="000000"/>
                          </a:solidFill>
                          <a:effectLst/>
                          <a:latin typeface="+mj-lt"/>
                        </a:rPr>
                        <a:t>3.756</a:t>
                      </a:r>
                    </a:p>
                  </a:txBody>
                  <a:tcPr marL="23309" marR="23309" marT="2330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2700" b="0" i="0" u="none" strike="noStrike" dirty="0">
                          <a:solidFill>
                            <a:srgbClr val="000000"/>
                          </a:solidFill>
                          <a:effectLst/>
                          <a:latin typeface="+mj-lt"/>
                        </a:rPr>
                        <a:t>0.167</a:t>
                      </a:r>
                    </a:p>
                  </a:txBody>
                  <a:tcPr marL="23309" marR="23309" marT="2330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2700" b="0" i="0" u="none" strike="noStrike">
                          <a:solidFill>
                            <a:srgbClr val="000000"/>
                          </a:solidFill>
                          <a:effectLst/>
                          <a:latin typeface="+mj-lt"/>
                        </a:rPr>
                        <a:t>22.545</a:t>
                      </a:r>
                    </a:p>
                  </a:txBody>
                  <a:tcPr marL="23309" marR="23309" marT="2330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2700" b="0" i="0" u="none" strike="noStrike">
                          <a:solidFill>
                            <a:srgbClr val="000000"/>
                          </a:solidFill>
                          <a:effectLst/>
                          <a:latin typeface="+mj-lt"/>
                        </a:rPr>
                        <a:t>p &lt; 0.001</a:t>
                      </a:r>
                    </a:p>
                  </a:txBody>
                  <a:tcPr marL="23309" marR="23309" marT="2330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82107176"/>
                  </a:ext>
                </a:extLst>
              </a:tr>
              <a:tr h="466175">
                <a:tc>
                  <a:txBody>
                    <a:bodyPr/>
                    <a:lstStyle/>
                    <a:p>
                      <a:pPr algn="l" fontAlgn="ctr"/>
                      <a:r>
                        <a:rPr lang="en-NZ" sz="2400" b="0" i="0" u="none" strike="noStrike">
                          <a:solidFill>
                            <a:srgbClr val="000000"/>
                          </a:solidFill>
                          <a:effectLst/>
                          <a:latin typeface="+mj-lt"/>
                        </a:rPr>
                        <a:t>age</a:t>
                      </a:r>
                    </a:p>
                  </a:txBody>
                  <a:tcPr marL="23309" marR="23309" marT="23309" marB="0" anchor="ctr">
                    <a:lnL>
                      <a:noFill/>
                    </a:lnL>
                    <a:lnR>
                      <a:noFill/>
                    </a:lnR>
                    <a:lnT>
                      <a:noFill/>
                    </a:lnT>
                    <a:lnB>
                      <a:noFill/>
                    </a:lnB>
                  </a:tcPr>
                </a:tc>
                <a:tc>
                  <a:txBody>
                    <a:bodyPr/>
                    <a:lstStyle/>
                    <a:p>
                      <a:pPr algn="ctr" fontAlgn="b"/>
                      <a:r>
                        <a:rPr lang="en-NZ" sz="2700" b="0" i="0" u="none" strike="noStrike">
                          <a:solidFill>
                            <a:srgbClr val="000000"/>
                          </a:solidFill>
                          <a:effectLst/>
                          <a:latin typeface="+mj-lt"/>
                        </a:rPr>
                        <a:t>-0.027</a:t>
                      </a:r>
                    </a:p>
                  </a:txBody>
                  <a:tcPr marL="23309" marR="23309" marT="23309" marB="0" anchor="b">
                    <a:lnL>
                      <a:noFill/>
                    </a:lnL>
                    <a:lnR>
                      <a:noFill/>
                    </a:lnR>
                    <a:lnT>
                      <a:noFill/>
                    </a:lnT>
                    <a:lnB>
                      <a:noFill/>
                    </a:lnB>
                  </a:tcPr>
                </a:tc>
                <a:tc>
                  <a:txBody>
                    <a:bodyPr/>
                    <a:lstStyle/>
                    <a:p>
                      <a:pPr algn="ctr" fontAlgn="b"/>
                      <a:r>
                        <a:rPr lang="en-NZ" sz="2700" b="0" i="0" u="none" strike="noStrike" dirty="0">
                          <a:solidFill>
                            <a:srgbClr val="000000"/>
                          </a:solidFill>
                          <a:effectLst/>
                          <a:latin typeface="+mj-lt"/>
                        </a:rPr>
                        <a:t>0.002</a:t>
                      </a:r>
                    </a:p>
                  </a:txBody>
                  <a:tcPr marL="23309" marR="23309" marT="23309" marB="0" anchor="b">
                    <a:lnL>
                      <a:noFill/>
                    </a:lnL>
                    <a:lnR>
                      <a:noFill/>
                    </a:lnR>
                    <a:lnT>
                      <a:noFill/>
                    </a:lnT>
                    <a:lnB>
                      <a:noFill/>
                    </a:lnB>
                  </a:tcPr>
                </a:tc>
                <a:tc>
                  <a:txBody>
                    <a:bodyPr/>
                    <a:lstStyle/>
                    <a:p>
                      <a:pPr algn="ctr" fontAlgn="b"/>
                      <a:r>
                        <a:rPr lang="en-NZ" sz="2700" b="0" i="0" u="none" strike="noStrike" dirty="0">
                          <a:solidFill>
                            <a:srgbClr val="000000"/>
                          </a:solidFill>
                          <a:effectLst/>
                          <a:latin typeface="+mj-lt"/>
                        </a:rPr>
                        <a:t>-11.414</a:t>
                      </a:r>
                    </a:p>
                  </a:txBody>
                  <a:tcPr marL="23309" marR="23309" marT="23309" marB="0" anchor="b">
                    <a:lnL>
                      <a:noFill/>
                    </a:lnL>
                    <a:lnR>
                      <a:noFill/>
                    </a:lnR>
                    <a:lnT>
                      <a:noFill/>
                    </a:lnT>
                    <a:lnB>
                      <a:noFill/>
                    </a:lnB>
                  </a:tcPr>
                </a:tc>
                <a:tc>
                  <a:txBody>
                    <a:bodyPr/>
                    <a:lstStyle/>
                    <a:p>
                      <a:pPr algn="ctr" fontAlgn="b"/>
                      <a:r>
                        <a:rPr lang="en-NZ" sz="2700" b="0" i="0" u="none" strike="noStrike">
                          <a:solidFill>
                            <a:srgbClr val="000000"/>
                          </a:solidFill>
                          <a:effectLst/>
                          <a:latin typeface="+mj-lt"/>
                        </a:rPr>
                        <a:t>p &lt; 0.001</a:t>
                      </a:r>
                    </a:p>
                  </a:txBody>
                  <a:tcPr marL="23309" marR="23309" marT="23309" marB="0" anchor="b">
                    <a:lnL>
                      <a:noFill/>
                    </a:lnL>
                    <a:lnR>
                      <a:noFill/>
                    </a:lnR>
                    <a:lnT>
                      <a:noFill/>
                    </a:lnT>
                    <a:lnB>
                      <a:noFill/>
                    </a:lnB>
                  </a:tcPr>
                </a:tc>
                <a:extLst>
                  <a:ext uri="{0D108BD9-81ED-4DB2-BD59-A6C34878D82A}">
                    <a16:rowId xmlns:a16="http://schemas.microsoft.com/office/drawing/2014/main" val="221785837"/>
                  </a:ext>
                </a:extLst>
              </a:tr>
              <a:tr h="466175">
                <a:tc>
                  <a:txBody>
                    <a:bodyPr/>
                    <a:lstStyle/>
                    <a:p>
                      <a:pPr algn="l" fontAlgn="ctr"/>
                      <a:r>
                        <a:rPr lang="en-NZ" sz="2400" b="0" i="0" u="none" strike="noStrike">
                          <a:solidFill>
                            <a:srgbClr val="000000"/>
                          </a:solidFill>
                          <a:effectLst/>
                          <a:latin typeface="+mj-lt"/>
                        </a:rPr>
                        <a:t>nzdep</a:t>
                      </a:r>
                    </a:p>
                  </a:txBody>
                  <a:tcPr marL="23309" marR="23309" marT="2330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NZ" sz="2700" b="0" i="0" u="none" strike="noStrike">
                          <a:solidFill>
                            <a:srgbClr val="000000"/>
                          </a:solidFill>
                          <a:effectLst/>
                          <a:latin typeface="+mj-lt"/>
                        </a:rPr>
                        <a:t>0.212</a:t>
                      </a:r>
                    </a:p>
                  </a:txBody>
                  <a:tcPr marL="23309" marR="23309" marT="233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a:solidFill>
                            <a:srgbClr val="000000"/>
                          </a:solidFill>
                          <a:effectLst/>
                          <a:latin typeface="+mj-lt"/>
                        </a:rPr>
                        <a:t>0.016</a:t>
                      </a:r>
                    </a:p>
                  </a:txBody>
                  <a:tcPr marL="23309" marR="23309" marT="233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dirty="0">
                          <a:solidFill>
                            <a:srgbClr val="000000"/>
                          </a:solidFill>
                          <a:effectLst/>
                          <a:latin typeface="+mj-lt"/>
                        </a:rPr>
                        <a:t>12.898</a:t>
                      </a:r>
                    </a:p>
                  </a:txBody>
                  <a:tcPr marL="23309" marR="23309" marT="233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dirty="0">
                          <a:solidFill>
                            <a:srgbClr val="000000"/>
                          </a:solidFill>
                          <a:effectLst/>
                          <a:latin typeface="+mj-lt"/>
                        </a:rPr>
                        <a:t>p &lt; 0.001</a:t>
                      </a:r>
                    </a:p>
                  </a:txBody>
                  <a:tcPr marL="23309" marR="23309" marT="2330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289853"/>
                  </a:ext>
                </a:extLst>
              </a:tr>
            </a:tbl>
          </a:graphicData>
        </a:graphic>
      </p:graphicFrame>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44AC5AC-21E8-469B-BCE0-73489F7DF3E7}"/>
                  </a:ext>
                </a:extLst>
              </p:cNvPr>
              <p:cNvSpPr/>
              <p:nvPr/>
            </p:nvSpPr>
            <p:spPr>
              <a:xfrm>
                <a:off x="3305999" y="1555194"/>
                <a:ext cx="5580000"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𝑠𝑡𝑟𝑒𝑠𝑠</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𝑛𝑧𝑑𝑒𝑝</m:t>
                      </m:r>
                    </m:oMath>
                  </m:oMathPara>
                </a14:m>
                <a:endParaRPr lang="en-NZ" sz="4400" dirty="0">
                  <a:latin typeface="+mj-lt"/>
                </a:endParaRPr>
              </a:p>
            </p:txBody>
          </p:sp>
        </mc:Choice>
        <mc:Fallback xmlns="">
          <p:sp>
            <p:nvSpPr>
              <p:cNvPr id="18" name="Rectangle 17">
                <a:extLst>
                  <a:ext uri="{FF2B5EF4-FFF2-40B4-BE49-F238E27FC236}">
                    <a16:creationId xmlns:a16="http://schemas.microsoft.com/office/drawing/2014/main" id="{044AC5AC-21E8-469B-BCE0-73489F7DF3E7}"/>
                  </a:ext>
                </a:extLst>
              </p:cNvPr>
              <p:cNvSpPr>
                <a:spLocks noRot="1" noChangeAspect="1" noMove="1" noResize="1" noEditPoints="1" noAdjustHandles="1" noChangeArrowheads="1" noChangeShapeType="1" noTextEdit="1"/>
              </p:cNvSpPr>
              <p:nvPr/>
            </p:nvSpPr>
            <p:spPr>
              <a:xfrm>
                <a:off x="3305999" y="1555194"/>
                <a:ext cx="5580000" cy="769441"/>
              </a:xfrm>
              <a:prstGeom prst="rect">
                <a:avLst/>
              </a:prstGeom>
              <a:blipFill>
                <a:blip r:embed="rId3"/>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6A144A5-F1BD-463C-8E92-A6846487802D}"/>
                  </a:ext>
                </a:extLst>
              </p:cNvPr>
              <p:cNvSpPr/>
              <p:nvPr/>
            </p:nvSpPr>
            <p:spPr>
              <a:xfrm>
                <a:off x="2163538" y="2322101"/>
                <a:ext cx="7864921"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𝑠𝑡𝑟𝑒𝑠𝑠</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0</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1</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2</m:t>
                      </m:r>
                      <m:r>
                        <a:rPr lang="en-NZ" sz="4400" b="0" i="1" smtClean="0">
                          <a:latin typeface="Cambria Math" panose="02040503050406030204" pitchFamily="18" charset="0"/>
                          <a:ea typeface="Cambria Math" panose="02040503050406030204" pitchFamily="18" charset="0"/>
                        </a:rPr>
                        <m:t>𝑛𝑧𝑑𝑒𝑝</m:t>
                      </m:r>
                    </m:oMath>
                  </m:oMathPara>
                </a14:m>
                <a:endParaRPr lang="en-NZ" sz="4400" dirty="0">
                  <a:latin typeface="+mj-lt"/>
                </a:endParaRPr>
              </a:p>
            </p:txBody>
          </p:sp>
        </mc:Choice>
        <mc:Fallback xmlns="">
          <p:sp>
            <p:nvSpPr>
              <p:cNvPr id="19" name="Rectangle 18">
                <a:extLst>
                  <a:ext uri="{FF2B5EF4-FFF2-40B4-BE49-F238E27FC236}">
                    <a16:creationId xmlns:a16="http://schemas.microsoft.com/office/drawing/2014/main" id="{16A144A5-F1BD-463C-8E92-A6846487802D}"/>
                  </a:ext>
                </a:extLst>
              </p:cNvPr>
              <p:cNvSpPr>
                <a:spLocks noRot="1" noChangeAspect="1" noMove="1" noResize="1" noEditPoints="1" noAdjustHandles="1" noChangeArrowheads="1" noChangeShapeType="1" noTextEdit="1"/>
              </p:cNvSpPr>
              <p:nvPr/>
            </p:nvSpPr>
            <p:spPr>
              <a:xfrm>
                <a:off x="2163538" y="2322101"/>
                <a:ext cx="7864921" cy="769441"/>
              </a:xfrm>
              <a:prstGeom prst="rect">
                <a:avLst/>
              </a:prstGeom>
              <a:blipFill>
                <a:blip r:embed="rId4"/>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329772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21A8-56EE-4808-A923-CA66216521D2}"/>
              </a:ext>
            </a:extLst>
          </p:cNvPr>
          <p:cNvSpPr>
            <a:spLocks noGrp="1"/>
          </p:cNvSpPr>
          <p:nvPr>
            <p:ph type="title"/>
          </p:nvPr>
        </p:nvSpPr>
        <p:spPr>
          <a:xfrm>
            <a:off x="838200" y="365125"/>
            <a:ext cx="10515600" cy="1325563"/>
          </a:xfrm>
        </p:spPr>
        <p:txBody>
          <a:bodyPr/>
          <a:lstStyle/>
          <a:p>
            <a:r>
              <a:rPr lang="en-NZ" dirty="0"/>
              <a:t>What other variable types can we use ?</a:t>
            </a:r>
          </a:p>
        </p:txBody>
      </p:sp>
      <p:sp>
        <p:nvSpPr>
          <p:cNvPr id="3" name="Content Placeholder 2">
            <a:extLst>
              <a:ext uri="{FF2B5EF4-FFF2-40B4-BE49-F238E27FC236}">
                <a16:creationId xmlns:a16="http://schemas.microsoft.com/office/drawing/2014/main" id="{8AA9D372-2EE8-4D51-AA58-6BF9BFF5D42A}"/>
              </a:ext>
            </a:extLst>
          </p:cNvPr>
          <p:cNvSpPr>
            <a:spLocks noGrp="1"/>
          </p:cNvSpPr>
          <p:nvPr>
            <p:ph idx="1"/>
          </p:nvPr>
        </p:nvSpPr>
        <p:spPr>
          <a:xfrm>
            <a:off x="3223260" y="1690688"/>
            <a:ext cx="5745480" cy="4351338"/>
          </a:xfrm>
        </p:spPr>
        <p:txBody>
          <a:bodyPr/>
          <a:lstStyle/>
          <a:p>
            <a:r>
              <a:rPr lang="en-NZ" dirty="0"/>
              <a:t>Continuous (e.g. Age, IQ)</a:t>
            </a:r>
          </a:p>
          <a:p>
            <a:pPr lvl="1"/>
            <a:r>
              <a:rPr lang="en-NZ" dirty="0"/>
              <a:t>Are two datapoints are different</a:t>
            </a:r>
          </a:p>
          <a:p>
            <a:pPr lvl="1"/>
            <a:r>
              <a:rPr lang="en-NZ" dirty="0"/>
              <a:t>Is one datapoint higher than another</a:t>
            </a:r>
          </a:p>
          <a:p>
            <a:pPr lvl="1"/>
            <a:r>
              <a:rPr lang="en-NZ" dirty="0"/>
              <a:t>How far apart two are datapoints</a:t>
            </a:r>
          </a:p>
          <a:p>
            <a:r>
              <a:rPr lang="en-NZ" dirty="0"/>
              <a:t>Ordinal (e.g. Qualification, Likert)</a:t>
            </a:r>
          </a:p>
          <a:p>
            <a:pPr lvl="1"/>
            <a:r>
              <a:rPr lang="en-NZ" dirty="0"/>
              <a:t>Are two datapoints are different</a:t>
            </a:r>
          </a:p>
          <a:p>
            <a:pPr lvl="1"/>
            <a:r>
              <a:rPr lang="en-NZ" dirty="0"/>
              <a:t>Is one datapoint higher than another</a:t>
            </a:r>
          </a:p>
          <a:p>
            <a:r>
              <a:rPr lang="en-NZ" dirty="0"/>
              <a:t>Categorical (e.g. Sex, Ethnicity)</a:t>
            </a:r>
          </a:p>
          <a:p>
            <a:pPr lvl="1"/>
            <a:r>
              <a:rPr lang="en-NZ" dirty="0"/>
              <a:t>Are two datapoints are different</a:t>
            </a:r>
          </a:p>
        </p:txBody>
      </p:sp>
    </p:spTree>
    <p:extLst>
      <p:ext uri="{BB962C8B-B14F-4D97-AF65-F5344CB8AC3E}">
        <p14:creationId xmlns:p14="http://schemas.microsoft.com/office/powerpoint/2010/main" val="163722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80A9-C5ED-4C3E-882A-6C249C07EED4}"/>
              </a:ext>
            </a:extLst>
          </p:cNvPr>
          <p:cNvSpPr>
            <a:spLocks noGrp="1"/>
          </p:cNvSpPr>
          <p:nvPr>
            <p:ph type="title"/>
          </p:nvPr>
        </p:nvSpPr>
        <p:spPr>
          <a:xfrm>
            <a:off x="631135" y="391629"/>
            <a:ext cx="10929730" cy="1325563"/>
          </a:xfrm>
        </p:spPr>
        <p:txBody>
          <a:bodyPr/>
          <a:lstStyle/>
          <a:p>
            <a:r>
              <a:rPr lang="en-NZ" dirty="0"/>
              <a:t>Example: Continuous and categorical predictors</a:t>
            </a:r>
          </a:p>
        </p:txBody>
      </p:sp>
      <p:graphicFrame>
        <p:nvGraphicFramePr>
          <p:cNvPr id="5" name="Table 4">
            <a:extLst>
              <a:ext uri="{FF2B5EF4-FFF2-40B4-BE49-F238E27FC236}">
                <a16:creationId xmlns:a16="http://schemas.microsoft.com/office/drawing/2014/main" id="{859A10D3-5DC6-406A-B32F-2CF478C42E76}"/>
              </a:ext>
            </a:extLst>
          </p:cNvPr>
          <p:cNvGraphicFramePr>
            <a:graphicFrameLocks noGrp="1"/>
          </p:cNvGraphicFramePr>
          <p:nvPr>
            <p:extLst>
              <p:ext uri="{D42A27DB-BD31-4B8C-83A1-F6EECF244321}">
                <p14:modId xmlns:p14="http://schemas.microsoft.com/office/powerpoint/2010/main" val="3737660922"/>
              </p:ext>
            </p:extLst>
          </p:nvPr>
        </p:nvGraphicFramePr>
        <p:xfrm>
          <a:off x="6527931" y="3369246"/>
          <a:ext cx="5032934" cy="1505766"/>
        </p:xfrm>
        <a:graphic>
          <a:graphicData uri="http://schemas.openxmlformats.org/drawingml/2006/table">
            <a:tbl>
              <a:tblPr/>
              <a:tblGrid>
                <a:gridCol w="1443990">
                  <a:extLst>
                    <a:ext uri="{9D8B030D-6E8A-4147-A177-3AD203B41FA5}">
                      <a16:colId xmlns:a16="http://schemas.microsoft.com/office/drawing/2014/main" val="1104067554"/>
                    </a:ext>
                  </a:extLst>
                </a:gridCol>
                <a:gridCol w="897236">
                  <a:extLst>
                    <a:ext uri="{9D8B030D-6E8A-4147-A177-3AD203B41FA5}">
                      <a16:colId xmlns:a16="http://schemas.microsoft.com/office/drawing/2014/main" val="3003956432"/>
                    </a:ext>
                  </a:extLst>
                </a:gridCol>
                <a:gridCol w="897236">
                  <a:extLst>
                    <a:ext uri="{9D8B030D-6E8A-4147-A177-3AD203B41FA5}">
                      <a16:colId xmlns:a16="http://schemas.microsoft.com/office/drawing/2014/main" val="182214966"/>
                    </a:ext>
                  </a:extLst>
                </a:gridCol>
                <a:gridCol w="897236">
                  <a:extLst>
                    <a:ext uri="{9D8B030D-6E8A-4147-A177-3AD203B41FA5}">
                      <a16:colId xmlns:a16="http://schemas.microsoft.com/office/drawing/2014/main" val="2947173037"/>
                    </a:ext>
                  </a:extLst>
                </a:gridCol>
                <a:gridCol w="897236">
                  <a:extLst>
                    <a:ext uri="{9D8B030D-6E8A-4147-A177-3AD203B41FA5}">
                      <a16:colId xmlns:a16="http://schemas.microsoft.com/office/drawing/2014/main" val="206923472"/>
                    </a:ext>
                  </a:extLst>
                </a:gridCol>
              </a:tblGrid>
              <a:tr h="383178">
                <a:tc gridSpan="5">
                  <a:txBody>
                    <a:bodyPr/>
                    <a:lstStyle/>
                    <a:p>
                      <a:pPr algn="l" fontAlgn="b"/>
                      <a:r>
                        <a:rPr lang="en-US" sz="1600" b="0" i="0" u="none" strike="noStrike">
                          <a:solidFill>
                            <a:srgbClr val="000000"/>
                          </a:solidFill>
                          <a:effectLst/>
                          <a:latin typeface="Calibri Light" panose="020F0302020204030204" pitchFamily="34" charset="0"/>
                        </a:rPr>
                        <a:t>Summary of regression coefficients predicting height</a:t>
                      </a:r>
                    </a:p>
                  </a:txBody>
                  <a:tcPr marL="67184" marR="67184" marT="33592" marB="33592"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2549346541"/>
                  </a:ext>
                </a:extLst>
              </a:tr>
              <a:tr h="280647">
                <a:tc>
                  <a:txBody>
                    <a:bodyPr/>
                    <a:lstStyle/>
                    <a:p>
                      <a:pPr algn="l" fontAlgn="ctr"/>
                      <a:r>
                        <a:rPr lang="en-NZ" sz="1500" b="0" i="0" u="none" strike="noStrike">
                          <a:solidFill>
                            <a:srgbClr val="000000"/>
                          </a:solidFill>
                          <a:effectLst/>
                          <a:latin typeface="Calibri Light" panose="020F0302020204030204" pitchFamily="34" charset="0"/>
                        </a:rPr>
                        <a:t> </a:t>
                      </a:r>
                    </a:p>
                  </a:txBody>
                  <a:tcPr marL="14032" marR="14032" marT="1403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Estimate</a:t>
                      </a:r>
                    </a:p>
                  </a:txBody>
                  <a:tcPr marL="14032" marR="14032" marT="140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dirty="0">
                          <a:solidFill>
                            <a:srgbClr val="000000"/>
                          </a:solidFill>
                          <a:effectLst/>
                          <a:latin typeface="Calibri Light" panose="020F0302020204030204" pitchFamily="34" charset="0"/>
                        </a:rPr>
                        <a:t>Std. Error</a:t>
                      </a:r>
                    </a:p>
                  </a:txBody>
                  <a:tcPr marL="14032" marR="14032" marT="140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t value</a:t>
                      </a:r>
                    </a:p>
                  </a:txBody>
                  <a:tcPr marL="14032" marR="14032" marT="140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Pr(&gt;|t|)</a:t>
                      </a:r>
                    </a:p>
                  </a:txBody>
                  <a:tcPr marL="14032" marR="14032" marT="140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656453"/>
                  </a:ext>
                </a:extLst>
              </a:tr>
              <a:tr h="280647">
                <a:tc>
                  <a:txBody>
                    <a:bodyPr/>
                    <a:lstStyle/>
                    <a:p>
                      <a:pPr algn="l" fontAlgn="ctr"/>
                      <a:r>
                        <a:rPr lang="en-NZ" sz="1500" b="0" i="0" u="none" strike="noStrike">
                          <a:solidFill>
                            <a:srgbClr val="000000"/>
                          </a:solidFill>
                          <a:effectLst/>
                          <a:latin typeface="Calibri Light" panose="020F0302020204030204" pitchFamily="34" charset="0"/>
                        </a:rPr>
                        <a:t>(Intercept)</a:t>
                      </a:r>
                    </a:p>
                  </a:txBody>
                  <a:tcPr marL="14032" marR="14032" marT="1403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600" b="0" i="0" u="none" strike="noStrike">
                          <a:solidFill>
                            <a:srgbClr val="000000"/>
                          </a:solidFill>
                          <a:effectLst/>
                          <a:latin typeface="Calibri Light" panose="020F0302020204030204" pitchFamily="34" charset="0"/>
                        </a:rPr>
                        <a:t>173.428</a:t>
                      </a:r>
                    </a:p>
                  </a:txBody>
                  <a:tcPr marL="14032" marR="14032" marT="1403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600" b="0" i="0" u="none" strike="noStrike">
                          <a:solidFill>
                            <a:srgbClr val="000000"/>
                          </a:solidFill>
                          <a:effectLst/>
                          <a:latin typeface="Calibri Light" panose="020F0302020204030204" pitchFamily="34" charset="0"/>
                        </a:rPr>
                        <a:t>1.973</a:t>
                      </a:r>
                    </a:p>
                  </a:txBody>
                  <a:tcPr marL="14032" marR="14032" marT="1403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600" b="0" i="0" u="none" strike="noStrike">
                          <a:solidFill>
                            <a:srgbClr val="000000"/>
                          </a:solidFill>
                          <a:effectLst/>
                          <a:latin typeface="Calibri Light" panose="020F0302020204030204" pitchFamily="34" charset="0"/>
                        </a:rPr>
                        <a:t>87.882</a:t>
                      </a:r>
                    </a:p>
                  </a:txBody>
                  <a:tcPr marL="14032" marR="14032" marT="1403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600" b="0" i="0" u="none" strike="noStrike">
                          <a:solidFill>
                            <a:srgbClr val="000000"/>
                          </a:solidFill>
                          <a:effectLst/>
                          <a:latin typeface="Calibri Light" panose="020F0302020204030204" pitchFamily="34" charset="0"/>
                        </a:rPr>
                        <a:t>p &lt; 0.001</a:t>
                      </a:r>
                    </a:p>
                  </a:txBody>
                  <a:tcPr marL="14032" marR="14032" marT="1403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2744140"/>
                  </a:ext>
                </a:extLst>
              </a:tr>
              <a:tr h="280647">
                <a:tc>
                  <a:txBody>
                    <a:bodyPr/>
                    <a:lstStyle/>
                    <a:p>
                      <a:pPr algn="l" fontAlgn="ctr"/>
                      <a:r>
                        <a:rPr lang="en-NZ" sz="1500" b="0" i="0" u="none" strike="noStrike">
                          <a:solidFill>
                            <a:srgbClr val="000000"/>
                          </a:solidFill>
                          <a:effectLst/>
                          <a:latin typeface="Calibri Light" panose="020F0302020204030204" pitchFamily="34" charset="0"/>
                        </a:rPr>
                        <a:t>sexFemale</a:t>
                      </a:r>
                    </a:p>
                  </a:txBody>
                  <a:tcPr marL="14032" marR="14032" marT="14032" marB="0" anchor="ctr">
                    <a:lnL>
                      <a:noFill/>
                    </a:lnL>
                    <a:lnR>
                      <a:noFill/>
                    </a:lnR>
                    <a:lnT>
                      <a:noFill/>
                    </a:lnT>
                    <a:lnB>
                      <a:noFill/>
                    </a:lnB>
                  </a:tcPr>
                </a:tc>
                <a:tc>
                  <a:txBody>
                    <a:bodyPr/>
                    <a:lstStyle/>
                    <a:p>
                      <a:pPr algn="ctr" fontAlgn="b"/>
                      <a:r>
                        <a:rPr lang="en-NZ" sz="1600" b="0" i="0" u="none" strike="noStrike">
                          <a:solidFill>
                            <a:srgbClr val="000000"/>
                          </a:solidFill>
                          <a:effectLst/>
                          <a:latin typeface="Calibri Light" panose="020F0302020204030204" pitchFamily="34" charset="0"/>
                        </a:rPr>
                        <a:t>-11.450</a:t>
                      </a:r>
                    </a:p>
                  </a:txBody>
                  <a:tcPr marL="14032" marR="14032" marT="14032" marB="0" anchor="b">
                    <a:lnL>
                      <a:noFill/>
                    </a:lnL>
                    <a:lnR>
                      <a:noFill/>
                    </a:lnR>
                    <a:lnT>
                      <a:noFill/>
                    </a:lnT>
                    <a:lnB>
                      <a:noFill/>
                    </a:lnB>
                  </a:tcPr>
                </a:tc>
                <a:tc>
                  <a:txBody>
                    <a:bodyPr/>
                    <a:lstStyle/>
                    <a:p>
                      <a:pPr algn="ctr" fontAlgn="b"/>
                      <a:r>
                        <a:rPr lang="en-NZ" sz="1600" b="0" i="0" u="none" strike="noStrike">
                          <a:solidFill>
                            <a:srgbClr val="000000"/>
                          </a:solidFill>
                          <a:effectLst/>
                          <a:latin typeface="Calibri Light" panose="020F0302020204030204" pitchFamily="34" charset="0"/>
                        </a:rPr>
                        <a:t>0.785</a:t>
                      </a:r>
                    </a:p>
                  </a:txBody>
                  <a:tcPr marL="14032" marR="14032" marT="14032" marB="0" anchor="b">
                    <a:lnL>
                      <a:noFill/>
                    </a:lnL>
                    <a:lnR>
                      <a:noFill/>
                    </a:lnR>
                    <a:lnT>
                      <a:noFill/>
                    </a:lnT>
                    <a:lnB>
                      <a:noFill/>
                    </a:lnB>
                  </a:tcPr>
                </a:tc>
                <a:tc>
                  <a:txBody>
                    <a:bodyPr/>
                    <a:lstStyle/>
                    <a:p>
                      <a:pPr algn="ctr" fontAlgn="b"/>
                      <a:r>
                        <a:rPr lang="en-NZ" sz="1600" b="0" i="0" u="none" strike="noStrike">
                          <a:solidFill>
                            <a:srgbClr val="000000"/>
                          </a:solidFill>
                          <a:effectLst/>
                          <a:latin typeface="Calibri Light" panose="020F0302020204030204" pitchFamily="34" charset="0"/>
                        </a:rPr>
                        <a:t>-14.596</a:t>
                      </a:r>
                    </a:p>
                  </a:txBody>
                  <a:tcPr marL="14032" marR="14032" marT="14032" marB="0" anchor="b">
                    <a:lnL>
                      <a:noFill/>
                    </a:lnL>
                    <a:lnR>
                      <a:noFill/>
                    </a:lnR>
                    <a:lnT>
                      <a:noFill/>
                    </a:lnT>
                    <a:lnB>
                      <a:noFill/>
                    </a:lnB>
                  </a:tcPr>
                </a:tc>
                <a:tc>
                  <a:txBody>
                    <a:bodyPr/>
                    <a:lstStyle/>
                    <a:p>
                      <a:pPr algn="ctr" fontAlgn="b"/>
                      <a:r>
                        <a:rPr lang="en-NZ" sz="1600" b="0" i="0" u="none" strike="noStrike">
                          <a:solidFill>
                            <a:srgbClr val="000000"/>
                          </a:solidFill>
                          <a:effectLst/>
                          <a:latin typeface="Calibri Light" panose="020F0302020204030204" pitchFamily="34" charset="0"/>
                        </a:rPr>
                        <a:t>p &lt; 0.001</a:t>
                      </a:r>
                    </a:p>
                  </a:txBody>
                  <a:tcPr marL="14032" marR="14032" marT="14032" marB="0" anchor="b">
                    <a:lnL>
                      <a:noFill/>
                    </a:lnL>
                    <a:lnR>
                      <a:noFill/>
                    </a:lnR>
                    <a:lnT>
                      <a:noFill/>
                    </a:lnT>
                    <a:lnB>
                      <a:noFill/>
                    </a:lnB>
                  </a:tcPr>
                </a:tc>
                <a:extLst>
                  <a:ext uri="{0D108BD9-81ED-4DB2-BD59-A6C34878D82A}">
                    <a16:rowId xmlns:a16="http://schemas.microsoft.com/office/drawing/2014/main" val="1207023220"/>
                  </a:ext>
                </a:extLst>
              </a:tr>
              <a:tr h="280647">
                <a:tc>
                  <a:txBody>
                    <a:bodyPr/>
                    <a:lstStyle/>
                    <a:p>
                      <a:pPr algn="l" fontAlgn="ctr"/>
                      <a:r>
                        <a:rPr lang="en-NZ" sz="1500" b="0" i="0" u="none" strike="noStrike">
                          <a:solidFill>
                            <a:srgbClr val="000000"/>
                          </a:solidFill>
                          <a:effectLst/>
                          <a:latin typeface="Calibri Light" panose="020F0302020204030204" pitchFamily="34" charset="0"/>
                        </a:rPr>
                        <a:t>weight</a:t>
                      </a:r>
                    </a:p>
                  </a:txBody>
                  <a:tcPr marL="14032" marR="14032" marT="14032"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NZ" sz="1600" b="0" i="0" u="none" strike="noStrike">
                          <a:solidFill>
                            <a:srgbClr val="000000"/>
                          </a:solidFill>
                          <a:effectLst/>
                          <a:latin typeface="Calibri Light" panose="020F0302020204030204" pitchFamily="34" charset="0"/>
                        </a:rPr>
                        <a:t>0.225</a:t>
                      </a:r>
                    </a:p>
                  </a:txBody>
                  <a:tcPr marL="14032" marR="14032" marT="140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0.027</a:t>
                      </a:r>
                    </a:p>
                  </a:txBody>
                  <a:tcPr marL="14032" marR="14032" marT="140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8.391</a:t>
                      </a:r>
                    </a:p>
                  </a:txBody>
                  <a:tcPr marL="14032" marR="14032" marT="140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dirty="0">
                          <a:solidFill>
                            <a:srgbClr val="000000"/>
                          </a:solidFill>
                          <a:effectLst/>
                          <a:latin typeface="Calibri Light" panose="020F0302020204030204" pitchFamily="34" charset="0"/>
                        </a:rPr>
                        <a:t>p &lt; 0.001</a:t>
                      </a:r>
                    </a:p>
                  </a:txBody>
                  <a:tcPr marL="14032" marR="14032" marT="1403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479936"/>
                  </a:ext>
                </a:extLst>
              </a:tr>
            </a:tbl>
          </a:graphicData>
        </a:graphic>
      </p:graphicFrame>
      <p:pic>
        <p:nvPicPr>
          <p:cNvPr id="7" name="Graphic 6">
            <a:extLst>
              <a:ext uri="{FF2B5EF4-FFF2-40B4-BE49-F238E27FC236}">
                <a16:creationId xmlns:a16="http://schemas.microsoft.com/office/drawing/2014/main" id="{756AE59B-332A-49C6-84C0-87D984C77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135" y="2285422"/>
            <a:ext cx="5896796" cy="3673414"/>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289F52B-B647-4858-826B-4DB666544F8D}"/>
                  </a:ext>
                </a:extLst>
              </p:cNvPr>
              <p:cNvSpPr/>
              <p:nvPr/>
            </p:nvSpPr>
            <p:spPr>
              <a:xfrm>
                <a:off x="3147602" y="1389057"/>
                <a:ext cx="5896796"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h𝑒𝑖𝑔h𝑡</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𝑠𝑒𝑥</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𝑤𝑒𝑖𝑔h𝑡</m:t>
                      </m:r>
                    </m:oMath>
                  </m:oMathPara>
                </a14:m>
                <a:endParaRPr lang="en-NZ" sz="4400" dirty="0">
                  <a:latin typeface="+mj-lt"/>
                </a:endParaRPr>
              </a:p>
            </p:txBody>
          </p:sp>
        </mc:Choice>
        <mc:Fallback xmlns="">
          <p:sp>
            <p:nvSpPr>
              <p:cNvPr id="8" name="Rectangle 7">
                <a:extLst>
                  <a:ext uri="{FF2B5EF4-FFF2-40B4-BE49-F238E27FC236}">
                    <a16:creationId xmlns:a16="http://schemas.microsoft.com/office/drawing/2014/main" id="{D289F52B-B647-4858-826B-4DB666544F8D}"/>
                  </a:ext>
                </a:extLst>
              </p:cNvPr>
              <p:cNvSpPr>
                <a:spLocks noRot="1" noChangeAspect="1" noMove="1" noResize="1" noEditPoints="1" noAdjustHandles="1" noChangeArrowheads="1" noChangeShapeType="1" noTextEdit="1"/>
              </p:cNvSpPr>
              <p:nvPr/>
            </p:nvSpPr>
            <p:spPr>
              <a:xfrm>
                <a:off x="3147602" y="1389057"/>
                <a:ext cx="5896796" cy="769441"/>
              </a:xfrm>
              <a:prstGeom prst="rect">
                <a:avLst/>
              </a:prstGeom>
              <a:blipFill>
                <a:blip r:embed="rId5"/>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364787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A193-2190-494B-899C-13EA170A0D72}"/>
              </a:ext>
            </a:extLst>
          </p:cNvPr>
          <p:cNvSpPr>
            <a:spLocks noGrp="1"/>
          </p:cNvSpPr>
          <p:nvPr>
            <p:ph type="title"/>
          </p:nvPr>
        </p:nvSpPr>
        <p:spPr/>
        <p:txBody>
          <a:bodyPr/>
          <a:lstStyle/>
          <a:p>
            <a:r>
              <a:rPr lang="en-NZ" dirty="0"/>
              <a:t>Pitstop: Where are we at now ?</a:t>
            </a:r>
          </a:p>
        </p:txBody>
      </p:sp>
      <p:sp>
        <p:nvSpPr>
          <p:cNvPr id="3" name="Content Placeholder 2">
            <a:extLst>
              <a:ext uri="{FF2B5EF4-FFF2-40B4-BE49-F238E27FC236}">
                <a16:creationId xmlns:a16="http://schemas.microsoft.com/office/drawing/2014/main" id="{2770B509-69F2-42AC-B24E-081F803F33FD}"/>
              </a:ext>
            </a:extLst>
          </p:cNvPr>
          <p:cNvSpPr>
            <a:spLocks noGrp="1"/>
          </p:cNvSpPr>
          <p:nvPr>
            <p:ph idx="1"/>
          </p:nvPr>
        </p:nvSpPr>
        <p:spPr/>
        <p:txBody>
          <a:bodyPr/>
          <a:lstStyle/>
          <a:p>
            <a:r>
              <a:rPr lang="en-NZ" dirty="0"/>
              <a:t>We determine the association between an outcome or dependent variable using one or more predictors or independent variables.</a:t>
            </a:r>
          </a:p>
          <a:p>
            <a:r>
              <a:rPr lang="en-NZ" dirty="0"/>
              <a:t>We can use a number of variable types: Continuous, Ordinal, Categorical</a:t>
            </a:r>
          </a:p>
          <a:p>
            <a:r>
              <a:rPr lang="en-NZ" dirty="0"/>
              <a:t>All regression models give us an intercept, then a slope for continuous variables or intercept for categorical variables</a:t>
            </a:r>
          </a:p>
          <a:p>
            <a:r>
              <a:rPr lang="en-NZ" dirty="0"/>
              <a:t>Effects are independent and therefore additive, one variable does not depend on the other.</a:t>
            </a:r>
          </a:p>
          <a:p>
            <a:endParaRPr lang="en-NZ" dirty="0"/>
          </a:p>
        </p:txBody>
      </p:sp>
    </p:spTree>
    <p:extLst>
      <p:ext uri="{BB962C8B-B14F-4D97-AF65-F5344CB8AC3E}">
        <p14:creationId xmlns:p14="http://schemas.microsoft.com/office/powerpoint/2010/main" val="378924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11FE-4A56-4A56-BBD5-697B4678DB73}"/>
              </a:ext>
            </a:extLst>
          </p:cNvPr>
          <p:cNvSpPr>
            <a:spLocks noGrp="1"/>
          </p:cNvSpPr>
          <p:nvPr>
            <p:ph type="title"/>
          </p:nvPr>
        </p:nvSpPr>
        <p:spPr/>
        <p:txBody>
          <a:bodyPr/>
          <a:lstStyle/>
          <a:p>
            <a:r>
              <a:rPr lang="en-NZ" dirty="0"/>
              <a:t>What if effects are not additive ?</a:t>
            </a:r>
          </a:p>
        </p:txBody>
      </p:sp>
      <p:sp>
        <p:nvSpPr>
          <p:cNvPr id="3" name="Content Placeholder 2">
            <a:extLst>
              <a:ext uri="{FF2B5EF4-FFF2-40B4-BE49-F238E27FC236}">
                <a16:creationId xmlns:a16="http://schemas.microsoft.com/office/drawing/2014/main" id="{A8156B66-E7AF-4A5E-BF14-00F85350161B}"/>
              </a:ext>
            </a:extLst>
          </p:cNvPr>
          <p:cNvSpPr>
            <a:spLocks noGrp="1"/>
          </p:cNvSpPr>
          <p:nvPr>
            <p:ph idx="1"/>
          </p:nvPr>
        </p:nvSpPr>
        <p:spPr/>
        <p:txBody>
          <a:bodyPr/>
          <a:lstStyle/>
          <a:p>
            <a:r>
              <a:rPr lang="en-NZ" dirty="0"/>
              <a:t>We might expect variables to react with each other</a:t>
            </a:r>
          </a:p>
          <a:p>
            <a:r>
              <a:rPr lang="en-NZ" dirty="0"/>
              <a:t>If one variable increases, it results in an even bigger increase in another variable</a:t>
            </a:r>
          </a:p>
          <a:p>
            <a:pPr lvl="1"/>
            <a:r>
              <a:rPr lang="en-NZ" dirty="0"/>
              <a:t>If we assume exercise reduces stress, perhaps younger people see a bigger reduction in stress than older people.</a:t>
            </a:r>
          </a:p>
          <a:p>
            <a:r>
              <a:rPr lang="en-NZ" dirty="0"/>
              <a:t>Perhaps a variable influences an outcome for one group but not another</a:t>
            </a:r>
          </a:p>
          <a:p>
            <a:pPr lvl="1"/>
            <a:r>
              <a:rPr lang="en-NZ" dirty="0"/>
              <a:t>Perhaps the relationship between height and weight is smaller for females relative to males</a:t>
            </a:r>
          </a:p>
        </p:txBody>
      </p:sp>
    </p:spTree>
    <p:extLst>
      <p:ext uri="{BB962C8B-B14F-4D97-AF65-F5344CB8AC3E}">
        <p14:creationId xmlns:p14="http://schemas.microsoft.com/office/powerpoint/2010/main" val="166460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1588</Words>
  <Application>Microsoft Office PowerPoint</Application>
  <PresentationFormat>Widescreen</PresentationFormat>
  <Paragraphs>191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Lets learn… Multiple regression</vt:lpstr>
      <vt:lpstr>What is multiple regression ?</vt:lpstr>
      <vt:lpstr>What does a regression equation look like ?</vt:lpstr>
      <vt:lpstr>Example: Single continuous predictor</vt:lpstr>
      <vt:lpstr>Example: Two continuous predictors</vt:lpstr>
      <vt:lpstr>What other variable types can we use ?</vt:lpstr>
      <vt:lpstr>Example: Continuous and categorical predictors</vt:lpstr>
      <vt:lpstr>Pitstop: Where are we at now ?</vt:lpstr>
      <vt:lpstr>What if effects are not additive ?</vt:lpstr>
      <vt:lpstr>Example: Continuous and categorical interaction </vt:lpstr>
      <vt:lpstr>Example: Interaction between continuous variables</vt:lpstr>
      <vt:lpstr>Wrapping up</vt:lpstr>
      <vt:lpstr>Questions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learn… Multiple regression</dc:title>
  <dc:creator>Taylor Winter</dc:creator>
  <cp:lastModifiedBy>Taylor Winter</cp:lastModifiedBy>
  <cp:revision>6</cp:revision>
  <dcterms:created xsi:type="dcterms:W3CDTF">2020-01-08T08:54:30Z</dcterms:created>
  <dcterms:modified xsi:type="dcterms:W3CDTF">2020-01-08T09:35:06Z</dcterms:modified>
</cp:coreProperties>
</file>