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1" r:id="rId2"/>
    <p:sldId id="257" r:id="rId3"/>
    <p:sldId id="258" r:id="rId4"/>
    <p:sldId id="270" r:id="rId5"/>
    <p:sldId id="290" r:id="rId6"/>
    <p:sldId id="259" r:id="rId7"/>
    <p:sldId id="283" r:id="rId8"/>
    <p:sldId id="288" r:id="rId9"/>
    <p:sldId id="260" r:id="rId10"/>
    <p:sldId id="261" r:id="rId11"/>
    <p:sldId id="285" r:id="rId12"/>
    <p:sldId id="262" r:id="rId13"/>
    <p:sldId id="264" r:id="rId14"/>
    <p:sldId id="286" r:id="rId15"/>
    <p:sldId id="265" r:id="rId16"/>
    <p:sldId id="276" r:id="rId17"/>
    <p:sldId id="278" r:id="rId18"/>
    <p:sldId id="282" r:id="rId19"/>
    <p:sldId id="281" r:id="rId20"/>
    <p:sldId id="284" r:id="rId21"/>
    <p:sldId id="267"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ylor Winter" initials="TW" lastIdx="1" clrIdx="0">
    <p:extLst>
      <p:ext uri="{19B8F6BF-5375-455C-9EA6-DF929625EA0E}">
        <p15:presenceInfo xmlns:p15="http://schemas.microsoft.com/office/powerpoint/2012/main" userId="23729fc0eb6a1604" providerId="Windows Live"/>
      </p:ext>
    </p:extLst>
  </p:cmAuthor>
  <p:cmAuthor id="2" name="Paul Jose" initials="PJ" lastIdx="18" clrIdx="1">
    <p:extLst>
      <p:ext uri="{19B8F6BF-5375-455C-9EA6-DF929625EA0E}">
        <p15:presenceInfo xmlns:p15="http://schemas.microsoft.com/office/powerpoint/2012/main" userId="S-1-5-21-776561741-1592454029-682003330-68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5523" autoAdjust="0"/>
  </p:normalViewPr>
  <p:slideViewPr>
    <p:cSldViewPr snapToGrid="0">
      <p:cViewPr varScale="1">
        <p:scale>
          <a:sx n="97" d="100"/>
          <a:sy n="97"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4068A-6527-44D4-A4C1-7DEADC31BA2A}" type="datetimeFigureOut">
              <a:rPr lang="en-NZ" smtClean="0"/>
              <a:t>1/02/2020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313F9-B217-4E0F-893B-BF21EF0D8D66}" type="slidenum">
              <a:rPr lang="en-NZ" smtClean="0"/>
              <a:t>‹#›</a:t>
            </a:fld>
            <a:endParaRPr lang="en-NZ"/>
          </a:p>
        </p:txBody>
      </p:sp>
    </p:spTree>
    <p:extLst>
      <p:ext uri="{BB962C8B-B14F-4D97-AF65-F5344CB8AC3E}">
        <p14:creationId xmlns:p14="http://schemas.microsoft.com/office/powerpoint/2010/main" val="330148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 lot of models we may have used, t-tests and ANOVA, are in fact types of linear regression.</a:t>
            </a:r>
          </a:p>
          <a:p>
            <a:pPr marL="171450" indent="-171450">
              <a:buFont typeface="Arial" panose="020B0604020202020204" pitchFamily="34" charset="0"/>
              <a:buChar char="•"/>
            </a:pPr>
            <a:r>
              <a:rPr lang="en-NZ" dirty="0"/>
              <a:t>Although we are using the word ‘predict’, do note that this doesn’t imply either a causal or temporal connection between variables.</a:t>
            </a:r>
          </a:p>
          <a:p>
            <a:pPr marL="171450" indent="-171450">
              <a:buFont typeface="Arial" panose="020B0604020202020204" pitchFamily="34" charset="0"/>
              <a:buChar char="•"/>
            </a:pPr>
            <a:r>
              <a:rPr lang="en-NZ" dirty="0"/>
              <a:t>In Psychology, we often see ‘dependent variable’ being used in lieu of outcome or predicted variable. Similarly we see ‘independent variable’ being used in lieu of predictor.</a:t>
            </a:r>
          </a:p>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2</a:t>
            </a:fld>
            <a:endParaRPr lang="en-NZ"/>
          </a:p>
        </p:txBody>
      </p:sp>
    </p:spTree>
    <p:extLst>
      <p:ext uri="{BB962C8B-B14F-4D97-AF65-F5344CB8AC3E}">
        <p14:creationId xmlns:p14="http://schemas.microsoft.com/office/powerpoint/2010/main" val="4275416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22</a:t>
            </a:fld>
            <a:endParaRPr lang="en-NZ"/>
          </a:p>
        </p:txBody>
      </p:sp>
    </p:spTree>
    <p:extLst>
      <p:ext uri="{BB962C8B-B14F-4D97-AF65-F5344CB8AC3E}">
        <p14:creationId xmlns:p14="http://schemas.microsoft.com/office/powerpoint/2010/main" val="295601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Above is the most basic type of regression model, we are trying to predict y, the outcome, using x, the predictor. </a:t>
            </a:r>
          </a:p>
          <a:p>
            <a:pPr marL="171450" indent="-171450">
              <a:buFont typeface="Arial" panose="020B0604020202020204" pitchFamily="34" charset="0"/>
              <a:buChar char="•"/>
            </a:pPr>
            <a:r>
              <a:rPr lang="en-NZ" dirty="0"/>
              <a:t>You might wonder why we have a squiggle, tilde, instead of equals.</a:t>
            </a:r>
          </a:p>
          <a:p>
            <a:pPr marL="171450" indent="-171450">
              <a:buFont typeface="Arial" panose="020B0604020202020204" pitchFamily="34" charset="0"/>
              <a:buChar char="•"/>
            </a:pPr>
            <a:r>
              <a:rPr lang="en-NZ" dirty="0"/>
              <a:t>In this case, we assume the outcome is always going to be some continuous variable, such as age, stress, or height. </a:t>
            </a:r>
          </a:p>
          <a:p>
            <a:pPr marL="171450" indent="-171450">
              <a:buFont typeface="Arial" panose="020B0604020202020204" pitchFamily="34" charset="0"/>
              <a:buChar char="•"/>
            </a:pPr>
            <a:r>
              <a:rPr lang="en-NZ" dirty="0"/>
              <a:t>This model is exactly as it would be entered into a statistical package such as R.</a:t>
            </a:r>
          </a:p>
          <a:p>
            <a:pPr marL="171450" indent="-171450">
              <a:buFont typeface="Arial" panose="020B0604020202020204" pitchFamily="34" charset="0"/>
              <a:buChar char="•"/>
            </a:pPr>
            <a:r>
              <a:rPr lang="en-NZ" dirty="0"/>
              <a:t>To determine the relationship between x and y, we would add two parameters: An intercept and a slope, denoted by Beta. The example will make it more clear as to how we utilise these two estimates.</a:t>
            </a:r>
          </a:p>
        </p:txBody>
      </p:sp>
      <p:sp>
        <p:nvSpPr>
          <p:cNvPr id="4" name="Slide Number Placeholder 3"/>
          <p:cNvSpPr>
            <a:spLocks noGrp="1"/>
          </p:cNvSpPr>
          <p:nvPr>
            <p:ph type="sldNum" sz="quarter" idx="5"/>
          </p:nvPr>
        </p:nvSpPr>
        <p:spPr/>
        <p:txBody>
          <a:bodyPr/>
          <a:lstStyle/>
          <a:p>
            <a:fld id="{09B313F9-B217-4E0F-893B-BF21EF0D8D66}" type="slidenum">
              <a:rPr lang="en-NZ" smtClean="0"/>
              <a:t>3</a:t>
            </a:fld>
            <a:endParaRPr lang="en-NZ"/>
          </a:p>
        </p:txBody>
      </p:sp>
    </p:spTree>
    <p:extLst>
      <p:ext uri="{BB962C8B-B14F-4D97-AF65-F5344CB8AC3E}">
        <p14:creationId xmlns:p14="http://schemas.microsoft.com/office/powerpoint/2010/main" val="152607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How do we interpret the above numbers ? </a:t>
            </a:r>
          </a:p>
          <a:p>
            <a:pPr marL="171450" indent="-171450">
              <a:buFont typeface="Arial" panose="020B0604020202020204" pitchFamily="34" charset="0"/>
              <a:buChar char="•"/>
            </a:pPr>
            <a:r>
              <a:rPr lang="en-NZ" dirty="0"/>
              <a:t>In this example, we are predicting height based on peoples weight (think which is the dependent and independent variable).</a:t>
            </a:r>
          </a:p>
          <a:p>
            <a:pPr marL="171450" indent="-171450">
              <a:buFont typeface="Arial" panose="020B0604020202020204" pitchFamily="34" charset="0"/>
              <a:buChar char="•"/>
            </a:pPr>
            <a:r>
              <a:rPr lang="en-NZ" dirty="0"/>
              <a:t>If we look at the line going through our data, known as the line of best fit, and drew it out to a weight of zero kg, it would intersect at a height of 165cm. You may wonder why it doesn’t look like it here, its simply because our axis are broken.</a:t>
            </a:r>
          </a:p>
          <a:p>
            <a:pPr marL="171450" indent="-171450">
              <a:buFont typeface="Arial" panose="020B0604020202020204" pitchFamily="34" charset="0"/>
              <a:buChar char="•"/>
            </a:pPr>
            <a:r>
              <a:rPr lang="en-NZ" dirty="0"/>
              <a:t>The number 0.242 is the amount of increase in height we observe after a one unit, or one kg, increase in weight.</a:t>
            </a:r>
          </a:p>
          <a:p>
            <a:pPr marL="171450" indent="-171450">
              <a:buFont typeface="Arial" panose="020B0604020202020204" pitchFamily="34" charset="0"/>
              <a:buChar char="•"/>
            </a:pPr>
            <a:r>
              <a:rPr lang="en-NZ" dirty="0"/>
              <a:t>You can see how you might fit in this model by taking your own weight, multiplying by 0.242, and then adding 165.</a:t>
            </a:r>
          </a:p>
          <a:p>
            <a:pPr marL="171450" indent="-171450">
              <a:buFont typeface="Arial" panose="020B0604020202020204" pitchFamily="34" charset="0"/>
              <a:buChar char="•"/>
            </a:pPr>
            <a:r>
              <a:rPr lang="en-NZ" dirty="0"/>
              <a:t>How this is simple regression, but we very quickly want to consider what it looks like if we had multiple predictors.</a:t>
            </a:r>
          </a:p>
        </p:txBody>
      </p:sp>
      <p:sp>
        <p:nvSpPr>
          <p:cNvPr id="4" name="Slide Number Placeholder 3"/>
          <p:cNvSpPr>
            <a:spLocks noGrp="1"/>
          </p:cNvSpPr>
          <p:nvPr>
            <p:ph type="sldNum" sz="quarter" idx="5"/>
          </p:nvPr>
        </p:nvSpPr>
        <p:spPr/>
        <p:txBody>
          <a:bodyPr/>
          <a:lstStyle/>
          <a:p>
            <a:fld id="{09B313F9-B217-4E0F-893B-BF21EF0D8D66}" type="slidenum">
              <a:rPr lang="en-NZ" smtClean="0"/>
              <a:t>6</a:t>
            </a:fld>
            <a:endParaRPr lang="en-NZ"/>
          </a:p>
        </p:txBody>
      </p:sp>
    </p:spTree>
    <p:extLst>
      <p:ext uri="{BB962C8B-B14F-4D97-AF65-F5344CB8AC3E}">
        <p14:creationId xmlns:p14="http://schemas.microsoft.com/office/powerpoint/2010/main" val="7735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Here we have stress being predicted by age and the level of deprivation someone lives in (explain variables and dataset).</a:t>
            </a:r>
          </a:p>
          <a:p>
            <a:pPr marL="171450" indent="-171450">
              <a:buFont typeface="Arial" panose="020B0604020202020204" pitchFamily="34" charset="0"/>
              <a:buChar char="•"/>
            </a:pPr>
            <a:r>
              <a:rPr lang="en-NZ" dirty="0"/>
              <a:t>Instead of having a single beta coefficient, we now have two, one slope for each variable.</a:t>
            </a:r>
          </a:p>
          <a:p>
            <a:pPr marL="171450" indent="-171450">
              <a:buFont typeface="Arial" panose="020B0604020202020204" pitchFamily="34" charset="0"/>
              <a:buChar char="•"/>
            </a:pPr>
            <a:r>
              <a:rPr lang="en-NZ" dirty="0"/>
              <a:t>Also, I have now included an example output from R (show how each estimate matches up to a beta coefficient).</a:t>
            </a:r>
          </a:p>
          <a:p>
            <a:pPr marL="171450" indent="-171450">
              <a:buFont typeface="Arial" panose="020B0604020202020204" pitchFamily="34" charset="0"/>
              <a:buChar char="•"/>
            </a:pPr>
            <a:r>
              <a:rPr lang="en-NZ" dirty="0"/>
              <a:t>We ignore t-values and p-values for now, we want to focus on understanding how the coefficients work together to predict an outcome</a:t>
            </a:r>
          </a:p>
          <a:p>
            <a:pPr marL="171450" indent="-171450">
              <a:buFont typeface="Arial" panose="020B0604020202020204" pitchFamily="34" charset="0"/>
              <a:buChar char="•"/>
            </a:pPr>
            <a:r>
              <a:rPr lang="en-NZ" dirty="0"/>
              <a:t>As we did above, we can take the intercept, add a slope effect for age, then for </a:t>
            </a:r>
            <a:r>
              <a:rPr lang="en-NZ" dirty="0" err="1"/>
              <a:t>nzdep</a:t>
            </a:r>
            <a:r>
              <a:rPr lang="en-NZ" dirty="0"/>
              <a:t>. Effects are additive because they are independent of one another.</a:t>
            </a:r>
          </a:p>
          <a:p>
            <a:pPr marL="171450" indent="-171450">
              <a:buFont typeface="Arial" panose="020B0604020202020204" pitchFamily="34" charset="0"/>
              <a:buChar char="•"/>
            </a:pPr>
            <a:r>
              <a:rPr lang="en-NZ" dirty="0"/>
              <a:t>One thing you may note, is that both variables are continuous. In reality, there are a bunch of different variable types we need to consider though.</a:t>
            </a:r>
          </a:p>
        </p:txBody>
      </p:sp>
      <p:sp>
        <p:nvSpPr>
          <p:cNvPr id="4" name="Slide Number Placeholder 3"/>
          <p:cNvSpPr>
            <a:spLocks noGrp="1"/>
          </p:cNvSpPr>
          <p:nvPr>
            <p:ph type="sldNum" sz="quarter" idx="5"/>
          </p:nvPr>
        </p:nvSpPr>
        <p:spPr/>
        <p:txBody>
          <a:bodyPr/>
          <a:lstStyle/>
          <a:p>
            <a:fld id="{09B313F9-B217-4E0F-893B-BF21EF0D8D66}" type="slidenum">
              <a:rPr lang="en-NZ" smtClean="0"/>
              <a:t>9</a:t>
            </a:fld>
            <a:endParaRPr lang="en-NZ"/>
          </a:p>
        </p:txBody>
      </p:sp>
    </p:spTree>
    <p:extLst>
      <p:ext uri="{BB962C8B-B14F-4D97-AF65-F5344CB8AC3E}">
        <p14:creationId xmlns:p14="http://schemas.microsoft.com/office/powerpoint/2010/main" val="353168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So what does it look like if we use a categorical variable to predict an outcome ?</a:t>
            </a:r>
          </a:p>
        </p:txBody>
      </p:sp>
      <p:sp>
        <p:nvSpPr>
          <p:cNvPr id="4" name="Slide Number Placeholder 3"/>
          <p:cNvSpPr>
            <a:spLocks noGrp="1"/>
          </p:cNvSpPr>
          <p:nvPr>
            <p:ph type="sldNum" sz="quarter" idx="5"/>
          </p:nvPr>
        </p:nvSpPr>
        <p:spPr/>
        <p:txBody>
          <a:bodyPr/>
          <a:lstStyle/>
          <a:p>
            <a:fld id="{09B313F9-B217-4E0F-893B-BF21EF0D8D66}" type="slidenum">
              <a:rPr lang="en-NZ" smtClean="0"/>
              <a:t>10</a:t>
            </a:fld>
            <a:endParaRPr lang="en-NZ"/>
          </a:p>
        </p:txBody>
      </p:sp>
    </p:spTree>
    <p:extLst>
      <p:ext uri="{BB962C8B-B14F-4D97-AF65-F5344CB8AC3E}">
        <p14:creationId xmlns:p14="http://schemas.microsoft.com/office/powerpoint/2010/main" val="3670835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Here we go back to our original example of height and weight, but we suspect sex may also tell us a lot about a samples heights.</a:t>
            </a:r>
          </a:p>
          <a:p>
            <a:pPr marL="171450" indent="-171450">
              <a:buFont typeface="Arial" panose="020B0604020202020204" pitchFamily="34" charset="0"/>
              <a:buChar char="•"/>
            </a:pPr>
            <a:r>
              <a:rPr lang="en-NZ" dirty="0"/>
              <a:t>Instead of modelling a slope, we are now modelling a change in the intercept for sex.</a:t>
            </a:r>
          </a:p>
          <a:p>
            <a:pPr marL="171450" indent="-171450">
              <a:buFont typeface="Arial" panose="020B0604020202020204" pitchFamily="34" charset="0"/>
              <a:buChar char="•"/>
            </a:pPr>
            <a:r>
              <a:rPr lang="en-NZ" dirty="0"/>
              <a:t>You may wonder why our results say ‘</a:t>
            </a:r>
            <a:r>
              <a:rPr lang="en-NZ" dirty="0" err="1"/>
              <a:t>sexFemale</a:t>
            </a:r>
            <a:r>
              <a:rPr lang="en-NZ" dirty="0"/>
              <a:t>’. This is because with categorical variables, your linear model will pick one category to include in the intercept, and then simple model the other categories as a difference or deviation from the intercept.</a:t>
            </a:r>
          </a:p>
          <a:p>
            <a:pPr marL="171450" indent="-171450">
              <a:buFont typeface="Arial" panose="020B0604020202020204" pitchFamily="34" charset="0"/>
              <a:buChar char="•"/>
            </a:pPr>
            <a:r>
              <a:rPr lang="en-NZ" dirty="0"/>
              <a:t>If we step through it again, in this case, we would take our weight multiplied by 0.225, if we are female, we would subtract 11cm, then add the intercept of 173cm to, hopefully, get a height much closer to your own (which on average should be true).</a:t>
            </a:r>
          </a:p>
          <a:p>
            <a:pPr marL="171450" indent="-171450">
              <a:buFont typeface="Arial" panose="020B0604020202020204" pitchFamily="34" charset="0"/>
              <a:buChar char="•"/>
            </a:pPr>
            <a:r>
              <a:rPr lang="en-NZ" dirty="0"/>
              <a:t>A quick note, if we were modelling say ethnicity, one ethnicity would be included in the intercept, and then we would have one intercept estimate for each other ethnicity in our results section.</a:t>
            </a:r>
          </a:p>
        </p:txBody>
      </p:sp>
      <p:sp>
        <p:nvSpPr>
          <p:cNvPr id="4" name="Slide Number Placeholder 3"/>
          <p:cNvSpPr>
            <a:spLocks noGrp="1"/>
          </p:cNvSpPr>
          <p:nvPr>
            <p:ph type="sldNum" sz="quarter" idx="5"/>
          </p:nvPr>
        </p:nvSpPr>
        <p:spPr/>
        <p:txBody>
          <a:bodyPr/>
          <a:lstStyle/>
          <a:p>
            <a:fld id="{09B313F9-B217-4E0F-893B-BF21EF0D8D66}" type="slidenum">
              <a:rPr lang="en-NZ" smtClean="0"/>
              <a:t>12</a:t>
            </a:fld>
            <a:endParaRPr lang="en-NZ"/>
          </a:p>
        </p:txBody>
      </p:sp>
    </p:spTree>
    <p:extLst>
      <p:ext uri="{BB962C8B-B14F-4D97-AF65-F5344CB8AC3E}">
        <p14:creationId xmlns:p14="http://schemas.microsoft.com/office/powerpoint/2010/main" val="3235180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a:t>This model above is how you would enter the model in R, and we use the asterisk, *, to denote an interaction between two variables.</a:t>
            </a:r>
          </a:p>
          <a:p>
            <a:pPr marL="171450" indent="-171450">
              <a:buFont typeface="Arial" panose="020B0604020202020204" pitchFamily="34" charset="0"/>
              <a:buChar char="•"/>
            </a:pPr>
            <a:r>
              <a:rPr lang="en-NZ" dirty="0"/>
              <a:t>When we enter this model, it gets broken down into two main effects, and then a third effect which is the product of the two variables.</a:t>
            </a:r>
          </a:p>
          <a:p>
            <a:pPr marL="171450" indent="-171450">
              <a:buFont typeface="Arial" panose="020B0604020202020204" pitchFamily="34" charset="0"/>
              <a:buChar char="•"/>
            </a:pPr>
            <a:r>
              <a:rPr lang="en-NZ" dirty="0"/>
              <a:t>The extra effect gets given its own parameter/coefficient.</a:t>
            </a:r>
          </a:p>
          <a:p>
            <a:pPr marL="171450" indent="-171450">
              <a:buFont typeface="Arial" panose="020B0604020202020204" pitchFamily="34" charset="0"/>
              <a:buChar char="•"/>
            </a:pPr>
            <a:r>
              <a:rPr lang="en-NZ" dirty="0"/>
              <a:t>In our example we determined that as age increases, stress decreases, but we want to know if a decrease in stress associated with age is larger for one sex relative to the other.</a:t>
            </a:r>
          </a:p>
          <a:p>
            <a:pPr marL="171450" indent="-171450">
              <a:buFont typeface="Arial" panose="020B0604020202020204" pitchFamily="34" charset="0"/>
              <a:buChar char="•"/>
            </a:pPr>
            <a:r>
              <a:rPr lang="en-NZ" dirty="0"/>
              <a:t>We can see that as age increases, females undergo a large decrease in their level of stress relative to males. However, because of the main effect of sex, females have a higher intercept (walk through how you add the effects).</a:t>
            </a:r>
          </a:p>
        </p:txBody>
      </p:sp>
      <p:sp>
        <p:nvSpPr>
          <p:cNvPr id="4" name="Slide Number Placeholder 3"/>
          <p:cNvSpPr>
            <a:spLocks noGrp="1"/>
          </p:cNvSpPr>
          <p:nvPr>
            <p:ph type="sldNum" sz="quarter" idx="5"/>
          </p:nvPr>
        </p:nvSpPr>
        <p:spPr/>
        <p:txBody>
          <a:bodyPr/>
          <a:lstStyle/>
          <a:p>
            <a:fld id="{09B313F9-B217-4E0F-893B-BF21EF0D8D66}" type="slidenum">
              <a:rPr lang="en-NZ" smtClean="0"/>
              <a:t>15</a:t>
            </a:fld>
            <a:endParaRPr lang="en-NZ"/>
          </a:p>
        </p:txBody>
      </p:sp>
    </p:spTree>
    <p:extLst>
      <p:ext uri="{BB962C8B-B14F-4D97-AF65-F5344CB8AC3E}">
        <p14:creationId xmlns:p14="http://schemas.microsoft.com/office/powerpoint/2010/main" val="2071645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16</a:t>
            </a:fld>
            <a:endParaRPr lang="en-NZ"/>
          </a:p>
        </p:txBody>
      </p:sp>
    </p:spTree>
    <p:extLst>
      <p:ext uri="{BB962C8B-B14F-4D97-AF65-F5344CB8AC3E}">
        <p14:creationId xmlns:p14="http://schemas.microsoft.com/office/powerpoint/2010/main" val="4081047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9B313F9-B217-4E0F-893B-BF21EF0D8D66}" type="slidenum">
              <a:rPr lang="en-NZ" smtClean="0"/>
              <a:t>21</a:t>
            </a:fld>
            <a:endParaRPr lang="en-NZ"/>
          </a:p>
        </p:txBody>
      </p:sp>
    </p:spTree>
    <p:extLst>
      <p:ext uri="{BB962C8B-B14F-4D97-AF65-F5344CB8AC3E}">
        <p14:creationId xmlns:p14="http://schemas.microsoft.com/office/powerpoint/2010/main" val="2199926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7917-9DFE-4615-82A7-92BF55BBC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7E75E6C-F570-45CC-BBD7-04570DDD8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EB7D68E0-94B4-47C2-BD20-21F6E4F2AB47}"/>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58F7B832-E15A-4F53-8A51-ED2CAB7E3FE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E86D5FA-03F9-4AC2-92AD-4AEA2BE5DC05}"/>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512552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53BE-1473-4DEB-B202-7E22AA35771A}"/>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BCA07E0-6C5B-4BAB-AED1-276F745D8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537D8E0-0153-43F1-BD20-A0AC6455BFD7}"/>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D7934987-301C-4C2A-80E6-3B6C78F4CE7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C679556-4419-4CC8-804D-507D3D486478}"/>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369999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AB90EF-5FDA-4E2B-AE7F-8ECCC0B9F7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DDBFBB5-CA81-46DB-A3D0-F8085F91DA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7F7929F-4062-4995-BC98-C6DA241E2FB7}"/>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810913F6-5FBC-4F65-8468-CB934F5CA4F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89AA44B-7D10-4FE1-92CD-BC6AA421C34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333577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2815-0B02-458A-BEA7-212B5862C70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D8D2142-9CAB-43C2-932A-069B9F4D5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DE17163-70DC-4A6A-9BDB-3DB381F676E1}"/>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4183E95B-8E95-4D3C-98E9-A3F917AE8DB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889CDE-DBAF-4AF6-B3C0-D7957E3E9543}"/>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72985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C0EE-697C-4113-84EB-14F1A5E13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93CB228-CF57-42FA-9480-72C875BC61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C654D8-FBD2-4724-9E01-FE047270622C}"/>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50DB7B75-2ECA-4264-A584-938591FD93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7B1C902-10FD-44B9-B451-2E29920767F6}"/>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92050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102D-59D4-4304-A7F9-E6B5960E53B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356853E-B80C-4EE4-918B-FC92CCAB0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50C44D92-674D-4276-904D-0EE075078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E8FDBB3-81B0-4B1D-A815-BDF13A92A240}"/>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6" name="Footer Placeholder 5">
            <a:extLst>
              <a:ext uri="{FF2B5EF4-FFF2-40B4-BE49-F238E27FC236}">
                <a16:creationId xmlns:a16="http://schemas.microsoft.com/office/drawing/2014/main" id="{1EEDE44D-4591-43E2-9BA1-30105588AFB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1F4193C-B6C2-43B5-AADF-8FBD37791274}"/>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55711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57A0-8B23-411B-BFF6-790CD9D7B65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FC91D9E-4A4C-4CB0-97D2-C2C337CB8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3C5AD1-4402-4635-8E90-3BACB43045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30DA6246-F22F-4324-BD70-48230AC9A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03DE1-602D-4FBD-9AF6-952F44F9A6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3130B76E-FC65-4B9C-B759-28065EE3AD54}"/>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8" name="Footer Placeholder 7">
            <a:extLst>
              <a:ext uri="{FF2B5EF4-FFF2-40B4-BE49-F238E27FC236}">
                <a16:creationId xmlns:a16="http://schemas.microsoft.com/office/drawing/2014/main" id="{6CA9A85E-1D0F-4342-B677-0B3EB3E7F42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DB97E9CC-3B20-4B0E-A244-0471B829EE58}"/>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113801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02E3-A4E6-4F07-899F-A6F886EF707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38481F5-2D80-45F7-B7BA-6E56A059BDD4}"/>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4" name="Footer Placeholder 3">
            <a:extLst>
              <a:ext uri="{FF2B5EF4-FFF2-40B4-BE49-F238E27FC236}">
                <a16:creationId xmlns:a16="http://schemas.microsoft.com/office/drawing/2014/main" id="{8B21C3E1-40C9-498A-96A1-861532E4C16D}"/>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8A04A54-4465-407E-ADC1-E6074B41CC2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03555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A347E-3A10-4EAE-BEC9-C726DF0EF137}"/>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3" name="Footer Placeholder 2">
            <a:extLst>
              <a:ext uri="{FF2B5EF4-FFF2-40B4-BE49-F238E27FC236}">
                <a16:creationId xmlns:a16="http://schemas.microsoft.com/office/drawing/2014/main" id="{D51686C7-F53F-47A9-AC4F-688552756B1D}"/>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23100861-C1A2-46B8-8262-CE4575AFF4DD}"/>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91570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6CA4-DF4E-411B-93E9-9877E897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C00780F-BA05-4BD1-BB81-A76BC681E4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87243626-4E28-4E2C-AC9C-B5386D4BA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D54F3-7F9A-444D-8090-97E92374C3E8}"/>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6" name="Footer Placeholder 5">
            <a:extLst>
              <a:ext uri="{FF2B5EF4-FFF2-40B4-BE49-F238E27FC236}">
                <a16:creationId xmlns:a16="http://schemas.microsoft.com/office/drawing/2014/main" id="{B11F043C-66DB-4050-AF8D-04C2EBFEDA7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D669990-B724-4C3B-A2FD-1931D7156B12}"/>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78833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28E2-ED8F-4D30-8D6E-FC4F75FFA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82CFBEF-7B7D-4FDC-A67D-E44B271F0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E7096D94-D527-4F68-B9E6-C677286F2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F4EE1-BE68-4B5C-B196-6CD18158AB5A}"/>
              </a:ext>
            </a:extLst>
          </p:cNvPr>
          <p:cNvSpPr>
            <a:spLocks noGrp="1"/>
          </p:cNvSpPr>
          <p:nvPr>
            <p:ph type="dt" sz="half" idx="10"/>
          </p:nvPr>
        </p:nvSpPr>
        <p:spPr/>
        <p:txBody>
          <a:bodyPr/>
          <a:lstStyle/>
          <a:p>
            <a:fld id="{9E3BD58D-C9CA-4EB5-BF2C-3FC0524EFC02}" type="datetimeFigureOut">
              <a:rPr lang="en-NZ" smtClean="0"/>
              <a:t>1/02/2020</a:t>
            </a:fld>
            <a:endParaRPr lang="en-NZ"/>
          </a:p>
        </p:txBody>
      </p:sp>
      <p:sp>
        <p:nvSpPr>
          <p:cNvPr id="6" name="Footer Placeholder 5">
            <a:extLst>
              <a:ext uri="{FF2B5EF4-FFF2-40B4-BE49-F238E27FC236}">
                <a16:creationId xmlns:a16="http://schemas.microsoft.com/office/drawing/2014/main" id="{E969EC4C-E685-4FAB-8594-A4A6C7D6F2D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0135326-FABC-4ECC-B273-644B869470EC}"/>
              </a:ext>
            </a:extLst>
          </p:cNvPr>
          <p:cNvSpPr>
            <a:spLocks noGrp="1"/>
          </p:cNvSpPr>
          <p:nvPr>
            <p:ph type="sldNum" sz="quarter" idx="12"/>
          </p:nvPr>
        </p:nvSpPr>
        <p:spPr/>
        <p:txBody>
          <a:bodyPr/>
          <a:lstStyle/>
          <a:p>
            <a:fld id="{8F6FE89D-1EA2-431D-AA99-5E5BC0A0D12D}" type="slidenum">
              <a:rPr lang="en-NZ" smtClean="0"/>
              <a:t>‹#›</a:t>
            </a:fld>
            <a:endParaRPr lang="en-NZ"/>
          </a:p>
        </p:txBody>
      </p:sp>
    </p:spTree>
    <p:extLst>
      <p:ext uri="{BB962C8B-B14F-4D97-AF65-F5344CB8AC3E}">
        <p14:creationId xmlns:p14="http://schemas.microsoft.com/office/powerpoint/2010/main" val="289638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85BFDB-8F6C-4466-9B40-E854D5CB1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8A4481F-82F6-4923-8AFB-242A5636F7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E085679-D807-4DA5-9D25-998DDC6DF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BD58D-C9CA-4EB5-BF2C-3FC0524EFC02}" type="datetimeFigureOut">
              <a:rPr lang="en-NZ" smtClean="0"/>
              <a:t>1/02/2020</a:t>
            </a:fld>
            <a:endParaRPr lang="en-NZ"/>
          </a:p>
        </p:txBody>
      </p:sp>
      <p:sp>
        <p:nvSpPr>
          <p:cNvPr id="5" name="Footer Placeholder 4">
            <a:extLst>
              <a:ext uri="{FF2B5EF4-FFF2-40B4-BE49-F238E27FC236}">
                <a16:creationId xmlns:a16="http://schemas.microsoft.com/office/drawing/2014/main" id="{08A1BAA6-BFA4-441A-877A-83A4F0309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158907B-848C-4530-8EB9-897696C375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FE89D-1EA2-431D-AA99-5E5BC0A0D12D}" type="slidenum">
              <a:rPr lang="en-NZ" smtClean="0"/>
              <a:t>‹#›</a:t>
            </a:fld>
            <a:endParaRPr lang="en-NZ"/>
          </a:p>
        </p:txBody>
      </p:sp>
    </p:spTree>
    <p:extLst>
      <p:ext uri="{BB962C8B-B14F-4D97-AF65-F5344CB8AC3E}">
        <p14:creationId xmlns:p14="http://schemas.microsoft.com/office/powerpoint/2010/main" val="128556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82F2ACF-38B7-493E-8AD6-F84B38A8E544}"/>
              </a:ext>
            </a:extLst>
          </p:cNvPr>
          <p:cNvSpPr>
            <a:spLocks noGrp="1" noChangeArrowheads="1"/>
          </p:cNvSpPr>
          <p:nvPr>
            <p:ph type="ctrTitle"/>
          </p:nvPr>
        </p:nvSpPr>
        <p:spPr>
          <a:xfrm>
            <a:off x="4419601" y="1270794"/>
            <a:ext cx="4891548" cy="4316412"/>
          </a:xfrm>
        </p:spPr>
        <p:txBody>
          <a:bodyPr anchor="ctr"/>
          <a:lstStyle/>
          <a:p>
            <a:pPr algn="l" eaLnBrk="1" hangingPunct="1"/>
            <a:r>
              <a:rPr lang="en-NZ" altLang="en-US" sz="7200" dirty="0"/>
              <a:t>Multiple Regression</a:t>
            </a:r>
          </a:p>
        </p:txBody>
      </p:sp>
      <p:sp>
        <p:nvSpPr>
          <p:cNvPr id="3" name="Subtitle 2">
            <a:extLst>
              <a:ext uri="{FF2B5EF4-FFF2-40B4-BE49-F238E27FC236}">
                <a16:creationId xmlns:a16="http://schemas.microsoft.com/office/drawing/2014/main" id="{FDD4AE0B-B0DC-49C1-919E-C64C03E33B54}"/>
              </a:ext>
            </a:extLst>
          </p:cNvPr>
          <p:cNvSpPr>
            <a:spLocks noGrp="1"/>
          </p:cNvSpPr>
          <p:nvPr>
            <p:ph type="subTitle" idx="1"/>
          </p:nvPr>
        </p:nvSpPr>
        <p:spPr>
          <a:xfrm>
            <a:off x="804863" y="1243013"/>
            <a:ext cx="3519487" cy="4316412"/>
          </a:xfrm>
        </p:spPr>
        <p:txBody>
          <a:bodyPr rtlCol="0" anchor="ctr">
            <a:normAutofit/>
          </a:bodyPr>
          <a:lstStyle/>
          <a:p>
            <a:pPr algn="r" eaLnBrk="1" fontAlgn="auto" hangingPunct="1">
              <a:spcAft>
                <a:spcPts val="0"/>
              </a:spcAft>
              <a:defRPr/>
            </a:pPr>
            <a:r>
              <a:rPr lang="en-NZ" dirty="0">
                <a:latin typeface="+mj-lt"/>
              </a:rPr>
              <a:t>Taylor Winter</a:t>
            </a:r>
          </a:p>
          <a:p>
            <a:pPr algn="r" eaLnBrk="1" fontAlgn="auto" hangingPunct="1">
              <a:spcAft>
                <a:spcPts val="0"/>
              </a:spcAft>
              <a:defRPr/>
            </a:pPr>
            <a:r>
              <a:rPr lang="en-NZ" dirty="0">
                <a:latin typeface="+mj-lt"/>
              </a:rPr>
              <a:t>Victoria University of Wellington</a:t>
            </a:r>
          </a:p>
        </p:txBody>
      </p:sp>
      <p:cxnSp>
        <p:nvCxnSpPr>
          <p:cNvPr id="24" name="Straight Connector 23">
            <a:extLst>
              <a:ext uri="{FF2B5EF4-FFF2-40B4-BE49-F238E27FC236}">
                <a16:creationId xmlns:a16="http://schemas.microsoft.com/office/drawing/2014/main" id="{91718BD7-30A2-487E-B2C4-42C718B37A4F}"/>
              </a:ext>
            </a:extLst>
          </p:cNvPr>
          <p:cNvCxnSpPr>
            <a:cxnSpLocks/>
            <a:endCxn id="2053" idx="3"/>
          </p:cNvCxnSpPr>
          <p:nvPr/>
        </p:nvCxnSpPr>
        <p:spPr>
          <a:xfrm flipH="1">
            <a:off x="11345863" y="658813"/>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53" name="Picture 2">
            <a:extLst>
              <a:ext uri="{FF2B5EF4-FFF2-40B4-BE49-F238E27FC236}">
                <a16:creationId xmlns:a16="http://schemas.microsoft.com/office/drawing/2014/main" id="{2AD07EBA-6050-4C41-9F98-48FC0F8B7F1A}"/>
              </a:ext>
            </a:extLst>
          </p:cNvPr>
          <p:cNvSpPr>
            <a:spLocks noChangeAspect="1" noChangeArrowheads="1"/>
          </p:cNvSpPr>
          <p:nvPr/>
        </p:nvSpPr>
        <p:spPr bwMode="auto">
          <a:xfrm>
            <a:off x="10612438" y="320675"/>
            <a:ext cx="733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endParaRPr lang="en-NZ" altLang="en-US" sz="1800"/>
          </a:p>
        </p:txBody>
      </p:sp>
      <p:cxnSp>
        <p:nvCxnSpPr>
          <p:cNvPr id="26" name="Straight Connector 25">
            <a:extLst>
              <a:ext uri="{FF2B5EF4-FFF2-40B4-BE49-F238E27FC236}">
                <a16:creationId xmlns:a16="http://schemas.microsoft.com/office/drawing/2014/main" id="{139A6FA9-3986-45C1-AB89-463C8146660F}"/>
              </a:ext>
            </a:extLst>
          </p:cNvPr>
          <p:cNvCxnSpPr>
            <a:cxnSpLocks/>
          </p:cNvCxnSpPr>
          <p:nvPr/>
        </p:nvCxnSpPr>
        <p:spPr>
          <a:xfrm flipH="1">
            <a:off x="830263" y="658813"/>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0573F3F-BA88-4681-BD01-0C6AFACDA573}"/>
              </a:ext>
            </a:extLst>
          </p:cNvPr>
          <p:cNvSpPr/>
          <p:nvPr/>
        </p:nvSpPr>
        <p:spPr>
          <a:xfrm>
            <a:off x="698500" y="560388"/>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28" name="Circle: Hollow 27">
            <a:extLst>
              <a:ext uri="{FF2B5EF4-FFF2-40B4-BE49-F238E27FC236}">
                <a16:creationId xmlns:a16="http://schemas.microsoft.com/office/drawing/2014/main" id="{A5CE1520-4D13-4487-B0CC-DA3B2C086B03}"/>
              </a:ext>
            </a:extLst>
          </p:cNvPr>
          <p:cNvSpPr/>
          <p:nvPr/>
        </p:nvSpPr>
        <p:spPr>
          <a:xfrm>
            <a:off x="597825" y="469544"/>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9" name="Oval 28">
            <a:extLst>
              <a:ext uri="{FF2B5EF4-FFF2-40B4-BE49-F238E27FC236}">
                <a16:creationId xmlns:a16="http://schemas.microsoft.com/office/drawing/2014/main" id="{81E3434A-5386-40D3-84B3-B7F57AE3E3AB}"/>
              </a:ext>
            </a:extLst>
          </p:cNvPr>
          <p:cNvSpPr/>
          <p:nvPr/>
        </p:nvSpPr>
        <p:spPr>
          <a:xfrm>
            <a:off x="3184525" y="573088"/>
            <a:ext cx="190500" cy="1905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Circle: Hollow 29">
            <a:extLst>
              <a:ext uri="{FF2B5EF4-FFF2-40B4-BE49-F238E27FC236}">
                <a16:creationId xmlns:a16="http://schemas.microsoft.com/office/drawing/2014/main" id="{C8C0DD57-4593-49B1-A872-D6254BBE27C9}"/>
              </a:ext>
            </a:extLst>
          </p:cNvPr>
          <p:cNvSpPr/>
          <p:nvPr/>
        </p:nvSpPr>
        <p:spPr>
          <a:xfrm>
            <a:off x="3065463" y="454025"/>
            <a:ext cx="428625" cy="428625"/>
          </a:xfrm>
          <a:prstGeom prst="donut">
            <a:avLst>
              <a:gd name="adj" fmla="val 52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1" name="Circle: Hollow 30">
            <a:extLst>
              <a:ext uri="{FF2B5EF4-FFF2-40B4-BE49-F238E27FC236}">
                <a16:creationId xmlns:a16="http://schemas.microsoft.com/office/drawing/2014/main" id="{9D27D1CA-39A7-4A23-90E5-9C12A245DB1F}"/>
              </a:ext>
            </a:extLst>
          </p:cNvPr>
          <p:cNvSpPr/>
          <p:nvPr/>
        </p:nvSpPr>
        <p:spPr>
          <a:xfrm>
            <a:off x="2932113" y="320675"/>
            <a:ext cx="693737" cy="693738"/>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cxnSp>
        <p:nvCxnSpPr>
          <p:cNvPr id="32" name="Straight Connector 31">
            <a:extLst>
              <a:ext uri="{FF2B5EF4-FFF2-40B4-BE49-F238E27FC236}">
                <a16:creationId xmlns:a16="http://schemas.microsoft.com/office/drawing/2014/main" id="{366C8B81-BBC1-4B75-BD3F-37B1A45EAB93}"/>
              </a:ext>
            </a:extLst>
          </p:cNvPr>
          <p:cNvCxnSpPr>
            <a:cxnSpLocks/>
          </p:cNvCxnSpPr>
          <p:nvPr/>
        </p:nvCxnSpPr>
        <p:spPr>
          <a:xfrm flipV="1">
            <a:off x="3279775" y="763588"/>
            <a:ext cx="0" cy="17621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D864F19-11BF-4E27-BC57-6ACE428FAB8A}"/>
              </a:ext>
            </a:extLst>
          </p:cNvPr>
          <p:cNvSpPr/>
          <p:nvPr/>
        </p:nvSpPr>
        <p:spPr>
          <a:xfrm>
            <a:off x="3181350" y="2427288"/>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pic>
        <p:nvPicPr>
          <p:cNvPr id="2062" name="Picture 10">
            <a:extLst>
              <a:ext uri="{FF2B5EF4-FFF2-40B4-BE49-F238E27FC236}">
                <a16:creationId xmlns:a16="http://schemas.microsoft.com/office/drawing/2014/main" id="{92385B3F-ECAF-42A9-B3C4-5827FFB6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3550" y="327025"/>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250"/>
                                        <p:tgtEl>
                                          <p:spTgt spid="24"/>
                                        </p:tgtEl>
                                      </p:cBhvr>
                                    </p:animEffect>
                                  </p:childTnLst>
                                </p:cTn>
                              </p:par>
                            </p:childTnLst>
                          </p:cTn>
                        </p:par>
                        <p:par>
                          <p:cTn id="8" fill="hold">
                            <p:stCondLst>
                              <p:cond delay="250"/>
                            </p:stCondLst>
                            <p:childTnLst>
                              <p:par>
                                <p:cTn id="9" presetID="53" presetClass="entr" presetSubtype="16" fill="hold" nodeType="afterEffect">
                                  <p:stCondLst>
                                    <p:cond delay="0"/>
                                  </p:stCondLst>
                                  <p:childTnLst>
                                    <p:set>
                                      <p:cBhvr>
                                        <p:cTn id="10" dur="1" fill="hold">
                                          <p:stCondLst>
                                            <p:cond delay="0"/>
                                          </p:stCondLst>
                                        </p:cTn>
                                        <p:tgtEl>
                                          <p:spTgt spid="2062"/>
                                        </p:tgtEl>
                                        <p:attrNameLst>
                                          <p:attrName>style.visibility</p:attrName>
                                        </p:attrNameLst>
                                      </p:cBhvr>
                                      <p:to>
                                        <p:strVal val="visible"/>
                                      </p:to>
                                    </p:set>
                                    <p:anim calcmode="lin" valueType="num">
                                      <p:cBhvr>
                                        <p:cTn id="11" dur="250" fill="hold"/>
                                        <p:tgtEl>
                                          <p:spTgt spid="2062"/>
                                        </p:tgtEl>
                                        <p:attrNameLst>
                                          <p:attrName>ppt_w</p:attrName>
                                        </p:attrNameLst>
                                      </p:cBhvr>
                                      <p:tavLst>
                                        <p:tav tm="0">
                                          <p:val>
                                            <p:fltVal val="0"/>
                                          </p:val>
                                        </p:tav>
                                        <p:tav tm="100000">
                                          <p:val>
                                            <p:strVal val="#ppt_w"/>
                                          </p:val>
                                        </p:tav>
                                      </p:tavLst>
                                    </p:anim>
                                    <p:anim calcmode="lin" valueType="num">
                                      <p:cBhvr>
                                        <p:cTn id="12" dur="250" fill="hold"/>
                                        <p:tgtEl>
                                          <p:spTgt spid="2062"/>
                                        </p:tgtEl>
                                        <p:attrNameLst>
                                          <p:attrName>ppt_h</p:attrName>
                                        </p:attrNameLst>
                                      </p:cBhvr>
                                      <p:tavLst>
                                        <p:tav tm="0">
                                          <p:val>
                                            <p:fltVal val="0"/>
                                          </p:val>
                                        </p:tav>
                                        <p:tav tm="100000">
                                          <p:val>
                                            <p:strVal val="#ppt_h"/>
                                          </p:val>
                                        </p:tav>
                                      </p:tavLst>
                                    </p:anim>
                                    <p:animEffect transition="in" filter="fade">
                                      <p:cBhvr>
                                        <p:cTn id="13" dur="250"/>
                                        <p:tgtEl>
                                          <p:spTgt spid="2062"/>
                                        </p:tgtEl>
                                      </p:cBhvr>
                                    </p:animEffect>
                                  </p:childTnLst>
                                </p:cTn>
                              </p:par>
                            </p:childTnLst>
                          </p:cTn>
                        </p:par>
                        <p:par>
                          <p:cTn id="14" fill="hold">
                            <p:stCondLst>
                              <p:cond delay="500"/>
                            </p:stCondLst>
                            <p:childTnLst>
                              <p:par>
                                <p:cTn id="15" presetID="22" presetClass="entr" presetSubtype="2"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right)">
                                      <p:cBhvr>
                                        <p:cTn id="17" dur="500"/>
                                        <p:tgtEl>
                                          <p:spTgt spid="26"/>
                                        </p:tgtEl>
                                      </p:cBhvr>
                                    </p:animEffect>
                                  </p:childTnLst>
                                </p:cTn>
                              </p:par>
                              <p:par>
                                <p:cTn id="18" presetID="53" presetClass="entr" presetSubtype="16" fill="hold" grpId="0" nodeType="withEffect">
                                  <p:stCondLst>
                                    <p:cond delay="100"/>
                                  </p:stCondLst>
                                  <p:childTnLst>
                                    <p:set>
                                      <p:cBhvr>
                                        <p:cTn id="19" dur="1" fill="hold">
                                          <p:stCondLst>
                                            <p:cond delay="0"/>
                                          </p:stCondLst>
                                        </p:cTn>
                                        <p:tgtEl>
                                          <p:spTgt spid="29"/>
                                        </p:tgtEl>
                                        <p:attrNameLst>
                                          <p:attrName>style.visibility</p:attrName>
                                        </p:attrNameLst>
                                      </p:cBhvr>
                                      <p:to>
                                        <p:strVal val="visible"/>
                                      </p:to>
                                    </p:set>
                                    <p:anim calcmode="lin" valueType="num">
                                      <p:cBhvr>
                                        <p:cTn id="20" dur="250" fill="hold"/>
                                        <p:tgtEl>
                                          <p:spTgt spid="29"/>
                                        </p:tgtEl>
                                        <p:attrNameLst>
                                          <p:attrName>ppt_w</p:attrName>
                                        </p:attrNameLst>
                                      </p:cBhvr>
                                      <p:tavLst>
                                        <p:tav tm="0">
                                          <p:val>
                                            <p:fltVal val="0"/>
                                          </p:val>
                                        </p:tav>
                                        <p:tav tm="100000">
                                          <p:val>
                                            <p:strVal val="#ppt_w"/>
                                          </p:val>
                                        </p:tav>
                                      </p:tavLst>
                                    </p:anim>
                                    <p:anim calcmode="lin" valueType="num">
                                      <p:cBhvr>
                                        <p:cTn id="21" dur="250" fill="hold"/>
                                        <p:tgtEl>
                                          <p:spTgt spid="29"/>
                                        </p:tgtEl>
                                        <p:attrNameLst>
                                          <p:attrName>ppt_h</p:attrName>
                                        </p:attrNameLst>
                                      </p:cBhvr>
                                      <p:tavLst>
                                        <p:tav tm="0">
                                          <p:val>
                                            <p:fltVal val="0"/>
                                          </p:val>
                                        </p:tav>
                                        <p:tav tm="100000">
                                          <p:val>
                                            <p:strVal val="#ppt_h"/>
                                          </p:val>
                                        </p:tav>
                                      </p:tavLst>
                                    </p:anim>
                                    <p:animEffect transition="in" filter="fade">
                                      <p:cBhvr>
                                        <p:cTn id="22" dur="250"/>
                                        <p:tgtEl>
                                          <p:spTgt spid="29"/>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250" fill="hold"/>
                                        <p:tgtEl>
                                          <p:spTgt spid="30"/>
                                        </p:tgtEl>
                                        <p:attrNameLst>
                                          <p:attrName>ppt_w</p:attrName>
                                        </p:attrNameLst>
                                      </p:cBhvr>
                                      <p:tavLst>
                                        <p:tav tm="0">
                                          <p:val>
                                            <p:fltVal val="0"/>
                                          </p:val>
                                        </p:tav>
                                        <p:tav tm="100000">
                                          <p:val>
                                            <p:strVal val="#ppt_w"/>
                                          </p:val>
                                        </p:tav>
                                      </p:tavLst>
                                    </p:anim>
                                    <p:anim calcmode="lin" valueType="num">
                                      <p:cBhvr>
                                        <p:cTn id="27" dur="250" fill="hold"/>
                                        <p:tgtEl>
                                          <p:spTgt spid="30"/>
                                        </p:tgtEl>
                                        <p:attrNameLst>
                                          <p:attrName>ppt_h</p:attrName>
                                        </p:attrNameLst>
                                      </p:cBhvr>
                                      <p:tavLst>
                                        <p:tav tm="0">
                                          <p:val>
                                            <p:fltVal val="0"/>
                                          </p:val>
                                        </p:tav>
                                        <p:tav tm="100000">
                                          <p:val>
                                            <p:strVal val="#ppt_h"/>
                                          </p:val>
                                        </p:tav>
                                      </p:tavLst>
                                    </p:anim>
                                    <p:animEffect transition="in" filter="fade">
                                      <p:cBhvr>
                                        <p:cTn id="28" dur="250"/>
                                        <p:tgtEl>
                                          <p:spTgt spid="30"/>
                                        </p:tgtEl>
                                      </p:cBhvr>
                                    </p:animEffect>
                                  </p:childTnLst>
                                </p:cTn>
                              </p:par>
                            </p:childTnLst>
                          </p:cTn>
                        </p:par>
                        <p:par>
                          <p:cTn id="29" fill="hold">
                            <p:stCondLst>
                              <p:cond delay="1250"/>
                            </p:stCondLst>
                            <p:childTnLst>
                              <p:par>
                                <p:cTn id="30" presetID="53" presetClass="entr" presetSubtype="16"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250" fill="hold"/>
                                        <p:tgtEl>
                                          <p:spTgt spid="31"/>
                                        </p:tgtEl>
                                        <p:attrNameLst>
                                          <p:attrName>ppt_w</p:attrName>
                                        </p:attrNameLst>
                                      </p:cBhvr>
                                      <p:tavLst>
                                        <p:tav tm="0">
                                          <p:val>
                                            <p:fltVal val="0"/>
                                          </p:val>
                                        </p:tav>
                                        <p:tav tm="100000">
                                          <p:val>
                                            <p:strVal val="#ppt_w"/>
                                          </p:val>
                                        </p:tav>
                                      </p:tavLst>
                                    </p:anim>
                                    <p:anim calcmode="lin" valueType="num">
                                      <p:cBhvr>
                                        <p:cTn id="33" dur="250" fill="hold"/>
                                        <p:tgtEl>
                                          <p:spTgt spid="31"/>
                                        </p:tgtEl>
                                        <p:attrNameLst>
                                          <p:attrName>ppt_h</p:attrName>
                                        </p:attrNameLst>
                                      </p:cBhvr>
                                      <p:tavLst>
                                        <p:tav tm="0">
                                          <p:val>
                                            <p:fltVal val="0"/>
                                          </p:val>
                                        </p:tav>
                                        <p:tav tm="100000">
                                          <p:val>
                                            <p:strVal val="#ppt_h"/>
                                          </p:val>
                                        </p:tav>
                                      </p:tavLst>
                                    </p:anim>
                                    <p:animEffect transition="in" filter="fade">
                                      <p:cBhvr>
                                        <p:cTn id="34" dur="250"/>
                                        <p:tgtEl>
                                          <p:spTgt spid="31"/>
                                        </p:tgtEl>
                                      </p:cBhvr>
                                    </p:animEffect>
                                  </p:childTnLst>
                                </p:cTn>
                              </p:par>
                            </p:childTnLst>
                          </p:cTn>
                        </p:par>
                        <p:par>
                          <p:cTn id="35" fill="hold">
                            <p:stCondLst>
                              <p:cond delay="1500"/>
                            </p:stCondLst>
                            <p:childTnLst>
                              <p:par>
                                <p:cTn id="36" presetID="53" presetClass="entr" presetSubtype="16"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p:cTn id="38" dur="250" fill="hold"/>
                                        <p:tgtEl>
                                          <p:spTgt spid="28"/>
                                        </p:tgtEl>
                                        <p:attrNameLst>
                                          <p:attrName>ppt_w</p:attrName>
                                        </p:attrNameLst>
                                      </p:cBhvr>
                                      <p:tavLst>
                                        <p:tav tm="0">
                                          <p:val>
                                            <p:fltVal val="0"/>
                                          </p:val>
                                        </p:tav>
                                        <p:tav tm="100000">
                                          <p:val>
                                            <p:strVal val="#ppt_w"/>
                                          </p:val>
                                        </p:tav>
                                      </p:tavLst>
                                    </p:anim>
                                    <p:anim calcmode="lin" valueType="num">
                                      <p:cBhvr>
                                        <p:cTn id="39" dur="250" fill="hold"/>
                                        <p:tgtEl>
                                          <p:spTgt spid="28"/>
                                        </p:tgtEl>
                                        <p:attrNameLst>
                                          <p:attrName>ppt_h</p:attrName>
                                        </p:attrNameLst>
                                      </p:cBhvr>
                                      <p:tavLst>
                                        <p:tav tm="0">
                                          <p:val>
                                            <p:fltVal val="0"/>
                                          </p:val>
                                        </p:tav>
                                        <p:tav tm="100000">
                                          <p:val>
                                            <p:strVal val="#ppt_h"/>
                                          </p:val>
                                        </p:tav>
                                      </p:tavLst>
                                    </p:anim>
                                    <p:animEffect transition="in" filter="fade">
                                      <p:cBhvr>
                                        <p:cTn id="40" dur="250"/>
                                        <p:tgtEl>
                                          <p:spTgt spid="28"/>
                                        </p:tgtEl>
                                      </p:cBhvr>
                                    </p:animEffect>
                                  </p:childTnLst>
                                </p:cTn>
                              </p:par>
                            </p:childTnLst>
                          </p:cTn>
                        </p:par>
                        <p:par>
                          <p:cTn id="41" fill="hold">
                            <p:stCondLst>
                              <p:cond delay="1750"/>
                            </p:stCondLst>
                            <p:childTnLst>
                              <p:par>
                                <p:cTn id="42" presetID="53" presetClass="entr" presetSubtype="16" fill="hold" grpId="0" nodeType="afterEffect">
                                  <p:stCondLst>
                                    <p:cond delay="0"/>
                                  </p:stCondLst>
                                  <p:childTnLst>
                                    <p:set>
                                      <p:cBhvr>
                                        <p:cTn id="43" dur="1" fill="hold">
                                          <p:stCondLst>
                                            <p:cond delay="0"/>
                                          </p:stCondLst>
                                        </p:cTn>
                                        <p:tgtEl>
                                          <p:spTgt spid="27"/>
                                        </p:tgtEl>
                                        <p:attrNameLst>
                                          <p:attrName>style.visibility</p:attrName>
                                        </p:attrNameLst>
                                      </p:cBhvr>
                                      <p:to>
                                        <p:strVal val="visible"/>
                                      </p:to>
                                    </p:set>
                                    <p:anim calcmode="lin" valueType="num">
                                      <p:cBhvr>
                                        <p:cTn id="44" dur="250" fill="hold"/>
                                        <p:tgtEl>
                                          <p:spTgt spid="27"/>
                                        </p:tgtEl>
                                        <p:attrNameLst>
                                          <p:attrName>ppt_w</p:attrName>
                                        </p:attrNameLst>
                                      </p:cBhvr>
                                      <p:tavLst>
                                        <p:tav tm="0">
                                          <p:val>
                                            <p:fltVal val="0"/>
                                          </p:val>
                                        </p:tav>
                                        <p:tav tm="100000">
                                          <p:val>
                                            <p:strVal val="#ppt_w"/>
                                          </p:val>
                                        </p:tav>
                                      </p:tavLst>
                                    </p:anim>
                                    <p:anim calcmode="lin" valueType="num">
                                      <p:cBhvr>
                                        <p:cTn id="45" dur="250" fill="hold"/>
                                        <p:tgtEl>
                                          <p:spTgt spid="27"/>
                                        </p:tgtEl>
                                        <p:attrNameLst>
                                          <p:attrName>ppt_h</p:attrName>
                                        </p:attrNameLst>
                                      </p:cBhvr>
                                      <p:tavLst>
                                        <p:tav tm="0">
                                          <p:val>
                                            <p:fltVal val="0"/>
                                          </p:val>
                                        </p:tav>
                                        <p:tav tm="100000">
                                          <p:val>
                                            <p:strVal val="#ppt_h"/>
                                          </p:val>
                                        </p:tav>
                                      </p:tavLst>
                                    </p:anim>
                                    <p:animEffect transition="in" filter="fade">
                                      <p:cBhvr>
                                        <p:cTn id="46" dur="250"/>
                                        <p:tgtEl>
                                          <p:spTgt spid="27"/>
                                        </p:tgtEl>
                                      </p:cBhvr>
                                    </p:animEffect>
                                  </p:childTnLst>
                                </p:cTn>
                              </p:par>
                            </p:childTnLst>
                          </p:cTn>
                        </p:par>
                        <p:par>
                          <p:cTn id="47" fill="hold" nodeType="afterGroup">
                            <p:stCondLst>
                              <p:cond delay="2000"/>
                            </p:stCondLst>
                            <p:childTnLst>
                              <p:par>
                                <p:cTn id="48" presetID="22" presetClass="entr" presetSubtype="1"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up)">
                                      <p:cBhvr>
                                        <p:cTn id="50" dur="250"/>
                                        <p:tgtEl>
                                          <p:spTgt spid="32"/>
                                        </p:tgtEl>
                                      </p:cBhvr>
                                    </p:animEffect>
                                  </p:childTnLst>
                                </p:cTn>
                              </p:par>
                            </p:childTnLst>
                          </p:cTn>
                        </p:par>
                        <p:par>
                          <p:cTn id="51" fill="hold" nodeType="afterGroup">
                            <p:stCondLst>
                              <p:cond delay="2250"/>
                            </p:stCondLst>
                            <p:childTnLst>
                              <p:par>
                                <p:cTn id="52" presetID="53" presetClass="entr" presetSubtype="16"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p:cTn id="54" dur="250" fill="hold"/>
                                        <p:tgtEl>
                                          <p:spTgt spid="33"/>
                                        </p:tgtEl>
                                        <p:attrNameLst>
                                          <p:attrName>ppt_w</p:attrName>
                                        </p:attrNameLst>
                                      </p:cBhvr>
                                      <p:tavLst>
                                        <p:tav tm="0">
                                          <p:val>
                                            <p:fltVal val="0"/>
                                          </p:val>
                                        </p:tav>
                                        <p:tav tm="100000">
                                          <p:val>
                                            <p:strVal val="#ppt_w"/>
                                          </p:val>
                                        </p:tav>
                                      </p:tavLst>
                                    </p:anim>
                                    <p:anim calcmode="lin" valueType="num">
                                      <p:cBhvr>
                                        <p:cTn id="55" dur="250" fill="hold"/>
                                        <p:tgtEl>
                                          <p:spTgt spid="33"/>
                                        </p:tgtEl>
                                        <p:attrNameLst>
                                          <p:attrName>ppt_h</p:attrName>
                                        </p:attrNameLst>
                                      </p:cBhvr>
                                      <p:tavLst>
                                        <p:tav tm="0">
                                          <p:val>
                                            <p:fltVal val="0"/>
                                          </p:val>
                                        </p:tav>
                                        <p:tav tm="100000">
                                          <p:val>
                                            <p:strVal val="#ppt_h"/>
                                          </p:val>
                                        </p:tav>
                                      </p:tavLst>
                                    </p:anim>
                                    <p:animEffect transition="in" filter="fade">
                                      <p:cBhvr>
                                        <p:cTn id="56" dur="250"/>
                                        <p:tgtEl>
                                          <p:spTgt spid="33"/>
                                        </p:tgtEl>
                                      </p:cBhvr>
                                    </p:animEffect>
                                  </p:childTnLst>
                                </p:cTn>
                              </p:par>
                            </p:childTnLst>
                          </p:cTn>
                        </p:par>
                        <p:par>
                          <p:cTn id="57" fill="hold" nodeType="afterGroup">
                            <p:stCondLst>
                              <p:cond delay="2500"/>
                            </p:stCondLst>
                            <p:childTnLst>
                              <p:par>
                                <p:cTn id="58" presetID="22" presetClass="entr" presetSubtype="1" fill="hold" grpId="0"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up)">
                                      <p:cBhvr>
                                        <p:cTn id="60" dur="500"/>
                                        <p:tgtEl>
                                          <p:spTgt spid="3"/>
                                        </p:tgtEl>
                                      </p:cBhvr>
                                    </p:animEffect>
                                  </p:childTnLst>
                                </p:cTn>
                              </p:par>
                            </p:childTnLst>
                          </p:cTn>
                        </p:par>
                        <p:par>
                          <p:cTn id="61" fill="hold">
                            <p:stCondLst>
                              <p:cond delay="3000"/>
                            </p:stCondLst>
                            <p:childTnLst>
                              <p:par>
                                <p:cTn id="62" presetID="22" presetClass="entr" presetSubtype="8" fill="hold" grpId="0" nodeType="afterEffect">
                                  <p:stCondLst>
                                    <p:cond delay="0"/>
                                  </p:stCondLst>
                                  <p:childTnLst>
                                    <p:set>
                                      <p:cBhvr>
                                        <p:cTn id="63" dur="1" fill="hold">
                                          <p:stCondLst>
                                            <p:cond delay="0"/>
                                          </p:stCondLst>
                                        </p:cTn>
                                        <p:tgtEl>
                                          <p:spTgt spid="2050"/>
                                        </p:tgtEl>
                                        <p:attrNameLst>
                                          <p:attrName>style.visibility</p:attrName>
                                        </p:attrNameLst>
                                      </p:cBhvr>
                                      <p:to>
                                        <p:strVal val="visible"/>
                                      </p:to>
                                    </p:set>
                                    <p:animEffect transition="in" filter="wipe(left)">
                                      <p:cBhvr>
                                        <p:cTn id="6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3" grpId="0" uiExpand="1"/>
      <p:bldP spid="27" grpId="0" animBg="1"/>
      <p:bldP spid="29"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21A8-56EE-4808-A923-CA66216521D2}"/>
              </a:ext>
            </a:extLst>
          </p:cNvPr>
          <p:cNvSpPr>
            <a:spLocks noGrp="1"/>
          </p:cNvSpPr>
          <p:nvPr>
            <p:ph type="title"/>
          </p:nvPr>
        </p:nvSpPr>
        <p:spPr/>
        <p:txBody>
          <a:bodyPr/>
          <a:lstStyle/>
          <a:p>
            <a:r>
              <a:rPr lang="en-NZ" dirty="0"/>
              <a:t>Different types of variable</a:t>
            </a:r>
          </a:p>
        </p:txBody>
      </p:sp>
      <p:sp>
        <p:nvSpPr>
          <p:cNvPr id="3" name="Content Placeholder 2">
            <a:extLst>
              <a:ext uri="{FF2B5EF4-FFF2-40B4-BE49-F238E27FC236}">
                <a16:creationId xmlns:a16="http://schemas.microsoft.com/office/drawing/2014/main" id="{8AA9D372-2EE8-4D51-AA58-6BF9BFF5D42A}"/>
              </a:ext>
            </a:extLst>
          </p:cNvPr>
          <p:cNvSpPr>
            <a:spLocks noGrp="1"/>
          </p:cNvSpPr>
          <p:nvPr>
            <p:ph idx="1"/>
          </p:nvPr>
        </p:nvSpPr>
        <p:spPr>
          <a:xfrm>
            <a:off x="3223260" y="1690688"/>
            <a:ext cx="5745480" cy="4351338"/>
          </a:xfrm>
        </p:spPr>
        <p:txBody>
          <a:bodyPr/>
          <a:lstStyle/>
          <a:p>
            <a:r>
              <a:rPr lang="en-NZ" dirty="0">
                <a:latin typeface="+mj-lt"/>
              </a:rPr>
              <a:t>Continuous (e.g. Age, IQ)</a:t>
            </a:r>
          </a:p>
          <a:p>
            <a:pPr lvl="1"/>
            <a:r>
              <a:rPr lang="en-NZ" dirty="0">
                <a:latin typeface="+mj-lt"/>
              </a:rPr>
              <a:t>Are two datapoints are different?</a:t>
            </a:r>
          </a:p>
          <a:p>
            <a:pPr lvl="1"/>
            <a:r>
              <a:rPr lang="en-NZ" dirty="0">
                <a:latin typeface="+mj-lt"/>
              </a:rPr>
              <a:t>Is one datapoint higher than another?</a:t>
            </a:r>
          </a:p>
          <a:p>
            <a:pPr lvl="1"/>
            <a:r>
              <a:rPr lang="en-NZ" dirty="0">
                <a:latin typeface="+mj-lt"/>
              </a:rPr>
              <a:t>How far apart two are datapoints?</a:t>
            </a:r>
          </a:p>
          <a:p>
            <a:r>
              <a:rPr lang="en-NZ" dirty="0">
                <a:latin typeface="+mj-lt"/>
              </a:rPr>
              <a:t>Ordinal (e.g. Qualification, Likert)</a:t>
            </a:r>
          </a:p>
          <a:p>
            <a:pPr lvl="1"/>
            <a:r>
              <a:rPr lang="en-NZ" dirty="0">
                <a:latin typeface="+mj-lt"/>
              </a:rPr>
              <a:t>Are two datapoints are different?</a:t>
            </a:r>
          </a:p>
          <a:p>
            <a:pPr lvl="1"/>
            <a:r>
              <a:rPr lang="en-NZ" dirty="0">
                <a:latin typeface="+mj-lt"/>
              </a:rPr>
              <a:t>Is one datapoint higher than another?</a:t>
            </a:r>
          </a:p>
          <a:p>
            <a:r>
              <a:rPr lang="en-NZ" dirty="0">
                <a:latin typeface="+mj-lt"/>
              </a:rPr>
              <a:t>Categorical (e.g. Sex, Ethnicity)</a:t>
            </a:r>
          </a:p>
          <a:p>
            <a:pPr lvl="1"/>
            <a:r>
              <a:rPr lang="en-NZ" dirty="0">
                <a:latin typeface="+mj-lt"/>
              </a:rPr>
              <a:t>Are two datapoints are different?</a:t>
            </a:r>
          </a:p>
        </p:txBody>
      </p:sp>
      <p:cxnSp>
        <p:nvCxnSpPr>
          <p:cNvPr id="4" name="Straight Connector 3">
            <a:extLst>
              <a:ext uri="{FF2B5EF4-FFF2-40B4-BE49-F238E27FC236}">
                <a16:creationId xmlns:a16="http://schemas.microsoft.com/office/drawing/2014/main" id="{0E676A06-E64F-4390-8FC5-9E9A45F6AA66}"/>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DBF6472-E6D6-4B4F-8FAE-990DF7305038}"/>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A2CAF14-B641-445A-B9A7-309E4DAD278A}"/>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66A3AA6D-8054-4383-9DBB-6E2474973787}"/>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961F389D-6791-44A4-A708-2946B85BD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7221120"/>
      </p:ext>
    </p:extLst>
  </p:cSld>
  <p:clrMapOvr>
    <a:masterClrMapping/>
  </p:clrMapOvr>
  <mc:AlternateContent xmlns:mc="http://schemas.openxmlformats.org/markup-compatibility/2006" xmlns:p14="http://schemas.microsoft.com/office/powerpoint/2010/main">
    <mc:Choice Requires="p14">
      <p:transition spd="slow" p14:dur="2000" advTm="135808"/>
    </mc:Choice>
    <mc:Fallback xmlns="">
      <p:transition spd="slow" advTm="13580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1C74-FDDD-4DF8-A7F9-FF878CA12413}"/>
              </a:ext>
            </a:extLst>
          </p:cNvPr>
          <p:cNvSpPr>
            <a:spLocks noGrp="1"/>
          </p:cNvSpPr>
          <p:nvPr>
            <p:ph type="title"/>
          </p:nvPr>
        </p:nvSpPr>
        <p:spPr/>
        <p:txBody>
          <a:bodyPr/>
          <a:lstStyle/>
          <a:p>
            <a:r>
              <a:rPr lang="en-NZ" dirty="0"/>
              <a:t>Is sex and weight associated with height ?</a:t>
            </a:r>
          </a:p>
        </p:txBody>
      </p:sp>
      <p:sp>
        <p:nvSpPr>
          <p:cNvPr id="4" name="Content Placeholder 2">
            <a:extLst>
              <a:ext uri="{FF2B5EF4-FFF2-40B4-BE49-F238E27FC236}">
                <a16:creationId xmlns:a16="http://schemas.microsoft.com/office/drawing/2014/main" id="{F22C8F28-0DC9-425B-A6F3-F3AEC9A6F014}"/>
              </a:ext>
            </a:extLst>
          </p:cNvPr>
          <p:cNvSpPr>
            <a:spLocks noGrp="1"/>
          </p:cNvSpPr>
          <p:nvPr>
            <p:ph idx="1"/>
          </p:nvPr>
        </p:nvSpPr>
        <p:spPr/>
        <p:txBody>
          <a:bodyPr>
            <a:normAutofit/>
          </a:bodyPr>
          <a:lstStyle/>
          <a:p>
            <a:r>
              <a:rPr lang="en-NZ" dirty="0">
                <a:latin typeface="+mj-lt"/>
              </a:rPr>
              <a:t>Data</a:t>
            </a:r>
          </a:p>
          <a:p>
            <a:pPr lvl="1"/>
            <a:r>
              <a:rPr lang="en-NZ" dirty="0">
                <a:solidFill>
                  <a:schemeClr val="bg2">
                    <a:lumMod val="75000"/>
                  </a:schemeClr>
                </a:solidFill>
                <a:latin typeface="+mj-lt"/>
              </a:rPr>
              <a:t>Synthetic sample of 200 adolescents at Otago</a:t>
            </a:r>
          </a:p>
          <a:p>
            <a:r>
              <a:rPr lang="en-NZ" dirty="0">
                <a:latin typeface="+mj-lt"/>
              </a:rPr>
              <a:t>Variables</a:t>
            </a:r>
          </a:p>
          <a:p>
            <a:pPr lvl="1"/>
            <a:r>
              <a:rPr lang="en-NZ" dirty="0">
                <a:solidFill>
                  <a:schemeClr val="bg2">
                    <a:lumMod val="75000"/>
                  </a:schemeClr>
                </a:solidFill>
                <a:latin typeface="+mj-lt"/>
              </a:rPr>
              <a:t>Height in centimetres</a:t>
            </a:r>
          </a:p>
          <a:p>
            <a:pPr lvl="1"/>
            <a:r>
              <a:rPr lang="en-NZ" dirty="0">
                <a:solidFill>
                  <a:schemeClr val="bg2">
                    <a:lumMod val="75000"/>
                  </a:schemeClr>
                </a:solidFill>
                <a:latin typeface="+mj-lt"/>
              </a:rPr>
              <a:t>Weight in kilograms</a:t>
            </a:r>
          </a:p>
          <a:p>
            <a:pPr lvl="1"/>
            <a:r>
              <a:rPr lang="en-NZ" dirty="0">
                <a:latin typeface="+mj-lt"/>
              </a:rPr>
              <a:t>Sex – male/female</a:t>
            </a:r>
          </a:p>
          <a:p>
            <a:r>
              <a:rPr lang="en-NZ" dirty="0">
                <a:latin typeface="+mj-lt"/>
              </a:rPr>
              <a:t>Questions</a:t>
            </a:r>
          </a:p>
          <a:p>
            <a:pPr lvl="1"/>
            <a:r>
              <a:rPr lang="en-NZ" dirty="0">
                <a:solidFill>
                  <a:schemeClr val="bg2">
                    <a:lumMod val="75000"/>
                  </a:schemeClr>
                </a:solidFill>
                <a:latin typeface="+mj-lt"/>
              </a:rPr>
              <a:t>Does height increase as weight increases ?</a:t>
            </a:r>
          </a:p>
          <a:p>
            <a:pPr lvl="1"/>
            <a:r>
              <a:rPr lang="en-NZ" dirty="0">
                <a:latin typeface="+mj-lt"/>
              </a:rPr>
              <a:t>Do males have different average heights to females ?</a:t>
            </a:r>
          </a:p>
        </p:txBody>
      </p:sp>
      <p:cxnSp>
        <p:nvCxnSpPr>
          <p:cNvPr id="5" name="Straight Connector 4">
            <a:extLst>
              <a:ext uri="{FF2B5EF4-FFF2-40B4-BE49-F238E27FC236}">
                <a16:creationId xmlns:a16="http://schemas.microsoft.com/office/drawing/2014/main" id="{65C441F3-CB66-4702-815B-D8C4B6180556}"/>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9290BC4-3624-4CF2-B3D5-08E051F25BA9}"/>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0FAE155-972D-4248-A449-90A3E060B9DB}"/>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8" name="Circle: Hollow 7">
            <a:extLst>
              <a:ext uri="{FF2B5EF4-FFF2-40B4-BE49-F238E27FC236}">
                <a16:creationId xmlns:a16="http://schemas.microsoft.com/office/drawing/2014/main" id="{A8355394-0097-4770-B5D2-0DE5CFE3A618}"/>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9" name="Picture 10">
            <a:extLst>
              <a:ext uri="{FF2B5EF4-FFF2-40B4-BE49-F238E27FC236}">
                <a16:creationId xmlns:a16="http://schemas.microsoft.com/office/drawing/2014/main" id="{7872ED0F-60AE-4A1E-BCA0-6764155FA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8942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0A9-C5ED-4C3E-882A-6C249C07EED4}"/>
              </a:ext>
            </a:extLst>
          </p:cNvPr>
          <p:cNvSpPr>
            <a:spLocks noGrp="1"/>
          </p:cNvSpPr>
          <p:nvPr>
            <p:ph type="title"/>
          </p:nvPr>
        </p:nvSpPr>
        <p:spPr>
          <a:xfrm>
            <a:off x="631135" y="391629"/>
            <a:ext cx="10929730" cy="1325563"/>
          </a:xfrm>
        </p:spPr>
        <p:txBody>
          <a:bodyPr/>
          <a:lstStyle/>
          <a:p>
            <a:r>
              <a:rPr lang="en-NZ" dirty="0"/>
              <a:t>Example: Continuous and categorical predictors</a:t>
            </a:r>
          </a:p>
        </p:txBody>
      </p:sp>
      <p:graphicFrame>
        <p:nvGraphicFramePr>
          <p:cNvPr id="5" name="Table 4">
            <a:extLst>
              <a:ext uri="{FF2B5EF4-FFF2-40B4-BE49-F238E27FC236}">
                <a16:creationId xmlns:a16="http://schemas.microsoft.com/office/drawing/2014/main" id="{859A10D3-5DC6-406A-B32F-2CF478C42E76}"/>
              </a:ext>
            </a:extLst>
          </p:cNvPr>
          <p:cNvGraphicFramePr>
            <a:graphicFrameLocks noGrp="1"/>
          </p:cNvGraphicFramePr>
          <p:nvPr>
            <p:extLst>
              <p:ext uri="{D42A27DB-BD31-4B8C-83A1-F6EECF244321}">
                <p14:modId xmlns:p14="http://schemas.microsoft.com/office/powerpoint/2010/main" val="3737660922"/>
              </p:ext>
            </p:extLst>
          </p:nvPr>
        </p:nvGraphicFramePr>
        <p:xfrm>
          <a:off x="6527931" y="3369246"/>
          <a:ext cx="5032934" cy="1505766"/>
        </p:xfrm>
        <a:graphic>
          <a:graphicData uri="http://schemas.openxmlformats.org/drawingml/2006/table">
            <a:tbl>
              <a:tblPr/>
              <a:tblGrid>
                <a:gridCol w="1443990">
                  <a:extLst>
                    <a:ext uri="{9D8B030D-6E8A-4147-A177-3AD203B41FA5}">
                      <a16:colId xmlns:a16="http://schemas.microsoft.com/office/drawing/2014/main" val="1104067554"/>
                    </a:ext>
                  </a:extLst>
                </a:gridCol>
                <a:gridCol w="897236">
                  <a:extLst>
                    <a:ext uri="{9D8B030D-6E8A-4147-A177-3AD203B41FA5}">
                      <a16:colId xmlns:a16="http://schemas.microsoft.com/office/drawing/2014/main" val="3003956432"/>
                    </a:ext>
                  </a:extLst>
                </a:gridCol>
                <a:gridCol w="897236">
                  <a:extLst>
                    <a:ext uri="{9D8B030D-6E8A-4147-A177-3AD203B41FA5}">
                      <a16:colId xmlns:a16="http://schemas.microsoft.com/office/drawing/2014/main" val="182214966"/>
                    </a:ext>
                  </a:extLst>
                </a:gridCol>
                <a:gridCol w="897236">
                  <a:extLst>
                    <a:ext uri="{9D8B030D-6E8A-4147-A177-3AD203B41FA5}">
                      <a16:colId xmlns:a16="http://schemas.microsoft.com/office/drawing/2014/main" val="2947173037"/>
                    </a:ext>
                  </a:extLst>
                </a:gridCol>
                <a:gridCol w="897236">
                  <a:extLst>
                    <a:ext uri="{9D8B030D-6E8A-4147-A177-3AD203B41FA5}">
                      <a16:colId xmlns:a16="http://schemas.microsoft.com/office/drawing/2014/main" val="206923472"/>
                    </a:ext>
                  </a:extLst>
                </a:gridCol>
              </a:tblGrid>
              <a:tr h="383178">
                <a:tc gridSpan="5">
                  <a:txBody>
                    <a:bodyPr/>
                    <a:lstStyle/>
                    <a:p>
                      <a:pPr algn="l" fontAlgn="b"/>
                      <a:r>
                        <a:rPr lang="en-US" sz="1600" b="0" i="0" u="none" strike="noStrike">
                          <a:solidFill>
                            <a:srgbClr val="000000"/>
                          </a:solidFill>
                          <a:effectLst/>
                          <a:latin typeface="Calibri Light" panose="020F0302020204030204" pitchFamily="34" charset="0"/>
                        </a:rPr>
                        <a:t>Summary of regression coefficients predicting height</a:t>
                      </a:r>
                    </a:p>
                  </a:txBody>
                  <a:tcPr marL="67184" marR="67184" marT="33592" marB="33592"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2549346541"/>
                  </a:ext>
                </a:extLst>
              </a:tr>
              <a:tr h="280647">
                <a:tc>
                  <a:txBody>
                    <a:bodyPr/>
                    <a:lstStyle/>
                    <a:p>
                      <a:pPr algn="l" fontAlgn="ctr"/>
                      <a:r>
                        <a:rPr lang="en-NZ" sz="1500" b="0" i="0" u="none" strike="noStrike">
                          <a:solidFill>
                            <a:srgbClr val="000000"/>
                          </a:solidFill>
                          <a:effectLst/>
                          <a:latin typeface="Calibri Light" panose="020F0302020204030204" pitchFamily="34" charset="0"/>
                        </a:rPr>
                        <a:t> </a:t>
                      </a:r>
                    </a:p>
                  </a:txBody>
                  <a:tcPr marL="14032" marR="14032" marT="14032"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Estimate</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dirty="0">
                          <a:solidFill>
                            <a:srgbClr val="000000"/>
                          </a:solidFill>
                          <a:effectLst/>
                          <a:latin typeface="Calibri Light" panose="020F0302020204030204" pitchFamily="34" charset="0"/>
                        </a:rPr>
                        <a:t>Std. Error</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t value</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Pr(&gt;|t|)</a:t>
                      </a:r>
                    </a:p>
                  </a:txBody>
                  <a:tcPr marL="14032" marR="14032" marT="14032"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656453"/>
                  </a:ext>
                </a:extLst>
              </a:tr>
              <a:tr h="280647">
                <a:tc>
                  <a:txBody>
                    <a:bodyPr/>
                    <a:lstStyle/>
                    <a:p>
                      <a:pPr algn="l" fontAlgn="ctr"/>
                      <a:r>
                        <a:rPr lang="en-NZ" sz="1500" b="0" i="0" u="none" strike="noStrike">
                          <a:solidFill>
                            <a:srgbClr val="000000"/>
                          </a:solidFill>
                          <a:effectLst/>
                          <a:latin typeface="Calibri Light" panose="020F0302020204030204" pitchFamily="34" charset="0"/>
                        </a:rPr>
                        <a:t>(Intercept)</a:t>
                      </a:r>
                    </a:p>
                  </a:txBody>
                  <a:tcPr marL="14032" marR="14032" marT="14032"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173.428</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1.973</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87.882</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1600" b="0" i="0" u="none" strike="noStrike">
                          <a:solidFill>
                            <a:srgbClr val="000000"/>
                          </a:solidFill>
                          <a:effectLst/>
                          <a:latin typeface="Calibri Light" panose="020F0302020204030204" pitchFamily="34" charset="0"/>
                        </a:rPr>
                        <a:t>p &lt; 0.001</a:t>
                      </a:r>
                    </a:p>
                  </a:txBody>
                  <a:tcPr marL="14032" marR="14032" marT="14032"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2744140"/>
                  </a:ext>
                </a:extLst>
              </a:tr>
              <a:tr h="280647">
                <a:tc>
                  <a:txBody>
                    <a:bodyPr/>
                    <a:lstStyle/>
                    <a:p>
                      <a:pPr algn="l" fontAlgn="ctr"/>
                      <a:r>
                        <a:rPr lang="en-NZ" sz="1500" b="0" i="0" u="none" strike="noStrike">
                          <a:solidFill>
                            <a:srgbClr val="000000"/>
                          </a:solidFill>
                          <a:effectLst/>
                          <a:latin typeface="Calibri Light" panose="020F0302020204030204" pitchFamily="34" charset="0"/>
                        </a:rPr>
                        <a:t>sexFemale</a:t>
                      </a:r>
                    </a:p>
                  </a:txBody>
                  <a:tcPr marL="14032" marR="14032" marT="14032" marB="0" anchor="ctr">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-11.450</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0.785</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-14.596</a:t>
                      </a:r>
                    </a:p>
                  </a:txBody>
                  <a:tcPr marL="14032" marR="14032" marT="14032" marB="0" anchor="b">
                    <a:lnL>
                      <a:noFill/>
                    </a:lnL>
                    <a:lnR>
                      <a:noFill/>
                    </a:lnR>
                    <a:lnT>
                      <a:noFill/>
                    </a:lnT>
                    <a:lnB>
                      <a:noFill/>
                    </a:lnB>
                  </a:tcPr>
                </a:tc>
                <a:tc>
                  <a:txBody>
                    <a:bodyPr/>
                    <a:lstStyle/>
                    <a:p>
                      <a:pPr algn="ctr" fontAlgn="b"/>
                      <a:r>
                        <a:rPr lang="en-NZ" sz="1600" b="0" i="0" u="none" strike="noStrike">
                          <a:solidFill>
                            <a:srgbClr val="000000"/>
                          </a:solidFill>
                          <a:effectLst/>
                          <a:latin typeface="Calibri Light" panose="020F0302020204030204" pitchFamily="34" charset="0"/>
                        </a:rPr>
                        <a:t>p &lt; 0.001</a:t>
                      </a:r>
                    </a:p>
                  </a:txBody>
                  <a:tcPr marL="14032" marR="14032" marT="14032" marB="0" anchor="b">
                    <a:lnL>
                      <a:noFill/>
                    </a:lnL>
                    <a:lnR>
                      <a:noFill/>
                    </a:lnR>
                    <a:lnT>
                      <a:noFill/>
                    </a:lnT>
                    <a:lnB>
                      <a:noFill/>
                    </a:lnB>
                  </a:tcPr>
                </a:tc>
                <a:extLst>
                  <a:ext uri="{0D108BD9-81ED-4DB2-BD59-A6C34878D82A}">
                    <a16:rowId xmlns:a16="http://schemas.microsoft.com/office/drawing/2014/main" val="1207023220"/>
                  </a:ext>
                </a:extLst>
              </a:tr>
              <a:tr h="280647">
                <a:tc>
                  <a:txBody>
                    <a:bodyPr/>
                    <a:lstStyle/>
                    <a:p>
                      <a:pPr algn="l" fontAlgn="ctr"/>
                      <a:r>
                        <a:rPr lang="en-NZ" sz="1500" b="0" i="0" u="none" strike="noStrike">
                          <a:solidFill>
                            <a:srgbClr val="000000"/>
                          </a:solidFill>
                          <a:effectLst/>
                          <a:latin typeface="Calibri Light" panose="020F0302020204030204" pitchFamily="34" charset="0"/>
                        </a:rPr>
                        <a:t>weight</a:t>
                      </a:r>
                    </a:p>
                  </a:txBody>
                  <a:tcPr marL="14032" marR="14032" marT="14032"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1600" b="0" i="0" u="none" strike="noStrike">
                          <a:solidFill>
                            <a:srgbClr val="000000"/>
                          </a:solidFill>
                          <a:effectLst/>
                          <a:latin typeface="Calibri Light" panose="020F0302020204030204" pitchFamily="34" charset="0"/>
                        </a:rPr>
                        <a:t>0.225</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0.027</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a:solidFill>
                            <a:srgbClr val="000000"/>
                          </a:solidFill>
                          <a:effectLst/>
                          <a:latin typeface="Calibri Light" panose="020F0302020204030204" pitchFamily="34" charset="0"/>
                        </a:rPr>
                        <a:t>8.391</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600" b="0" i="0" u="none" strike="noStrike" dirty="0">
                          <a:solidFill>
                            <a:srgbClr val="000000"/>
                          </a:solidFill>
                          <a:effectLst/>
                          <a:latin typeface="Calibri Light" panose="020F0302020204030204" pitchFamily="34" charset="0"/>
                        </a:rPr>
                        <a:t>p &lt; 0.001</a:t>
                      </a:r>
                    </a:p>
                  </a:txBody>
                  <a:tcPr marL="14032" marR="14032" marT="14032"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479936"/>
                  </a:ext>
                </a:extLst>
              </a:tr>
            </a:tbl>
          </a:graphicData>
        </a:graphic>
      </p:graphicFrame>
      <p:pic>
        <p:nvPicPr>
          <p:cNvPr id="7" name="Graphic 6">
            <a:extLst>
              <a:ext uri="{FF2B5EF4-FFF2-40B4-BE49-F238E27FC236}">
                <a16:creationId xmlns:a16="http://schemas.microsoft.com/office/drawing/2014/main" id="{756AE59B-332A-49C6-84C0-87D984C77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135" y="2285422"/>
            <a:ext cx="5896796" cy="3673414"/>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289F52B-B647-4858-826B-4DB666544F8D}"/>
                  </a:ext>
                </a:extLst>
              </p:cNvPr>
              <p:cNvSpPr/>
              <p:nvPr/>
            </p:nvSpPr>
            <p:spPr>
              <a:xfrm>
                <a:off x="3147602" y="1389057"/>
                <a:ext cx="5896796"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h𝑒𝑖𝑔h𝑡</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𝑠𝑒𝑥</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𝑤𝑒𝑖𝑔h𝑡</m:t>
                      </m:r>
                    </m:oMath>
                  </m:oMathPara>
                </a14:m>
                <a:endParaRPr lang="en-NZ" sz="4400" dirty="0">
                  <a:latin typeface="+mj-lt"/>
                </a:endParaRPr>
              </a:p>
            </p:txBody>
          </p:sp>
        </mc:Choice>
        <mc:Fallback xmlns="">
          <p:sp>
            <p:nvSpPr>
              <p:cNvPr id="8" name="Rectangle 7">
                <a:extLst>
                  <a:ext uri="{FF2B5EF4-FFF2-40B4-BE49-F238E27FC236}">
                    <a16:creationId xmlns:a16="http://schemas.microsoft.com/office/drawing/2014/main" id="{D289F52B-B647-4858-826B-4DB666544F8D}"/>
                  </a:ext>
                </a:extLst>
              </p:cNvPr>
              <p:cNvSpPr>
                <a:spLocks noRot="1" noChangeAspect="1" noMove="1" noResize="1" noEditPoints="1" noAdjustHandles="1" noChangeArrowheads="1" noChangeShapeType="1" noTextEdit="1"/>
              </p:cNvSpPr>
              <p:nvPr/>
            </p:nvSpPr>
            <p:spPr>
              <a:xfrm>
                <a:off x="3147602" y="1389057"/>
                <a:ext cx="5896796" cy="769441"/>
              </a:xfrm>
              <a:prstGeom prst="rect">
                <a:avLst/>
              </a:prstGeom>
              <a:blipFill>
                <a:blip r:embed="rId5"/>
                <a:stretch>
                  <a:fillRect/>
                </a:stretch>
              </a:blipFill>
            </p:spPr>
            <p:txBody>
              <a:bodyPr/>
              <a:lstStyle/>
              <a:p>
                <a:r>
                  <a:rPr lang="en-NZ">
                    <a:noFill/>
                  </a:rPr>
                  <a:t> </a:t>
                </a:r>
              </a:p>
            </p:txBody>
          </p:sp>
        </mc:Fallback>
      </mc:AlternateContent>
      <p:cxnSp>
        <p:nvCxnSpPr>
          <p:cNvPr id="6" name="Straight Connector 5">
            <a:extLst>
              <a:ext uri="{FF2B5EF4-FFF2-40B4-BE49-F238E27FC236}">
                <a16:creationId xmlns:a16="http://schemas.microsoft.com/office/drawing/2014/main" id="{3F7D922F-7045-4C78-AA8A-167A442D9A20}"/>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B45B00-9478-446F-88C7-5AA847BE80FA}"/>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69C3E0A-7F0F-4CFF-A96B-DA9152B07847}"/>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1" name="Circle: Hollow 10">
            <a:extLst>
              <a:ext uri="{FF2B5EF4-FFF2-40B4-BE49-F238E27FC236}">
                <a16:creationId xmlns:a16="http://schemas.microsoft.com/office/drawing/2014/main" id="{9F7FF9EA-BBEE-4B03-BBBD-D3A5F3AF250D}"/>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2" name="Picture 10">
            <a:extLst>
              <a:ext uri="{FF2B5EF4-FFF2-40B4-BE49-F238E27FC236}">
                <a16:creationId xmlns:a16="http://schemas.microsoft.com/office/drawing/2014/main" id="{222BF980-2CE9-4893-B2AC-FDDC8E6A6D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877335"/>
      </p:ext>
    </p:extLst>
  </p:cSld>
  <p:clrMapOvr>
    <a:masterClrMapping/>
  </p:clrMapOvr>
  <mc:AlternateContent xmlns:mc="http://schemas.openxmlformats.org/markup-compatibility/2006" xmlns:p14="http://schemas.microsoft.com/office/powerpoint/2010/main">
    <mc:Choice Requires="p14">
      <p:transition spd="slow" p14:dur="2000" advTm="111912"/>
    </mc:Choice>
    <mc:Fallback xmlns="">
      <p:transition spd="slow" advTm="1119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11FE-4A56-4A56-BBD5-697B4678DB73}"/>
              </a:ext>
            </a:extLst>
          </p:cNvPr>
          <p:cNvSpPr>
            <a:spLocks noGrp="1"/>
          </p:cNvSpPr>
          <p:nvPr>
            <p:ph type="title"/>
          </p:nvPr>
        </p:nvSpPr>
        <p:spPr/>
        <p:txBody>
          <a:bodyPr/>
          <a:lstStyle/>
          <a:p>
            <a:r>
              <a:rPr lang="en-NZ" dirty="0"/>
              <a:t>What if effects are not additive ?</a:t>
            </a:r>
          </a:p>
        </p:txBody>
      </p:sp>
      <p:sp>
        <p:nvSpPr>
          <p:cNvPr id="3" name="Content Placeholder 2">
            <a:extLst>
              <a:ext uri="{FF2B5EF4-FFF2-40B4-BE49-F238E27FC236}">
                <a16:creationId xmlns:a16="http://schemas.microsoft.com/office/drawing/2014/main" id="{A8156B66-E7AF-4A5E-BF14-00F85350161B}"/>
              </a:ext>
            </a:extLst>
          </p:cNvPr>
          <p:cNvSpPr>
            <a:spLocks noGrp="1"/>
          </p:cNvSpPr>
          <p:nvPr>
            <p:ph idx="1"/>
          </p:nvPr>
        </p:nvSpPr>
        <p:spPr/>
        <p:txBody>
          <a:bodyPr>
            <a:normAutofit lnSpcReduction="10000"/>
          </a:bodyPr>
          <a:lstStyle/>
          <a:p>
            <a:r>
              <a:rPr lang="en-NZ" dirty="0">
                <a:latin typeface="+mj-lt"/>
              </a:rPr>
              <a:t>We might expect variables to react with each other</a:t>
            </a:r>
          </a:p>
          <a:p>
            <a:r>
              <a:rPr lang="en-NZ" dirty="0">
                <a:latin typeface="+mj-lt"/>
              </a:rPr>
              <a:t>If one variable increases, it results in an even bigger increase in another variable</a:t>
            </a:r>
          </a:p>
          <a:p>
            <a:pPr lvl="1"/>
            <a:r>
              <a:rPr lang="en-NZ" dirty="0">
                <a:latin typeface="+mj-lt"/>
              </a:rPr>
              <a:t>If we assume exercise reduces stress, perhaps younger people see a bigger reduction in stress than older people.</a:t>
            </a:r>
          </a:p>
          <a:p>
            <a:pPr lvl="1"/>
            <a:r>
              <a:rPr lang="en-NZ" dirty="0">
                <a:latin typeface="+mj-lt"/>
              </a:rPr>
              <a:t>This is an example of continuous moderation</a:t>
            </a:r>
          </a:p>
          <a:p>
            <a:r>
              <a:rPr lang="en-NZ" dirty="0">
                <a:latin typeface="+mj-lt"/>
              </a:rPr>
              <a:t>Perhaps a variable influences an outcome for one group but not another</a:t>
            </a:r>
          </a:p>
          <a:p>
            <a:pPr lvl="1"/>
            <a:r>
              <a:rPr lang="en-NZ" dirty="0">
                <a:latin typeface="+mj-lt"/>
              </a:rPr>
              <a:t>Perhaps the relationship between height and weight is smaller for females relative to males</a:t>
            </a:r>
          </a:p>
          <a:p>
            <a:pPr lvl="1"/>
            <a:r>
              <a:rPr lang="en-NZ" dirty="0">
                <a:latin typeface="+mj-lt"/>
              </a:rPr>
              <a:t>This is an example of categorical moderation</a:t>
            </a:r>
          </a:p>
        </p:txBody>
      </p:sp>
      <p:cxnSp>
        <p:nvCxnSpPr>
          <p:cNvPr id="4" name="Straight Connector 3">
            <a:extLst>
              <a:ext uri="{FF2B5EF4-FFF2-40B4-BE49-F238E27FC236}">
                <a16:creationId xmlns:a16="http://schemas.microsoft.com/office/drawing/2014/main" id="{6F46A987-21DF-4A09-AA28-C82569791382}"/>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8162D8A-85B0-42CA-9E61-21190F1D7661}"/>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7A100C6-69FC-40B7-9360-8FFB56E265C3}"/>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ED5C5EF9-9355-41D3-8C7B-C575F6E26526}"/>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249CB3BB-FE8B-4581-94ED-52D6A1C0F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4608791"/>
      </p:ext>
    </p:extLst>
  </p:cSld>
  <p:clrMapOvr>
    <a:masterClrMapping/>
  </p:clrMapOvr>
  <mc:AlternateContent xmlns:mc="http://schemas.openxmlformats.org/markup-compatibility/2006" xmlns:p14="http://schemas.microsoft.com/office/powerpoint/2010/main">
    <mc:Choice Requires="p14">
      <p:transition spd="slow" p14:dur="2000" advTm="94896"/>
    </mc:Choice>
    <mc:Fallback xmlns="">
      <p:transition spd="slow" advTm="948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9D99-D28E-403F-A90F-76CB9FAE2106}"/>
              </a:ext>
            </a:extLst>
          </p:cNvPr>
          <p:cNvSpPr>
            <a:spLocks noGrp="1"/>
          </p:cNvSpPr>
          <p:nvPr>
            <p:ph type="title"/>
          </p:nvPr>
        </p:nvSpPr>
        <p:spPr/>
        <p:txBody>
          <a:bodyPr/>
          <a:lstStyle/>
          <a:p>
            <a:r>
              <a:rPr lang="en-NZ" dirty="0"/>
              <a:t>Does sex moderate the effect of age on stress</a:t>
            </a:r>
          </a:p>
        </p:txBody>
      </p:sp>
      <p:sp>
        <p:nvSpPr>
          <p:cNvPr id="5" name="Content Placeholder 2">
            <a:extLst>
              <a:ext uri="{FF2B5EF4-FFF2-40B4-BE49-F238E27FC236}">
                <a16:creationId xmlns:a16="http://schemas.microsoft.com/office/drawing/2014/main" id="{3CB2FB6F-2B79-4C02-86CB-35A91F757202}"/>
              </a:ext>
            </a:extLst>
          </p:cNvPr>
          <p:cNvSpPr>
            <a:spLocks noGrp="1"/>
          </p:cNvSpPr>
          <p:nvPr>
            <p:ph idx="1"/>
          </p:nvPr>
        </p:nvSpPr>
        <p:spPr>
          <a:xfrm>
            <a:off x="982980" y="1690688"/>
            <a:ext cx="10226040" cy="4658043"/>
          </a:xfrm>
        </p:spPr>
        <p:txBody>
          <a:bodyPr>
            <a:normAutofit/>
          </a:bodyPr>
          <a:lstStyle/>
          <a:p>
            <a:r>
              <a:rPr lang="en-NZ" dirty="0">
                <a:latin typeface="+mj-lt"/>
              </a:rPr>
              <a:t>Data</a:t>
            </a:r>
          </a:p>
          <a:p>
            <a:pPr lvl="1"/>
            <a:r>
              <a:rPr lang="en-NZ" dirty="0">
                <a:solidFill>
                  <a:schemeClr val="bg2">
                    <a:lumMod val="75000"/>
                  </a:schemeClr>
                </a:solidFill>
                <a:latin typeface="+mj-lt"/>
              </a:rPr>
              <a:t>New Zealand Health Survey</a:t>
            </a:r>
          </a:p>
          <a:p>
            <a:pPr lvl="1"/>
            <a:r>
              <a:rPr lang="en-NZ" dirty="0">
                <a:solidFill>
                  <a:schemeClr val="bg2">
                    <a:lumMod val="75000"/>
                  </a:schemeClr>
                </a:solidFill>
                <a:latin typeface="+mj-lt"/>
              </a:rPr>
              <a:t>10,000 nationally representative participants</a:t>
            </a:r>
          </a:p>
          <a:p>
            <a:r>
              <a:rPr lang="en-NZ" dirty="0">
                <a:latin typeface="+mj-lt"/>
              </a:rPr>
              <a:t>Variables</a:t>
            </a:r>
          </a:p>
          <a:p>
            <a:pPr lvl="1"/>
            <a:r>
              <a:rPr lang="en-NZ" dirty="0">
                <a:solidFill>
                  <a:schemeClr val="bg2">
                    <a:lumMod val="75000"/>
                  </a:schemeClr>
                </a:solidFill>
                <a:latin typeface="+mj-lt"/>
              </a:rPr>
              <a:t>Stress – Ten questions giving score between 10 and 50</a:t>
            </a:r>
          </a:p>
          <a:p>
            <a:pPr lvl="1"/>
            <a:r>
              <a:rPr lang="en-NZ" dirty="0">
                <a:solidFill>
                  <a:schemeClr val="bg2">
                    <a:lumMod val="75000"/>
                  </a:schemeClr>
                </a:solidFill>
                <a:latin typeface="+mj-lt"/>
              </a:rPr>
              <a:t>Age in years</a:t>
            </a:r>
          </a:p>
          <a:p>
            <a:pPr lvl="1"/>
            <a:r>
              <a:rPr lang="en-NZ" dirty="0">
                <a:latin typeface="+mj-lt"/>
              </a:rPr>
              <a:t>Sex – male/female</a:t>
            </a:r>
          </a:p>
          <a:p>
            <a:r>
              <a:rPr lang="en-NZ" dirty="0">
                <a:latin typeface="+mj-lt"/>
              </a:rPr>
              <a:t>Questions</a:t>
            </a:r>
          </a:p>
          <a:p>
            <a:pPr lvl="1"/>
            <a:r>
              <a:rPr lang="en-NZ" dirty="0">
                <a:solidFill>
                  <a:schemeClr val="bg2">
                    <a:lumMod val="75000"/>
                  </a:schemeClr>
                </a:solidFill>
                <a:latin typeface="+mj-lt"/>
              </a:rPr>
              <a:t>Does your level of stress change as you age ?</a:t>
            </a:r>
          </a:p>
          <a:p>
            <a:pPr lvl="1"/>
            <a:r>
              <a:rPr lang="en-NZ" dirty="0">
                <a:latin typeface="+mj-lt"/>
              </a:rPr>
              <a:t>Doe males have different levels of stress to females ?</a:t>
            </a:r>
          </a:p>
          <a:p>
            <a:pPr lvl="1"/>
            <a:r>
              <a:rPr lang="en-NZ" dirty="0">
                <a:latin typeface="+mj-lt"/>
              </a:rPr>
              <a:t>Do males have a smaller reduction in stress due to age, relative to females?</a:t>
            </a:r>
          </a:p>
        </p:txBody>
      </p:sp>
      <p:cxnSp>
        <p:nvCxnSpPr>
          <p:cNvPr id="4" name="Straight Connector 3">
            <a:extLst>
              <a:ext uri="{FF2B5EF4-FFF2-40B4-BE49-F238E27FC236}">
                <a16:creationId xmlns:a16="http://schemas.microsoft.com/office/drawing/2014/main" id="{B16D31B3-A484-4417-B797-B2DA964A2E2D}"/>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4A410E2-9355-4222-A795-640967A35524}"/>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7D2A066-B455-46DB-B53E-49B5B56B2751}"/>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8" name="Circle: Hollow 7">
            <a:extLst>
              <a:ext uri="{FF2B5EF4-FFF2-40B4-BE49-F238E27FC236}">
                <a16:creationId xmlns:a16="http://schemas.microsoft.com/office/drawing/2014/main" id="{CBB7AC7B-AB4A-4C38-A816-3FF006FEA6F9}"/>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9" name="Picture 10">
            <a:extLst>
              <a:ext uri="{FF2B5EF4-FFF2-40B4-BE49-F238E27FC236}">
                <a16:creationId xmlns:a16="http://schemas.microsoft.com/office/drawing/2014/main" id="{59E29C12-DFD5-4708-BE6C-7DF55BB7D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73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0237-5D9F-477F-9FF1-100707E3C827}"/>
              </a:ext>
            </a:extLst>
          </p:cNvPr>
          <p:cNvSpPr>
            <a:spLocks noGrp="1"/>
          </p:cNvSpPr>
          <p:nvPr>
            <p:ph type="title"/>
          </p:nvPr>
        </p:nvSpPr>
        <p:spPr>
          <a:xfrm>
            <a:off x="538369" y="365125"/>
            <a:ext cx="11115261" cy="1325563"/>
          </a:xfrm>
        </p:spPr>
        <p:txBody>
          <a:bodyPr/>
          <a:lstStyle/>
          <a:p>
            <a:r>
              <a:rPr lang="en-NZ" dirty="0"/>
              <a:t>Example: Continuous and categorical interaction </a:t>
            </a:r>
          </a:p>
        </p:txBody>
      </p:sp>
      <p:pic>
        <p:nvPicPr>
          <p:cNvPr id="5" name="Graphic 4">
            <a:extLst>
              <a:ext uri="{FF2B5EF4-FFF2-40B4-BE49-F238E27FC236}">
                <a16:creationId xmlns:a16="http://schemas.microsoft.com/office/drawing/2014/main" id="{A12D1A17-D6E5-4ECE-ABD5-47512572A0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369" y="3012353"/>
            <a:ext cx="4629979" cy="3480522"/>
          </a:xfrm>
          <a:prstGeom prst="rect">
            <a:avLst/>
          </a:prstGeom>
        </p:spPr>
      </p:pic>
      <p:graphicFrame>
        <p:nvGraphicFramePr>
          <p:cNvPr id="9" name="Table 8">
            <a:extLst>
              <a:ext uri="{FF2B5EF4-FFF2-40B4-BE49-F238E27FC236}">
                <a16:creationId xmlns:a16="http://schemas.microsoft.com/office/drawing/2014/main" id="{6CCD9AD3-B61B-4BA1-8FBC-BABD21758F9F}"/>
              </a:ext>
            </a:extLst>
          </p:cNvPr>
          <p:cNvGraphicFramePr>
            <a:graphicFrameLocks noGrp="1"/>
          </p:cNvGraphicFramePr>
          <p:nvPr>
            <p:extLst>
              <p:ext uri="{D42A27DB-BD31-4B8C-83A1-F6EECF244321}">
                <p14:modId xmlns:p14="http://schemas.microsoft.com/office/powerpoint/2010/main" val="2936281696"/>
              </p:ext>
            </p:extLst>
          </p:nvPr>
        </p:nvGraphicFramePr>
        <p:xfrm>
          <a:off x="5877201" y="3429000"/>
          <a:ext cx="5922339" cy="2094001"/>
        </p:xfrm>
        <a:graphic>
          <a:graphicData uri="http://schemas.openxmlformats.org/drawingml/2006/table">
            <a:tbl>
              <a:tblPr/>
              <a:tblGrid>
                <a:gridCol w="1699167">
                  <a:extLst>
                    <a:ext uri="{9D8B030D-6E8A-4147-A177-3AD203B41FA5}">
                      <a16:colId xmlns:a16="http://schemas.microsoft.com/office/drawing/2014/main" val="935508683"/>
                    </a:ext>
                  </a:extLst>
                </a:gridCol>
                <a:gridCol w="1055793">
                  <a:extLst>
                    <a:ext uri="{9D8B030D-6E8A-4147-A177-3AD203B41FA5}">
                      <a16:colId xmlns:a16="http://schemas.microsoft.com/office/drawing/2014/main" val="2555637054"/>
                    </a:ext>
                  </a:extLst>
                </a:gridCol>
                <a:gridCol w="1055793">
                  <a:extLst>
                    <a:ext uri="{9D8B030D-6E8A-4147-A177-3AD203B41FA5}">
                      <a16:colId xmlns:a16="http://schemas.microsoft.com/office/drawing/2014/main" val="1836931912"/>
                    </a:ext>
                  </a:extLst>
                </a:gridCol>
                <a:gridCol w="1055793">
                  <a:extLst>
                    <a:ext uri="{9D8B030D-6E8A-4147-A177-3AD203B41FA5}">
                      <a16:colId xmlns:a16="http://schemas.microsoft.com/office/drawing/2014/main" val="1417366242"/>
                    </a:ext>
                  </a:extLst>
                </a:gridCol>
                <a:gridCol w="1055793">
                  <a:extLst>
                    <a:ext uri="{9D8B030D-6E8A-4147-A177-3AD203B41FA5}">
                      <a16:colId xmlns:a16="http://schemas.microsoft.com/office/drawing/2014/main" val="3754334415"/>
                    </a:ext>
                  </a:extLst>
                </a:gridCol>
              </a:tblGrid>
              <a:tr h="556556">
                <a:tc gridSpan="5">
                  <a:txBody>
                    <a:bodyPr/>
                    <a:lstStyle/>
                    <a:p>
                      <a:pPr algn="l" fontAlgn="b"/>
                      <a:r>
                        <a:rPr lang="en-US" sz="1800" b="0" i="0" u="none" strike="noStrike" dirty="0">
                          <a:solidFill>
                            <a:srgbClr val="000000"/>
                          </a:solidFill>
                          <a:effectLst/>
                          <a:latin typeface="Calibri Light" panose="020F0302020204030204" pitchFamily="34" charset="0"/>
                        </a:rPr>
                        <a:t>Summary of regression coefficients predicting levels of stress</a:t>
                      </a:r>
                    </a:p>
                  </a:txBody>
                  <a:tcPr marL="147595" marR="147595" marT="73797" marB="73797"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2631199748"/>
                  </a:ext>
                </a:extLst>
              </a:tr>
              <a:tr h="307489">
                <a:tc>
                  <a:txBody>
                    <a:bodyPr/>
                    <a:lstStyle/>
                    <a:p>
                      <a:pPr algn="l" fontAlgn="b"/>
                      <a:endParaRPr lang="en-NZ" sz="1800" b="0" i="0" u="none" strike="noStrike" dirty="0">
                        <a:solidFill>
                          <a:srgbClr val="000000"/>
                        </a:solidFill>
                        <a:effectLst/>
                        <a:latin typeface="Calibri Light" panose="020F0302020204030204" pitchFamily="34" charset="0"/>
                      </a:endParaRP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Estimate</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Std. Error</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t value</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NZ" sz="1800" b="0" i="0" u="none" strike="noStrike" dirty="0" err="1">
                          <a:solidFill>
                            <a:srgbClr val="000000"/>
                          </a:solidFill>
                          <a:effectLst/>
                          <a:latin typeface="Calibri Light" panose="020F0302020204030204" pitchFamily="34" charset="0"/>
                        </a:rPr>
                        <a:t>Pr</a:t>
                      </a:r>
                      <a:r>
                        <a:rPr lang="en-NZ" sz="1800" b="0" i="0" u="none" strike="noStrike" dirty="0">
                          <a:solidFill>
                            <a:srgbClr val="000000"/>
                          </a:solidFill>
                          <a:effectLst/>
                          <a:latin typeface="Calibri Light" panose="020F0302020204030204" pitchFamily="34" charset="0"/>
                        </a:rPr>
                        <a:t>(&gt;|t|)</a:t>
                      </a:r>
                    </a:p>
                  </a:txBody>
                  <a:tcPr marL="15374" marR="15374" marT="15374"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5193927"/>
                  </a:ext>
                </a:extLst>
              </a:tr>
              <a:tr h="307489">
                <a:tc>
                  <a:txBody>
                    <a:bodyPr/>
                    <a:lstStyle/>
                    <a:p>
                      <a:pPr algn="l" fontAlgn="ctr"/>
                      <a:r>
                        <a:rPr lang="en-NZ" sz="1600" b="0" i="0" u="none" strike="noStrike" dirty="0">
                          <a:solidFill>
                            <a:srgbClr val="000000"/>
                          </a:solidFill>
                          <a:effectLst/>
                          <a:latin typeface="Calibri Light" panose="020F0302020204030204" pitchFamily="34" charset="0"/>
                        </a:rPr>
                        <a:t>(Intercept)</a:t>
                      </a:r>
                    </a:p>
                  </a:txBody>
                  <a:tcPr marL="15374" marR="15374" marT="15374" marB="0" anchor="ctr">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6.0079</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0.1657</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36.2523</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NZ" sz="1800" b="0" i="0" u="none" strike="noStrike" dirty="0">
                          <a:solidFill>
                            <a:srgbClr val="000000"/>
                          </a:solidFill>
                          <a:effectLst/>
                          <a:latin typeface="Calibri Light" panose="020F0302020204030204" pitchFamily="34" charset="0"/>
                        </a:rPr>
                        <a:t>p &lt; 0.001</a:t>
                      </a:r>
                    </a:p>
                  </a:txBody>
                  <a:tcPr marL="15374" marR="15374" marT="15374" marB="0" anchor="b">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26591"/>
                  </a:ext>
                </a:extLst>
              </a:tr>
              <a:tr h="307489">
                <a:tc>
                  <a:txBody>
                    <a:bodyPr/>
                    <a:lstStyle/>
                    <a:p>
                      <a:pPr algn="l" fontAlgn="ctr"/>
                      <a:r>
                        <a:rPr lang="en-NZ" sz="1600" b="0" i="0" u="none" strike="noStrike">
                          <a:solidFill>
                            <a:srgbClr val="000000"/>
                          </a:solidFill>
                          <a:effectLst/>
                          <a:latin typeface="Calibri Light" panose="020F0302020204030204" pitchFamily="34" charset="0"/>
                        </a:rPr>
                        <a:t>age</a:t>
                      </a:r>
                    </a:p>
                  </a:txBody>
                  <a:tcPr marL="15374" marR="15374" marT="15374" marB="0" anchor="ctr">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-0.040</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0.003</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-12.610</a:t>
                      </a:r>
                    </a:p>
                  </a:txBody>
                  <a:tcPr marL="15374" marR="15374" marT="15374" marB="0" anchor="b">
                    <a:lnL>
                      <a:noFill/>
                    </a:lnL>
                    <a:lnR>
                      <a:noFill/>
                    </a:lnR>
                    <a:lnT w="6350" cap="flat" cmpd="sng" algn="ctr">
                      <a:noFill/>
                      <a:prstDash val="solid"/>
                      <a:round/>
                      <a:headEnd type="none" w="med" len="med"/>
                      <a:tailEnd type="none" w="med" len="med"/>
                    </a:lnT>
                    <a:lnB>
                      <a:noFill/>
                    </a:lnB>
                  </a:tcPr>
                </a:tc>
                <a:tc>
                  <a:txBody>
                    <a:bodyPr/>
                    <a:lstStyle/>
                    <a:p>
                      <a:pPr algn="ctr" fontAlgn="b"/>
                      <a:r>
                        <a:rPr lang="en-NZ" sz="1800" b="0" i="0" u="none" strike="noStrike">
                          <a:solidFill>
                            <a:srgbClr val="000000"/>
                          </a:solidFill>
                          <a:effectLst/>
                          <a:latin typeface="Calibri Light" panose="020F0302020204030204" pitchFamily="34" charset="0"/>
                        </a:rPr>
                        <a:t>p &lt; 0.001</a:t>
                      </a:r>
                    </a:p>
                  </a:txBody>
                  <a:tcPr marL="15374" marR="15374" marT="15374" marB="0" anchor="b">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4099503387"/>
                  </a:ext>
                </a:extLst>
              </a:tr>
              <a:tr h="307489">
                <a:tc>
                  <a:txBody>
                    <a:bodyPr/>
                    <a:lstStyle/>
                    <a:p>
                      <a:pPr algn="l" fontAlgn="ctr"/>
                      <a:r>
                        <a:rPr lang="en-NZ" sz="1600" b="0" i="0" u="none" strike="noStrike">
                          <a:solidFill>
                            <a:srgbClr val="000000"/>
                          </a:solidFill>
                          <a:effectLst/>
                          <a:latin typeface="Calibri Light" panose="020F0302020204030204" pitchFamily="34" charset="0"/>
                        </a:rPr>
                        <a:t>sexM</a:t>
                      </a:r>
                    </a:p>
                  </a:txBody>
                  <a:tcPr marL="15374" marR="15374" marT="15374" marB="0" anchor="ctr">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-1.941</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0.253</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-7.681</a:t>
                      </a:r>
                    </a:p>
                  </a:txBody>
                  <a:tcPr marL="15374" marR="15374" marT="15374" marB="0" anchor="b">
                    <a:lnL>
                      <a:noFill/>
                    </a:lnL>
                    <a:lnR>
                      <a:noFill/>
                    </a:lnR>
                    <a:lnT>
                      <a:noFill/>
                    </a:lnT>
                    <a:lnB>
                      <a:noFill/>
                    </a:lnB>
                  </a:tcPr>
                </a:tc>
                <a:tc>
                  <a:txBody>
                    <a:bodyPr/>
                    <a:lstStyle/>
                    <a:p>
                      <a:pPr algn="ctr" fontAlgn="b"/>
                      <a:r>
                        <a:rPr lang="en-NZ" sz="1800" b="0" i="0" u="none" strike="noStrike">
                          <a:solidFill>
                            <a:srgbClr val="000000"/>
                          </a:solidFill>
                          <a:effectLst/>
                          <a:latin typeface="Calibri Light" panose="020F0302020204030204" pitchFamily="34" charset="0"/>
                        </a:rPr>
                        <a:t>p &lt; 0.001</a:t>
                      </a:r>
                    </a:p>
                  </a:txBody>
                  <a:tcPr marL="15374" marR="15374" marT="15374" marB="0" anchor="b">
                    <a:lnL>
                      <a:noFill/>
                    </a:lnL>
                    <a:lnR>
                      <a:noFill/>
                    </a:lnR>
                    <a:lnT>
                      <a:noFill/>
                    </a:lnT>
                    <a:lnB>
                      <a:noFill/>
                    </a:lnB>
                  </a:tcPr>
                </a:tc>
                <a:extLst>
                  <a:ext uri="{0D108BD9-81ED-4DB2-BD59-A6C34878D82A}">
                    <a16:rowId xmlns:a16="http://schemas.microsoft.com/office/drawing/2014/main" val="2693039225"/>
                  </a:ext>
                </a:extLst>
              </a:tr>
              <a:tr h="307489">
                <a:tc>
                  <a:txBody>
                    <a:bodyPr/>
                    <a:lstStyle/>
                    <a:p>
                      <a:pPr algn="l" fontAlgn="ctr"/>
                      <a:r>
                        <a:rPr lang="en-NZ" sz="1600" b="0" i="0" u="none" strike="noStrike">
                          <a:solidFill>
                            <a:srgbClr val="000000"/>
                          </a:solidFill>
                          <a:effectLst/>
                          <a:latin typeface="Calibri Light" panose="020F0302020204030204" pitchFamily="34" charset="0"/>
                        </a:rPr>
                        <a:t>age:sexM</a:t>
                      </a:r>
                    </a:p>
                  </a:txBody>
                  <a:tcPr marL="15374" marR="15374" marT="15374"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1800" b="0" i="0" u="none" strike="noStrike">
                          <a:solidFill>
                            <a:srgbClr val="000000"/>
                          </a:solidFill>
                          <a:effectLst/>
                          <a:latin typeface="Calibri Light" panose="020F0302020204030204" pitchFamily="34" charset="0"/>
                        </a:rPr>
                        <a:t>0.024</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0.005</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a:solidFill>
                            <a:srgbClr val="000000"/>
                          </a:solidFill>
                          <a:effectLst/>
                          <a:latin typeface="Calibri Light" panose="020F0302020204030204" pitchFamily="34" charset="0"/>
                        </a:rPr>
                        <a:t>4.941</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1800" b="0" i="0" u="none" strike="noStrike" dirty="0">
                          <a:solidFill>
                            <a:srgbClr val="000000"/>
                          </a:solidFill>
                          <a:effectLst/>
                          <a:latin typeface="Calibri Light" panose="020F0302020204030204" pitchFamily="34" charset="0"/>
                        </a:rPr>
                        <a:t>p &lt; 0.001</a:t>
                      </a:r>
                    </a:p>
                  </a:txBody>
                  <a:tcPr marL="15374" marR="15374" marT="1537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0926884"/>
                  </a:ext>
                </a:extLst>
              </a:tr>
            </a:tbl>
          </a:graphicData>
        </a:graphic>
      </p:graphicFrame>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A44093D-1651-472F-90F7-4EE034CB5BEA}"/>
                  </a:ext>
                </a:extLst>
              </p:cNvPr>
              <p:cNvSpPr/>
              <p:nvPr/>
            </p:nvSpPr>
            <p:spPr>
              <a:xfrm>
                <a:off x="3147602" y="1389057"/>
                <a:ext cx="5896796"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 ∗</m:t>
                      </m:r>
                      <m:r>
                        <a:rPr lang="en-NZ" sz="4400" b="0" i="1" smtClean="0">
                          <a:latin typeface="Cambria Math" panose="02040503050406030204" pitchFamily="18" charset="0"/>
                          <a:ea typeface="Cambria Math" panose="02040503050406030204" pitchFamily="18" charset="0"/>
                        </a:rPr>
                        <m:t>𝑠𝑒𝑥</m:t>
                      </m:r>
                    </m:oMath>
                  </m:oMathPara>
                </a14:m>
                <a:endParaRPr lang="en-NZ" sz="4400" dirty="0">
                  <a:latin typeface="+mj-lt"/>
                </a:endParaRPr>
              </a:p>
            </p:txBody>
          </p:sp>
        </mc:Choice>
        <mc:Fallback xmlns="">
          <p:sp>
            <p:nvSpPr>
              <p:cNvPr id="10" name="Rectangle 9">
                <a:extLst>
                  <a:ext uri="{FF2B5EF4-FFF2-40B4-BE49-F238E27FC236}">
                    <a16:creationId xmlns:a16="http://schemas.microsoft.com/office/drawing/2014/main" id="{BA44093D-1651-472F-90F7-4EE034CB5BEA}"/>
                  </a:ext>
                </a:extLst>
              </p:cNvPr>
              <p:cNvSpPr>
                <a:spLocks noRot="1" noChangeAspect="1" noMove="1" noResize="1" noEditPoints="1" noAdjustHandles="1" noChangeArrowheads="1" noChangeShapeType="1" noTextEdit="1"/>
              </p:cNvSpPr>
              <p:nvPr/>
            </p:nvSpPr>
            <p:spPr>
              <a:xfrm>
                <a:off x="3147602" y="1389057"/>
                <a:ext cx="5896796" cy="769441"/>
              </a:xfrm>
              <a:prstGeom prst="rect">
                <a:avLst/>
              </a:prstGeom>
              <a:blipFill>
                <a:blip r:embed="rId5"/>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9BBD4D4-5F14-4DE3-B6CE-674587B194F6}"/>
                  </a:ext>
                </a:extLst>
              </p:cNvPr>
              <p:cNvSpPr/>
              <p:nvPr/>
            </p:nvSpPr>
            <p:spPr>
              <a:xfrm>
                <a:off x="538369" y="2158498"/>
                <a:ext cx="11261171"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 </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0</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1</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2</m:t>
                      </m:r>
                      <m:r>
                        <a:rPr lang="en-NZ" sz="4400" b="0" i="1" smtClean="0">
                          <a:latin typeface="Cambria Math" panose="02040503050406030204" pitchFamily="18" charset="0"/>
                          <a:ea typeface="Cambria Math" panose="02040503050406030204" pitchFamily="18" charset="0"/>
                        </a:rPr>
                        <m:t>𝑠𝑒𝑥</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3</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𝑠𝑒𝑥</m:t>
                      </m:r>
                    </m:oMath>
                  </m:oMathPara>
                </a14:m>
                <a:endParaRPr lang="en-NZ" sz="4400" dirty="0">
                  <a:latin typeface="+mj-lt"/>
                </a:endParaRPr>
              </a:p>
            </p:txBody>
          </p:sp>
        </mc:Choice>
        <mc:Fallback xmlns="">
          <p:sp>
            <p:nvSpPr>
              <p:cNvPr id="11" name="Rectangle 10">
                <a:extLst>
                  <a:ext uri="{FF2B5EF4-FFF2-40B4-BE49-F238E27FC236}">
                    <a16:creationId xmlns:a16="http://schemas.microsoft.com/office/drawing/2014/main" id="{79BBD4D4-5F14-4DE3-B6CE-674587B194F6}"/>
                  </a:ext>
                </a:extLst>
              </p:cNvPr>
              <p:cNvSpPr>
                <a:spLocks noRot="1" noChangeAspect="1" noMove="1" noResize="1" noEditPoints="1" noAdjustHandles="1" noChangeArrowheads="1" noChangeShapeType="1" noTextEdit="1"/>
              </p:cNvSpPr>
              <p:nvPr/>
            </p:nvSpPr>
            <p:spPr>
              <a:xfrm>
                <a:off x="538369" y="2158498"/>
                <a:ext cx="11261171" cy="769441"/>
              </a:xfrm>
              <a:prstGeom prst="rect">
                <a:avLst/>
              </a:prstGeom>
              <a:blipFill>
                <a:blip r:embed="rId6"/>
                <a:stretch>
                  <a:fillRect/>
                </a:stretch>
              </a:blipFill>
            </p:spPr>
            <p:txBody>
              <a:bodyPr/>
              <a:lstStyle/>
              <a:p>
                <a:r>
                  <a:rPr lang="en-NZ">
                    <a:noFill/>
                  </a:rPr>
                  <a:t> </a:t>
                </a:r>
              </a:p>
            </p:txBody>
          </p:sp>
        </mc:Fallback>
      </mc:AlternateContent>
      <p:cxnSp>
        <p:nvCxnSpPr>
          <p:cNvPr id="7" name="Straight Connector 6">
            <a:extLst>
              <a:ext uri="{FF2B5EF4-FFF2-40B4-BE49-F238E27FC236}">
                <a16:creationId xmlns:a16="http://schemas.microsoft.com/office/drawing/2014/main" id="{FE4CF751-1D76-46D7-8F5D-AF4003BFFCD2}"/>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409150C-2898-41EF-B260-FFBBC57117A3}"/>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472DC14-23E2-4592-A897-7C1684FD927F}"/>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3" name="Circle: Hollow 12">
            <a:extLst>
              <a:ext uri="{FF2B5EF4-FFF2-40B4-BE49-F238E27FC236}">
                <a16:creationId xmlns:a16="http://schemas.microsoft.com/office/drawing/2014/main" id="{5B2FE1EF-4411-4A4F-903D-06C34057972A}"/>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4" name="Picture 10">
            <a:extLst>
              <a:ext uri="{FF2B5EF4-FFF2-40B4-BE49-F238E27FC236}">
                <a16:creationId xmlns:a16="http://schemas.microsoft.com/office/drawing/2014/main" id="{44CE9335-DC11-46FB-871C-A4B95AB8CC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2073028"/>
      </p:ext>
    </p:extLst>
  </p:cSld>
  <p:clrMapOvr>
    <a:masterClrMapping/>
  </p:clrMapOvr>
  <mc:AlternateContent xmlns:mc="http://schemas.openxmlformats.org/markup-compatibility/2006" xmlns:p14="http://schemas.microsoft.com/office/powerpoint/2010/main">
    <mc:Choice Requires="p14">
      <p:transition spd="slow" p14:dur="2000" advTm="99976"/>
    </mc:Choice>
    <mc:Fallback xmlns="">
      <p:transition spd="slow" advTm="9997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A193-2190-494B-899C-13EA170A0D72}"/>
              </a:ext>
            </a:extLst>
          </p:cNvPr>
          <p:cNvSpPr>
            <a:spLocks noGrp="1"/>
          </p:cNvSpPr>
          <p:nvPr>
            <p:ph type="title"/>
          </p:nvPr>
        </p:nvSpPr>
        <p:spPr/>
        <p:txBody>
          <a:bodyPr/>
          <a:lstStyle/>
          <a:p>
            <a:r>
              <a:rPr lang="en-NZ" dirty="0"/>
              <a:t>Example study: Background</a:t>
            </a:r>
          </a:p>
        </p:txBody>
      </p:sp>
      <p:sp>
        <p:nvSpPr>
          <p:cNvPr id="3" name="Content Placeholder 2">
            <a:extLst>
              <a:ext uri="{FF2B5EF4-FFF2-40B4-BE49-F238E27FC236}">
                <a16:creationId xmlns:a16="http://schemas.microsoft.com/office/drawing/2014/main" id="{2770B509-69F2-42AC-B24E-081F803F33FD}"/>
              </a:ext>
            </a:extLst>
          </p:cNvPr>
          <p:cNvSpPr>
            <a:spLocks noGrp="1"/>
          </p:cNvSpPr>
          <p:nvPr>
            <p:ph idx="1"/>
          </p:nvPr>
        </p:nvSpPr>
        <p:spPr/>
        <p:txBody>
          <a:bodyPr/>
          <a:lstStyle/>
          <a:p>
            <a:r>
              <a:rPr lang="en-NZ" dirty="0">
                <a:latin typeface="+mj-lt"/>
              </a:rPr>
              <a:t>There has been growing concern that movies associating mental illness with violence can contribute to increased levels of prejudice.</a:t>
            </a:r>
          </a:p>
          <a:p>
            <a:r>
              <a:rPr lang="en-NZ" dirty="0">
                <a:latin typeface="+mj-lt"/>
              </a:rPr>
              <a:t>We also suspect that empathetic people are less likely to show prejudice and could also be less susceptible to prejudice induced by a movie.</a:t>
            </a:r>
          </a:p>
          <a:p>
            <a:r>
              <a:rPr lang="en-NZ" dirty="0">
                <a:latin typeface="+mj-lt"/>
              </a:rPr>
              <a:t>We tested hypotheses by getting 100 people to watch </a:t>
            </a:r>
            <a:r>
              <a:rPr lang="en-NZ" i="1" dirty="0" err="1">
                <a:latin typeface="+mj-lt"/>
              </a:rPr>
              <a:t>Terminator:Dark</a:t>
            </a:r>
            <a:r>
              <a:rPr lang="en-NZ" i="1" dirty="0">
                <a:latin typeface="+mj-lt"/>
              </a:rPr>
              <a:t> Fate </a:t>
            </a:r>
            <a:r>
              <a:rPr lang="en-NZ" dirty="0">
                <a:latin typeface="+mj-lt"/>
              </a:rPr>
              <a:t>and 100 people to watch </a:t>
            </a:r>
            <a:r>
              <a:rPr lang="en-NZ" i="1" dirty="0">
                <a:latin typeface="+mj-lt"/>
              </a:rPr>
              <a:t>Joker</a:t>
            </a:r>
          </a:p>
          <a:p>
            <a:r>
              <a:rPr lang="en-NZ" dirty="0">
                <a:latin typeface="+mj-lt"/>
              </a:rPr>
              <a:t>Collected demographics before the movie</a:t>
            </a:r>
          </a:p>
          <a:p>
            <a:r>
              <a:rPr lang="en-NZ" dirty="0">
                <a:latin typeface="+mj-lt"/>
              </a:rPr>
              <a:t>Measured prejudice and empathy directly after the movie</a:t>
            </a:r>
          </a:p>
        </p:txBody>
      </p:sp>
      <p:cxnSp>
        <p:nvCxnSpPr>
          <p:cNvPr id="4" name="Straight Connector 3">
            <a:extLst>
              <a:ext uri="{FF2B5EF4-FFF2-40B4-BE49-F238E27FC236}">
                <a16:creationId xmlns:a16="http://schemas.microsoft.com/office/drawing/2014/main" id="{D7191E3C-7408-4BEB-AD43-1F8940460510}"/>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114A174-5ED8-4BBB-8C4B-6134F6A2EFF4}"/>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C439DFE-C933-4DE8-9F99-C3AA7C26783B}"/>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42AA130C-C0FE-4E0E-BB70-366555599C5D}"/>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6F0A25C4-2DDF-4791-8283-B953AE0D7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345482"/>
      </p:ext>
    </p:extLst>
  </p:cSld>
  <p:clrMapOvr>
    <a:masterClrMapping/>
  </p:clrMapOvr>
  <mc:AlternateContent xmlns:mc="http://schemas.openxmlformats.org/markup-compatibility/2006" xmlns:p14="http://schemas.microsoft.com/office/powerpoint/2010/main">
    <mc:Choice Requires="p14">
      <p:transition spd="slow" p14:dur="2000" advTm="181976"/>
    </mc:Choice>
    <mc:Fallback xmlns="">
      <p:transition spd="slow" advTm="18197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32EF-B5A3-4A8D-B534-A25683B4BEBC}"/>
              </a:ext>
            </a:extLst>
          </p:cNvPr>
          <p:cNvSpPr>
            <a:spLocks noGrp="1"/>
          </p:cNvSpPr>
          <p:nvPr>
            <p:ph type="title"/>
          </p:nvPr>
        </p:nvSpPr>
        <p:spPr/>
        <p:txBody>
          <a:bodyPr/>
          <a:lstStyle/>
          <a:p>
            <a:r>
              <a:rPr lang="en-NZ" dirty="0"/>
              <a:t>Example study: Design</a:t>
            </a:r>
          </a:p>
        </p:txBody>
      </p:sp>
      <p:sp>
        <p:nvSpPr>
          <p:cNvPr id="3" name="Content Placeholder 2">
            <a:extLst>
              <a:ext uri="{FF2B5EF4-FFF2-40B4-BE49-F238E27FC236}">
                <a16:creationId xmlns:a16="http://schemas.microsoft.com/office/drawing/2014/main" id="{4BE092B4-A2AF-45E5-8FE8-B9632F42A0AF}"/>
              </a:ext>
            </a:extLst>
          </p:cNvPr>
          <p:cNvSpPr>
            <a:spLocks noGrp="1"/>
          </p:cNvSpPr>
          <p:nvPr>
            <p:ph idx="1"/>
          </p:nvPr>
        </p:nvSpPr>
        <p:spPr>
          <a:xfrm>
            <a:off x="838200" y="1690688"/>
            <a:ext cx="10515600" cy="4351338"/>
          </a:xfrm>
        </p:spPr>
        <p:txBody>
          <a:bodyPr/>
          <a:lstStyle/>
          <a:p>
            <a:r>
              <a:rPr lang="en-NZ" dirty="0">
                <a:latin typeface="+mj-lt"/>
              </a:rPr>
              <a:t>Joker increases prejudice</a:t>
            </a:r>
          </a:p>
          <a:p>
            <a:pPr lvl="1"/>
            <a:r>
              <a:rPr lang="en-NZ" dirty="0">
                <a:latin typeface="+mj-lt"/>
              </a:rPr>
              <a:t>Prejudice is the outcome</a:t>
            </a:r>
          </a:p>
          <a:p>
            <a:pPr lvl="1"/>
            <a:r>
              <a:rPr lang="en-NZ" dirty="0">
                <a:latin typeface="+mj-lt"/>
              </a:rPr>
              <a:t>Movie is a main effect</a:t>
            </a:r>
          </a:p>
          <a:p>
            <a:r>
              <a:rPr lang="en-NZ" dirty="0">
                <a:latin typeface="+mj-lt"/>
              </a:rPr>
              <a:t>Empathetic people have lower prejudice</a:t>
            </a:r>
          </a:p>
          <a:p>
            <a:pPr lvl="1"/>
            <a:r>
              <a:rPr lang="en-NZ" dirty="0">
                <a:latin typeface="+mj-lt"/>
              </a:rPr>
              <a:t>Empathy is a main effect</a:t>
            </a:r>
          </a:p>
          <a:p>
            <a:r>
              <a:rPr lang="en-NZ" dirty="0">
                <a:latin typeface="+mj-lt"/>
              </a:rPr>
              <a:t>Empathetic people are less likely to show prejudice after Joker</a:t>
            </a:r>
          </a:p>
          <a:p>
            <a:pPr lvl="1"/>
            <a:r>
              <a:rPr lang="en-NZ" dirty="0">
                <a:latin typeface="+mj-lt"/>
              </a:rPr>
              <a:t>Empathy moderates the effect of Joker, i.e., a movie-empathy interaction</a:t>
            </a:r>
          </a:p>
          <a:p>
            <a:r>
              <a:rPr lang="en-NZ" dirty="0">
                <a:latin typeface="+mj-lt"/>
              </a:rPr>
              <a:t>We didn’t counterbalance age and sex, so must control for it</a:t>
            </a:r>
          </a:p>
          <a:p>
            <a:pPr lvl="1"/>
            <a:r>
              <a:rPr lang="en-NZ" dirty="0">
                <a:latin typeface="+mj-lt"/>
              </a:rPr>
              <a:t>Age and sex are main effects</a:t>
            </a:r>
          </a:p>
          <a:p>
            <a:endParaRPr lang="en-NZ" dirty="0">
              <a:latin typeface="+mj-lt"/>
            </a:endParaRPr>
          </a:p>
        </p:txBody>
      </p:sp>
      <p:cxnSp>
        <p:nvCxnSpPr>
          <p:cNvPr id="4" name="Straight Connector 3">
            <a:extLst>
              <a:ext uri="{FF2B5EF4-FFF2-40B4-BE49-F238E27FC236}">
                <a16:creationId xmlns:a16="http://schemas.microsoft.com/office/drawing/2014/main" id="{43BAA6DD-0A93-43DB-A7E6-5C7707513F43}"/>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7BD00D9-6823-46C9-87FA-C3CA39ECA6C4}"/>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C18EAC9-A9A6-4ABC-A8D6-C3CEA3586DD7}"/>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7E70A7B3-E47C-4CAE-81AB-A678C915CA5F}"/>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EBD9FA1E-CBA6-4F6D-9945-499D13DCC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792201"/>
      </p:ext>
    </p:extLst>
  </p:cSld>
  <p:clrMapOvr>
    <a:masterClrMapping/>
  </p:clrMapOvr>
  <mc:AlternateContent xmlns:mc="http://schemas.openxmlformats.org/markup-compatibility/2006" xmlns:p14="http://schemas.microsoft.com/office/powerpoint/2010/main">
    <mc:Choice Requires="p14">
      <p:transition spd="slow" p14:dur="2000" advTm="58743"/>
    </mc:Choice>
    <mc:Fallback xmlns="">
      <p:transition spd="slow" advTm="5874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0010-D44E-46C1-AF00-123959E941FD}"/>
              </a:ext>
            </a:extLst>
          </p:cNvPr>
          <p:cNvSpPr>
            <a:spLocks noGrp="1"/>
          </p:cNvSpPr>
          <p:nvPr>
            <p:ph type="title"/>
          </p:nvPr>
        </p:nvSpPr>
        <p:spPr/>
        <p:txBody>
          <a:bodyPr/>
          <a:lstStyle/>
          <a:p>
            <a:r>
              <a:rPr lang="en-NZ" dirty="0"/>
              <a:t>Example study: 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E22F75-C91B-4AF6-9686-696FE4A9C3FC}"/>
                  </a:ext>
                </a:extLst>
              </p:cNvPr>
              <p:cNvSpPr txBox="1"/>
              <p:nvPr/>
            </p:nvSpPr>
            <p:spPr>
              <a:xfrm>
                <a:off x="1430720" y="3429000"/>
                <a:ext cx="9330559"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3600" b="0" i="1" smtClean="0">
                          <a:latin typeface="Cambria Math" panose="02040503050406030204" pitchFamily="18" charset="0"/>
                        </a:rPr>
                        <m:t>𝑝𝑟𝑒𝑗𝑢𝑑𝑖𝑐𝑒</m:t>
                      </m:r>
                      <m:r>
                        <a:rPr lang="en-NZ" sz="3600" b="0" i="1" smtClean="0">
                          <a:latin typeface="Cambria Math" panose="02040503050406030204" pitchFamily="18" charset="0"/>
                        </a:rPr>
                        <m:t>=</m:t>
                      </m:r>
                      <m:r>
                        <a:rPr lang="en-NZ" sz="3600" b="0" i="1" smtClean="0">
                          <a:latin typeface="Cambria Math" panose="02040503050406030204" pitchFamily="18" charset="0"/>
                        </a:rPr>
                        <m:t>𝑚𝑜𝑣𝑖𝑒</m:t>
                      </m:r>
                      <m:r>
                        <a:rPr lang="en-NZ" sz="3600" b="0" i="1" smtClean="0">
                          <a:latin typeface="Cambria Math" panose="02040503050406030204" pitchFamily="18" charset="0"/>
                        </a:rPr>
                        <m:t> ∗</m:t>
                      </m:r>
                      <m:r>
                        <a:rPr lang="en-NZ" sz="3600" b="0" i="1" smtClean="0">
                          <a:latin typeface="Cambria Math" panose="02040503050406030204" pitchFamily="18" charset="0"/>
                        </a:rPr>
                        <m:t>𝑒𝑚𝑝𝑎𝑡h𝑦</m:t>
                      </m:r>
                      <m:r>
                        <a:rPr lang="en-NZ" sz="3600" b="0" i="1" smtClean="0">
                          <a:latin typeface="Cambria Math" panose="02040503050406030204" pitchFamily="18" charset="0"/>
                        </a:rPr>
                        <m:t>+</m:t>
                      </m:r>
                      <m:r>
                        <a:rPr lang="en-NZ" sz="3600" b="0" i="1" smtClean="0">
                          <a:latin typeface="Cambria Math" panose="02040503050406030204" pitchFamily="18" charset="0"/>
                        </a:rPr>
                        <m:t>𝑎𝑔𝑒</m:t>
                      </m:r>
                      <m:r>
                        <a:rPr lang="en-NZ" sz="3600" b="0" i="1" smtClean="0">
                          <a:latin typeface="Cambria Math" panose="02040503050406030204" pitchFamily="18" charset="0"/>
                        </a:rPr>
                        <m:t>+</m:t>
                      </m:r>
                      <m:r>
                        <a:rPr lang="en-NZ" sz="3600" b="0" i="1" smtClean="0">
                          <a:latin typeface="Cambria Math" panose="02040503050406030204" pitchFamily="18" charset="0"/>
                        </a:rPr>
                        <m:t>𝑠𝑒𝑥</m:t>
                      </m:r>
                      <m:r>
                        <a:rPr lang="en-NZ" sz="3600" b="0" i="1" smtClean="0">
                          <a:latin typeface="Cambria Math" panose="02040503050406030204" pitchFamily="18" charset="0"/>
                        </a:rPr>
                        <m:t> </m:t>
                      </m:r>
                    </m:oMath>
                  </m:oMathPara>
                </a14:m>
                <a:endParaRPr lang="en-NZ" sz="3600" dirty="0"/>
              </a:p>
            </p:txBody>
          </p:sp>
        </mc:Choice>
        <mc:Fallback xmlns="">
          <p:sp>
            <p:nvSpPr>
              <p:cNvPr id="4" name="TextBox 3">
                <a:extLst>
                  <a:ext uri="{FF2B5EF4-FFF2-40B4-BE49-F238E27FC236}">
                    <a16:creationId xmlns:a16="http://schemas.microsoft.com/office/drawing/2014/main" id="{73E22F75-C91B-4AF6-9686-696FE4A9C3FC}"/>
                  </a:ext>
                </a:extLst>
              </p:cNvPr>
              <p:cNvSpPr txBox="1">
                <a:spLocks noRot="1" noChangeAspect="1" noMove="1" noResize="1" noEditPoints="1" noAdjustHandles="1" noChangeArrowheads="1" noChangeShapeType="1" noTextEdit="1"/>
              </p:cNvSpPr>
              <p:nvPr/>
            </p:nvSpPr>
            <p:spPr>
              <a:xfrm>
                <a:off x="1430720" y="3429000"/>
                <a:ext cx="9330559" cy="553998"/>
              </a:xfrm>
              <a:prstGeom prst="rect">
                <a:avLst/>
              </a:prstGeom>
              <a:blipFill>
                <a:blip r:embed="rId2"/>
                <a:stretch>
                  <a:fillRect/>
                </a:stretch>
              </a:blipFill>
            </p:spPr>
            <p:txBody>
              <a:bodyPr/>
              <a:lstStyle/>
              <a:p>
                <a:r>
                  <a:rPr lang="en-NZ">
                    <a:noFill/>
                  </a:rPr>
                  <a:t> </a:t>
                </a:r>
              </a:p>
            </p:txBody>
          </p:sp>
        </mc:Fallback>
      </mc:AlternateContent>
      <p:sp>
        <p:nvSpPr>
          <p:cNvPr id="6" name="TextBox 5">
            <a:extLst>
              <a:ext uri="{FF2B5EF4-FFF2-40B4-BE49-F238E27FC236}">
                <a16:creationId xmlns:a16="http://schemas.microsoft.com/office/drawing/2014/main" id="{08EA9EAF-4045-43BA-B9A8-A79C70BC1F6B}"/>
              </a:ext>
            </a:extLst>
          </p:cNvPr>
          <p:cNvSpPr txBox="1"/>
          <p:nvPr/>
        </p:nvSpPr>
        <p:spPr>
          <a:xfrm>
            <a:off x="1692166" y="5044966"/>
            <a:ext cx="4193627" cy="369332"/>
          </a:xfrm>
          <a:prstGeom prst="rect">
            <a:avLst/>
          </a:prstGeom>
          <a:noFill/>
        </p:spPr>
        <p:txBody>
          <a:bodyPr wrap="square" rtlCol="0">
            <a:spAutoFit/>
          </a:bodyPr>
          <a:lstStyle/>
          <a:p>
            <a:r>
              <a:rPr lang="en-NZ" dirty="0"/>
              <a:t>Is Joker associated with higher prejudice?</a:t>
            </a:r>
          </a:p>
        </p:txBody>
      </p:sp>
      <p:sp>
        <p:nvSpPr>
          <p:cNvPr id="7" name="TextBox 6">
            <a:extLst>
              <a:ext uri="{FF2B5EF4-FFF2-40B4-BE49-F238E27FC236}">
                <a16:creationId xmlns:a16="http://schemas.microsoft.com/office/drawing/2014/main" id="{9357404D-0501-42C4-B2F8-18D496330181}"/>
              </a:ext>
            </a:extLst>
          </p:cNvPr>
          <p:cNvSpPr txBox="1"/>
          <p:nvPr/>
        </p:nvSpPr>
        <p:spPr>
          <a:xfrm>
            <a:off x="6306207" y="5044966"/>
            <a:ext cx="4455072" cy="369332"/>
          </a:xfrm>
          <a:prstGeom prst="rect">
            <a:avLst/>
          </a:prstGeom>
          <a:noFill/>
        </p:spPr>
        <p:txBody>
          <a:bodyPr wrap="square" rtlCol="0">
            <a:spAutoFit/>
          </a:bodyPr>
          <a:lstStyle/>
          <a:p>
            <a:r>
              <a:rPr lang="en-NZ" dirty="0"/>
              <a:t>Do empathetic people have lower prejudice?</a:t>
            </a:r>
          </a:p>
        </p:txBody>
      </p:sp>
      <p:sp>
        <p:nvSpPr>
          <p:cNvPr id="8" name="TextBox 7">
            <a:extLst>
              <a:ext uri="{FF2B5EF4-FFF2-40B4-BE49-F238E27FC236}">
                <a16:creationId xmlns:a16="http://schemas.microsoft.com/office/drawing/2014/main" id="{B95450E7-F2B2-4579-B8D3-0E4C6AB49500}"/>
              </a:ext>
            </a:extLst>
          </p:cNvPr>
          <p:cNvSpPr txBox="1"/>
          <p:nvPr/>
        </p:nvSpPr>
        <p:spPr>
          <a:xfrm>
            <a:off x="3675992" y="2344018"/>
            <a:ext cx="4419601" cy="369332"/>
          </a:xfrm>
          <a:prstGeom prst="rect">
            <a:avLst/>
          </a:prstGeom>
          <a:noFill/>
        </p:spPr>
        <p:txBody>
          <a:bodyPr wrap="square" rtlCol="0">
            <a:spAutoFit/>
          </a:bodyPr>
          <a:lstStyle/>
          <a:p>
            <a:r>
              <a:rPr lang="en-NZ" dirty="0"/>
              <a:t>Does empathy moderate the effect of Joker</a:t>
            </a:r>
          </a:p>
        </p:txBody>
      </p:sp>
      <p:cxnSp>
        <p:nvCxnSpPr>
          <p:cNvPr id="10" name="Straight Arrow Connector 9">
            <a:extLst>
              <a:ext uri="{FF2B5EF4-FFF2-40B4-BE49-F238E27FC236}">
                <a16:creationId xmlns:a16="http://schemas.microsoft.com/office/drawing/2014/main" id="{2B1B0552-45A7-4939-B82B-0363C82A0985}"/>
              </a:ext>
            </a:extLst>
          </p:cNvPr>
          <p:cNvCxnSpPr>
            <a:stCxn id="8" idx="2"/>
          </p:cNvCxnSpPr>
          <p:nvPr/>
        </p:nvCxnSpPr>
        <p:spPr>
          <a:xfrm flipH="1">
            <a:off x="4960883" y="2713350"/>
            <a:ext cx="924910" cy="715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7148B18-0259-47B9-87DD-B1B445D567AD}"/>
              </a:ext>
            </a:extLst>
          </p:cNvPr>
          <p:cNvCxnSpPr>
            <a:cxnSpLocks/>
            <a:stCxn id="8" idx="2"/>
          </p:cNvCxnSpPr>
          <p:nvPr/>
        </p:nvCxnSpPr>
        <p:spPr>
          <a:xfrm>
            <a:off x="5885793" y="2713350"/>
            <a:ext cx="924910" cy="715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C1BFA4-C60A-4D9F-88C9-91D213D15250}"/>
              </a:ext>
            </a:extLst>
          </p:cNvPr>
          <p:cNvCxnSpPr>
            <a:cxnSpLocks/>
            <a:stCxn id="6" idx="0"/>
          </p:cNvCxnSpPr>
          <p:nvPr/>
        </p:nvCxnSpPr>
        <p:spPr>
          <a:xfrm flipV="1">
            <a:off x="3788980" y="3982998"/>
            <a:ext cx="1171903" cy="10619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C42D48D-F42B-4B81-B82B-E63A799B390C}"/>
              </a:ext>
            </a:extLst>
          </p:cNvPr>
          <p:cNvCxnSpPr>
            <a:cxnSpLocks/>
            <a:stCxn id="7" idx="0"/>
          </p:cNvCxnSpPr>
          <p:nvPr/>
        </p:nvCxnSpPr>
        <p:spPr>
          <a:xfrm flipH="1" flipV="1">
            <a:off x="6936828" y="3980636"/>
            <a:ext cx="1596915" cy="10643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A93E0C-6A01-453A-964C-A9F0FD33EC91}"/>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F9AAC7-9F75-422C-8B64-204A05C23238}"/>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3DF94BB-3508-4B61-9B45-4AC0C2A75CF5}"/>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6" name="Circle: Hollow 15">
            <a:extLst>
              <a:ext uri="{FF2B5EF4-FFF2-40B4-BE49-F238E27FC236}">
                <a16:creationId xmlns:a16="http://schemas.microsoft.com/office/drawing/2014/main" id="{BCEC4B9E-EED3-4F02-9393-FBC46A7E9171}"/>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8" name="Picture 10">
            <a:extLst>
              <a:ext uri="{FF2B5EF4-FFF2-40B4-BE49-F238E27FC236}">
                <a16:creationId xmlns:a16="http://schemas.microsoft.com/office/drawing/2014/main" id="{65010EB6-C45E-4F03-8662-468B700CC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068732"/>
      </p:ext>
    </p:extLst>
  </p:cSld>
  <p:clrMapOvr>
    <a:masterClrMapping/>
  </p:clrMapOvr>
  <mc:AlternateContent xmlns:mc="http://schemas.openxmlformats.org/markup-compatibility/2006" xmlns:p14="http://schemas.microsoft.com/office/powerpoint/2010/main">
    <mc:Choice Requires="p14">
      <p:transition spd="slow" p14:dur="2000" advTm="28079"/>
    </mc:Choice>
    <mc:Fallback xmlns="">
      <p:transition spd="slow" advTm="2807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6E2BD8-0094-4798-A7DE-7453182401C5}"/>
              </a:ext>
            </a:extLst>
          </p:cNvPr>
          <p:cNvPicPr>
            <a:picLocks noChangeAspect="1"/>
          </p:cNvPicPr>
          <p:nvPr/>
        </p:nvPicPr>
        <p:blipFill>
          <a:blip r:embed="rId2"/>
          <a:stretch>
            <a:fillRect/>
          </a:stretch>
        </p:blipFill>
        <p:spPr>
          <a:xfrm>
            <a:off x="441434" y="903891"/>
            <a:ext cx="5810250" cy="5543550"/>
          </a:xfrm>
          <a:prstGeom prst="rect">
            <a:avLst/>
          </a:prstGeom>
        </p:spPr>
      </p:pic>
      <p:sp>
        <p:nvSpPr>
          <p:cNvPr id="3" name="Title 1">
            <a:extLst>
              <a:ext uri="{FF2B5EF4-FFF2-40B4-BE49-F238E27FC236}">
                <a16:creationId xmlns:a16="http://schemas.microsoft.com/office/drawing/2014/main" id="{888D97A7-92C8-4947-86C0-DA5885FA6F95}"/>
              </a:ext>
            </a:extLst>
          </p:cNvPr>
          <p:cNvSpPr txBox="1">
            <a:spLocks/>
          </p:cNvSpPr>
          <p:nvPr/>
        </p:nvSpPr>
        <p:spPr>
          <a:xfrm>
            <a:off x="441434" y="2"/>
            <a:ext cx="11750566" cy="89337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Example: Interpreting results</a:t>
            </a:r>
          </a:p>
        </p:txBody>
      </p:sp>
      <p:sp>
        <p:nvSpPr>
          <p:cNvPr id="4" name="Content Placeholder 2">
            <a:extLst>
              <a:ext uri="{FF2B5EF4-FFF2-40B4-BE49-F238E27FC236}">
                <a16:creationId xmlns:a16="http://schemas.microsoft.com/office/drawing/2014/main" id="{4B303FB5-19E6-4F92-8916-C3FE69708745}"/>
              </a:ext>
            </a:extLst>
          </p:cNvPr>
          <p:cNvSpPr txBox="1">
            <a:spLocks/>
          </p:cNvSpPr>
          <p:nvPr/>
        </p:nvSpPr>
        <p:spPr>
          <a:xfrm>
            <a:off x="6316717" y="3899339"/>
            <a:ext cx="5433849" cy="214870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sz="2400" dirty="0">
                <a:latin typeface="+mj-lt"/>
              </a:rPr>
              <a:t>Is movie associated with prejudice ?</a:t>
            </a:r>
          </a:p>
          <a:p>
            <a:pPr marL="0" indent="0">
              <a:buNone/>
            </a:pPr>
            <a:endParaRPr lang="en-NZ" sz="2400" dirty="0">
              <a:latin typeface="+mj-lt"/>
            </a:endParaRPr>
          </a:p>
          <a:p>
            <a:pPr marL="0" indent="0">
              <a:buNone/>
            </a:pPr>
            <a:r>
              <a:rPr lang="en-NZ" sz="2400" dirty="0">
                <a:latin typeface="+mj-lt"/>
              </a:rPr>
              <a:t>Is empathy associated with prejudice ?</a:t>
            </a:r>
          </a:p>
          <a:p>
            <a:pPr marL="0" indent="0">
              <a:buNone/>
            </a:pPr>
            <a:r>
              <a:rPr lang="en-NZ" sz="2400" dirty="0">
                <a:latin typeface="+mj-lt"/>
              </a:rPr>
              <a:t>Do empathetic people show less prejudice after watching a movie relative to less empathetic people ?</a:t>
            </a:r>
          </a:p>
          <a:p>
            <a:endParaRPr lang="en-NZ" sz="2400" dirty="0">
              <a:latin typeface="+mj-lt"/>
            </a:endParaRPr>
          </a:p>
        </p:txBody>
      </p:sp>
      <p:cxnSp>
        <p:nvCxnSpPr>
          <p:cNvPr id="6" name="Straight Arrow Connector 5">
            <a:extLst>
              <a:ext uri="{FF2B5EF4-FFF2-40B4-BE49-F238E27FC236}">
                <a16:creationId xmlns:a16="http://schemas.microsoft.com/office/drawing/2014/main" id="{82B46371-04B0-43C6-B347-8EDA6385C6D4}"/>
              </a:ext>
            </a:extLst>
          </p:cNvPr>
          <p:cNvCxnSpPr/>
          <p:nvPr/>
        </p:nvCxnSpPr>
        <p:spPr>
          <a:xfrm flipH="1">
            <a:off x="3951890" y="4067503"/>
            <a:ext cx="2364827" cy="325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78C75A-DDDA-46FD-A954-B03BE50DCC47}"/>
              </a:ext>
            </a:extLst>
          </p:cNvPr>
          <p:cNvCxnSpPr>
            <a:cxnSpLocks/>
            <a:stCxn id="4" idx="1"/>
          </p:cNvCxnSpPr>
          <p:nvPr/>
        </p:nvCxnSpPr>
        <p:spPr>
          <a:xfrm flipH="1">
            <a:off x="3886859" y="4973693"/>
            <a:ext cx="2429858" cy="60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D4CC1B1-50D2-484B-943E-BA2FD245896E}"/>
              </a:ext>
            </a:extLst>
          </p:cNvPr>
          <p:cNvCxnSpPr>
            <a:cxnSpLocks/>
          </p:cNvCxnSpPr>
          <p:nvPr/>
        </p:nvCxnSpPr>
        <p:spPr>
          <a:xfrm flipH="1">
            <a:off x="3886860" y="5423831"/>
            <a:ext cx="2429857" cy="60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2EAC27D-C448-4BA9-A987-669F001ACC04}"/>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3EE41B0-3D31-4124-9570-E4D7212C2058}"/>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EFA8C8-7381-449F-8927-07EB7C3782B3}"/>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3" name="Circle: Hollow 12">
            <a:extLst>
              <a:ext uri="{FF2B5EF4-FFF2-40B4-BE49-F238E27FC236}">
                <a16:creationId xmlns:a16="http://schemas.microsoft.com/office/drawing/2014/main" id="{3F0B258A-1A7D-47BE-A6D7-35BF1ED32C6B}"/>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4" name="Picture 10">
            <a:extLst>
              <a:ext uri="{FF2B5EF4-FFF2-40B4-BE49-F238E27FC236}">
                <a16:creationId xmlns:a16="http://schemas.microsoft.com/office/drawing/2014/main" id="{43C8978A-7678-4B2E-850F-612EF282C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439637"/>
      </p:ext>
    </p:extLst>
  </p:cSld>
  <p:clrMapOvr>
    <a:masterClrMapping/>
  </p:clrMapOvr>
  <mc:AlternateContent xmlns:mc="http://schemas.openxmlformats.org/markup-compatibility/2006" xmlns:p14="http://schemas.microsoft.com/office/powerpoint/2010/main">
    <mc:Choice Requires="p14">
      <p:transition spd="slow" p14:dur="2000" advTm="145009"/>
    </mc:Choice>
    <mc:Fallback xmlns="">
      <p:transition spd="slow" advTm="1450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4733E-CF6B-4D0A-BABD-1A3499B72A26}"/>
              </a:ext>
            </a:extLst>
          </p:cNvPr>
          <p:cNvSpPr>
            <a:spLocks noGrp="1"/>
          </p:cNvSpPr>
          <p:nvPr>
            <p:ph type="title"/>
          </p:nvPr>
        </p:nvSpPr>
        <p:spPr>
          <a:xfrm>
            <a:off x="903287" y="365125"/>
            <a:ext cx="10515600" cy="703263"/>
          </a:xfrm>
        </p:spPr>
        <p:txBody>
          <a:bodyPr/>
          <a:lstStyle/>
          <a:p>
            <a:r>
              <a:rPr lang="en-NZ" dirty="0"/>
              <a:t>What is multiple regression ?</a:t>
            </a:r>
          </a:p>
        </p:txBody>
      </p:sp>
      <p:sp>
        <p:nvSpPr>
          <p:cNvPr id="3" name="Content Placeholder 2">
            <a:extLst>
              <a:ext uri="{FF2B5EF4-FFF2-40B4-BE49-F238E27FC236}">
                <a16:creationId xmlns:a16="http://schemas.microsoft.com/office/drawing/2014/main" id="{64FBAFBD-92AF-4FC8-9B7D-942AEAB16612}"/>
              </a:ext>
            </a:extLst>
          </p:cNvPr>
          <p:cNvSpPr>
            <a:spLocks noGrp="1"/>
          </p:cNvSpPr>
          <p:nvPr>
            <p:ph idx="1"/>
          </p:nvPr>
        </p:nvSpPr>
        <p:spPr>
          <a:xfrm>
            <a:off x="838200" y="2887510"/>
            <a:ext cx="10515600" cy="2147285"/>
          </a:xfrm>
        </p:spPr>
        <p:txBody>
          <a:bodyPr>
            <a:normAutofit/>
          </a:bodyPr>
          <a:lstStyle/>
          <a:p>
            <a:r>
              <a:rPr lang="en-NZ" dirty="0"/>
              <a:t>Uses two or more variables to understand the variance in a single outcome.</a:t>
            </a:r>
          </a:p>
          <a:p>
            <a:r>
              <a:rPr lang="en-NZ" dirty="0"/>
              <a:t>The variables used to understand variance are independent variables</a:t>
            </a:r>
          </a:p>
          <a:p>
            <a:r>
              <a:rPr lang="en-NZ" dirty="0"/>
              <a:t>The outcome is a dependent variable.</a:t>
            </a:r>
          </a:p>
        </p:txBody>
      </p:sp>
      <p:cxnSp>
        <p:nvCxnSpPr>
          <p:cNvPr id="8" name="Straight Connector 7">
            <a:extLst>
              <a:ext uri="{FF2B5EF4-FFF2-40B4-BE49-F238E27FC236}">
                <a16:creationId xmlns:a16="http://schemas.microsoft.com/office/drawing/2014/main" id="{D671451D-8AE3-4AD3-8937-D2DA75120A77}"/>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F95CE6-64B9-4AB0-8F2F-2222B0FBA175}"/>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FFC1CC4-1AAC-41C0-86B2-7C0223A52B94}"/>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1" name="Circle: Hollow 10">
            <a:extLst>
              <a:ext uri="{FF2B5EF4-FFF2-40B4-BE49-F238E27FC236}">
                <a16:creationId xmlns:a16="http://schemas.microsoft.com/office/drawing/2014/main" id="{110DF954-DE6E-4FEC-948A-49C5B9C6F700}"/>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2" name="Picture 10">
            <a:extLst>
              <a:ext uri="{FF2B5EF4-FFF2-40B4-BE49-F238E27FC236}">
                <a16:creationId xmlns:a16="http://schemas.microsoft.com/office/drawing/2014/main" id="{9FC4DAEB-4E26-44D9-99CF-30931BADB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889791"/>
      </p:ext>
    </p:extLst>
  </p:cSld>
  <p:clrMapOvr>
    <a:masterClrMapping/>
  </p:clrMapOvr>
  <mc:AlternateContent xmlns:mc="http://schemas.openxmlformats.org/markup-compatibility/2006" xmlns:p14="http://schemas.microsoft.com/office/powerpoint/2010/main">
    <mc:Choice Requires="p14">
      <p:transition spd="slow" p14:dur="2000" advTm="60855"/>
    </mc:Choice>
    <mc:Fallback xmlns="">
      <p:transition spd="slow" advTm="6085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BE7FB-B303-48C6-B4AA-910869FC26B3}"/>
              </a:ext>
            </a:extLst>
          </p:cNvPr>
          <p:cNvSpPr txBox="1">
            <a:spLocks/>
          </p:cNvSpPr>
          <p:nvPr/>
        </p:nvSpPr>
        <p:spPr>
          <a:xfrm>
            <a:off x="1208689" y="2167758"/>
            <a:ext cx="9774621" cy="25224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latin typeface="+mj-lt"/>
              </a:rPr>
              <a:t>Prejudice of participants who watched Joker was 0.55 SD higher than participants who watched Terminator: Dark Fate, p &lt; 0.001.</a:t>
            </a:r>
          </a:p>
          <a:p>
            <a:r>
              <a:rPr lang="en-NZ" dirty="0">
                <a:latin typeface="+mj-lt"/>
              </a:rPr>
              <a:t>A 1 SD increase in a participants level of empathy was associated with a 0.32 SD decrease in their level of prejudice, p &lt; 0.001.</a:t>
            </a:r>
          </a:p>
          <a:p>
            <a:r>
              <a:rPr lang="en-NZ" dirty="0">
                <a:latin typeface="+mj-lt"/>
              </a:rPr>
              <a:t>Empathy did not moderate the increase in prejudice associated with Joker, p = 0.558.</a:t>
            </a:r>
          </a:p>
          <a:p>
            <a:endParaRPr lang="en-NZ" dirty="0">
              <a:latin typeface="+mj-lt"/>
            </a:endParaRPr>
          </a:p>
          <a:p>
            <a:endParaRPr lang="en-NZ" dirty="0">
              <a:latin typeface="+mj-lt"/>
            </a:endParaRPr>
          </a:p>
        </p:txBody>
      </p:sp>
      <p:sp>
        <p:nvSpPr>
          <p:cNvPr id="4" name="Title 1">
            <a:extLst>
              <a:ext uri="{FF2B5EF4-FFF2-40B4-BE49-F238E27FC236}">
                <a16:creationId xmlns:a16="http://schemas.microsoft.com/office/drawing/2014/main" id="{E0D25F86-D37C-4115-8CE8-F6ECC6C629FF}"/>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Example: Conclusions</a:t>
            </a:r>
          </a:p>
        </p:txBody>
      </p:sp>
      <p:cxnSp>
        <p:nvCxnSpPr>
          <p:cNvPr id="5" name="Straight Connector 4">
            <a:extLst>
              <a:ext uri="{FF2B5EF4-FFF2-40B4-BE49-F238E27FC236}">
                <a16:creationId xmlns:a16="http://schemas.microsoft.com/office/drawing/2014/main" id="{746D5AFF-6705-4D04-A19A-B36699533950}"/>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9BFC321-ABCB-450F-8B5B-EAE7746DD3C8}"/>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FFE61DD-5C2D-404C-BBF6-1280CBC918AD}"/>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8" name="Circle: Hollow 7">
            <a:extLst>
              <a:ext uri="{FF2B5EF4-FFF2-40B4-BE49-F238E27FC236}">
                <a16:creationId xmlns:a16="http://schemas.microsoft.com/office/drawing/2014/main" id="{A7907111-1987-406F-BABE-10EC052EE833}"/>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9" name="Picture 10">
            <a:extLst>
              <a:ext uri="{FF2B5EF4-FFF2-40B4-BE49-F238E27FC236}">
                <a16:creationId xmlns:a16="http://schemas.microsoft.com/office/drawing/2014/main" id="{847BF39F-4E2E-4E5E-B8D8-5F4DCA11CF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545423"/>
      </p:ext>
    </p:extLst>
  </p:cSld>
  <p:clrMapOvr>
    <a:masterClrMapping/>
  </p:clrMapOvr>
  <mc:AlternateContent xmlns:mc="http://schemas.openxmlformats.org/markup-compatibility/2006" xmlns:p14="http://schemas.microsoft.com/office/powerpoint/2010/main">
    <mc:Choice Requires="p14">
      <p:transition spd="slow" p14:dur="2000" advTm="79992"/>
    </mc:Choice>
    <mc:Fallback xmlns="">
      <p:transition spd="slow" advTm="7999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3D47-D852-420F-8DE4-3DC621AF1F10}"/>
              </a:ext>
            </a:extLst>
          </p:cNvPr>
          <p:cNvSpPr>
            <a:spLocks noGrp="1"/>
          </p:cNvSpPr>
          <p:nvPr>
            <p:ph type="title"/>
          </p:nvPr>
        </p:nvSpPr>
        <p:spPr/>
        <p:txBody>
          <a:bodyPr/>
          <a:lstStyle/>
          <a:p>
            <a:r>
              <a:rPr lang="en-NZ" dirty="0"/>
              <a:t>Wrapping up</a:t>
            </a:r>
          </a:p>
        </p:txBody>
      </p:sp>
      <p:sp>
        <p:nvSpPr>
          <p:cNvPr id="3" name="Content Placeholder 2">
            <a:extLst>
              <a:ext uri="{FF2B5EF4-FFF2-40B4-BE49-F238E27FC236}">
                <a16:creationId xmlns:a16="http://schemas.microsoft.com/office/drawing/2014/main" id="{F6D3C0C6-6D56-462B-BC2C-F500044DAAAB}"/>
              </a:ext>
            </a:extLst>
          </p:cNvPr>
          <p:cNvSpPr>
            <a:spLocks noGrp="1"/>
          </p:cNvSpPr>
          <p:nvPr>
            <p:ph idx="1"/>
          </p:nvPr>
        </p:nvSpPr>
        <p:spPr>
          <a:xfrm>
            <a:off x="838200" y="1783798"/>
            <a:ext cx="10515600" cy="3290404"/>
          </a:xfrm>
        </p:spPr>
        <p:txBody>
          <a:bodyPr>
            <a:normAutofit/>
          </a:bodyPr>
          <a:lstStyle/>
          <a:p>
            <a:r>
              <a:rPr lang="en-NZ" dirty="0">
                <a:latin typeface="+mj-lt"/>
              </a:rPr>
              <a:t>We can predict an outcome using one or more variables of different types.</a:t>
            </a:r>
          </a:p>
          <a:p>
            <a:r>
              <a:rPr lang="en-NZ" dirty="0">
                <a:latin typeface="+mj-lt"/>
              </a:rPr>
              <a:t>We can interpret one or more coefficients, which are either slopes or intercept differences.</a:t>
            </a:r>
          </a:p>
          <a:p>
            <a:r>
              <a:rPr lang="en-NZ" dirty="0">
                <a:latin typeface="+mj-lt"/>
              </a:rPr>
              <a:t>We can model multiplicative differences between variables, allowing us to investigate moderators. </a:t>
            </a:r>
          </a:p>
          <a:p>
            <a:r>
              <a:rPr lang="en-NZ" dirty="0">
                <a:latin typeface="+mj-lt"/>
              </a:rPr>
              <a:t>We can determine whether an effect is likely to be meaningful</a:t>
            </a:r>
          </a:p>
        </p:txBody>
      </p:sp>
      <p:cxnSp>
        <p:nvCxnSpPr>
          <p:cNvPr id="4" name="Straight Connector 3">
            <a:extLst>
              <a:ext uri="{FF2B5EF4-FFF2-40B4-BE49-F238E27FC236}">
                <a16:creationId xmlns:a16="http://schemas.microsoft.com/office/drawing/2014/main" id="{A5FBB3D5-DC7D-4E51-94F7-27626D446D08}"/>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D18EE2-BE63-4450-B973-66E86D99647A}"/>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AC089B8-6842-45EE-8D2F-A8F096C7324F}"/>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0A4B60A1-CD12-4E78-ACA5-36D1FD6398B5}"/>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DA875E49-ADD1-411B-BFB9-7D14A5EE0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147395"/>
      </p:ext>
    </p:extLst>
  </p:cSld>
  <p:clrMapOvr>
    <a:masterClrMapping/>
  </p:clrMapOvr>
  <mc:AlternateContent xmlns:mc="http://schemas.openxmlformats.org/markup-compatibility/2006" xmlns:p14="http://schemas.microsoft.com/office/powerpoint/2010/main">
    <mc:Choice Requires="p14">
      <p:transition spd="slow" p14:dur="2000" advTm="38534"/>
    </mc:Choice>
    <mc:Fallback xmlns="">
      <p:transition spd="slow" advTm="3853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CED0-C458-4FBB-8A9F-ACDCBDBD84DD}"/>
              </a:ext>
            </a:extLst>
          </p:cNvPr>
          <p:cNvSpPr>
            <a:spLocks noGrp="1"/>
          </p:cNvSpPr>
          <p:nvPr>
            <p:ph type="title"/>
          </p:nvPr>
        </p:nvSpPr>
        <p:spPr>
          <a:xfrm>
            <a:off x="6746628" y="1783959"/>
            <a:ext cx="4645250" cy="2889114"/>
          </a:xfrm>
        </p:spPr>
        <p:txBody>
          <a:bodyPr vert="horz" lIns="91440" tIns="45720" rIns="91440" bIns="45720" rtlCol="0" anchor="b">
            <a:normAutofit/>
          </a:bodyPr>
          <a:lstStyle/>
          <a:p>
            <a:r>
              <a:rPr lang="en-US" sz="6000"/>
              <a:t>Questions and discussion</a:t>
            </a:r>
          </a:p>
        </p:txBody>
      </p:sp>
      <p:pic>
        <p:nvPicPr>
          <p:cNvPr id="6" name="Picture 5">
            <a:extLst>
              <a:ext uri="{FF2B5EF4-FFF2-40B4-BE49-F238E27FC236}">
                <a16:creationId xmlns:a16="http://schemas.microsoft.com/office/drawing/2014/main" id="{3A264EAE-5DF2-4C4B-B0F8-9F08F9A243E6}"/>
              </a:ext>
            </a:extLst>
          </p:cNvPr>
          <p:cNvPicPr>
            <a:picLocks noChangeAspect="1"/>
          </p:cNvPicPr>
          <p:nvPr/>
        </p:nvPicPr>
        <p:blipFill rotWithShape="1">
          <a:blip r:embed="rId3"/>
          <a:srcRect l="4746" r="674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7158280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919"/>
    </mc:Choice>
    <mc:Fallback xmlns="">
      <p:transition spd="slow" advTm="89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16269-928D-4CAC-BAC8-6C86218E3460}"/>
              </a:ext>
            </a:extLst>
          </p:cNvPr>
          <p:cNvSpPr>
            <a:spLocks noGrp="1"/>
          </p:cNvSpPr>
          <p:nvPr>
            <p:ph type="title"/>
          </p:nvPr>
        </p:nvSpPr>
        <p:spPr/>
        <p:txBody>
          <a:bodyPr>
            <a:normAutofit/>
          </a:bodyPr>
          <a:lstStyle/>
          <a:p>
            <a:r>
              <a:rPr lang="en-NZ" sz="3200" dirty="0"/>
              <a:t>What does a regression equation look like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6BC9F63-2C9A-4722-9DB6-22B09BE67546}"/>
                  </a:ext>
                </a:extLst>
              </p:cNvPr>
              <p:cNvSpPr/>
              <p:nvPr/>
            </p:nvSpPr>
            <p:spPr>
              <a:xfrm>
                <a:off x="1931234" y="1690688"/>
                <a:ext cx="8329532"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5400" i="1" smtClean="0">
                          <a:latin typeface="Cambria Math" panose="02040503050406030204" pitchFamily="18" charset="0"/>
                          <a:ea typeface="Cambria Math" panose="02040503050406030204" pitchFamily="18" charset="0"/>
                        </a:rPr>
                        <m:t>𝑦</m:t>
                      </m:r>
                      <m:r>
                        <a:rPr lang="en-NZ" sz="5400" b="0" i="1" smtClean="0">
                          <a:latin typeface="Cambria Math" panose="02040503050406030204" pitchFamily="18" charset="0"/>
                          <a:ea typeface="Cambria Math" panose="02040503050406030204" pitchFamily="18" charset="0"/>
                        </a:rPr>
                        <m:t>= </m:t>
                      </m:r>
                      <m:r>
                        <a:rPr lang="en-NZ" sz="5400" i="1">
                          <a:latin typeface="Cambria Math" panose="02040503050406030204" pitchFamily="18" charset="0"/>
                          <a:ea typeface="Cambria Math" panose="02040503050406030204" pitchFamily="18" charset="0"/>
                        </a:rPr>
                        <m:t>𝑥</m:t>
                      </m:r>
                    </m:oMath>
                  </m:oMathPara>
                </a14:m>
                <a:endParaRPr lang="en-NZ" dirty="0"/>
              </a:p>
            </p:txBody>
          </p:sp>
        </mc:Choice>
        <mc:Fallback xmlns="">
          <p:sp>
            <p:nvSpPr>
              <p:cNvPr id="8" name="Rectangle 7">
                <a:extLst>
                  <a:ext uri="{FF2B5EF4-FFF2-40B4-BE49-F238E27FC236}">
                    <a16:creationId xmlns:a16="http://schemas.microsoft.com/office/drawing/2014/main" id="{06BC9F63-2C9A-4722-9DB6-22B09BE67546}"/>
                  </a:ext>
                </a:extLst>
              </p:cNvPr>
              <p:cNvSpPr>
                <a:spLocks noRot="1" noChangeAspect="1" noMove="1" noResize="1" noEditPoints="1" noAdjustHandles="1" noChangeArrowheads="1" noChangeShapeType="1" noTextEdit="1"/>
              </p:cNvSpPr>
              <p:nvPr/>
            </p:nvSpPr>
            <p:spPr>
              <a:xfrm>
                <a:off x="1931234" y="1690688"/>
                <a:ext cx="8329532" cy="923330"/>
              </a:xfrm>
              <a:prstGeom prst="rect">
                <a:avLst/>
              </a:prstGeom>
              <a:blipFill>
                <a:blip r:embed="rId3"/>
                <a:stretch>
                  <a:fillRect/>
                </a:stretch>
              </a:blipFill>
            </p:spPr>
            <p:txBody>
              <a:bodyPr/>
              <a:lstStyle/>
              <a:p>
                <a:r>
                  <a:rPr lang="en-NZ">
                    <a:noFill/>
                  </a:rPr>
                  <a:t> </a:t>
                </a:r>
              </a:p>
            </p:txBody>
          </p:sp>
        </mc:Fallback>
      </mc:AlternateContent>
      <p:sp>
        <p:nvSpPr>
          <p:cNvPr id="10" name="Title 1">
            <a:extLst>
              <a:ext uri="{FF2B5EF4-FFF2-40B4-BE49-F238E27FC236}">
                <a16:creationId xmlns:a16="http://schemas.microsoft.com/office/drawing/2014/main" id="{0242CD31-F2F7-449D-B681-98606AA48333}"/>
              </a:ext>
            </a:extLst>
          </p:cNvPr>
          <p:cNvSpPr txBox="1">
            <a:spLocks/>
          </p:cNvSpPr>
          <p:nvPr/>
        </p:nvSpPr>
        <p:spPr>
          <a:xfrm>
            <a:off x="838200" y="3009593"/>
            <a:ext cx="14079245" cy="8149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sz="3200" dirty="0"/>
              <a:t>We need </a:t>
            </a:r>
            <a:r>
              <a:rPr lang="en-NZ" sz="3200" u="sng" dirty="0"/>
              <a:t>two</a:t>
            </a:r>
            <a:r>
              <a:rPr lang="en-NZ" sz="3200" dirty="0"/>
              <a:t> extra parameters to understand the relationship…</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FCB6BC2-D3DC-4D93-9552-AC8193463A7E}"/>
                  </a:ext>
                </a:extLst>
              </p:cNvPr>
              <p:cNvSpPr/>
              <p:nvPr/>
            </p:nvSpPr>
            <p:spPr>
              <a:xfrm>
                <a:off x="1931234" y="4220150"/>
                <a:ext cx="8329532" cy="1671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5400" i="1" smtClean="0">
                          <a:latin typeface="Cambria Math" panose="02040503050406030204" pitchFamily="18" charset="0"/>
                          <a:ea typeface="Cambria Math" panose="02040503050406030204" pitchFamily="18" charset="0"/>
                        </a:rPr>
                        <m:t>𝑦</m:t>
                      </m:r>
                      <m:r>
                        <a:rPr lang="en-NZ" sz="5400" b="0" i="1" smtClean="0">
                          <a:latin typeface="Cambria Math" panose="02040503050406030204" pitchFamily="18" charset="0"/>
                          <a:ea typeface="Cambria Math" panose="02040503050406030204" pitchFamily="18" charset="0"/>
                        </a:rPr>
                        <m:t>= </m:t>
                      </m:r>
                      <m:limLow>
                        <m:limLowPr>
                          <m:ctrlPr>
                            <a:rPr lang="en-NZ" sz="5400" b="0" i="1" smtClean="0">
                              <a:latin typeface="Cambria Math" panose="02040503050406030204" pitchFamily="18" charset="0"/>
                              <a:ea typeface="Cambria Math" panose="02040503050406030204" pitchFamily="18" charset="0"/>
                            </a:rPr>
                          </m:ctrlPr>
                        </m:limLowPr>
                        <m:e>
                          <m:groupChr>
                            <m:groupChrPr>
                              <m:chr m:val="⏟"/>
                              <m:ctrlPr>
                                <a:rPr lang="en-NZ" sz="5400" b="0" i="1" smtClean="0">
                                  <a:latin typeface="Cambria Math" panose="02040503050406030204" pitchFamily="18" charset="0"/>
                                  <a:ea typeface="Cambria Math" panose="02040503050406030204" pitchFamily="18" charset="0"/>
                                </a:rPr>
                              </m:ctrlPr>
                            </m:groupChrPr>
                            <m:e>
                              <m:r>
                                <a:rPr lang="en-NZ" sz="5400" b="0" i="1" smtClean="0">
                                  <a:latin typeface="Cambria Math" panose="02040503050406030204" pitchFamily="18" charset="0"/>
                                  <a:ea typeface="Cambria Math" panose="02040503050406030204" pitchFamily="18" charset="0"/>
                                </a:rPr>
                                <m:t>𝛽</m:t>
                              </m:r>
                              <m:r>
                                <a:rPr lang="en-NZ" sz="5400" b="0" i="1" baseline="-25000" smtClean="0">
                                  <a:latin typeface="Cambria Math" panose="02040503050406030204" pitchFamily="18" charset="0"/>
                                  <a:ea typeface="Cambria Math" panose="02040503050406030204" pitchFamily="18" charset="0"/>
                                </a:rPr>
                                <m:t>0</m:t>
                              </m:r>
                            </m:e>
                          </m:groupChr>
                        </m:e>
                        <m:lim>
                          <m:r>
                            <a:rPr lang="en-NZ" sz="5400" b="0" i="1" smtClean="0">
                              <a:latin typeface="Cambria Math" panose="02040503050406030204" pitchFamily="18" charset="0"/>
                              <a:ea typeface="Cambria Math" panose="02040503050406030204" pitchFamily="18" charset="0"/>
                            </a:rPr>
                            <m:t>𝑖𝑛𝑡𝑒𝑟𝑐𝑒𝑝𝑡</m:t>
                          </m:r>
                        </m:lim>
                      </m:limLow>
                      <m:r>
                        <a:rPr lang="en-NZ" sz="5400" b="0" i="1" smtClean="0">
                          <a:latin typeface="Cambria Math" panose="02040503050406030204" pitchFamily="18" charset="0"/>
                          <a:ea typeface="Cambria Math" panose="02040503050406030204" pitchFamily="18" charset="0"/>
                        </a:rPr>
                        <m:t>+</m:t>
                      </m:r>
                      <m:limLow>
                        <m:limLowPr>
                          <m:ctrlPr>
                            <a:rPr lang="en-NZ" sz="5400" b="0" i="1" smtClean="0">
                              <a:latin typeface="Cambria Math" panose="02040503050406030204" pitchFamily="18" charset="0"/>
                              <a:ea typeface="Cambria Math" panose="02040503050406030204" pitchFamily="18" charset="0"/>
                            </a:rPr>
                          </m:ctrlPr>
                        </m:limLowPr>
                        <m:e>
                          <m:groupChr>
                            <m:groupChrPr>
                              <m:chr m:val="⏟"/>
                              <m:ctrlPr>
                                <a:rPr lang="en-NZ" sz="5400" b="0" i="1" smtClean="0">
                                  <a:latin typeface="Cambria Math" panose="02040503050406030204" pitchFamily="18" charset="0"/>
                                  <a:ea typeface="Cambria Math" panose="02040503050406030204" pitchFamily="18" charset="0"/>
                                </a:rPr>
                              </m:ctrlPr>
                            </m:groupChrPr>
                            <m:e>
                              <m:r>
                                <a:rPr lang="en-NZ" sz="5400" b="0" i="1" smtClean="0">
                                  <a:latin typeface="Cambria Math" panose="02040503050406030204" pitchFamily="18" charset="0"/>
                                  <a:ea typeface="Cambria Math" panose="02040503050406030204" pitchFamily="18" charset="0"/>
                                </a:rPr>
                                <m:t>𝛽</m:t>
                              </m:r>
                              <m:r>
                                <a:rPr lang="en-NZ" sz="5400" b="0" i="1" baseline="-25000" smtClean="0">
                                  <a:latin typeface="Cambria Math" panose="02040503050406030204" pitchFamily="18" charset="0"/>
                                  <a:ea typeface="Cambria Math" panose="02040503050406030204" pitchFamily="18" charset="0"/>
                                </a:rPr>
                                <m:t>1</m:t>
                              </m:r>
                            </m:e>
                          </m:groupChr>
                        </m:e>
                        <m:lim>
                          <m:r>
                            <a:rPr lang="en-NZ" sz="5400" b="0" i="1" smtClean="0">
                              <a:latin typeface="Cambria Math" panose="02040503050406030204" pitchFamily="18" charset="0"/>
                              <a:ea typeface="Cambria Math" panose="02040503050406030204" pitchFamily="18" charset="0"/>
                            </a:rPr>
                            <m:t>𝑠𝑙𝑜𝑝𝑒</m:t>
                          </m:r>
                        </m:lim>
                      </m:limLow>
                      <m:r>
                        <a:rPr lang="en-NZ" sz="5400" b="0" i="1" smtClean="0">
                          <a:latin typeface="Cambria Math" panose="02040503050406030204" pitchFamily="18" charset="0"/>
                          <a:ea typeface="Cambria Math" panose="02040503050406030204" pitchFamily="18" charset="0"/>
                        </a:rPr>
                        <m:t>∙ </m:t>
                      </m:r>
                      <m:r>
                        <a:rPr lang="en-NZ" sz="5400" i="1">
                          <a:latin typeface="Cambria Math" panose="02040503050406030204" pitchFamily="18" charset="0"/>
                          <a:ea typeface="Cambria Math" panose="02040503050406030204" pitchFamily="18" charset="0"/>
                        </a:rPr>
                        <m:t>𝑥</m:t>
                      </m:r>
                    </m:oMath>
                  </m:oMathPara>
                </a14:m>
                <a:endParaRPr lang="en-NZ" dirty="0"/>
              </a:p>
            </p:txBody>
          </p:sp>
        </mc:Choice>
        <mc:Fallback xmlns="">
          <p:sp>
            <p:nvSpPr>
              <p:cNvPr id="13" name="Rectangle 12">
                <a:extLst>
                  <a:ext uri="{FF2B5EF4-FFF2-40B4-BE49-F238E27FC236}">
                    <a16:creationId xmlns:a16="http://schemas.microsoft.com/office/drawing/2014/main" id="{0FCB6BC2-D3DC-4D93-9552-AC8193463A7E}"/>
                  </a:ext>
                </a:extLst>
              </p:cNvPr>
              <p:cNvSpPr>
                <a:spLocks noRot="1" noChangeAspect="1" noMove="1" noResize="1" noEditPoints="1" noAdjustHandles="1" noChangeArrowheads="1" noChangeShapeType="1" noTextEdit="1"/>
              </p:cNvSpPr>
              <p:nvPr/>
            </p:nvSpPr>
            <p:spPr>
              <a:xfrm>
                <a:off x="1931234" y="4220150"/>
                <a:ext cx="8329532" cy="1671548"/>
              </a:xfrm>
              <a:prstGeom prst="rect">
                <a:avLst/>
              </a:prstGeom>
              <a:blipFill>
                <a:blip r:embed="rId4"/>
                <a:stretch>
                  <a:fillRect/>
                </a:stretch>
              </a:blipFill>
            </p:spPr>
            <p:txBody>
              <a:bodyPr/>
              <a:lstStyle/>
              <a:p>
                <a:r>
                  <a:rPr lang="en-NZ">
                    <a:noFill/>
                  </a:rPr>
                  <a:t> </a:t>
                </a:r>
              </a:p>
            </p:txBody>
          </p:sp>
        </mc:Fallback>
      </mc:AlternateContent>
      <p:cxnSp>
        <p:nvCxnSpPr>
          <p:cNvPr id="6" name="Straight Connector 5">
            <a:extLst>
              <a:ext uri="{FF2B5EF4-FFF2-40B4-BE49-F238E27FC236}">
                <a16:creationId xmlns:a16="http://schemas.microsoft.com/office/drawing/2014/main" id="{E6E32272-9FEB-4497-9CC5-6D8100AF69D6}"/>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9651AB-6454-4AF1-977A-AA1C830F35D0}"/>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04F2058-402A-463A-AB1A-EAA9A95A2EAD}"/>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11" name="Circle: Hollow 10">
            <a:extLst>
              <a:ext uri="{FF2B5EF4-FFF2-40B4-BE49-F238E27FC236}">
                <a16:creationId xmlns:a16="http://schemas.microsoft.com/office/drawing/2014/main" id="{9E359E5B-F11C-46BF-9977-2AEEB56722FC}"/>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2" name="Picture 10">
            <a:extLst>
              <a:ext uri="{FF2B5EF4-FFF2-40B4-BE49-F238E27FC236}">
                <a16:creationId xmlns:a16="http://schemas.microsoft.com/office/drawing/2014/main" id="{636E4527-F8AD-4F5E-AC1B-95B66CCADF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3627915"/>
      </p:ext>
    </p:extLst>
  </p:cSld>
  <p:clrMapOvr>
    <a:masterClrMapping/>
  </p:clrMapOvr>
  <mc:AlternateContent xmlns:mc="http://schemas.openxmlformats.org/markup-compatibility/2006" xmlns:p14="http://schemas.microsoft.com/office/powerpoint/2010/main">
    <mc:Choice Requires="p14">
      <p:transition spd="slow" p14:dur="2000" advTm="495"/>
    </mc:Choice>
    <mc:Fallback xmlns="">
      <p:transition spd="slow" advTm="4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5230F7-86B4-4510-A84B-1B158D49EA6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What does multiple regression tell us ?</a:t>
            </a:r>
          </a:p>
        </p:txBody>
      </p:sp>
      <p:sp>
        <p:nvSpPr>
          <p:cNvPr id="6" name="Content Placeholder 2">
            <a:extLst>
              <a:ext uri="{FF2B5EF4-FFF2-40B4-BE49-F238E27FC236}">
                <a16:creationId xmlns:a16="http://schemas.microsoft.com/office/drawing/2014/main" id="{C2D3574D-179B-4231-99B5-4056F31D17D1}"/>
              </a:ext>
            </a:extLst>
          </p:cNvPr>
          <p:cNvSpPr txBox="1">
            <a:spLocks noGrp="1"/>
          </p:cNvSpPr>
          <p:nvPr>
            <p:ph idx="1"/>
          </p:nvPr>
        </p:nvSpPr>
        <p:spPr>
          <a:xfrm>
            <a:off x="838200" y="2086292"/>
            <a:ext cx="10515600" cy="2685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latin typeface="+mj-lt"/>
              </a:rPr>
              <a:t>Whether an independent variable is associated with the dependent variable</a:t>
            </a:r>
          </a:p>
          <a:p>
            <a:r>
              <a:rPr lang="en-NZ" dirty="0">
                <a:latin typeface="+mj-lt"/>
              </a:rPr>
              <a:t>Strength of relationship between dependent and independent variables</a:t>
            </a:r>
          </a:p>
          <a:p>
            <a:r>
              <a:rPr lang="en-NZ" dirty="0">
                <a:latin typeface="+mj-lt"/>
              </a:rPr>
              <a:t>How much variance can be explained by the independent variables</a:t>
            </a:r>
          </a:p>
          <a:p>
            <a:pPr marL="0" indent="0">
              <a:buFont typeface="Arial" panose="020B0604020202020204" pitchFamily="34" charset="0"/>
              <a:buNone/>
            </a:pPr>
            <a:endParaRPr lang="en-NZ" dirty="0">
              <a:latin typeface="+mj-lt"/>
            </a:endParaRPr>
          </a:p>
        </p:txBody>
      </p:sp>
      <p:cxnSp>
        <p:nvCxnSpPr>
          <p:cNvPr id="5" name="Straight Connector 4">
            <a:extLst>
              <a:ext uri="{FF2B5EF4-FFF2-40B4-BE49-F238E27FC236}">
                <a16:creationId xmlns:a16="http://schemas.microsoft.com/office/drawing/2014/main" id="{642B0537-85E8-4F8D-82DF-C516FC7EB86B}"/>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3D875E0-0B66-40B8-964C-D3D5F076CACF}"/>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DB37F1D-3102-4FAD-8F86-DA6E369087EC}"/>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9" name="Circle: Hollow 8">
            <a:extLst>
              <a:ext uri="{FF2B5EF4-FFF2-40B4-BE49-F238E27FC236}">
                <a16:creationId xmlns:a16="http://schemas.microsoft.com/office/drawing/2014/main" id="{F9712D0E-FE85-4949-A3C9-E4DC411F8F19}"/>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0" name="Picture 10">
            <a:extLst>
              <a:ext uri="{FF2B5EF4-FFF2-40B4-BE49-F238E27FC236}">
                <a16:creationId xmlns:a16="http://schemas.microsoft.com/office/drawing/2014/main" id="{BCDBD114-F9C6-43F3-BAF0-7F1FF3A0B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668362"/>
      </p:ext>
    </p:extLst>
  </p:cSld>
  <p:clrMapOvr>
    <a:masterClrMapping/>
  </p:clrMapOvr>
  <mc:AlternateContent xmlns:mc="http://schemas.openxmlformats.org/markup-compatibility/2006" xmlns:p14="http://schemas.microsoft.com/office/powerpoint/2010/main">
    <mc:Choice Requires="p14">
      <p:transition spd="slow" p14:dur="2000" advTm="423"/>
    </mc:Choice>
    <mc:Fallback xmlns="">
      <p:transition spd="slow" advTm="42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E8AF-F553-44EA-BD43-8A5E474D9DC3}"/>
              </a:ext>
            </a:extLst>
          </p:cNvPr>
          <p:cNvSpPr>
            <a:spLocks noGrp="1"/>
          </p:cNvSpPr>
          <p:nvPr>
            <p:ph type="title"/>
          </p:nvPr>
        </p:nvSpPr>
        <p:spPr/>
        <p:txBody>
          <a:bodyPr/>
          <a:lstStyle/>
          <a:p>
            <a:r>
              <a:rPr lang="en-NZ" dirty="0"/>
              <a:t>Does weight predict height ?</a:t>
            </a:r>
          </a:p>
        </p:txBody>
      </p:sp>
      <p:sp>
        <p:nvSpPr>
          <p:cNvPr id="4" name="Content Placeholder 2">
            <a:extLst>
              <a:ext uri="{FF2B5EF4-FFF2-40B4-BE49-F238E27FC236}">
                <a16:creationId xmlns:a16="http://schemas.microsoft.com/office/drawing/2014/main" id="{3829769B-23FF-4D83-8B4C-CA2EF0F87D00}"/>
              </a:ext>
            </a:extLst>
          </p:cNvPr>
          <p:cNvSpPr txBox="1">
            <a:spLocks/>
          </p:cNvSpPr>
          <p:nvPr/>
        </p:nvSpPr>
        <p:spPr>
          <a:xfrm>
            <a:off x="2806700" y="1690688"/>
            <a:ext cx="6578600" cy="358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Data</a:t>
            </a:r>
          </a:p>
          <a:p>
            <a:pPr lvl="1"/>
            <a:r>
              <a:rPr lang="en-NZ" dirty="0"/>
              <a:t>Synthetic sample of 200 adolescents at Otago</a:t>
            </a:r>
          </a:p>
          <a:p>
            <a:r>
              <a:rPr lang="en-NZ" dirty="0"/>
              <a:t>Variables</a:t>
            </a:r>
          </a:p>
          <a:p>
            <a:pPr lvl="1"/>
            <a:r>
              <a:rPr lang="en-NZ" dirty="0"/>
              <a:t>Height in centimetres</a:t>
            </a:r>
          </a:p>
          <a:p>
            <a:pPr lvl="1"/>
            <a:r>
              <a:rPr lang="en-NZ" dirty="0"/>
              <a:t>Weight in kilograms</a:t>
            </a:r>
          </a:p>
          <a:p>
            <a:pPr lvl="1"/>
            <a:r>
              <a:rPr lang="en-NZ" dirty="0"/>
              <a:t>Sex – male/female</a:t>
            </a:r>
          </a:p>
          <a:p>
            <a:r>
              <a:rPr lang="en-NZ" dirty="0"/>
              <a:t>Questions</a:t>
            </a:r>
          </a:p>
          <a:p>
            <a:pPr lvl="1"/>
            <a:r>
              <a:rPr lang="en-NZ" dirty="0"/>
              <a:t>Does height increase as weight increases ?</a:t>
            </a:r>
          </a:p>
        </p:txBody>
      </p:sp>
      <p:cxnSp>
        <p:nvCxnSpPr>
          <p:cNvPr id="5" name="Straight Connector 4">
            <a:extLst>
              <a:ext uri="{FF2B5EF4-FFF2-40B4-BE49-F238E27FC236}">
                <a16:creationId xmlns:a16="http://schemas.microsoft.com/office/drawing/2014/main" id="{3C3A7F51-F271-447B-B886-889020E5CBF7}"/>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5E4254-A85B-4C1E-B057-65D642C0E4AD}"/>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F1250C5-B190-4AA0-8C07-0723D37A064B}"/>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8" name="Circle: Hollow 7">
            <a:extLst>
              <a:ext uri="{FF2B5EF4-FFF2-40B4-BE49-F238E27FC236}">
                <a16:creationId xmlns:a16="http://schemas.microsoft.com/office/drawing/2014/main" id="{FB7CF5E6-916F-496B-A122-D64AFC15D790}"/>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9" name="Picture 10">
            <a:extLst>
              <a:ext uri="{FF2B5EF4-FFF2-40B4-BE49-F238E27FC236}">
                <a16:creationId xmlns:a16="http://schemas.microsoft.com/office/drawing/2014/main" id="{E93B4F73-64B8-48E9-887B-6CCEBAB58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541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4D4E-410A-4A6B-91D6-661C1F7D27CA}"/>
              </a:ext>
            </a:extLst>
          </p:cNvPr>
          <p:cNvSpPr>
            <a:spLocks noGrp="1"/>
          </p:cNvSpPr>
          <p:nvPr>
            <p:ph type="title"/>
          </p:nvPr>
        </p:nvSpPr>
        <p:spPr/>
        <p:txBody>
          <a:bodyPr/>
          <a:lstStyle/>
          <a:p>
            <a:r>
              <a:rPr lang="en-NZ" dirty="0"/>
              <a:t>Example: Single continuous predictor</a:t>
            </a:r>
          </a:p>
        </p:txBody>
      </p:sp>
      <p:pic>
        <p:nvPicPr>
          <p:cNvPr id="10" name="Graphic 9">
            <a:extLst>
              <a:ext uri="{FF2B5EF4-FFF2-40B4-BE49-F238E27FC236}">
                <a16:creationId xmlns:a16="http://schemas.microsoft.com/office/drawing/2014/main" id="{47363C4A-9D6E-4658-8D75-6B67C206F2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1395" y="1690688"/>
            <a:ext cx="8049210" cy="4516005"/>
          </a:xfrm>
          <a:prstGeom prst="rect">
            <a:avLst/>
          </a:prstGeom>
        </p:spPr>
      </p:pic>
      <p:cxnSp>
        <p:nvCxnSpPr>
          <p:cNvPr id="4" name="Straight Connector 3">
            <a:extLst>
              <a:ext uri="{FF2B5EF4-FFF2-40B4-BE49-F238E27FC236}">
                <a16:creationId xmlns:a16="http://schemas.microsoft.com/office/drawing/2014/main" id="{27E0FF24-4D9C-4762-AB47-806C5FBEB649}"/>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F4DA6AF-FD94-4CCC-B32C-A087A7C3DEDC}"/>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6C005A7-9A28-4C29-901E-6ADBE86B27CD}"/>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6B741774-BB85-4501-9D95-1ADF0DC5A571}"/>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3C362620-DF6C-4E91-906B-E0DB0869A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073585"/>
      </p:ext>
    </p:extLst>
  </p:cSld>
  <p:clrMapOvr>
    <a:masterClrMapping/>
  </p:clrMapOvr>
  <mc:AlternateContent xmlns:mc="http://schemas.openxmlformats.org/markup-compatibility/2006" xmlns:p14="http://schemas.microsoft.com/office/powerpoint/2010/main">
    <mc:Choice Requires="p14">
      <p:transition spd="slow" p14:dur="2000" advTm="239"/>
    </mc:Choice>
    <mc:Fallback xmlns="">
      <p:transition spd="slow" advTm="23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05E3-D367-4192-8BD0-B88DF09A52FD}"/>
              </a:ext>
            </a:extLst>
          </p:cNvPr>
          <p:cNvSpPr>
            <a:spLocks noGrp="1"/>
          </p:cNvSpPr>
          <p:nvPr>
            <p:ph type="title"/>
          </p:nvPr>
        </p:nvSpPr>
        <p:spPr/>
        <p:txBody>
          <a:bodyPr/>
          <a:lstStyle/>
          <a:p>
            <a:r>
              <a:rPr lang="en-NZ" dirty="0"/>
              <a:t>All models are wrong but some are useful:</a:t>
            </a:r>
          </a:p>
        </p:txBody>
      </p:sp>
      <p:sp>
        <p:nvSpPr>
          <p:cNvPr id="3" name="Content Placeholder 2">
            <a:extLst>
              <a:ext uri="{FF2B5EF4-FFF2-40B4-BE49-F238E27FC236}">
                <a16:creationId xmlns:a16="http://schemas.microsoft.com/office/drawing/2014/main" id="{56C5155A-0E11-4958-8464-6FAB9E02DD77}"/>
              </a:ext>
            </a:extLst>
          </p:cNvPr>
          <p:cNvSpPr>
            <a:spLocks noGrp="1"/>
          </p:cNvSpPr>
          <p:nvPr>
            <p:ph idx="1"/>
          </p:nvPr>
        </p:nvSpPr>
        <p:spPr>
          <a:xfrm>
            <a:off x="838200" y="2353469"/>
            <a:ext cx="10515600" cy="3655328"/>
          </a:xfrm>
        </p:spPr>
        <p:txBody>
          <a:bodyPr/>
          <a:lstStyle/>
          <a:p>
            <a:r>
              <a:rPr lang="en-NZ" dirty="0">
                <a:latin typeface="+mj-lt"/>
              </a:rPr>
              <a:t>We select coefficients that explain the most variance in the outcome</a:t>
            </a:r>
          </a:p>
          <a:p>
            <a:r>
              <a:rPr lang="en-NZ" dirty="0">
                <a:latin typeface="+mj-lt"/>
              </a:rPr>
              <a:t>We can find the overall variance using R</a:t>
            </a:r>
            <a:r>
              <a:rPr lang="en-NZ" baseline="30000" dirty="0">
                <a:latin typeface="+mj-lt"/>
              </a:rPr>
              <a:t>2</a:t>
            </a:r>
          </a:p>
          <a:p>
            <a:pPr lvl="1"/>
            <a:r>
              <a:rPr lang="en-NZ" dirty="0">
                <a:latin typeface="+mj-lt"/>
              </a:rPr>
              <a:t>If R</a:t>
            </a:r>
            <a:r>
              <a:rPr lang="en-NZ" baseline="30000" dirty="0">
                <a:latin typeface="+mj-lt"/>
              </a:rPr>
              <a:t>2</a:t>
            </a:r>
            <a:r>
              <a:rPr lang="en-NZ" dirty="0">
                <a:latin typeface="+mj-lt"/>
              </a:rPr>
              <a:t> = 0 then it’s the worst possible model</a:t>
            </a:r>
          </a:p>
          <a:p>
            <a:pPr lvl="1"/>
            <a:r>
              <a:rPr lang="en-NZ" dirty="0">
                <a:latin typeface="+mj-lt"/>
              </a:rPr>
              <a:t>If R</a:t>
            </a:r>
            <a:r>
              <a:rPr lang="en-NZ" baseline="30000" dirty="0">
                <a:latin typeface="+mj-lt"/>
              </a:rPr>
              <a:t>2</a:t>
            </a:r>
            <a:r>
              <a:rPr lang="en-NZ" dirty="0">
                <a:latin typeface="+mj-lt"/>
              </a:rPr>
              <a:t> = 1 then it’s the best possible model… but probably bad (overfitting)</a:t>
            </a:r>
          </a:p>
          <a:p>
            <a:pPr lvl="1"/>
            <a:r>
              <a:rPr lang="en-NZ" dirty="0">
                <a:latin typeface="+mj-lt"/>
              </a:rPr>
              <a:t>Typically between an R</a:t>
            </a:r>
            <a:r>
              <a:rPr lang="en-NZ" baseline="30000" dirty="0">
                <a:latin typeface="+mj-lt"/>
              </a:rPr>
              <a:t>2</a:t>
            </a:r>
            <a:r>
              <a:rPr lang="en-NZ" dirty="0">
                <a:latin typeface="+mj-lt"/>
              </a:rPr>
              <a:t> between 0.2 and 0.6 is what we see in Psychology</a:t>
            </a:r>
          </a:p>
          <a:p>
            <a:r>
              <a:rPr lang="en-NZ" dirty="0">
                <a:latin typeface="+mj-lt"/>
              </a:rPr>
              <a:t>Proportion R</a:t>
            </a:r>
            <a:r>
              <a:rPr lang="en-NZ" baseline="30000" dirty="0">
                <a:latin typeface="+mj-lt"/>
              </a:rPr>
              <a:t>2</a:t>
            </a:r>
            <a:r>
              <a:rPr lang="en-NZ" dirty="0">
                <a:latin typeface="+mj-lt"/>
              </a:rPr>
              <a:t> explained by each variable is used to estimate p-values</a:t>
            </a:r>
          </a:p>
          <a:p>
            <a:r>
              <a:rPr lang="en-NZ" dirty="0">
                <a:latin typeface="+mj-lt"/>
              </a:rPr>
              <a:t>The size of effect, p-values, and confidence intervals indicate whether we reject the null-hypothesis</a:t>
            </a:r>
          </a:p>
        </p:txBody>
      </p:sp>
      <p:sp>
        <p:nvSpPr>
          <p:cNvPr id="6" name="Title 1">
            <a:extLst>
              <a:ext uri="{FF2B5EF4-FFF2-40B4-BE49-F238E27FC236}">
                <a16:creationId xmlns:a16="http://schemas.microsoft.com/office/drawing/2014/main" id="{366BD854-126B-4ABD-A65F-69835CC78120}"/>
              </a:ext>
            </a:extLst>
          </p:cNvPr>
          <p:cNvSpPr txBox="1">
            <a:spLocks/>
          </p:cNvSpPr>
          <p:nvPr/>
        </p:nvSpPr>
        <p:spPr>
          <a:xfrm>
            <a:off x="838200" y="10279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Z" dirty="0"/>
              <a:t>How do we know what is useful ?</a:t>
            </a:r>
          </a:p>
        </p:txBody>
      </p:sp>
      <p:cxnSp>
        <p:nvCxnSpPr>
          <p:cNvPr id="5" name="Straight Connector 4">
            <a:extLst>
              <a:ext uri="{FF2B5EF4-FFF2-40B4-BE49-F238E27FC236}">
                <a16:creationId xmlns:a16="http://schemas.microsoft.com/office/drawing/2014/main" id="{D6B552C3-5283-4ADC-997B-D6DCB7AB5B38}"/>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086299D-7C00-48D7-B16D-DB4660505F33}"/>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6440894-0A44-4C6C-9394-3EDF89041FD9}"/>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9" name="Circle: Hollow 8">
            <a:extLst>
              <a:ext uri="{FF2B5EF4-FFF2-40B4-BE49-F238E27FC236}">
                <a16:creationId xmlns:a16="http://schemas.microsoft.com/office/drawing/2014/main" id="{CEC5F580-00A6-44A7-8305-CF8E9CF82A4C}"/>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0" name="Picture 10">
            <a:extLst>
              <a:ext uri="{FF2B5EF4-FFF2-40B4-BE49-F238E27FC236}">
                <a16:creationId xmlns:a16="http://schemas.microsoft.com/office/drawing/2014/main" id="{FC3E1E2C-0A6E-4186-A836-A8255F4B1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065970"/>
      </p:ext>
    </p:extLst>
  </p:cSld>
  <p:clrMapOvr>
    <a:masterClrMapping/>
  </p:clrMapOvr>
  <mc:AlternateContent xmlns:mc="http://schemas.openxmlformats.org/markup-compatibility/2006" xmlns:p14="http://schemas.microsoft.com/office/powerpoint/2010/main">
    <mc:Choice Requires="p14">
      <p:transition spd="slow" p14:dur="2000" advTm="320"/>
    </mc:Choice>
    <mc:Fallback xmlns="">
      <p:transition spd="slow" advTm="3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07D5-8693-4306-9EB8-38C5BFB0BB52}"/>
              </a:ext>
            </a:extLst>
          </p:cNvPr>
          <p:cNvSpPr>
            <a:spLocks noGrp="1"/>
          </p:cNvSpPr>
          <p:nvPr>
            <p:ph type="title"/>
          </p:nvPr>
        </p:nvSpPr>
        <p:spPr/>
        <p:txBody>
          <a:bodyPr/>
          <a:lstStyle/>
          <a:p>
            <a:r>
              <a:rPr lang="en-NZ" dirty="0"/>
              <a:t>Is age and deprivation associated with stress?</a:t>
            </a:r>
          </a:p>
        </p:txBody>
      </p:sp>
      <p:sp>
        <p:nvSpPr>
          <p:cNvPr id="3" name="Content Placeholder 2">
            <a:extLst>
              <a:ext uri="{FF2B5EF4-FFF2-40B4-BE49-F238E27FC236}">
                <a16:creationId xmlns:a16="http://schemas.microsoft.com/office/drawing/2014/main" id="{69DDC05B-D05A-4BA5-912B-3B86E2333947}"/>
              </a:ext>
            </a:extLst>
          </p:cNvPr>
          <p:cNvSpPr>
            <a:spLocks noGrp="1"/>
          </p:cNvSpPr>
          <p:nvPr>
            <p:ph idx="1"/>
          </p:nvPr>
        </p:nvSpPr>
        <p:spPr>
          <a:xfrm>
            <a:off x="982980" y="1690688"/>
            <a:ext cx="10226040" cy="4658043"/>
          </a:xfrm>
        </p:spPr>
        <p:txBody>
          <a:bodyPr>
            <a:normAutofit/>
          </a:bodyPr>
          <a:lstStyle/>
          <a:p>
            <a:r>
              <a:rPr lang="en-NZ" dirty="0">
                <a:latin typeface="+mj-lt"/>
              </a:rPr>
              <a:t>Data</a:t>
            </a:r>
          </a:p>
          <a:p>
            <a:pPr lvl="1"/>
            <a:r>
              <a:rPr lang="en-NZ" dirty="0">
                <a:latin typeface="+mj-lt"/>
              </a:rPr>
              <a:t>New Zealand Health Survey</a:t>
            </a:r>
          </a:p>
          <a:p>
            <a:pPr lvl="1"/>
            <a:r>
              <a:rPr lang="en-NZ" dirty="0">
                <a:latin typeface="+mj-lt"/>
              </a:rPr>
              <a:t>10,000 nationally representative participants</a:t>
            </a:r>
          </a:p>
          <a:p>
            <a:r>
              <a:rPr lang="en-NZ" dirty="0">
                <a:latin typeface="+mj-lt"/>
              </a:rPr>
              <a:t>Variables</a:t>
            </a:r>
          </a:p>
          <a:p>
            <a:pPr lvl="1"/>
            <a:r>
              <a:rPr lang="en-NZ" dirty="0">
                <a:latin typeface="+mj-lt"/>
              </a:rPr>
              <a:t>Stress – Ten questions giving score between 10 and 50</a:t>
            </a:r>
          </a:p>
          <a:p>
            <a:pPr lvl="1"/>
            <a:r>
              <a:rPr lang="en-NZ" dirty="0">
                <a:latin typeface="+mj-lt"/>
              </a:rPr>
              <a:t>Deprivation – Index ranging from 1 to 10 based on Census variables of area</a:t>
            </a:r>
          </a:p>
          <a:p>
            <a:pPr lvl="1"/>
            <a:r>
              <a:rPr lang="en-NZ" dirty="0">
                <a:latin typeface="+mj-lt"/>
              </a:rPr>
              <a:t>Age in years</a:t>
            </a:r>
          </a:p>
          <a:p>
            <a:r>
              <a:rPr lang="en-NZ" dirty="0">
                <a:latin typeface="+mj-lt"/>
              </a:rPr>
              <a:t>Questions</a:t>
            </a:r>
          </a:p>
          <a:p>
            <a:pPr lvl="1"/>
            <a:r>
              <a:rPr lang="en-NZ" dirty="0">
                <a:latin typeface="+mj-lt"/>
              </a:rPr>
              <a:t>Does your level of stress change as you age ?</a:t>
            </a:r>
          </a:p>
          <a:p>
            <a:pPr lvl="1"/>
            <a:r>
              <a:rPr lang="en-NZ" dirty="0">
                <a:latin typeface="+mj-lt"/>
              </a:rPr>
              <a:t>Is the level of socio-economic deprivation associated with stress ?</a:t>
            </a:r>
          </a:p>
        </p:txBody>
      </p:sp>
      <p:cxnSp>
        <p:nvCxnSpPr>
          <p:cNvPr id="4" name="Straight Connector 3">
            <a:extLst>
              <a:ext uri="{FF2B5EF4-FFF2-40B4-BE49-F238E27FC236}">
                <a16:creationId xmlns:a16="http://schemas.microsoft.com/office/drawing/2014/main" id="{0FF9579B-FDF5-42F8-AD32-63A6CAEEFB8C}"/>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72E909F-4A62-45EA-AA09-5D7EA86A71F4}"/>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1FD88BB-870E-477A-8B1B-9DD9506C8E0B}"/>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7" name="Circle: Hollow 6">
            <a:extLst>
              <a:ext uri="{FF2B5EF4-FFF2-40B4-BE49-F238E27FC236}">
                <a16:creationId xmlns:a16="http://schemas.microsoft.com/office/drawing/2014/main" id="{A0B43432-D4E9-478C-AEF3-B4FF8FC3A5C1}"/>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8" name="Picture 10">
            <a:extLst>
              <a:ext uri="{FF2B5EF4-FFF2-40B4-BE49-F238E27FC236}">
                <a16:creationId xmlns:a16="http://schemas.microsoft.com/office/drawing/2014/main" id="{1CF944EF-6F86-445C-82AF-EBEF63E9C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4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821-8A23-406E-B2EC-ED440137A45A}"/>
              </a:ext>
            </a:extLst>
          </p:cNvPr>
          <p:cNvSpPr>
            <a:spLocks noGrp="1"/>
          </p:cNvSpPr>
          <p:nvPr>
            <p:ph type="title"/>
          </p:nvPr>
        </p:nvSpPr>
        <p:spPr/>
        <p:txBody>
          <a:bodyPr/>
          <a:lstStyle/>
          <a:p>
            <a:r>
              <a:rPr lang="en-NZ" dirty="0"/>
              <a:t>Example: Two continuous predictors</a:t>
            </a:r>
          </a:p>
        </p:txBody>
      </p:sp>
      <p:graphicFrame>
        <p:nvGraphicFramePr>
          <p:cNvPr id="16" name="Content Placeholder 15">
            <a:extLst>
              <a:ext uri="{FF2B5EF4-FFF2-40B4-BE49-F238E27FC236}">
                <a16:creationId xmlns:a16="http://schemas.microsoft.com/office/drawing/2014/main" id="{351C90E4-BFDF-46AA-86E4-AF05308B5BDF}"/>
              </a:ext>
            </a:extLst>
          </p:cNvPr>
          <p:cNvGraphicFramePr>
            <a:graphicFrameLocks noGrp="1"/>
          </p:cNvGraphicFramePr>
          <p:nvPr>
            <p:ph idx="1"/>
            <p:extLst>
              <p:ext uri="{D42A27DB-BD31-4B8C-83A1-F6EECF244321}">
                <p14:modId xmlns:p14="http://schemas.microsoft.com/office/powerpoint/2010/main" val="2021279419"/>
              </p:ext>
            </p:extLst>
          </p:nvPr>
        </p:nvGraphicFramePr>
        <p:xfrm>
          <a:off x="1915960" y="3091542"/>
          <a:ext cx="8360078" cy="2708477"/>
        </p:xfrm>
        <a:graphic>
          <a:graphicData uri="http://schemas.openxmlformats.org/drawingml/2006/table">
            <a:tbl>
              <a:tblPr/>
              <a:tblGrid>
                <a:gridCol w="2398574">
                  <a:extLst>
                    <a:ext uri="{9D8B030D-6E8A-4147-A177-3AD203B41FA5}">
                      <a16:colId xmlns:a16="http://schemas.microsoft.com/office/drawing/2014/main" val="3409034608"/>
                    </a:ext>
                  </a:extLst>
                </a:gridCol>
                <a:gridCol w="1490376">
                  <a:extLst>
                    <a:ext uri="{9D8B030D-6E8A-4147-A177-3AD203B41FA5}">
                      <a16:colId xmlns:a16="http://schemas.microsoft.com/office/drawing/2014/main" val="2064416416"/>
                    </a:ext>
                  </a:extLst>
                </a:gridCol>
                <a:gridCol w="1490376">
                  <a:extLst>
                    <a:ext uri="{9D8B030D-6E8A-4147-A177-3AD203B41FA5}">
                      <a16:colId xmlns:a16="http://schemas.microsoft.com/office/drawing/2014/main" val="3853810085"/>
                    </a:ext>
                  </a:extLst>
                </a:gridCol>
                <a:gridCol w="1490376">
                  <a:extLst>
                    <a:ext uri="{9D8B030D-6E8A-4147-A177-3AD203B41FA5}">
                      <a16:colId xmlns:a16="http://schemas.microsoft.com/office/drawing/2014/main" val="138661355"/>
                    </a:ext>
                  </a:extLst>
                </a:gridCol>
                <a:gridCol w="1490376">
                  <a:extLst>
                    <a:ext uri="{9D8B030D-6E8A-4147-A177-3AD203B41FA5}">
                      <a16:colId xmlns:a16="http://schemas.microsoft.com/office/drawing/2014/main" val="3668826498"/>
                    </a:ext>
                  </a:extLst>
                </a:gridCol>
              </a:tblGrid>
              <a:tr h="843777">
                <a:tc gridSpan="5">
                  <a:txBody>
                    <a:bodyPr/>
                    <a:lstStyle/>
                    <a:p>
                      <a:pPr algn="l" fontAlgn="b"/>
                      <a:r>
                        <a:rPr lang="en-US" sz="2700" b="0" i="0" u="none" strike="noStrike" dirty="0">
                          <a:solidFill>
                            <a:srgbClr val="000000"/>
                          </a:solidFill>
                          <a:effectLst/>
                          <a:latin typeface="+mj-lt"/>
                        </a:rPr>
                        <a:t>Regression coefficients predicting levels of stress</a:t>
                      </a:r>
                    </a:p>
                  </a:txBody>
                  <a:tcPr marL="223764" marR="223764" marT="111882" marB="111882"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NZ"/>
                    </a:p>
                  </a:txBody>
                  <a:tcPr/>
                </a:tc>
                <a:tc hMerge="1">
                  <a:txBody>
                    <a:bodyPr/>
                    <a:lstStyle/>
                    <a:p>
                      <a:endParaRPr lang="en-NZ"/>
                    </a:p>
                  </a:txBody>
                  <a:tcPr/>
                </a:tc>
                <a:tc hMerge="1">
                  <a:txBody>
                    <a:bodyPr/>
                    <a:lstStyle/>
                    <a:p>
                      <a:endParaRPr lang="en-NZ"/>
                    </a:p>
                  </a:txBody>
                  <a:tcPr/>
                </a:tc>
                <a:tc hMerge="1">
                  <a:txBody>
                    <a:bodyPr/>
                    <a:lstStyle/>
                    <a:p>
                      <a:endParaRPr lang="en-NZ"/>
                    </a:p>
                  </a:txBody>
                  <a:tcPr/>
                </a:tc>
                <a:extLst>
                  <a:ext uri="{0D108BD9-81ED-4DB2-BD59-A6C34878D82A}">
                    <a16:rowId xmlns:a16="http://schemas.microsoft.com/office/drawing/2014/main" val="447710134"/>
                  </a:ext>
                </a:extLst>
              </a:tr>
              <a:tr h="466175">
                <a:tc>
                  <a:txBody>
                    <a:bodyPr/>
                    <a:lstStyle/>
                    <a:p>
                      <a:pPr algn="l" fontAlgn="ctr"/>
                      <a:r>
                        <a:rPr lang="en-NZ" sz="2400" b="0" i="0" u="none" strike="noStrike">
                          <a:solidFill>
                            <a:srgbClr val="000000"/>
                          </a:solidFill>
                          <a:effectLst/>
                          <a:latin typeface="+mj-lt"/>
                        </a:rPr>
                        <a:t> </a:t>
                      </a:r>
                    </a:p>
                  </a:txBody>
                  <a:tcPr marL="23309" marR="23309" marT="23309"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Estimate</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Std. Error</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t value</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Pr(&gt;|t|)</a:t>
                      </a:r>
                    </a:p>
                  </a:txBody>
                  <a:tcPr marL="23309" marR="23309" marT="2330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575444"/>
                  </a:ext>
                </a:extLst>
              </a:tr>
              <a:tr h="466175">
                <a:tc>
                  <a:txBody>
                    <a:bodyPr/>
                    <a:lstStyle/>
                    <a:p>
                      <a:pPr algn="l" fontAlgn="ctr"/>
                      <a:r>
                        <a:rPr lang="en-NZ" sz="2400" b="0" i="0" u="none" strike="noStrike" dirty="0">
                          <a:solidFill>
                            <a:srgbClr val="000000"/>
                          </a:solidFill>
                          <a:effectLst/>
                          <a:latin typeface="+mj-lt"/>
                        </a:rPr>
                        <a:t>(Intercept)</a:t>
                      </a:r>
                    </a:p>
                  </a:txBody>
                  <a:tcPr marL="23309" marR="23309" marT="2330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dirty="0">
                          <a:solidFill>
                            <a:srgbClr val="000000"/>
                          </a:solidFill>
                          <a:effectLst/>
                          <a:latin typeface="+mj-lt"/>
                        </a:rPr>
                        <a:t>3.756</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dirty="0">
                          <a:solidFill>
                            <a:srgbClr val="000000"/>
                          </a:solidFill>
                          <a:effectLst/>
                          <a:latin typeface="+mj-lt"/>
                        </a:rPr>
                        <a:t>0.167</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a:solidFill>
                            <a:srgbClr val="000000"/>
                          </a:solidFill>
                          <a:effectLst/>
                          <a:latin typeface="+mj-lt"/>
                        </a:rPr>
                        <a:t>22.545</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NZ" sz="2700" b="0" i="0" u="none" strike="noStrike">
                          <a:solidFill>
                            <a:srgbClr val="000000"/>
                          </a:solidFill>
                          <a:effectLst/>
                          <a:latin typeface="+mj-lt"/>
                        </a:rPr>
                        <a:t>p &lt; 0.001</a:t>
                      </a:r>
                    </a:p>
                  </a:txBody>
                  <a:tcPr marL="23309" marR="23309" marT="2330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2107176"/>
                  </a:ext>
                </a:extLst>
              </a:tr>
              <a:tr h="466175">
                <a:tc>
                  <a:txBody>
                    <a:bodyPr/>
                    <a:lstStyle/>
                    <a:p>
                      <a:pPr algn="l" fontAlgn="ctr"/>
                      <a:r>
                        <a:rPr lang="en-NZ" sz="2400" b="0" i="0" u="none" strike="noStrike">
                          <a:solidFill>
                            <a:srgbClr val="000000"/>
                          </a:solidFill>
                          <a:effectLst/>
                          <a:latin typeface="+mj-lt"/>
                        </a:rPr>
                        <a:t>age</a:t>
                      </a:r>
                    </a:p>
                  </a:txBody>
                  <a:tcPr marL="23309" marR="23309" marT="23309" marB="0" anchor="ctr">
                    <a:lnL>
                      <a:noFill/>
                    </a:lnL>
                    <a:lnR>
                      <a:noFill/>
                    </a:lnR>
                    <a:lnT>
                      <a:noFill/>
                    </a:lnT>
                    <a:lnB>
                      <a:noFill/>
                    </a:lnB>
                  </a:tcPr>
                </a:tc>
                <a:tc>
                  <a:txBody>
                    <a:bodyPr/>
                    <a:lstStyle/>
                    <a:p>
                      <a:pPr algn="ctr" fontAlgn="b"/>
                      <a:r>
                        <a:rPr lang="en-NZ" sz="2700" b="0" i="0" u="none" strike="noStrike">
                          <a:solidFill>
                            <a:srgbClr val="000000"/>
                          </a:solidFill>
                          <a:effectLst/>
                          <a:latin typeface="+mj-lt"/>
                        </a:rPr>
                        <a:t>-0.027</a:t>
                      </a:r>
                    </a:p>
                  </a:txBody>
                  <a:tcPr marL="23309" marR="23309" marT="23309" marB="0" anchor="b">
                    <a:lnL>
                      <a:noFill/>
                    </a:lnL>
                    <a:lnR>
                      <a:noFill/>
                    </a:lnR>
                    <a:lnT>
                      <a:noFill/>
                    </a:lnT>
                    <a:lnB>
                      <a:noFill/>
                    </a:lnB>
                  </a:tcPr>
                </a:tc>
                <a:tc>
                  <a:txBody>
                    <a:bodyPr/>
                    <a:lstStyle/>
                    <a:p>
                      <a:pPr algn="ctr" fontAlgn="b"/>
                      <a:r>
                        <a:rPr lang="en-NZ" sz="2700" b="0" i="0" u="none" strike="noStrike" dirty="0">
                          <a:solidFill>
                            <a:srgbClr val="000000"/>
                          </a:solidFill>
                          <a:effectLst/>
                          <a:latin typeface="+mj-lt"/>
                        </a:rPr>
                        <a:t>0.002</a:t>
                      </a:r>
                    </a:p>
                  </a:txBody>
                  <a:tcPr marL="23309" marR="23309" marT="23309" marB="0" anchor="b">
                    <a:lnL>
                      <a:noFill/>
                    </a:lnL>
                    <a:lnR>
                      <a:noFill/>
                    </a:lnR>
                    <a:lnT>
                      <a:noFill/>
                    </a:lnT>
                    <a:lnB>
                      <a:noFill/>
                    </a:lnB>
                  </a:tcPr>
                </a:tc>
                <a:tc>
                  <a:txBody>
                    <a:bodyPr/>
                    <a:lstStyle/>
                    <a:p>
                      <a:pPr algn="ctr" fontAlgn="b"/>
                      <a:r>
                        <a:rPr lang="en-NZ" sz="2700" b="0" i="0" u="none" strike="noStrike" dirty="0">
                          <a:solidFill>
                            <a:srgbClr val="000000"/>
                          </a:solidFill>
                          <a:effectLst/>
                          <a:latin typeface="+mj-lt"/>
                        </a:rPr>
                        <a:t>-11.414</a:t>
                      </a:r>
                    </a:p>
                  </a:txBody>
                  <a:tcPr marL="23309" marR="23309" marT="23309" marB="0" anchor="b">
                    <a:lnL>
                      <a:noFill/>
                    </a:lnL>
                    <a:lnR>
                      <a:noFill/>
                    </a:lnR>
                    <a:lnT>
                      <a:noFill/>
                    </a:lnT>
                    <a:lnB>
                      <a:noFill/>
                    </a:lnB>
                  </a:tcPr>
                </a:tc>
                <a:tc>
                  <a:txBody>
                    <a:bodyPr/>
                    <a:lstStyle/>
                    <a:p>
                      <a:pPr algn="ctr" fontAlgn="b"/>
                      <a:r>
                        <a:rPr lang="en-NZ" sz="2700" b="0" i="0" u="none" strike="noStrike">
                          <a:solidFill>
                            <a:srgbClr val="000000"/>
                          </a:solidFill>
                          <a:effectLst/>
                          <a:latin typeface="+mj-lt"/>
                        </a:rPr>
                        <a:t>p &lt; 0.001</a:t>
                      </a:r>
                    </a:p>
                  </a:txBody>
                  <a:tcPr marL="23309" marR="23309" marT="23309" marB="0" anchor="b">
                    <a:lnL>
                      <a:noFill/>
                    </a:lnL>
                    <a:lnR>
                      <a:noFill/>
                    </a:lnR>
                    <a:lnT>
                      <a:noFill/>
                    </a:lnT>
                    <a:lnB>
                      <a:noFill/>
                    </a:lnB>
                  </a:tcPr>
                </a:tc>
                <a:extLst>
                  <a:ext uri="{0D108BD9-81ED-4DB2-BD59-A6C34878D82A}">
                    <a16:rowId xmlns:a16="http://schemas.microsoft.com/office/drawing/2014/main" val="221785837"/>
                  </a:ext>
                </a:extLst>
              </a:tr>
              <a:tr h="466175">
                <a:tc>
                  <a:txBody>
                    <a:bodyPr/>
                    <a:lstStyle/>
                    <a:p>
                      <a:pPr algn="l" fontAlgn="ctr"/>
                      <a:r>
                        <a:rPr lang="en-NZ" sz="2400" b="0" i="0" u="none" strike="noStrike">
                          <a:solidFill>
                            <a:srgbClr val="000000"/>
                          </a:solidFill>
                          <a:effectLst/>
                          <a:latin typeface="+mj-lt"/>
                        </a:rPr>
                        <a:t>nzdep</a:t>
                      </a:r>
                    </a:p>
                  </a:txBody>
                  <a:tcPr marL="23309" marR="23309" marT="23309"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NZ" sz="2700" b="0" i="0" u="none" strike="noStrike">
                          <a:solidFill>
                            <a:srgbClr val="000000"/>
                          </a:solidFill>
                          <a:effectLst/>
                          <a:latin typeface="+mj-lt"/>
                        </a:rPr>
                        <a:t>0.212</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a:solidFill>
                            <a:srgbClr val="000000"/>
                          </a:solidFill>
                          <a:effectLst/>
                          <a:latin typeface="+mj-lt"/>
                        </a:rPr>
                        <a:t>0.016</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12.898</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NZ" sz="2700" b="0" i="0" u="none" strike="noStrike" dirty="0">
                          <a:solidFill>
                            <a:srgbClr val="000000"/>
                          </a:solidFill>
                          <a:effectLst/>
                          <a:latin typeface="+mj-lt"/>
                        </a:rPr>
                        <a:t>p &lt; 0.001</a:t>
                      </a:r>
                    </a:p>
                  </a:txBody>
                  <a:tcPr marL="23309" marR="23309" marT="2330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289853"/>
                  </a:ext>
                </a:extLst>
              </a:tr>
            </a:tbl>
          </a:graphicData>
        </a:graphic>
      </p:graphicFrame>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44AC5AC-21E8-469B-BCE0-73489F7DF3E7}"/>
                  </a:ext>
                </a:extLst>
              </p:cNvPr>
              <p:cNvSpPr/>
              <p:nvPr/>
            </p:nvSpPr>
            <p:spPr>
              <a:xfrm>
                <a:off x="3305998" y="1555194"/>
                <a:ext cx="5726241"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𝑛𝑧𝑑𝑒𝑝</m:t>
                      </m:r>
                    </m:oMath>
                  </m:oMathPara>
                </a14:m>
                <a:endParaRPr lang="en-NZ" sz="4400" dirty="0">
                  <a:latin typeface="+mj-lt"/>
                </a:endParaRPr>
              </a:p>
            </p:txBody>
          </p:sp>
        </mc:Choice>
        <mc:Fallback xmlns="">
          <p:sp>
            <p:nvSpPr>
              <p:cNvPr id="18" name="Rectangle 17">
                <a:extLst>
                  <a:ext uri="{FF2B5EF4-FFF2-40B4-BE49-F238E27FC236}">
                    <a16:creationId xmlns:a16="http://schemas.microsoft.com/office/drawing/2014/main" id="{044AC5AC-21E8-469B-BCE0-73489F7DF3E7}"/>
                  </a:ext>
                </a:extLst>
              </p:cNvPr>
              <p:cNvSpPr>
                <a:spLocks noRot="1" noChangeAspect="1" noMove="1" noResize="1" noEditPoints="1" noAdjustHandles="1" noChangeArrowheads="1" noChangeShapeType="1" noTextEdit="1"/>
              </p:cNvSpPr>
              <p:nvPr/>
            </p:nvSpPr>
            <p:spPr>
              <a:xfrm>
                <a:off x="3305998" y="1555194"/>
                <a:ext cx="5726241" cy="769441"/>
              </a:xfrm>
              <a:prstGeom prst="rect">
                <a:avLst/>
              </a:prstGeo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6A144A5-F1BD-463C-8E92-A6846487802D}"/>
                  </a:ext>
                </a:extLst>
              </p:cNvPr>
              <p:cNvSpPr/>
              <p:nvPr/>
            </p:nvSpPr>
            <p:spPr>
              <a:xfrm>
                <a:off x="2163538" y="2322101"/>
                <a:ext cx="8112500"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NZ" sz="4400" b="0" i="1" smtClean="0">
                          <a:latin typeface="Cambria Math" panose="02040503050406030204" pitchFamily="18" charset="0"/>
                          <a:ea typeface="Cambria Math" panose="02040503050406030204" pitchFamily="18" charset="0"/>
                        </a:rPr>
                        <m:t>𝑠𝑡𝑟𝑒𝑠𝑠</m:t>
                      </m:r>
                      <m:r>
                        <a:rPr lang="en-NZ" sz="4400" b="0" i="1" smtClean="0">
                          <a:latin typeface="Cambria Math" panose="02040503050406030204" pitchFamily="18" charset="0"/>
                          <a:ea typeface="Cambria Math" panose="02040503050406030204" pitchFamily="18" charset="0"/>
                        </a:rPr>
                        <m:t>= </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0</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1</m:t>
                      </m:r>
                      <m:r>
                        <a:rPr lang="en-NZ" sz="4400" b="0" i="1" smtClean="0">
                          <a:latin typeface="Cambria Math" panose="02040503050406030204" pitchFamily="18" charset="0"/>
                          <a:ea typeface="Cambria Math" panose="02040503050406030204" pitchFamily="18" charset="0"/>
                        </a:rPr>
                        <m:t>𝑎𝑔𝑒</m:t>
                      </m:r>
                      <m:r>
                        <a:rPr lang="en-NZ" sz="4400" b="0" i="1" smtClean="0">
                          <a:latin typeface="Cambria Math" panose="02040503050406030204" pitchFamily="18" charset="0"/>
                          <a:ea typeface="Cambria Math" panose="02040503050406030204" pitchFamily="18" charset="0"/>
                        </a:rPr>
                        <m:t>+</m:t>
                      </m:r>
                      <m:r>
                        <a:rPr lang="en-NZ" sz="4400" b="0" i="1" smtClean="0">
                          <a:latin typeface="Cambria Math" panose="02040503050406030204" pitchFamily="18" charset="0"/>
                          <a:ea typeface="Cambria Math" panose="02040503050406030204" pitchFamily="18" charset="0"/>
                        </a:rPr>
                        <m:t>𝛽</m:t>
                      </m:r>
                      <m:r>
                        <a:rPr lang="en-NZ" sz="4400" b="0" i="1" baseline="-25000" smtClean="0">
                          <a:latin typeface="Cambria Math" panose="02040503050406030204" pitchFamily="18" charset="0"/>
                          <a:ea typeface="Cambria Math" panose="02040503050406030204" pitchFamily="18" charset="0"/>
                        </a:rPr>
                        <m:t>2</m:t>
                      </m:r>
                      <m:r>
                        <a:rPr lang="en-NZ" sz="4400" b="0" i="1" smtClean="0">
                          <a:latin typeface="Cambria Math" panose="02040503050406030204" pitchFamily="18" charset="0"/>
                          <a:ea typeface="Cambria Math" panose="02040503050406030204" pitchFamily="18" charset="0"/>
                        </a:rPr>
                        <m:t>𝑛𝑧𝑑𝑒𝑝</m:t>
                      </m:r>
                    </m:oMath>
                  </m:oMathPara>
                </a14:m>
                <a:endParaRPr lang="en-NZ" sz="4400" dirty="0">
                  <a:latin typeface="+mj-lt"/>
                </a:endParaRPr>
              </a:p>
            </p:txBody>
          </p:sp>
        </mc:Choice>
        <mc:Fallback xmlns="">
          <p:sp>
            <p:nvSpPr>
              <p:cNvPr id="19" name="Rectangle 18">
                <a:extLst>
                  <a:ext uri="{FF2B5EF4-FFF2-40B4-BE49-F238E27FC236}">
                    <a16:creationId xmlns:a16="http://schemas.microsoft.com/office/drawing/2014/main" id="{16A144A5-F1BD-463C-8E92-A6846487802D}"/>
                  </a:ext>
                </a:extLst>
              </p:cNvPr>
              <p:cNvSpPr>
                <a:spLocks noRot="1" noChangeAspect="1" noMove="1" noResize="1" noEditPoints="1" noAdjustHandles="1" noChangeArrowheads="1" noChangeShapeType="1" noTextEdit="1"/>
              </p:cNvSpPr>
              <p:nvPr/>
            </p:nvSpPr>
            <p:spPr>
              <a:xfrm>
                <a:off x="2163538" y="2322101"/>
                <a:ext cx="8112500" cy="769441"/>
              </a:xfrm>
              <a:prstGeom prst="rect">
                <a:avLst/>
              </a:prstGeom>
              <a:blipFill>
                <a:blip r:embed="rId4"/>
                <a:stretch>
                  <a:fillRect/>
                </a:stretch>
              </a:blipFill>
            </p:spPr>
            <p:txBody>
              <a:bodyPr/>
              <a:lstStyle/>
              <a:p>
                <a:r>
                  <a:rPr lang="en-NZ">
                    <a:noFill/>
                  </a:rPr>
                  <a:t> </a:t>
                </a:r>
              </a:p>
            </p:txBody>
          </p:sp>
        </mc:Fallback>
      </mc:AlternateContent>
      <p:cxnSp>
        <p:nvCxnSpPr>
          <p:cNvPr id="6" name="Straight Connector 5">
            <a:extLst>
              <a:ext uri="{FF2B5EF4-FFF2-40B4-BE49-F238E27FC236}">
                <a16:creationId xmlns:a16="http://schemas.microsoft.com/office/drawing/2014/main" id="{B257E16D-FB93-4939-8F63-A200DEF29134}"/>
              </a:ext>
            </a:extLst>
          </p:cNvPr>
          <p:cNvCxnSpPr>
            <a:cxnSpLocks/>
          </p:cNvCxnSpPr>
          <p:nvPr/>
        </p:nvCxnSpPr>
        <p:spPr>
          <a:xfrm flipH="1">
            <a:off x="11353800" y="1068388"/>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C459913-15A5-4335-B528-DED8E7001733}"/>
              </a:ext>
            </a:extLst>
          </p:cNvPr>
          <p:cNvCxnSpPr>
            <a:cxnSpLocks/>
          </p:cNvCxnSpPr>
          <p:nvPr/>
        </p:nvCxnSpPr>
        <p:spPr>
          <a:xfrm flipH="1">
            <a:off x="838200" y="1068388"/>
            <a:ext cx="97821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9B9B99A4-B9D8-4079-9EE4-E59001CDAA06}"/>
              </a:ext>
            </a:extLst>
          </p:cNvPr>
          <p:cNvSpPr/>
          <p:nvPr/>
        </p:nvSpPr>
        <p:spPr>
          <a:xfrm>
            <a:off x="706437" y="969963"/>
            <a:ext cx="196850" cy="196850"/>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NZ"/>
          </a:p>
        </p:txBody>
      </p:sp>
      <p:sp>
        <p:nvSpPr>
          <p:cNvPr id="9" name="Circle: Hollow 8">
            <a:extLst>
              <a:ext uri="{FF2B5EF4-FFF2-40B4-BE49-F238E27FC236}">
                <a16:creationId xmlns:a16="http://schemas.microsoft.com/office/drawing/2014/main" id="{0F32B18C-4FE6-4086-BAA3-4414777E1898}"/>
              </a:ext>
            </a:extLst>
          </p:cNvPr>
          <p:cNvSpPr/>
          <p:nvPr/>
        </p:nvSpPr>
        <p:spPr>
          <a:xfrm>
            <a:off x="605762" y="879119"/>
            <a:ext cx="396000" cy="396000"/>
          </a:xfrm>
          <a:prstGeom prst="donut">
            <a:avLst>
              <a:gd name="adj" fmla="val 28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pic>
        <p:nvPicPr>
          <p:cNvPr id="10" name="Picture 10">
            <a:extLst>
              <a:ext uri="{FF2B5EF4-FFF2-40B4-BE49-F238E27FC236}">
                <a16:creationId xmlns:a16="http://schemas.microsoft.com/office/drawing/2014/main" id="{F4570EA6-9417-4069-BCFE-B35CE77FA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31487" y="736600"/>
            <a:ext cx="73818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727170"/>
      </p:ext>
    </p:extLst>
  </p:cSld>
  <p:clrMapOvr>
    <a:masterClrMapping/>
  </p:clrMapOvr>
  <mc:AlternateContent xmlns:mc="http://schemas.openxmlformats.org/markup-compatibility/2006" xmlns:p14="http://schemas.microsoft.com/office/powerpoint/2010/main">
    <mc:Choice Requires="p14">
      <p:transition spd="slow" p14:dur="2000" advTm="19487"/>
    </mc:Choice>
    <mc:Fallback xmlns="">
      <p:transition spd="slow" advTm="1948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12426</TotalTime>
  <Words>2023</Words>
  <Application>Microsoft Office PowerPoint</Application>
  <PresentationFormat>Widescreen</PresentationFormat>
  <Paragraphs>237</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Multiple Regression</vt:lpstr>
      <vt:lpstr>What is multiple regression ?</vt:lpstr>
      <vt:lpstr>What does a regression equation look like ?</vt:lpstr>
      <vt:lpstr>What does multiple regression tell us ?</vt:lpstr>
      <vt:lpstr>Does weight predict height ?</vt:lpstr>
      <vt:lpstr>Example: Single continuous predictor</vt:lpstr>
      <vt:lpstr>All models are wrong but some are useful:</vt:lpstr>
      <vt:lpstr>Is age and deprivation associated with stress?</vt:lpstr>
      <vt:lpstr>Example: Two continuous predictors</vt:lpstr>
      <vt:lpstr>Different types of variable</vt:lpstr>
      <vt:lpstr>Is sex and weight associated with height ?</vt:lpstr>
      <vt:lpstr>Example: Continuous and categorical predictors</vt:lpstr>
      <vt:lpstr>What if effects are not additive ?</vt:lpstr>
      <vt:lpstr>Does sex moderate the effect of age on stress</vt:lpstr>
      <vt:lpstr>Example: Continuous and categorical interaction </vt:lpstr>
      <vt:lpstr>Example study: Background</vt:lpstr>
      <vt:lpstr>Example study: Design</vt:lpstr>
      <vt:lpstr>Example study: Model</vt:lpstr>
      <vt:lpstr>PowerPoint Presentation</vt:lpstr>
      <vt:lpstr>PowerPoint Presentation</vt:lpstr>
      <vt:lpstr>Wrapping up</vt:lpstr>
      <vt:lpstr>Questions and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dc:title>
  <dc:creator>Taylor Winter</dc:creator>
  <cp:lastModifiedBy>Taylor Winter</cp:lastModifiedBy>
  <cp:revision>37</cp:revision>
  <dcterms:created xsi:type="dcterms:W3CDTF">2020-01-11T10:39:52Z</dcterms:created>
  <dcterms:modified xsi:type="dcterms:W3CDTF">2020-02-01T05:28:18Z</dcterms:modified>
</cp:coreProperties>
</file>