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56" r:id="rId3"/>
    <p:sldId id="257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1887200" cy="7772400"/>
  <p:notesSz cx="11887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9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1540" y="2409444"/>
            <a:ext cx="1010412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0" y="4352544"/>
            <a:ext cx="832104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4360" y="1787652"/>
            <a:ext cx="5170932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1908" y="1787652"/>
            <a:ext cx="5170932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517" y="698881"/>
            <a:ext cx="322326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572" y="3773423"/>
            <a:ext cx="10092055" cy="238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41648" y="7228332"/>
            <a:ext cx="380390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4360" y="7228332"/>
            <a:ext cx="2734056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8784" y="7228332"/>
            <a:ext cx="2734056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09600"/>
            <a:ext cx="9042083" cy="1661993"/>
          </a:xfrm>
        </p:spPr>
        <p:txBody>
          <a:bodyPr/>
          <a:lstStyle/>
          <a:p>
            <a:pPr algn="ctr"/>
            <a:r>
              <a:rPr lang="en-GB" sz="5400" dirty="0"/>
              <a:t>C7041 EDA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5480344" y="2472124"/>
            <a:ext cx="130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365" y="5187802"/>
            <a:ext cx="3505199" cy="23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03" y="3886200"/>
            <a:ext cx="2992697" cy="364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886164"/>
            <a:ext cx="4383131" cy="22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26" y="2545554"/>
            <a:ext cx="3509647" cy="23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219200" y="4956558"/>
            <a:ext cx="2215306" cy="259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533400"/>
            <a:ext cx="10033000" cy="6527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Good </a:t>
            </a:r>
            <a:r>
              <a:rPr sz="2800" b="1" dirty="0">
                <a:latin typeface="Calibri"/>
                <a:cs typeface="Calibri"/>
              </a:rPr>
              <a:t>things </a:t>
            </a:r>
            <a:r>
              <a:rPr sz="2800" b="1" spc="-5" dirty="0">
                <a:latin typeface="Calibri"/>
                <a:cs typeface="Calibri"/>
              </a:rPr>
              <a:t>about </a:t>
            </a:r>
            <a:r>
              <a:rPr sz="2800" b="1" dirty="0">
                <a:latin typeface="Calibri"/>
                <a:cs typeface="Calibri"/>
              </a:rPr>
              <a:t>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Calibri"/>
              <a:cs typeface="Calibri"/>
            </a:endParaRPr>
          </a:p>
          <a:p>
            <a:pPr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b="1" spc="-5" dirty="0">
                <a:latin typeface="Calibri"/>
                <a:cs typeface="Calibri"/>
              </a:rPr>
              <a:t>Superb data management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5" dirty="0">
                <a:latin typeface="Calibri"/>
                <a:cs typeface="Calibri"/>
              </a:rPr>
              <a:t>manipulation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</a:t>
            </a:r>
            <a:endParaRPr sz="2000" dirty="0">
              <a:latin typeface="Calibri"/>
              <a:cs typeface="Calibri"/>
            </a:endParaRPr>
          </a:p>
          <a:p>
            <a:pPr indent="-342900">
              <a:lnSpc>
                <a:spcPct val="100000"/>
              </a:lnSpc>
              <a:spcBef>
                <a:spcPts val="14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Superb </a:t>
            </a:r>
            <a:r>
              <a:rPr sz="2000" spc="-10" dirty="0">
                <a:latin typeface="Calibri"/>
                <a:cs typeface="Calibri"/>
              </a:rPr>
              <a:t>ability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lang="en-US" sz="2000" b="1" spc="-5" dirty="0" err="1">
                <a:latin typeface="Calibri"/>
                <a:cs typeface="Calibri"/>
              </a:rPr>
              <a:t>analyse</a:t>
            </a:r>
            <a:r>
              <a:rPr lang="en-US" sz="2000" b="1" spc="-5" dirty="0">
                <a:latin typeface="Calibri"/>
                <a:cs typeface="Calibri"/>
              </a:rPr>
              <a:t> large datasets quickly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b="1" spc="-5" dirty="0">
                <a:latin typeface="Calibri"/>
                <a:cs typeface="Calibri"/>
              </a:rPr>
              <a:t>Superb graphics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 dirty="0">
              <a:latin typeface="Calibri"/>
              <a:cs typeface="Calibri"/>
            </a:endParaRPr>
          </a:p>
          <a:p>
            <a:pPr marL="697230" lvl="1">
              <a:lnSpc>
                <a:spcPct val="100000"/>
              </a:lnSpc>
              <a:spcBef>
                <a:spcPts val="1400"/>
              </a:spcBef>
              <a:tabLst>
                <a:tab pos="927100" algn="l"/>
              </a:tabLst>
            </a:pPr>
            <a:r>
              <a:rPr lang="en-GB" sz="2000" spc="-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Visualize data </a:t>
            </a:r>
            <a:r>
              <a:rPr sz="2000" dirty="0">
                <a:latin typeface="Calibri"/>
                <a:cs typeface="Calibri"/>
              </a:rPr>
              <a:t>and model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fits</a:t>
            </a:r>
          </a:p>
          <a:p>
            <a:pPr marL="697865" marR="5080" lvl="1">
              <a:lnSpc>
                <a:spcPct val="117700"/>
              </a:lnSpc>
              <a:spcBef>
                <a:spcPts val="975"/>
              </a:spcBef>
              <a:tabLst>
                <a:tab pos="927100" algn="l"/>
              </a:tabLst>
            </a:pPr>
            <a:r>
              <a:rPr lang="en-GB" sz="2000" spc="-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Produces vectorized graphs </a:t>
            </a:r>
            <a:r>
              <a:rPr sz="2000" dirty="0">
                <a:latin typeface="Calibri"/>
                <a:cs typeface="Calibri"/>
              </a:rPr>
              <a:t>(pdf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eps </a:t>
            </a:r>
            <a:r>
              <a:rPr sz="2000" spc="-5" dirty="0">
                <a:latin typeface="Calibri"/>
                <a:cs typeface="Calibri"/>
              </a:rPr>
              <a:t>format), permitting </a:t>
            </a:r>
            <a:r>
              <a:rPr sz="2000" dirty="0">
                <a:latin typeface="Calibri"/>
                <a:cs typeface="Calibri"/>
              </a:rPr>
              <a:t>editing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graphics package  (e.g.,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Inkscape)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4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000" b="1" spc="-5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4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b="1" spc="-5" dirty="0">
                <a:latin typeface="Calibri"/>
                <a:cs typeface="Calibri"/>
              </a:rPr>
              <a:t>Reproducibility of analyses. </a:t>
            </a:r>
            <a:r>
              <a:rPr sz="2000" b="1" dirty="0">
                <a:latin typeface="Calibri"/>
                <a:cs typeface="Calibri"/>
              </a:rPr>
              <a:t>R uses </a:t>
            </a:r>
            <a:r>
              <a:rPr sz="2000" b="1" spc="-5" dirty="0">
                <a:latin typeface="Calibri"/>
                <a:cs typeface="Calibri"/>
              </a:rPr>
              <a:t>scripts </a:t>
            </a:r>
            <a:r>
              <a:rPr sz="2000" b="1" dirty="0">
                <a:latin typeface="Calibri"/>
                <a:cs typeface="Calibri"/>
              </a:rPr>
              <a:t>to execute </a:t>
            </a:r>
            <a:r>
              <a:rPr sz="2000" b="1" spc="-5" dirty="0">
                <a:latin typeface="Calibri"/>
                <a:cs typeface="Calibri"/>
              </a:rPr>
              <a:t>commands rather </a:t>
            </a:r>
            <a:r>
              <a:rPr sz="2000" b="1" dirty="0">
                <a:latin typeface="Calibri"/>
                <a:cs typeface="Calibri"/>
              </a:rPr>
              <a:t>than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menus</a:t>
            </a:r>
            <a:r>
              <a:rPr lang="en-GB" sz="2000" b="1" spc="-5" dirty="0">
                <a:latin typeface="Calibri"/>
                <a:cs typeface="Calibri"/>
              </a:rPr>
              <a:t>…</a:t>
            </a:r>
            <a:endParaRPr sz="2000" b="1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It can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b="1" spc="-5" dirty="0">
                <a:latin typeface="Calibri"/>
                <a:cs typeface="Calibri"/>
              </a:rPr>
              <a:t>easy </a:t>
            </a:r>
            <a:r>
              <a:rPr sz="2000" b="1" dirty="0">
                <a:latin typeface="Calibri"/>
                <a:cs typeface="Calibri"/>
              </a:rPr>
              <a:t>to </a:t>
            </a:r>
            <a:r>
              <a:rPr sz="2000" b="1" spc="-5" dirty="0">
                <a:latin typeface="Calibri"/>
                <a:cs typeface="Calibri"/>
              </a:rPr>
              <a:t>do </a:t>
            </a:r>
            <a:r>
              <a:rPr sz="2000" b="1" dirty="0">
                <a:latin typeface="Calibri"/>
                <a:cs typeface="Calibri"/>
              </a:rPr>
              <a:t>things that </a:t>
            </a:r>
            <a:r>
              <a:rPr sz="2000" b="1" spc="-5" dirty="0">
                <a:latin typeface="Calibri"/>
                <a:cs typeface="Calibri"/>
              </a:rPr>
              <a:t>are difficult </a:t>
            </a:r>
            <a:r>
              <a:rPr sz="2000" spc="-5" dirty="0">
                <a:latin typeface="Calibri"/>
                <a:cs typeface="Calibri"/>
              </a:rPr>
              <a:t>or impossible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do in other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packages.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4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You can </a:t>
            </a:r>
            <a:r>
              <a:rPr sz="2000" b="1" spc="-5" dirty="0">
                <a:latin typeface="Calibri"/>
                <a:cs typeface="Calibri"/>
              </a:rPr>
              <a:t>write your own functions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speed up your specific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needs.</a:t>
            </a:r>
          </a:p>
          <a:p>
            <a:pPr marL="342900" indent="-342900">
              <a:lnSpc>
                <a:spcPct val="100000"/>
              </a:lnSpc>
              <a:spcBef>
                <a:spcPts val="14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is also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great programming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tool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b="1" spc="-5" dirty="0">
                <a:latin typeface="Calibri"/>
                <a:cs typeface="Calibri"/>
              </a:rPr>
              <a:t>Someone has already </a:t>
            </a:r>
            <a:r>
              <a:rPr sz="2000" b="1" spc="-10" dirty="0">
                <a:latin typeface="Calibri"/>
                <a:cs typeface="Calibri"/>
              </a:rPr>
              <a:t>solved </a:t>
            </a:r>
            <a:r>
              <a:rPr sz="2000" b="1" dirty="0">
                <a:latin typeface="Calibri"/>
                <a:cs typeface="Calibri"/>
              </a:rPr>
              <a:t>your problem</a:t>
            </a:r>
            <a:r>
              <a:rPr sz="2000" dirty="0">
                <a:latin typeface="Calibri"/>
                <a:cs typeface="Calibri"/>
              </a:rPr>
              <a:t>. </a:t>
            </a:r>
            <a:r>
              <a:rPr sz="2000" spc="-10" dirty="0">
                <a:latin typeface="Calibri"/>
                <a:cs typeface="Calibri"/>
              </a:rPr>
              <a:t>Google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encyclopedia </a:t>
            </a:r>
            <a:r>
              <a:rPr sz="2000" spc="5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everything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381000"/>
            <a:ext cx="10820400" cy="702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b="1" dirty="0">
                <a:latin typeface="Calibri"/>
                <a:cs typeface="Calibri"/>
              </a:rPr>
              <a:t>Challenges in </a:t>
            </a:r>
            <a:r>
              <a:rPr lang="en-GB" sz="2800" b="1">
                <a:latin typeface="Calibri"/>
                <a:cs typeface="Calibri"/>
              </a:rPr>
              <a:t>learning </a:t>
            </a:r>
            <a:r>
              <a:rPr sz="2800" b="1">
                <a:latin typeface="Calibri"/>
                <a:cs typeface="Calibri"/>
              </a:rPr>
              <a:t>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b="1" spc="-5" dirty="0">
                <a:latin typeface="Calibri"/>
                <a:cs typeface="Calibri"/>
              </a:rPr>
              <a:t>Steep learning curve</a:t>
            </a:r>
            <a:r>
              <a:rPr lang="en-US"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dirty="0">
                <a:latin typeface="Calibri"/>
                <a:cs typeface="Calibri"/>
              </a:rPr>
              <a:t>scripts to execute </a:t>
            </a:r>
            <a:r>
              <a:rPr sz="2400" spc="-10" dirty="0">
                <a:latin typeface="Calibri"/>
                <a:cs typeface="Calibri"/>
              </a:rPr>
              <a:t>commands </a:t>
            </a:r>
            <a:r>
              <a:rPr sz="2400" spc="-5" dirty="0">
                <a:latin typeface="Calibri"/>
                <a:cs typeface="Calibri"/>
              </a:rPr>
              <a:t>rather </a:t>
            </a:r>
            <a:r>
              <a:rPr sz="2400" dirty="0">
                <a:latin typeface="Calibri"/>
                <a:cs typeface="Calibri"/>
              </a:rPr>
              <a:t>than menus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mouse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It can </a:t>
            </a:r>
            <a:r>
              <a:rPr sz="2400" b="1" spc="-5" dirty="0">
                <a:latin typeface="Calibri"/>
                <a:cs typeface="Calibri"/>
              </a:rPr>
              <a:t>sometimes be difficult </a:t>
            </a:r>
            <a:r>
              <a:rPr sz="2400" b="1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do simple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things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not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great spreadsheet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697230" lvl="1">
              <a:lnSpc>
                <a:spcPct val="100000"/>
              </a:lnSpc>
              <a:spcBef>
                <a:spcPts val="1400"/>
              </a:spcBef>
              <a:tabLst>
                <a:tab pos="927100" algn="l"/>
              </a:tabLst>
            </a:pPr>
            <a:r>
              <a:rPr lang="en-GB" sz="2400" dirty="0">
                <a:latin typeface="Calibri"/>
                <a:cs typeface="Calibri"/>
              </a:rPr>
              <a:t>-</a:t>
            </a:r>
            <a:r>
              <a:rPr lang="en-US"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dedicated spreadsheet program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edit </a:t>
            </a:r>
            <a:r>
              <a:rPr lang="en-US" sz="2400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lang="en-US" sz="2400" spc="-5" dirty="0">
                <a:latin typeface="Calibri"/>
                <a:cs typeface="Calibri"/>
              </a:rPr>
              <a:t>.xlsx or </a:t>
            </a:r>
            <a:r>
              <a:rPr sz="2400" spc="-5" dirty="0">
                <a:latin typeface="Calibri"/>
                <a:cs typeface="Calibri"/>
              </a:rPr>
              <a:t>.csv)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files.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There </a:t>
            </a:r>
            <a:r>
              <a:rPr sz="2400" b="1" dirty="0">
                <a:latin typeface="Calibri"/>
                <a:cs typeface="Calibri"/>
              </a:rPr>
              <a:t>are </a:t>
            </a:r>
            <a:r>
              <a:rPr sz="2400" b="1" spc="-5" dirty="0">
                <a:latin typeface="Calibri"/>
                <a:cs typeface="Calibri"/>
              </a:rPr>
              <a:t>several </a:t>
            </a:r>
            <a:r>
              <a:rPr sz="2400" b="1" spc="-10" dirty="0">
                <a:latin typeface="Calibri"/>
                <a:cs typeface="Calibri"/>
              </a:rPr>
              <a:t>kinds </a:t>
            </a:r>
            <a:r>
              <a:rPr sz="2400" b="1" spc="-5" dirty="0">
                <a:latin typeface="Calibri"/>
                <a:cs typeface="Calibri"/>
              </a:rPr>
              <a:t>of </a:t>
            </a:r>
            <a:r>
              <a:rPr sz="2400" b="1" dirty="0">
                <a:latin typeface="Calibri"/>
                <a:cs typeface="Calibri"/>
              </a:rPr>
              <a:t>data </a:t>
            </a:r>
            <a:r>
              <a:rPr sz="2400" b="1" spc="-5" dirty="0">
                <a:latin typeface="Calibri"/>
                <a:cs typeface="Calibri"/>
              </a:rPr>
              <a:t>objects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remember.</a:t>
            </a:r>
          </a:p>
          <a:p>
            <a:pPr marL="697230" lvl="1">
              <a:lnSpc>
                <a:spcPct val="100000"/>
              </a:lnSpc>
              <a:spcBef>
                <a:spcPts val="1425"/>
              </a:spcBef>
              <a:tabLst>
                <a:tab pos="927100" algn="l"/>
              </a:tabLst>
            </a:pPr>
            <a:r>
              <a:rPr lang="en-GB" sz="2400" spc="-5" dirty="0">
                <a:latin typeface="Calibri"/>
                <a:cs typeface="Calibri"/>
              </a:rPr>
              <a:t>-</a:t>
            </a:r>
            <a:r>
              <a:rPr sz="2400" b="1" spc="-5" dirty="0">
                <a:latin typeface="Calibri"/>
                <a:cs typeface="Calibri"/>
              </a:rPr>
              <a:t>Vectors</a:t>
            </a:r>
            <a:r>
              <a:rPr sz="2400" spc="-5" dirty="0">
                <a:latin typeface="Calibri"/>
                <a:cs typeface="Calibri"/>
              </a:rPr>
              <a:t> and </a:t>
            </a:r>
            <a:r>
              <a:rPr sz="2400" b="1" spc="-5" dirty="0">
                <a:latin typeface="Calibri"/>
                <a:cs typeface="Calibri"/>
              </a:rPr>
              <a:t>data frames </a:t>
            </a:r>
            <a:r>
              <a:rPr sz="2400" spc="-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common.</a:t>
            </a:r>
            <a:endParaRPr sz="2400" dirty="0">
              <a:latin typeface="Calibri"/>
              <a:cs typeface="Calibri"/>
            </a:endParaRPr>
          </a:p>
          <a:p>
            <a:pPr marL="697230" lvl="1">
              <a:lnSpc>
                <a:spcPct val="100000"/>
              </a:lnSpc>
              <a:spcBef>
                <a:spcPts val="1405"/>
              </a:spcBef>
              <a:tabLst>
                <a:tab pos="927100" algn="l"/>
              </a:tabLst>
            </a:pPr>
            <a:r>
              <a:rPr lang="en-GB" sz="2400" spc="-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You will learn others </a:t>
            </a:r>
            <a:r>
              <a:rPr sz="240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gradually (</a:t>
            </a:r>
            <a:r>
              <a:rPr sz="2400" b="1" spc="-5" dirty="0">
                <a:latin typeface="Calibri"/>
                <a:cs typeface="Calibri"/>
              </a:rPr>
              <a:t>list</a:t>
            </a:r>
            <a:r>
              <a:rPr sz="2400" spc="-5" dirty="0">
                <a:latin typeface="Calibri"/>
                <a:cs typeface="Calibri"/>
              </a:rPr>
              <a:t> 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matrix</a:t>
            </a:r>
            <a:r>
              <a:rPr sz="2400" spc="-5" dirty="0">
                <a:latin typeface="Calibri"/>
                <a:cs typeface="Calibri"/>
              </a:rPr>
              <a:t>).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b="1" spc="-5" dirty="0">
                <a:latin typeface="Calibri"/>
                <a:cs typeface="Calibri"/>
              </a:rPr>
              <a:t> variatio</a:t>
            </a:r>
            <a:r>
              <a:rPr lang="en-US" sz="2400" b="1" spc="-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 in command </a:t>
            </a:r>
            <a:r>
              <a:rPr lang="en-US" sz="2400" b="1" spc="-5" dirty="0">
                <a:latin typeface="Calibri"/>
                <a:cs typeface="Calibri"/>
              </a:rPr>
              <a:t>"</a:t>
            </a:r>
            <a:r>
              <a:rPr sz="2400" b="1" dirty="0">
                <a:latin typeface="Calibri"/>
                <a:cs typeface="Calibri"/>
              </a:rPr>
              <a:t>syntax</a:t>
            </a:r>
            <a:r>
              <a:rPr lang="en-US" sz="2400" b="1" dirty="0">
                <a:latin typeface="Calibri"/>
                <a:cs typeface="Calibri"/>
              </a:rPr>
              <a:t>“ style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" dirty="0">
                <a:latin typeface="Courier New"/>
                <a:cs typeface="Courier New"/>
              </a:rPr>
              <a:t>plot</a:t>
            </a:r>
            <a:r>
              <a:rPr sz="2400" spc="-7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vs </a:t>
            </a:r>
            <a:r>
              <a:rPr sz="2400" spc="-10" dirty="0" err="1">
                <a:latin typeface="Courier New"/>
                <a:cs typeface="Courier New"/>
              </a:rPr>
              <a:t>ggplot</a:t>
            </a:r>
            <a:r>
              <a:rPr lang="en-US" sz="2400" spc="-10" dirty="0">
                <a:latin typeface="Courier New"/>
                <a:cs typeface="Courier New"/>
              </a:rPr>
              <a:t>, the “</a:t>
            </a:r>
            <a:r>
              <a:rPr lang="en-US" sz="2400" spc="-10" dirty="0" err="1">
                <a:latin typeface="Courier New"/>
                <a:cs typeface="Courier New"/>
              </a:rPr>
              <a:t>tidyverse</a:t>
            </a:r>
            <a:r>
              <a:rPr lang="en-US" sz="2400" spc="-10" dirty="0">
                <a:latin typeface="Courier New"/>
                <a:cs typeface="Courier New"/>
              </a:rPr>
              <a:t>”</a:t>
            </a:r>
            <a:r>
              <a:rPr sz="2400" spc="-10" dirty="0">
                <a:latin typeface="Calibri"/>
                <a:cs typeface="Calibri"/>
              </a:rPr>
              <a:t>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22658" y="2057400"/>
            <a:ext cx="7441883" cy="4183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457200">
              <a:lnSpc>
                <a:spcPct val="100000"/>
              </a:lnSpc>
              <a:spcBef>
                <a:spcPts val="155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About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lang="en-GB" sz="2800" spc="-5" dirty="0">
                <a:latin typeface="Calibri"/>
                <a:cs typeface="Calibri"/>
              </a:rPr>
              <a:t>Module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GB" sz="2800" spc="-5" dirty="0">
                <a:latin typeface="Calibri"/>
                <a:cs typeface="Calibri"/>
              </a:rPr>
              <a:t>Module</a:t>
            </a:r>
            <a:r>
              <a:rPr sz="2800" spc="-5" dirty="0">
                <a:latin typeface="Calibri"/>
                <a:cs typeface="Calibri"/>
              </a:rPr>
              <a:t> objectives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About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>
                <a:latin typeface="Calibri"/>
                <a:cs typeface="Calibri"/>
              </a:rPr>
              <a:t>instructor</a:t>
            </a:r>
            <a:r>
              <a:rPr lang="en-US" sz="2800" spc="-5">
                <a:latin typeface="Calibri"/>
                <a:cs typeface="Calibri"/>
              </a:rPr>
              <a:t>s</a:t>
            </a: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>
                <a:latin typeface="Calibri"/>
                <a:cs typeface="Calibri"/>
              </a:rPr>
              <a:t>Why 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lang="en-GB" sz="2800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Organizing data </a:t>
            </a:r>
            <a:r>
              <a:rPr sz="2800" spc="-1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analysis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Review of </a:t>
            </a:r>
            <a:r>
              <a:rPr sz="2800" spc="-10" dirty="0">
                <a:latin typeface="Calibri"/>
                <a:cs typeface="Calibri"/>
              </a:rPr>
              <a:t>some </a:t>
            </a:r>
            <a:r>
              <a:rPr sz="2800" spc="-5" dirty="0">
                <a:latin typeface="Calibri"/>
                <a:cs typeface="Calibri"/>
              </a:rPr>
              <a:t>basic concepts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statistics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First discussion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paper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3EFBD-8EA9-42DD-8914-4E10CC63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6" y="698881"/>
            <a:ext cx="8051484" cy="430887"/>
          </a:xfrm>
        </p:spPr>
        <p:txBody>
          <a:bodyPr/>
          <a:lstStyle/>
          <a:p>
            <a:r>
              <a:rPr lang="en-GB" sz="2800" dirty="0"/>
              <a:t>1.00: Module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130" y="1676400"/>
            <a:ext cx="9865995" cy="3164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50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ecture</a:t>
            </a:r>
            <a:r>
              <a:rPr lang="en-GB"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slides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lang="en-GB" sz="2400" spc="-10" dirty="0">
                <a:latin typeface="Calibri"/>
                <a:cs typeface="Calibri"/>
              </a:rPr>
              <a:t>Topic by topic, suggested schedule</a:t>
            </a:r>
          </a:p>
          <a:p>
            <a:pPr marL="469900" indent="-228600">
              <a:lnSpc>
                <a:spcPct val="100000"/>
              </a:lnSpc>
              <a:spcBef>
                <a:spcPts val="150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b="1" spc="-10" dirty="0">
                <a:latin typeface="Calibri"/>
                <a:cs typeface="Calibri"/>
              </a:rPr>
              <a:t>Optional live sessions</a:t>
            </a:r>
            <a:endParaRPr lang="en-GB" sz="2400" spc="-1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 </a:t>
            </a:r>
            <a:r>
              <a:rPr lang="en-GB"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labs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lang="en-GB" sz="2400" spc="-5" dirty="0">
                <a:latin typeface="Calibri"/>
                <a:cs typeface="Calibri"/>
              </a:rPr>
              <a:t>Topic by topic, suggested schedule</a:t>
            </a: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b="1" spc="-5" dirty="0">
                <a:latin typeface="Calibri"/>
                <a:cs typeface="Calibri"/>
              </a:rPr>
              <a:t>Suggested readings </a:t>
            </a:r>
            <a:r>
              <a:rPr lang="en-GB" sz="2400" spc="-5" dirty="0">
                <a:latin typeface="Calibri"/>
                <a:cs typeface="Calibri"/>
              </a:rPr>
              <a:t>(explain reading lists and texts)</a:t>
            </a:r>
            <a:endParaRPr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400"/>
              </a:spcBef>
              <a:buSzPct val="90000"/>
              <a:buFont typeface="Symbol"/>
              <a:buChar char=""/>
              <a:tabLst>
                <a:tab pos="469900" algn="l"/>
              </a:tabLst>
            </a:pPr>
            <a:endParaRPr lang="en-GB"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400"/>
              </a:spcBef>
              <a:buSzPct val="90000"/>
              <a:buFont typeface="Symbol"/>
              <a:buChar char=""/>
              <a:tabLst>
                <a:tab pos="469900" algn="l"/>
              </a:tabLst>
            </a:pPr>
            <a:r>
              <a:rPr lang="en-US" sz="2400" b="1" dirty="0">
                <a:latin typeface="Calibri"/>
                <a:cs typeface="Calibri"/>
              </a:rPr>
              <a:t>Other stats and R </a:t>
            </a:r>
            <a:r>
              <a:rPr lang="en-US" sz="2400" b="1" dirty="0" err="1">
                <a:latin typeface="Calibri"/>
                <a:cs typeface="Calibri"/>
              </a:rPr>
              <a:t>R</a:t>
            </a:r>
            <a:r>
              <a:rPr lang="en-GB" sz="2400" b="1" spc="-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sources</a:t>
            </a:r>
            <a:r>
              <a:rPr lang="en-GB" sz="2400" b="1" spc="-5" dirty="0">
                <a:latin typeface="Calibri"/>
                <a:cs typeface="Calibri"/>
              </a:rPr>
              <a:t> available</a:t>
            </a:r>
            <a:r>
              <a:rPr sz="2400" spc="-5" dirty="0">
                <a:latin typeface="Calibri"/>
                <a:cs typeface="Calibri"/>
              </a:rPr>
              <a:t>, many online</a:t>
            </a:r>
            <a:endParaRPr lang="en-GB" sz="2400" spc="7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F75D0-0E27-4B1D-9A15-8BABB454B1B7}"/>
              </a:ext>
            </a:extLst>
          </p:cNvPr>
          <p:cNvSpPr txBox="1"/>
          <p:nvPr/>
        </p:nvSpPr>
        <p:spPr>
          <a:xfrm>
            <a:off x="762000" y="613504"/>
            <a:ext cx="594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3200" b="1" spc="-5" dirty="0">
                <a:latin typeface="Calibri"/>
                <a:cs typeface="Calibri"/>
              </a:rPr>
              <a:t>About </a:t>
            </a:r>
            <a:r>
              <a:rPr lang="en-GB" sz="3200" b="1" dirty="0">
                <a:latin typeface="Calibri"/>
                <a:cs typeface="Calibri"/>
              </a:rPr>
              <a:t>the </a:t>
            </a:r>
            <a:r>
              <a:rPr lang="en-GB" sz="3200" b="1" spc="-5" dirty="0">
                <a:latin typeface="Calibri"/>
                <a:cs typeface="Calibri"/>
              </a:rPr>
              <a:t>Module</a:t>
            </a:r>
            <a:endParaRPr lang="en-GB" sz="3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54546"/>
            <a:ext cx="10205085" cy="5901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>
                <a:latin typeface="Calibri"/>
                <a:cs typeface="Calibri"/>
              </a:rPr>
              <a:t>Labs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469900" indent="-228600">
              <a:lnSpc>
                <a:spcPct val="100000"/>
              </a:lnSpc>
              <a:spcBef>
                <a:spcPts val="150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spc="-5" dirty="0">
                <a:latin typeface="Calibri"/>
                <a:cs typeface="Calibri"/>
              </a:rPr>
              <a:t>Should have latest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lang="en-GB" sz="2400" dirty="0">
                <a:latin typeface="Calibri"/>
                <a:cs typeface="Calibri"/>
              </a:rPr>
              <a:t> and RStudio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installed</a:t>
            </a:r>
            <a:r>
              <a:rPr lang="en-GB" sz="2400" spc="-5" dirty="0">
                <a:latin typeface="Calibri"/>
                <a:cs typeface="Calibri"/>
              </a:rPr>
              <a:t> (</a:t>
            </a:r>
            <a:r>
              <a:rPr lang="en-GB" sz="2400" spc="-5" dirty="0" err="1">
                <a:latin typeface="Calibri"/>
                <a:cs typeface="Calibri"/>
              </a:rPr>
              <a:t>Rstudio</a:t>
            </a:r>
            <a:r>
              <a:rPr lang="en-GB" sz="2400" spc="-5" dirty="0">
                <a:latin typeface="Calibri"/>
                <a:cs typeface="Calibri"/>
              </a:rPr>
              <a:t> Cloud is also an option)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Work through problems </a:t>
            </a:r>
            <a:r>
              <a:rPr lang="en-GB" sz="2400" b="1" spc="-5" dirty="0">
                <a:latin typeface="Calibri"/>
                <a:cs typeface="Calibri"/>
              </a:rPr>
              <a:t>with your own code </a:t>
            </a:r>
            <a:r>
              <a:rPr lang="en-GB" sz="2400" spc="-5" dirty="0">
                <a:latin typeface="Calibri"/>
                <a:cs typeface="Calibri"/>
              </a:rPr>
              <a:t>for each lab</a:t>
            </a:r>
            <a:r>
              <a:rPr sz="2400" spc="-5" dirty="0">
                <a:latin typeface="Calibri"/>
                <a:cs typeface="Calibri"/>
              </a:rPr>
              <a:t>.</a:t>
            </a:r>
            <a:endParaRPr lang="en-US" sz="2400" spc="-5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z="2400" b="1" spc="-5" dirty="0">
                <a:latin typeface="Calibri"/>
                <a:cs typeface="Calibri"/>
              </a:rPr>
              <a:t>Code buddies</a:t>
            </a: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z="2400" b="1" spc="-5" dirty="0">
                <a:latin typeface="Calibri"/>
                <a:cs typeface="Calibri"/>
              </a:rPr>
              <a:t>Aim to make a good script!</a:t>
            </a:r>
            <a:endParaRPr sz="2400" b="1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00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spc="-5" dirty="0">
                <a:latin typeface="Calibri"/>
                <a:cs typeface="Calibri"/>
              </a:rPr>
              <a:t>Use the R Bootcamp and R tutorial pages as reference as needed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Try solving by yourself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spc="5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it </a:t>
            </a:r>
            <a:r>
              <a:rPr sz="2400" spc="5" dirty="0">
                <a:latin typeface="Calibri"/>
                <a:cs typeface="Calibri"/>
              </a:rPr>
              <a:t>is not </a:t>
            </a:r>
            <a:r>
              <a:rPr sz="2400" spc="-10" dirty="0">
                <a:latin typeface="Calibri"/>
                <a:cs typeface="Calibri"/>
              </a:rPr>
              <a:t>working, </a:t>
            </a:r>
            <a:r>
              <a:rPr sz="2400" b="1" dirty="0">
                <a:latin typeface="Calibri"/>
                <a:cs typeface="Calibri"/>
              </a:rPr>
              <a:t>ask </a:t>
            </a:r>
            <a:r>
              <a:rPr lang="en-GB" sz="2400" b="1" spc="-5" dirty="0">
                <a:latin typeface="Calibri"/>
                <a:cs typeface="Calibri"/>
              </a:rPr>
              <a:t>your code buddy </a:t>
            </a:r>
            <a:r>
              <a:rPr sz="2400" b="1" dirty="0">
                <a:latin typeface="Calibri"/>
                <a:cs typeface="Calibri"/>
              </a:rPr>
              <a:t>for </a:t>
            </a:r>
            <a:r>
              <a:rPr sz="2400" b="1" spc="-10" dirty="0">
                <a:latin typeface="Calibri"/>
                <a:cs typeface="Calibri"/>
              </a:rPr>
              <a:t>help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lang="en-GB" sz="2400" b="1" dirty="0">
                <a:latin typeface="Calibri"/>
                <a:cs typeface="Calibri"/>
              </a:rPr>
              <a:t>ask for help in Slack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Don’t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lang="en-GB"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afraid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admit </a:t>
            </a:r>
            <a:r>
              <a:rPr sz="2400" spc="-5" dirty="0">
                <a:latin typeface="Calibri"/>
                <a:cs typeface="Calibri"/>
              </a:rPr>
              <a:t>that you are </a:t>
            </a:r>
            <a:r>
              <a:rPr sz="2400" dirty="0">
                <a:latin typeface="Calibri"/>
                <a:cs typeface="Calibri"/>
              </a:rPr>
              <a:t>stuck. </a:t>
            </a:r>
            <a:r>
              <a:rPr sz="2400" spc="-5" dirty="0">
                <a:latin typeface="Calibri"/>
                <a:cs typeface="Calibri"/>
              </a:rPr>
              <a:t>You are not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alone.</a:t>
            </a:r>
            <a:endParaRPr sz="2400" dirty="0">
              <a:latin typeface="Calibri"/>
              <a:cs typeface="Calibri"/>
            </a:endParaRPr>
          </a:p>
          <a:p>
            <a:pPr marL="469900" marR="5080" indent="-228600">
              <a:lnSpc>
                <a:spcPct val="116700"/>
              </a:lnSpc>
              <a:spcBef>
                <a:spcPts val="112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dirty="0">
                <a:latin typeface="Calibri"/>
                <a:cs typeface="Calibri"/>
              </a:rPr>
              <a:t>Each lab should take approximately 2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or more </a:t>
            </a:r>
            <a:r>
              <a:rPr sz="2400" spc="-5" dirty="0">
                <a:latin typeface="Calibri"/>
                <a:cs typeface="Calibri"/>
              </a:rPr>
              <a:t>hours. There is no specified </a:t>
            </a:r>
            <a:r>
              <a:rPr sz="2400" spc="-10" dirty="0">
                <a:latin typeface="Calibri"/>
                <a:cs typeface="Calibri"/>
              </a:rPr>
              <a:t>portion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lang="en-US" sz="2400" spc="-5" dirty="0">
                <a:latin typeface="Calibri"/>
                <a:cs typeface="Calibri"/>
              </a:rPr>
              <a:t>labs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must be </a:t>
            </a:r>
            <a:r>
              <a:rPr sz="2400" dirty="0">
                <a:latin typeface="Calibri"/>
                <a:cs typeface="Calibri"/>
              </a:rPr>
              <a:t>completed. </a:t>
            </a:r>
            <a:r>
              <a:rPr sz="2400" spc="-5" dirty="0">
                <a:latin typeface="Calibri"/>
                <a:cs typeface="Calibri"/>
              </a:rPr>
              <a:t>The further you </a:t>
            </a:r>
            <a:r>
              <a:rPr sz="2400" dirty="0">
                <a:latin typeface="Calibri"/>
                <a:cs typeface="Calibri"/>
              </a:rPr>
              <a:t>go, the more </a:t>
            </a:r>
            <a:r>
              <a:rPr sz="2400" spc="-5" dirty="0">
                <a:latin typeface="Calibri"/>
                <a:cs typeface="Calibri"/>
              </a:rPr>
              <a:t>you will learn. </a:t>
            </a:r>
            <a:r>
              <a:rPr sz="2400" spc="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17" y="568452"/>
            <a:ext cx="10680383" cy="6546536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25"/>
              </a:spcBef>
            </a:pP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module</a:t>
            </a:r>
            <a:endParaRPr sz="28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25"/>
              </a:spcBef>
              <a:buFont typeface="Symbol"/>
              <a:buChar char=""/>
              <a:tabLst>
                <a:tab pos="504825" algn="l"/>
              </a:tabLst>
            </a:pPr>
            <a:r>
              <a:rPr sz="2000" spc="-5" dirty="0">
                <a:latin typeface="Calibri"/>
                <a:cs typeface="Calibri"/>
              </a:rPr>
              <a:t>Was developed </a:t>
            </a:r>
            <a:r>
              <a:rPr lang="en-US" sz="2000" spc="-5" dirty="0">
                <a:latin typeface="Calibri"/>
                <a:cs typeface="Calibri"/>
              </a:rPr>
              <a:t>to meet needs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for MSc students, for research project, etc.</a:t>
            </a:r>
            <a:endParaRPr sz="20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00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5" dirty="0">
                <a:latin typeface="Calibri"/>
                <a:cs typeface="Calibri"/>
              </a:rPr>
              <a:t>Challenge: huge range of background experience amongst students</a:t>
            </a:r>
            <a:endParaRPr sz="2000" dirty="0">
              <a:latin typeface="Calibri"/>
              <a:cs typeface="Calibri"/>
            </a:endParaRPr>
          </a:p>
          <a:p>
            <a:pPr marL="504825" marR="34925" indent="-228600">
              <a:lnSpc>
                <a:spcPct val="116700"/>
              </a:lnSpc>
              <a:spcBef>
                <a:spcPts val="630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5" dirty="0">
                <a:latin typeface="Calibri"/>
                <a:cs typeface="Calibri"/>
              </a:rPr>
              <a:t>Assume Bootcamp material background</a:t>
            </a:r>
            <a:endParaRPr sz="20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25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10" dirty="0">
                <a:latin typeface="Calibri"/>
                <a:cs typeface="Calibri"/>
              </a:rPr>
              <a:t>Feedback is welcome, especially the thoughtful, constructive kind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24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lang="en-US" sz="2800" b="1" dirty="0">
                <a:latin typeface="Calibri"/>
                <a:cs typeface="Calibri"/>
              </a:rPr>
              <a:t>Resources</a:t>
            </a:r>
            <a:endParaRPr sz="28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30"/>
              </a:spcBef>
              <a:buFont typeface="Symbol"/>
              <a:buChar char=""/>
              <a:tabLst>
                <a:tab pos="504825" algn="l"/>
              </a:tabLst>
            </a:pPr>
            <a:r>
              <a:rPr sz="2000" dirty="0">
                <a:latin typeface="Calibri"/>
                <a:cs typeface="Calibri"/>
              </a:rPr>
              <a:t>No </a:t>
            </a:r>
            <a:r>
              <a:rPr sz="2000" spc="-5" dirty="0">
                <a:latin typeface="Calibri"/>
                <a:cs typeface="Calibri"/>
              </a:rPr>
              <a:t>required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textbook</a:t>
            </a:r>
            <a:endParaRPr lang="en-US" sz="2000" spc="-5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25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5" dirty="0">
                <a:latin typeface="Calibri"/>
                <a:cs typeface="Calibri"/>
              </a:rPr>
              <a:t>Suggested readings and papers from on Moodle</a:t>
            </a:r>
            <a:endParaRPr sz="20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00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10" dirty="0">
                <a:latin typeface="Calibri"/>
                <a:cs typeface="Calibri"/>
              </a:rPr>
              <a:t>Literally 1000s of resources on the web (burden of choice, audience, correctness, completeness)</a:t>
            </a:r>
          </a:p>
          <a:p>
            <a:pPr marL="504825" indent="-228600">
              <a:lnSpc>
                <a:spcPct val="100000"/>
              </a:lnSpc>
              <a:spcBef>
                <a:spcPts val="1000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10" dirty="0">
                <a:latin typeface="Calibri"/>
                <a:cs typeface="Calibri"/>
              </a:rPr>
              <a:t>Possibly consider getting a textbook as a reference.  Some good modern ones I like</a:t>
            </a:r>
          </a:p>
          <a:p>
            <a:pPr marL="276225">
              <a:lnSpc>
                <a:spcPct val="100000"/>
              </a:lnSpc>
              <a:spcBef>
                <a:spcPts val="1000"/>
              </a:spcBef>
              <a:tabLst>
                <a:tab pos="504825" algn="l"/>
              </a:tabLst>
            </a:pPr>
            <a:r>
              <a:rPr lang="en-US" sz="2000" spc="-10" dirty="0">
                <a:latin typeface="Calibri"/>
                <a:cs typeface="Calibri"/>
              </a:rPr>
              <a:t>Diez. 2019. </a:t>
            </a:r>
            <a:r>
              <a:rPr lang="en-US" sz="2000" b="1" i="1" spc="-10" dirty="0" err="1">
                <a:latin typeface="Calibri"/>
                <a:cs typeface="Calibri"/>
              </a:rPr>
              <a:t>OpenIntro</a:t>
            </a:r>
            <a:r>
              <a:rPr lang="en-US" sz="2000" b="1" i="1" spc="-10" dirty="0">
                <a:latin typeface="Calibri"/>
                <a:cs typeface="Calibri"/>
              </a:rPr>
              <a:t> Statistics 4ed</a:t>
            </a:r>
          </a:p>
          <a:p>
            <a:pPr marL="276225">
              <a:lnSpc>
                <a:spcPct val="100000"/>
              </a:lnSpc>
              <a:spcBef>
                <a:spcPts val="1000"/>
              </a:spcBef>
              <a:tabLst>
                <a:tab pos="504825" algn="l"/>
              </a:tabLst>
            </a:pPr>
            <a:r>
              <a:rPr sz="2000" spc="-5" dirty="0">
                <a:latin typeface="Calibri"/>
                <a:cs typeface="Calibri"/>
              </a:rPr>
              <a:t>Whitlock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Schluter</a:t>
            </a:r>
            <a:r>
              <a:rPr lang="en-US" sz="2000" spc="-5" dirty="0">
                <a:latin typeface="Calibri"/>
                <a:cs typeface="Calibri"/>
              </a:rPr>
              <a:t>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2015</a:t>
            </a:r>
            <a:r>
              <a:rPr lang="en-US" sz="2000" spc="5" dirty="0">
                <a:latin typeface="Calibri"/>
                <a:cs typeface="Calibri"/>
              </a:rPr>
              <a:t>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lang="en-US" sz="2000" b="1" spc="-5" dirty="0">
                <a:latin typeface="Calibri"/>
                <a:cs typeface="Calibri"/>
              </a:rPr>
              <a:t>The analysis of biological data.</a:t>
            </a:r>
            <a:endParaRPr sz="2000" b="1" dirty="0">
              <a:latin typeface="Calibri"/>
              <a:cs typeface="Calibri"/>
            </a:endParaRPr>
          </a:p>
          <a:p>
            <a:pPr marL="276225" marR="295275">
              <a:lnSpc>
                <a:spcPct val="115700"/>
              </a:lnSpc>
              <a:spcBef>
                <a:spcPts val="650"/>
              </a:spcBef>
              <a:tabLst>
                <a:tab pos="504825" algn="l"/>
              </a:tabLst>
            </a:pPr>
            <a:r>
              <a:rPr sz="2000" spc="-5" dirty="0">
                <a:latin typeface="Calibri"/>
                <a:cs typeface="Calibri"/>
              </a:rPr>
              <a:t>Quinn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Keough</a:t>
            </a:r>
            <a:r>
              <a:rPr lang="en-US" sz="2000" spc="-5" dirty="0">
                <a:latin typeface="Calibri"/>
                <a:cs typeface="Calibri"/>
              </a:rPr>
              <a:t>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2002</a:t>
            </a:r>
            <a:r>
              <a:rPr lang="en-US" sz="2000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Experimental design </a:t>
            </a:r>
            <a:r>
              <a:rPr sz="2000" b="1" i="1" spc="5" dirty="0">
                <a:latin typeface="Calibri"/>
                <a:cs typeface="Calibri"/>
              </a:rPr>
              <a:t>and </a:t>
            </a:r>
            <a:r>
              <a:rPr sz="2000" b="1" i="1" spc="-5" dirty="0">
                <a:latin typeface="Calibri"/>
                <a:cs typeface="Calibri"/>
              </a:rPr>
              <a:t>data </a:t>
            </a:r>
            <a:r>
              <a:rPr sz="2000" b="1" i="1" spc="-10" dirty="0">
                <a:latin typeface="Calibri"/>
                <a:cs typeface="Calibri"/>
              </a:rPr>
              <a:t>analysis for </a:t>
            </a:r>
            <a:r>
              <a:rPr sz="2000" b="1" i="1" spc="-5" dirty="0">
                <a:latin typeface="Calibri"/>
                <a:cs typeface="Calibri"/>
              </a:rPr>
              <a:t>biologists</a:t>
            </a:r>
            <a:endParaRPr sz="20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419968"/>
            <a:ext cx="10306050" cy="62222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About </a:t>
            </a:r>
            <a:r>
              <a:rPr lang="en-US" sz="2800" b="1" dirty="0">
                <a:latin typeface="Calibri"/>
                <a:cs typeface="Calibri"/>
              </a:rPr>
              <a:t>Ed</a:t>
            </a:r>
            <a:endParaRPr sz="28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>
                <a:latin typeface="Calibri"/>
                <a:cs typeface="Calibri"/>
              </a:rPr>
              <a:t>BSc </a:t>
            </a:r>
            <a:r>
              <a:rPr lang="en-US" sz="2400" dirty="0">
                <a:latin typeface="Calibri"/>
                <a:cs typeface="Calibri"/>
              </a:rPr>
              <a:t>Genetics, </a:t>
            </a:r>
            <a:r>
              <a:rPr lang="en-US" sz="2400">
                <a:latin typeface="Calibri"/>
                <a:cs typeface="Calibri"/>
              </a:rPr>
              <a:t>PhD Biostatistics</a:t>
            </a:r>
            <a:r>
              <a:rPr lang="en-US" sz="2400" dirty="0">
                <a:latin typeface="Calibri"/>
                <a:cs typeface="Calibri"/>
              </a:rPr>
              <a:t>, R programming, practice </a:t>
            </a:r>
            <a:r>
              <a:rPr lang="en-US" sz="2400">
                <a:latin typeface="Calibri"/>
                <a:cs typeface="Calibri"/>
              </a:rPr>
              <a:t>of statistics, Artificial intelligence and data science</a:t>
            </a:r>
            <a:endParaRPr lang="en-US"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dirty="0">
                <a:latin typeface="Calibri"/>
                <a:cs typeface="Calibri"/>
              </a:rPr>
              <a:t>Research interests: </a:t>
            </a:r>
            <a:r>
              <a:rPr lang="en-US" sz="2400" b="1" dirty="0">
                <a:latin typeface="Calibri"/>
                <a:cs typeface="Calibri"/>
              </a:rPr>
              <a:t>Conservation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ecology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biodiversity</a:t>
            </a:r>
            <a:r>
              <a:rPr lang="en-US" sz="2400" dirty="0">
                <a:latin typeface="Calibri"/>
                <a:cs typeface="Calibri"/>
              </a:rPr>
              <a:t>, genetics, experimental design, </a:t>
            </a:r>
            <a:r>
              <a:rPr lang="en-US" sz="2400" b="1" dirty="0">
                <a:latin typeface="Calibri"/>
                <a:cs typeface="Calibri"/>
              </a:rPr>
              <a:t>machine learning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statistics teaching and literacy</a:t>
            </a: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dirty="0">
                <a:latin typeface="Calibri"/>
                <a:cs typeface="Calibri"/>
              </a:rPr>
              <a:t>Current research: </a:t>
            </a:r>
            <a:r>
              <a:rPr lang="en-US" sz="2400" b="1" dirty="0">
                <a:latin typeface="Calibri"/>
                <a:cs typeface="Calibri"/>
              </a:rPr>
              <a:t>deep learning </a:t>
            </a:r>
            <a:r>
              <a:rPr lang="en-US" sz="2400" dirty="0">
                <a:latin typeface="Calibri"/>
                <a:cs typeface="Calibri"/>
              </a:rPr>
              <a:t>in computer vision applications, like </a:t>
            </a:r>
            <a:r>
              <a:rPr lang="en-US" sz="2400" b="1" dirty="0">
                <a:latin typeface="Calibri"/>
                <a:cs typeface="Calibri"/>
              </a:rPr>
              <a:t>noise impact</a:t>
            </a:r>
            <a:r>
              <a:rPr lang="en-US" sz="2400" dirty="0">
                <a:latin typeface="Calibri"/>
                <a:cs typeface="Calibri"/>
              </a:rPr>
              <a:t> on bird/bat/insect </a:t>
            </a:r>
            <a:r>
              <a:rPr lang="en-US" sz="2400" b="1" dirty="0">
                <a:latin typeface="Calibri"/>
                <a:cs typeface="Calibri"/>
              </a:rPr>
              <a:t>biodiversity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measuring crop yield </a:t>
            </a:r>
            <a:r>
              <a:rPr lang="en-US" sz="2400" dirty="0">
                <a:latin typeface="Calibri"/>
                <a:cs typeface="Calibri"/>
              </a:rPr>
              <a:t>from </a:t>
            </a:r>
            <a:r>
              <a:rPr lang="en-US" sz="2400" b="1" dirty="0">
                <a:latin typeface="Calibri"/>
                <a:cs typeface="Calibri"/>
              </a:rPr>
              <a:t>pictures/drones</a:t>
            </a:r>
            <a:r>
              <a:rPr lang="en-US" sz="2400" dirty="0">
                <a:latin typeface="Calibri"/>
                <a:cs typeface="Calibri"/>
              </a:rPr>
              <a:t>/satellite data, </a:t>
            </a:r>
            <a:r>
              <a:rPr lang="en-US" sz="2400" b="1" dirty="0">
                <a:latin typeface="Calibri"/>
                <a:cs typeface="Calibri"/>
              </a:rPr>
              <a:t>identifying land use </a:t>
            </a:r>
            <a:r>
              <a:rPr lang="en-US" sz="2400" b="1" dirty="0">
                <a:cs typeface="Calibri"/>
              </a:rPr>
              <a:t>impacts </a:t>
            </a:r>
            <a:r>
              <a:rPr lang="en-US" sz="2400" b="1" dirty="0">
                <a:latin typeface="Calibri"/>
                <a:cs typeface="Calibri"/>
              </a:rPr>
              <a:t>on plant and insect biodiversity</a:t>
            </a:r>
            <a:r>
              <a:rPr lang="en-US" sz="2400" dirty="0">
                <a:latin typeface="Calibri"/>
                <a:cs typeface="Calibri"/>
              </a:rPr>
              <a:t>, many others…</a:t>
            </a: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dirty="0">
                <a:latin typeface="Calibri"/>
                <a:cs typeface="Calibri"/>
              </a:rPr>
              <a:t>Other interests</a:t>
            </a:r>
          </a:p>
        </p:txBody>
      </p:sp>
      <p:pic>
        <p:nvPicPr>
          <p:cNvPr id="1026" name="Picture 2" descr="Herdwick Lamb - Buy Online | Heritage Breed | Farmison &amp; Co ™">
            <a:extLst>
              <a:ext uri="{FF2B5EF4-FFF2-40B4-BE49-F238E27FC236}">
                <a16:creationId xmlns:a16="http://schemas.microsoft.com/office/drawing/2014/main" id="{93DB510B-0231-47DF-9761-0B97A3118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136904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19 KTM Super Duke GT review, price and specifications">
            <a:extLst>
              <a:ext uri="{FF2B5EF4-FFF2-40B4-BE49-F238E27FC236}">
                <a16:creationId xmlns:a16="http://schemas.microsoft.com/office/drawing/2014/main" id="{883AD214-B5F0-4657-89ED-9F7C053C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54" y="6198288"/>
            <a:ext cx="1762125" cy="11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ngo | African Wildlife Foundation">
            <a:extLst>
              <a:ext uri="{FF2B5EF4-FFF2-40B4-BE49-F238E27FC236}">
                <a16:creationId xmlns:a16="http://schemas.microsoft.com/office/drawing/2014/main" id="{A87F3792-46D6-4528-ACE1-668E61ECD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33" y="6015654"/>
            <a:ext cx="1352550" cy="153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Poecilotheria metallica Through A Keeper's Eyes — Animal Scene  Magazine">
            <a:extLst>
              <a:ext uri="{FF2B5EF4-FFF2-40B4-BE49-F238E27FC236}">
                <a16:creationId xmlns:a16="http://schemas.microsoft.com/office/drawing/2014/main" id="{003FD703-5601-46D0-9247-B2104A96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666" y="6317878"/>
            <a:ext cx="141697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aylor Guitars: Gs Mini Hawaiian Koa Electro Acoustic Guitar | Musicroom.com">
            <a:extLst>
              <a:ext uri="{FF2B5EF4-FFF2-40B4-BE49-F238E27FC236}">
                <a16:creationId xmlns:a16="http://schemas.microsoft.com/office/drawing/2014/main" id="{B6AAD2E0-2D98-40AE-9DCE-A445EB1A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05083" y="6307465"/>
            <a:ext cx="1600200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958" y="609600"/>
            <a:ext cx="11023283" cy="616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latin typeface="Calibri"/>
                <a:cs typeface="Calibri"/>
              </a:rPr>
              <a:t>Module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aims:</a:t>
            </a:r>
            <a:endParaRPr lang="en-US" sz="2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Calibri"/>
              <a:cs typeface="Calibri"/>
            </a:endParaRPr>
          </a:p>
          <a:p>
            <a:pPr marL="584200" marR="204470" indent="-342900">
              <a:lnSpc>
                <a:spcPct val="115599"/>
              </a:lnSpc>
              <a:spcBef>
                <a:spcPts val="115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spc="-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elp </a:t>
            </a:r>
            <a:r>
              <a:rPr sz="2400" spc="-5" dirty="0">
                <a:latin typeface="Calibri"/>
                <a:cs typeface="Calibri"/>
              </a:rPr>
              <a:t>prepare </a:t>
            </a:r>
            <a:r>
              <a:rPr lang="en-US"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for research </a:t>
            </a:r>
            <a:r>
              <a:rPr lang="en-US" sz="2400" dirty="0">
                <a:latin typeface="Calibri"/>
                <a:cs typeface="Calibri"/>
              </a:rPr>
              <a:t>project: </a:t>
            </a:r>
            <a:r>
              <a:rPr sz="2400" spc="-5" dirty="0">
                <a:latin typeface="Calibri"/>
                <a:cs typeface="Calibri"/>
              </a:rPr>
              <a:t>reviewing </a:t>
            </a:r>
            <a:r>
              <a:rPr sz="2400" spc="-10" dirty="0">
                <a:latin typeface="Calibri"/>
                <a:cs typeface="Calibri"/>
              </a:rPr>
              <a:t>basic </a:t>
            </a:r>
            <a:r>
              <a:rPr sz="2400" spc="-5" dirty="0">
                <a:latin typeface="Calibri"/>
                <a:cs typeface="Calibri"/>
              </a:rPr>
              <a:t>principles </a:t>
            </a:r>
            <a:r>
              <a:rPr sz="2400" spc="-10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designing good studies</a:t>
            </a:r>
            <a:r>
              <a:rPr sz="2400" spc="-5" dirty="0">
                <a:latin typeface="Calibri"/>
                <a:cs typeface="Calibri"/>
              </a:rPr>
              <a:t>,  </a:t>
            </a:r>
            <a:r>
              <a:rPr sz="2400" b="1" spc="-5" dirty="0">
                <a:latin typeface="Calibri"/>
                <a:cs typeface="Calibri"/>
              </a:rPr>
              <a:t>gathering and organizing data</a:t>
            </a:r>
            <a:r>
              <a:rPr sz="2400" spc="-5" dirty="0">
                <a:latin typeface="Calibri"/>
                <a:cs typeface="Calibri"/>
              </a:rPr>
              <a:t>, and </a:t>
            </a:r>
            <a:r>
              <a:rPr sz="2400" b="1" spc="-5" dirty="0">
                <a:latin typeface="Calibri"/>
                <a:cs typeface="Calibri"/>
              </a:rPr>
              <a:t>properly analyzing those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5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spc="-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hink about </a:t>
            </a:r>
            <a:r>
              <a:rPr lang="en-US" sz="2400" spc="-5" dirty="0">
                <a:latin typeface="Calibri"/>
                <a:cs typeface="Calibri"/>
              </a:rPr>
              <a:t>patterns in data differences (“</a:t>
            </a:r>
            <a:r>
              <a:rPr lang="en-US" sz="2400" b="1" spc="-5" dirty="0">
                <a:latin typeface="Calibri"/>
                <a:cs typeface="Calibri"/>
              </a:rPr>
              <a:t>effect size</a:t>
            </a:r>
            <a:r>
              <a:rPr lang="en-US" sz="2400" spc="-5" dirty="0">
                <a:latin typeface="Calibri"/>
                <a:cs typeface="Calibri"/>
              </a:rPr>
              <a:t>”),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not just </a:t>
            </a:r>
            <a:r>
              <a:rPr sz="2400" i="1" spc="-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-values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To show you </a:t>
            </a:r>
            <a:r>
              <a:rPr sz="2400" b="1" spc="-5" dirty="0">
                <a:latin typeface="Calibri"/>
                <a:cs typeface="Calibri"/>
              </a:rPr>
              <a:t>an amazing statistical </a:t>
            </a:r>
            <a:r>
              <a:rPr sz="2400" b="1" dirty="0">
                <a:latin typeface="Calibri"/>
                <a:cs typeface="Calibri"/>
              </a:rPr>
              <a:t>environment </a:t>
            </a:r>
            <a:r>
              <a:rPr sz="2400" b="1" spc="-10" dirty="0">
                <a:latin typeface="Calibri"/>
                <a:cs typeface="Calibri"/>
              </a:rPr>
              <a:t>in which </a:t>
            </a:r>
            <a:r>
              <a:rPr sz="2400" b="1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analyze </a:t>
            </a:r>
            <a:r>
              <a:rPr sz="2400" b="1" dirty="0">
                <a:latin typeface="Calibri"/>
                <a:cs typeface="Calibri"/>
              </a:rPr>
              <a:t>data: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84200" marR="5080" indent="-342900">
              <a:lnSpc>
                <a:spcPct val="1167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overage </a:t>
            </a:r>
            <a:r>
              <a:rPr sz="2400" b="1" spc="-5" dirty="0">
                <a:latin typeface="Calibri"/>
                <a:cs typeface="Calibri"/>
              </a:rPr>
              <a:t>of </a:t>
            </a:r>
            <a:r>
              <a:rPr lang="en-US" sz="2400" b="1" dirty="0">
                <a:latin typeface="Calibri"/>
                <a:cs typeface="Calibri"/>
              </a:rPr>
              <a:t>modern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methods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lang="en-US" sz="2400" spc="-5" dirty="0">
                <a:latin typeface="Calibri"/>
                <a:cs typeface="Calibri"/>
              </a:rPr>
              <a:t>building on basic foundations (like 1-way ANOVA and simple regression)</a:t>
            </a:r>
            <a:endParaRPr sz="2400" dirty="0">
              <a:latin typeface="Calibri"/>
              <a:cs typeface="Calibri"/>
            </a:endParaRPr>
          </a:p>
          <a:p>
            <a:pPr marL="584200" marR="407034" indent="-342900">
              <a:lnSpc>
                <a:spcPct val="116700"/>
              </a:lnSpc>
              <a:spcBef>
                <a:spcPts val="11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b="1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your research </a:t>
            </a:r>
            <a:r>
              <a:rPr sz="2400" spc="-5" dirty="0">
                <a:latin typeface="Calibri"/>
                <a:cs typeface="Calibri"/>
              </a:rPr>
              <a:t>you </a:t>
            </a:r>
            <a:r>
              <a:rPr lang="en-US" sz="2400" spc="-5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need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delve </a:t>
            </a:r>
            <a:r>
              <a:rPr sz="240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deeply </a:t>
            </a:r>
            <a:r>
              <a:rPr sz="2400" spc="-10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particular methods </a:t>
            </a:r>
            <a:r>
              <a:rPr sz="2400" dirty="0">
                <a:latin typeface="Calibri"/>
                <a:cs typeface="Calibri"/>
              </a:rPr>
              <a:t>that turn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most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appropriate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“</a:t>
            </a:r>
            <a:r>
              <a:rPr sz="2400" b="1" spc="-5" dirty="0">
                <a:latin typeface="Calibri"/>
                <a:cs typeface="Calibri"/>
              </a:rPr>
              <a:t>Linear </a:t>
            </a:r>
            <a:r>
              <a:rPr sz="2400" b="1" dirty="0">
                <a:latin typeface="Calibri"/>
                <a:cs typeface="Calibri"/>
              </a:rPr>
              <a:t>models</a:t>
            </a:r>
            <a:r>
              <a:rPr sz="2400" dirty="0">
                <a:latin typeface="Calibri"/>
                <a:cs typeface="Calibri"/>
              </a:rPr>
              <a:t>” </a:t>
            </a:r>
            <a:r>
              <a:rPr sz="2400" spc="-5" dirty="0">
                <a:latin typeface="Calibri"/>
                <a:cs typeface="Calibri"/>
              </a:rPr>
              <a:t>will be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framework, and 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start there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generalize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This is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practical </a:t>
            </a:r>
            <a:r>
              <a:rPr lang="en-US" sz="2400" b="1" spc="-5" dirty="0">
                <a:latin typeface="Calibri"/>
                <a:cs typeface="Calibri"/>
              </a:rPr>
              <a:t>module</a:t>
            </a:r>
            <a:r>
              <a:rPr sz="2400" spc="-5" dirty="0">
                <a:latin typeface="Calibri"/>
                <a:cs typeface="Calibri"/>
              </a:rPr>
              <a:t>: learn by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517" y="698881"/>
            <a:ext cx="1146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What </a:t>
            </a:r>
            <a:r>
              <a:rPr dirty="0"/>
              <a:t>is</a:t>
            </a:r>
            <a:r>
              <a:rPr spc="-114" dirty="0"/>
              <a:t> </a:t>
            </a:r>
            <a:r>
              <a:rPr dirty="0"/>
              <a:t>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517" y="2658745"/>
            <a:ext cx="10365740" cy="445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 is a </a:t>
            </a:r>
            <a:r>
              <a:rPr sz="2400" b="1" spc="-5" dirty="0">
                <a:latin typeface="Calibri"/>
                <a:cs typeface="Calibri"/>
              </a:rPr>
              <a:t>language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lang="en-US" sz="2400" b="1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statistical </a:t>
            </a:r>
            <a:r>
              <a:rPr sz="2400" spc="-5" dirty="0">
                <a:latin typeface="Calibri"/>
                <a:cs typeface="Calibri"/>
              </a:rPr>
              <a:t>computing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graphics.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GNU </a:t>
            </a:r>
            <a:r>
              <a:rPr sz="2400" dirty="0">
                <a:latin typeface="Calibri"/>
                <a:cs typeface="Calibri"/>
              </a:rPr>
              <a:t>Project, </a:t>
            </a:r>
            <a:r>
              <a:rPr sz="2400" spc="-5" dirty="0">
                <a:latin typeface="Calibri"/>
                <a:cs typeface="Calibri"/>
              </a:rPr>
              <a:t>free </a:t>
            </a:r>
            <a:r>
              <a:rPr lang="en-US" sz="2400" spc="-5" dirty="0">
                <a:latin typeface="Calibri"/>
                <a:cs typeface="Calibri"/>
              </a:rPr>
              <a:t>(as in </a:t>
            </a:r>
            <a:r>
              <a:rPr lang="en-US" sz="2400" b="1" spc="-5" dirty="0">
                <a:latin typeface="Calibri"/>
                <a:cs typeface="Calibri"/>
              </a:rPr>
              <a:t>“free beer”</a:t>
            </a:r>
            <a:r>
              <a:rPr lang="en-US" sz="2400" spc="-5" dirty="0">
                <a:latin typeface="Calibri"/>
                <a:cs typeface="Calibri"/>
              </a:rPr>
              <a:t>, also </a:t>
            </a:r>
            <a:r>
              <a:rPr lang="en-US" sz="2400" b="1" spc="-5" dirty="0">
                <a:latin typeface="Calibri"/>
                <a:cs typeface="Calibri"/>
              </a:rPr>
              <a:t>liberty</a:t>
            </a:r>
            <a:r>
              <a:rPr lang="en-US" sz="2400" spc="-5" dirty="0">
                <a:latin typeface="Calibri"/>
                <a:cs typeface="Calibri"/>
              </a:rPr>
              <a:t>…) </a:t>
            </a:r>
            <a:r>
              <a:rPr sz="2400" dirty="0">
                <a:latin typeface="Calibri"/>
                <a:cs typeface="Calibri"/>
              </a:rPr>
              <a:t>under the terms </a:t>
            </a:r>
            <a:r>
              <a:rPr sz="2400" spc="-5" dirty="0">
                <a:latin typeface="Calibri"/>
                <a:cs typeface="Calibri"/>
              </a:rPr>
              <a:t>of the Free Software </a:t>
            </a:r>
            <a:r>
              <a:rPr sz="2400" dirty="0">
                <a:latin typeface="Calibri"/>
                <a:cs typeface="Calibri"/>
              </a:rPr>
              <a:t>Foundation </a:t>
            </a:r>
            <a:r>
              <a:rPr sz="2400" spc="-10" dirty="0">
                <a:latin typeface="Calibri"/>
                <a:cs typeface="Calibri"/>
              </a:rPr>
              <a:t>GNU </a:t>
            </a:r>
            <a:r>
              <a:rPr sz="2400" spc="-5" dirty="0">
                <a:latin typeface="Calibri"/>
                <a:cs typeface="Calibri"/>
              </a:rPr>
              <a:t>General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License.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</a:pPr>
            <a:r>
              <a:rPr sz="2400" dirty="0">
                <a:latin typeface="Calibri"/>
                <a:cs typeface="Calibri"/>
              </a:rPr>
              <a:t>R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dirty="0">
                <a:latin typeface="Calibri"/>
                <a:cs typeface="Calibri"/>
              </a:rPr>
              <a:t>inspired </a:t>
            </a:r>
            <a:r>
              <a:rPr sz="2400" spc="-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S environment, </a:t>
            </a:r>
            <a:r>
              <a:rPr sz="2400" spc="-5" dirty="0">
                <a:latin typeface="Calibri"/>
                <a:cs typeface="Calibri"/>
              </a:rPr>
              <a:t>developed </a:t>
            </a:r>
            <a:r>
              <a:rPr sz="2400" spc="-10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Bell </a:t>
            </a:r>
            <a:r>
              <a:rPr sz="2400" spc="-5" dirty="0">
                <a:latin typeface="Calibri"/>
                <a:cs typeface="Calibri"/>
              </a:rPr>
              <a:t>Laboratories (formerly AT&amp;T, now Lucent </a:t>
            </a:r>
            <a:r>
              <a:rPr sz="2400" dirty="0">
                <a:latin typeface="Calibri"/>
                <a:cs typeface="Calibri"/>
              </a:rPr>
              <a:t>Technologies)  </a:t>
            </a:r>
            <a:r>
              <a:rPr sz="2400" spc="-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John </a:t>
            </a:r>
            <a:r>
              <a:rPr sz="2400" spc="-5" dirty="0">
                <a:latin typeface="Calibri"/>
                <a:cs typeface="Calibri"/>
              </a:rPr>
              <a:t>Chambers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colleagues.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R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5" dirty="0">
                <a:latin typeface="Calibri"/>
                <a:cs typeface="Calibri"/>
              </a:rPr>
              <a:t>initially written by 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obert </a:t>
            </a:r>
            <a:r>
              <a:rPr sz="2400" spc="-5" dirty="0">
                <a:latin typeface="Calibri"/>
                <a:cs typeface="Calibri"/>
              </a:rPr>
              <a:t>Gentleman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oss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Ihaka</a:t>
            </a:r>
            <a:r>
              <a:rPr lang="en-US" sz="2400" spc="-5" dirty="0">
                <a:latin typeface="Calibri"/>
                <a:cs typeface="Calibri"/>
              </a:rPr>
              <a:t> (also, </a:t>
            </a:r>
            <a:r>
              <a:rPr lang="en-US" sz="2400" spc="-5" dirty="0" err="1">
                <a:latin typeface="Calibri"/>
                <a:cs typeface="Calibri"/>
              </a:rPr>
              <a:t>lmnop</a:t>
            </a:r>
            <a:r>
              <a:rPr lang="en-US" sz="2400" spc="-5" dirty="0">
                <a:latin typeface="Calibri"/>
                <a:cs typeface="Calibri"/>
              </a:rPr>
              <a:t>, q… </a:t>
            </a:r>
            <a:r>
              <a:rPr lang="en-US" sz="2400" b="1" spc="-5" dirty="0">
                <a:latin typeface="Calibri"/>
                <a:cs typeface="Calibri"/>
              </a:rPr>
              <a:t>R</a:t>
            </a:r>
            <a:r>
              <a:rPr lang="en-US" sz="2400" spc="-5" dirty="0">
                <a:latin typeface="Calibri"/>
                <a:cs typeface="Calibri"/>
              </a:rPr>
              <a:t>… </a:t>
            </a:r>
            <a:r>
              <a:rPr lang="en-US" sz="2400" b="1" spc="-5" dirty="0">
                <a:latin typeface="Calibri"/>
                <a:cs typeface="Calibri"/>
              </a:rPr>
              <a:t>S</a:t>
            </a:r>
            <a:r>
              <a:rPr lang="en-US" sz="2400" spc="-5" dirty="0">
                <a:latin typeface="Calibri"/>
                <a:cs typeface="Calibri"/>
              </a:rPr>
              <a:t>…)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R is the result </a:t>
            </a:r>
            <a:r>
              <a:rPr sz="2400" b="1" spc="-5" dirty="0">
                <a:latin typeface="Calibri"/>
                <a:cs typeface="Calibri"/>
              </a:rPr>
              <a:t>of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collaborative </a:t>
            </a:r>
            <a:r>
              <a:rPr sz="2400" b="1" dirty="0">
                <a:latin typeface="Calibri"/>
                <a:cs typeface="Calibri"/>
              </a:rPr>
              <a:t>effort </a:t>
            </a:r>
            <a:r>
              <a:rPr sz="2400" spc="-5" dirty="0">
                <a:latin typeface="Calibri"/>
                <a:cs typeface="Calibri"/>
              </a:rPr>
              <a:t>involving contributors from all </a:t>
            </a:r>
            <a:r>
              <a:rPr sz="2400" dirty="0">
                <a:latin typeface="Calibri"/>
                <a:cs typeface="Calibri"/>
              </a:rPr>
              <a:t>over 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world</a:t>
            </a:r>
            <a:r>
              <a:rPr lang="en-US" sz="2400" spc="-5" dirty="0">
                <a:latin typeface="Calibri"/>
                <a:cs typeface="Calibri"/>
              </a:rPr>
              <a:t> – 1000s and 1000s of packages of “solutions”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630" y="1211265"/>
            <a:ext cx="1532382" cy="1181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457200"/>
            <a:ext cx="9423083" cy="6596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Good </a:t>
            </a:r>
            <a:r>
              <a:rPr sz="2800" b="1" dirty="0">
                <a:latin typeface="Calibri"/>
                <a:cs typeface="Calibri"/>
              </a:rPr>
              <a:t>things </a:t>
            </a:r>
            <a:r>
              <a:rPr sz="2800" b="1" spc="-5" dirty="0">
                <a:latin typeface="Calibri"/>
                <a:cs typeface="Calibri"/>
              </a:rPr>
              <a:t>about </a:t>
            </a:r>
            <a:r>
              <a:rPr sz="2800" b="1" dirty="0">
                <a:latin typeface="Calibri"/>
                <a:cs typeface="Calibri"/>
              </a:rPr>
              <a:t>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Powerful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flexible.</a:t>
            </a:r>
            <a:endParaRPr sz="20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Free!</a:t>
            </a: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Runs on </a:t>
            </a:r>
            <a:r>
              <a:rPr sz="2000" spc="-10" dirty="0">
                <a:latin typeface="Calibri"/>
                <a:cs typeface="Calibri"/>
              </a:rPr>
              <a:t>all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platforms.</a:t>
            </a:r>
            <a:endParaRPr lang="en-US" sz="20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 dirty="0">
                <a:latin typeface="Calibri"/>
                <a:cs typeface="Calibri"/>
              </a:rPr>
              <a:t>HUGE community and resources, very popular in business, research and teaching</a:t>
            </a: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 dirty="0">
                <a:latin typeface="Calibri"/>
                <a:cs typeface="Calibri"/>
              </a:rPr>
              <a:t>R skills are impressive and can help you get a job or academic position (employability)</a:t>
            </a:r>
            <a:endParaRPr sz="20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Many </a:t>
            </a:r>
            <a:r>
              <a:rPr sz="2000" spc="-5" dirty="0">
                <a:latin typeface="Calibri"/>
                <a:cs typeface="Calibri"/>
              </a:rPr>
              <a:t>extensions (packages). </a:t>
            </a:r>
            <a:r>
              <a:rPr sz="2000" dirty="0">
                <a:latin typeface="Calibri"/>
                <a:cs typeface="Calibri"/>
              </a:rPr>
              <a:t>New </a:t>
            </a:r>
            <a:r>
              <a:rPr sz="2000" spc="-5" dirty="0">
                <a:latin typeface="Calibri"/>
                <a:cs typeface="Calibri"/>
              </a:rPr>
              <a:t>ones always </a:t>
            </a:r>
            <a:r>
              <a:rPr sz="2000" dirty="0">
                <a:latin typeface="Calibri"/>
                <a:cs typeface="Calibri"/>
              </a:rPr>
              <a:t>coming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online.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dirty="0">
                <a:latin typeface="Calibri"/>
                <a:cs typeface="Calibri"/>
              </a:rPr>
              <a:t>{</a:t>
            </a:r>
            <a:r>
              <a:rPr lang="en-US" sz="2000" b="1" dirty="0" err="1">
                <a:latin typeface="Calibri"/>
                <a:cs typeface="Calibri"/>
              </a:rPr>
              <a:t>agricolae</a:t>
            </a:r>
            <a:r>
              <a:rPr lang="en-US" sz="2000" b="1" dirty="0">
                <a:latin typeface="Calibri"/>
                <a:cs typeface="Calibri"/>
              </a:rPr>
              <a:t>} </a:t>
            </a:r>
            <a:r>
              <a:rPr lang="en-US" sz="2000" dirty="0">
                <a:latin typeface="Calibri"/>
                <a:cs typeface="Calibri"/>
              </a:rPr>
              <a:t>– experimental design for ag experiments</a:t>
            </a: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dirty="0">
                <a:latin typeface="Calibri"/>
                <a:cs typeface="Calibri"/>
              </a:rPr>
              <a:t>{</a:t>
            </a:r>
            <a:r>
              <a:rPr sz="2000" b="1" dirty="0">
                <a:latin typeface="Calibri"/>
                <a:cs typeface="Calibri"/>
              </a:rPr>
              <a:t>ape</a:t>
            </a:r>
            <a:r>
              <a:rPr lang="en-US" sz="2000" b="1" dirty="0">
                <a:latin typeface="Calibri"/>
                <a:cs typeface="Calibri"/>
              </a:rPr>
              <a:t>}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phylogenetic comparative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methods</a:t>
            </a:r>
          </a:p>
          <a:p>
            <a:pPr marL="469900">
              <a:lnSpc>
                <a:spcPct val="100000"/>
              </a:lnSpc>
              <a:spcBef>
                <a:spcPts val="425"/>
              </a:spcBef>
            </a:pPr>
            <a:r>
              <a:rPr lang="en-US" sz="2000" b="1" spc="-5" dirty="0">
                <a:latin typeface="Calibri"/>
                <a:cs typeface="Calibri"/>
              </a:rPr>
              <a:t>{</a:t>
            </a:r>
            <a:r>
              <a:rPr sz="2000" b="1" spc="-5" dirty="0" err="1">
                <a:latin typeface="Calibri"/>
                <a:cs typeface="Calibri"/>
              </a:rPr>
              <a:t>emmeans</a:t>
            </a:r>
            <a:r>
              <a:rPr lang="en-US" sz="2000" b="1" spc="-5" dirty="0">
                <a:latin typeface="Calibri"/>
                <a:cs typeface="Calibri"/>
              </a:rPr>
              <a:t>}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magnitudes </a:t>
            </a: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linear model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fits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lang="en-US" sz="2000" b="1" dirty="0">
                <a:latin typeface="Calibri"/>
                <a:cs typeface="Calibri"/>
              </a:rPr>
              <a:t>{</a:t>
            </a:r>
            <a:r>
              <a:rPr sz="2000" b="1" dirty="0">
                <a:latin typeface="Calibri"/>
                <a:cs typeface="Calibri"/>
              </a:rPr>
              <a:t>ggplot2</a:t>
            </a:r>
            <a:r>
              <a:rPr lang="en-US" sz="2000" b="1" dirty="0">
                <a:latin typeface="Calibri"/>
                <a:cs typeface="Calibri"/>
              </a:rPr>
              <a:t>}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graphics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spc="-10" dirty="0">
                <a:latin typeface="Calibri"/>
                <a:cs typeface="Calibri"/>
              </a:rPr>
              <a:t>{</a:t>
            </a:r>
            <a:r>
              <a:rPr sz="2000" b="1" spc="-10" dirty="0" err="1">
                <a:latin typeface="Calibri"/>
                <a:cs typeface="Calibri"/>
              </a:rPr>
              <a:t>mra</a:t>
            </a:r>
            <a:r>
              <a:rPr lang="en-US" sz="2000" b="1" spc="-10" dirty="0">
                <a:latin typeface="Calibri"/>
                <a:cs typeface="Calibri"/>
              </a:rPr>
              <a:t>}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analysis </a:t>
            </a:r>
            <a:r>
              <a:rPr sz="2000" spc="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mark-recapture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dirty="0">
                <a:latin typeface="Calibri"/>
                <a:cs typeface="Calibri"/>
              </a:rPr>
              <a:t>{</a:t>
            </a:r>
            <a:r>
              <a:rPr sz="2000" b="1" dirty="0">
                <a:latin typeface="Calibri"/>
                <a:cs typeface="Calibri"/>
              </a:rPr>
              <a:t>shapes</a:t>
            </a:r>
            <a:r>
              <a:rPr lang="en-US" sz="2000" b="1" dirty="0">
                <a:latin typeface="Calibri"/>
                <a:cs typeface="Calibri"/>
              </a:rPr>
              <a:t>}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geometric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morphometrics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</a:pPr>
            <a:r>
              <a:rPr lang="en-US" sz="2000" b="1" spc="-5" dirty="0">
                <a:latin typeface="Calibri"/>
                <a:cs typeface="Calibri"/>
              </a:rPr>
              <a:t>{</a:t>
            </a:r>
            <a:r>
              <a:rPr sz="2000" b="1" spc="-5" dirty="0">
                <a:latin typeface="Calibri"/>
                <a:cs typeface="Calibri"/>
              </a:rPr>
              <a:t>vegan</a:t>
            </a:r>
            <a:r>
              <a:rPr lang="en-US" sz="2000" b="1" spc="-5" dirty="0">
                <a:latin typeface="Calibri"/>
                <a:cs typeface="Calibri"/>
              </a:rPr>
              <a:t>}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ordination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community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ecology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spc="-5" dirty="0">
                <a:latin typeface="Calibri"/>
                <a:cs typeface="Calibri"/>
              </a:rPr>
              <a:t>{</a:t>
            </a:r>
            <a:r>
              <a:rPr sz="2000" b="1" spc="-5" dirty="0" err="1">
                <a:latin typeface="Calibri"/>
                <a:cs typeface="Calibri"/>
              </a:rPr>
              <a:t>visreg</a:t>
            </a:r>
            <a:r>
              <a:rPr lang="en-US" sz="2000" b="1" spc="-5" dirty="0">
                <a:latin typeface="Calibri"/>
                <a:cs typeface="Calibri"/>
              </a:rPr>
              <a:t>}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visualize </a:t>
            </a:r>
            <a:r>
              <a:rPr sz="2000" spc="-10" dirty="0">
                <a:latin typeface="Calibri"/>
                <a:cs typeface="Calibri"/>
              </a:rPr>
              <a:t>linear </a:t>
            </a:r>
            <a:r>
              <a:rPr sz="2000" dirty="0">
                <a:latin typeface="Calibri"/>
                <a:cs typeface="Calibri"/>
              </a:rPr>
              <a:t>model fits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9477</TotalTime>
  <Words>1002</Words>
  <Application>Microsoft Office PowerPoint</Application>
  <PresentationFormat>Custom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Office Theme</vt:lpstr>
      <vt:lpstr>C7041 EDA Experimental Design and Analysis</vt:lpstr>
      <vt:lpstr>1.00: Module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schluter</dc:creator>
  <cp:lastModifiedBy>Ed Harris</cp:lastModifiedBy>
  <cp:revision>59</cp:revision>
  <dcterms:created xsi:type="dcterms:W3CDTF">2020-09-20T21:11:56Z</dcterms:created>
  <dcterms:modified xsi:type="dcterms:W3CDTF">2023-03-30T05:22:39Z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2019-09-01T00:00:00Z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2020-09-20T00:00:00Z</vt:filetime>
  </property>
</Properties>
</file>