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76" r:id="rId2"/>
    <p:sldId id="308" r:id="rId3"/>
    <p:sldId id="377" r:id="rId4"/>
    <p:sldId id="358" r:id="rId5"/>
    <p:sldId id="361" r:id="rId6"/>
    <p:sldId id="362" r:id="rId7"/>
    <p:sldId id="363" r:id="rId8"/>
    <p:sldId id="367" r:id="rId9"/>
    <p:sldId id="368" r:id="rId10"/>
    <p:sldId id="319" r:id="rId11"/>
    <p:sldId id="359" r:id="rId12"/>
    <p:sldId id="360" r:id="rId13"/>
    <p:sldId id="354" r:id="rId14"/>
    <p:sldId id="372" r:id="rId15"/>
    <p:sldId id="378" r:id="rId16"/>
    <p:sldId id="326" r:id="rId17"/>
    <p:sldId id="364" r:id="rId18"/>
    <p:sldId id="324" r:id="rId19"/>
    <p:sldId id="325" r:id="rId20"/>
    <p:sldId id="369" r:id="rId21"/>
    <p:sldId id="327" r:id="rId22"/>
    <p:sldId id="371" r:id="rId23"/>
    <p:sldId id="344" r:id="rId24"/>
    <p:sldId id="332" r:id="rId25"/>
    <p:sldId id="329" r:id="rId26"/>
    <p:sldId id="350" r:id="rId27"/>
    <p:sldId id="349" r:id="rId28"/>
    <p:sldId id="370" r:id="rId29"/>
    <p:sldId id="374" r:id="rId30"/>
    <p:sldId id="375" r:id="rId31"/>
    <p:sldId id="376" r:id="rId32"/>
    <p:sldId id="373" r:id="rId33"/>
  </p:sldIdLst>
  <p:sldSz cx="9144000" cy="6858000" type="screen4x3"/>
  <p:notesSz cx="9934575" cy="68024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3" initials="1" lastIdx="1" clrIdx="0"/>
  <p:cmAuthor id="2" name="奇凱 黃" initials="奇凱" lastIdx="1" clrIdx="1">
    <p:extLst>
      <p:ext uri="{19B8F6BF-5375-455C-9EA6-DF929625EA0E}">
        <p15:presenceInfo xmlns:p15="http://schemas.microsoft.com/office/powerpoint/2012/main" userId="7f10573c9c44a1f8" providerId="Windows Live"/>
      </p:ext>
    </p:extLst>
  </p:cmAuthor>
  <p:cmAuthor id="3" name="Wayne Wu" initials="WW" lastIdx="1" clrIdx="2">
    <p:extLst>
      <p:ext uri="{19B8F6BF-5375-455C-9EA6-DF929625EA0E}">
        <p15:presenceInfo xmlns:p15="http://schemas.microsoft.com/office/powerpoint/2012/main" userId="Wayne W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4472C4"/>
    <a:srgbClr val="FFC000"/>
    <a:srgbClr val="A5A5A5"/>
    <a:srgbClr val="ED7D31"/>
    <a:srgbClr val="5B9BD5"/>
    <a:srgbClr val="FFD966"/>
    <a:srgbClr val="A9D18E"/>
    <a:srgbClr val="FF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深色樣式 2 - 輔色 3/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深色樣式 2 - 輔色 5/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深色樣式 1 - 輔色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樣式 1 - 輔色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樣式 1 - 輔色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深色樣式 1 - 輔色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樣式 1 - 輔色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淺色樣式 2 - 輔色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6400" autoAdjust="0"/>
  </p:normalViewPr>
  <p:slideViewPr>
    <p:cSldViewPr>
      <p:cViewPr varScale="1">
        <p:scale>
          <a:sx n="106" d="100"/>
          <a:sy n="106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5300" cy="34131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l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6100" y="0"/>
            <a:ext cx="4306888" cy="341313"/>
          </a:xfrm>
          <a:prstGeom prst="rect">
            <a:avLst/>
          </a:prstGeom>
        </p:spPr>
        <p:txBody>
          <a:bodyPr vert="horz" lIns="91394" tIns="45697" rIns="91394" bIns="45697" rtlCol="0"/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57CF9670-FF15-407D-8B6D-CC3A1F9890EB}" type="datetimeFigureOut">
              <a:rPr lang="zh-TW" altLang="en-US"/>
              <a:pPr>
                <a:defRPr/>
              </a:pPr>
              <a:t>2023/12/28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61125"/>
            <a:ext cx="4305300" cy="34131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l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6100" y="6461125"/>
            <a:ext cx="4306888" cy="341313"/>
          </a:xfrm>
          <a:prstGeom prst="rect">
            <a:avLst/>
          </a:prstGeom>
        </p:spPr>
        <p:txBody>
          <a:bodyPr vert="horz" lIns="91394" tIns="45697" rIns="91394" bIns="45697" rtlCol="0" anchor="b"/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064196CE-4B57-4F51-B39A-34C5834BD4C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5300" cy="341313"/>
          </a:xfrm>
          <a:prstGeom prst="rect">
            <a:avLst/>
          </a:prstGeom>
        </p:spPr>
        <p:txBody>
          <a:bodyPr vert="horz" wrap="square" lIns="91394" tIns="45697" rIns="91394" bIns="45697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6100" y="0"/>
            <a:ext cx="4306888" cy="341313"/>
          </a:xfrm>
          <a:prstGeom prst="rect">
            <a:avLst/>
          </a:prstGeom>
        </p:spPr>
        <p:txBody>
          <a:bodyPr vert="horz" wrap="square" lIns="91394" tIns="45697" rIns="91394" bIns="4569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2EE816D4-DEA1-42D5-A8A2-7307CE758A66}" type="datetimeFigureOut">
              <a:rPr lang="zh-TW" altLang="en-US"/>
              <a:pPr>
                <a:defRPr/>
              </a:pPr>
              <a:t>2023/12/28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6938" y="850900"/>
            <a:ext cx="3060700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4" tIns="45697" rIns="91394" bIns="45697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5363" y="3273425"/>
            <a:ext cx="7943850" cy="2678113"/>
          </a:xfrm>
          <a:prstGeom prst="rect">
            <a:avLst/>
          </a:prstGeom>
        </p:spPr>
        <p:txBody>
          <a:bodyPr vert="horz" wrap="square" lIns="91394" tIns="45697" rIns="91394" bIns="456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61125"/>
            <a:ext cx="4305300" cy="341313"/>
          </a:xfrm>
          <a:prstGeom prst="rect">
            <a:avLst/>
          </a:prstGeom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6100" y="6461125"/>
            <a:ext cx="4306888" cy="341313"/>
          </a:xfrm>
          <a:prstGeom prst="rect">
            <a:avLst/>
          </a:prstGeom>
        </p:spPr>
        <p:txBody>
          <a:bodyPr vert="horz" wrap="square" lIns="91394" tIns="45697" rIns="91394" bIns="45697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A29CBC54-F9B5-40B8-AC88-6DB641215BB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17550" indent="-274638" defTabSz="95567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03313" indent="-220663" defTabSz="95567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544638" indent="-220663" defTabSz="95567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1985963" indent="-220663" defTabSz="955675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44316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0036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35756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14763" indent="-220663" defTabSz="955675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fld id="{938201C0-3C08-467B-BCFB-B03B6222C149}" type="slidenum">
              <a:rPr lang="en-US" altLang="zh-TW" sz="1300" smtClean="0">
                <a:ea typeface="標楷體" panose="03000509000000000000" pitchFamily="65" charset="-120"/>
              </a:rPr>
              <a:pPr/>
              <a:t>1</a:t>
            </a:fld>
            <a:endParaRPr lang="en-US" altLang="zh-TW" sz="13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5144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2652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4943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702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35430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197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9761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849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9695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68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680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1070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839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8674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3092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3600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842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949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64062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63203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6792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7317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22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831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7861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8146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r>
              <a:rPr lang="zh-TW" altLang="en-US" sz="1700" b="0" i="0" kern="1200" dirty="0">
                <a:solidFill>
                  <a:schemeClr val="tx1"/>
                </a:solidFill>
                <a:effectLst/>
                <a:latin typeface="+mn-lt"/>
                <a:ea typeface="新細明體" panose="02020500000000000000" pitchFamily="18" charset="-120"/>
                <a:cs typeface="+mn-cs"/>
              </a:rPr>
              <a:t>正規化均方根誤差經常被被使用於量測兩個信號，如圖像、影片，及聲音訊號等之間的</a:t>
            </a:r>
            <a:r>
              <a:rPr lang="zh-TW" altLang="en-US" sz="1700" b="1" i="0" kern="1200" dirty="0">
                <a:solidFill>
                  <a:schemeClr val="tx1"/>
                </a:solidFill>
                <a:effectLst/>
                <a:latin typeface="+mn-lt"/>
                <a:ea typeface="新細明體" panose="02020500000000000000" pitchFamily="18" charset="-120"/>
                <a:cs typeface="+mn-cs"/>
              </a:rPr>
              <a:t>相似度</a:t>
            </a:r>
            <a:r>
              <a:rPr lang="zh-TW" altLang="en-US" sz="1700" b="0" i="0" kern="1200" dirty="0">
                <a:solidFill>
                  <a:schemeClr val="tx1"/>
                </a:solidFill>
                <a:effectLst/>
                <a:latin typeface="+mn-lt"/>
                <a:ea typeface="新細明體" panose="02020500000000000000" pitchFamily="18" charset="-120"/>
                <a:cs typeface="+mn-cs"/>
              </a:rPr>
              <a:t>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938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3" name="Shape 1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7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230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8066088" y="44450"/>
          <a:ext cx="10429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85" name="點陣圖影像" r:id="rId3" imgW="3982006" imgH="3315163" progId="Paint.Picture">
                  <p:embed/>
                </p:oleObj>
              </mc:Choice>
              <mc:Fallback>
                <p:oleObj name="點陣圖影像" r:id="rId3" imgW="3982006" imgH="3315163" progId="Paint.Picture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6088" y="44450"/>
                        <a:ext cx="10429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ine 5"/>
          <p:cNvSpPr>
            <a:spLocks noChangeShapeType="1"/>
          </p:cNvSpPr>
          <p:nvPr/>
        </p:nvSpPr>
        <p:spPr bwMode="auto">
          <a:xfrm flipV="1">
            <a:off x="179388" y="333375"/>
            <a:ext cx="7921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38525" y="44450"/>
            <a:ext cx="47339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">
              <a:defRPr/>
            </a:pPr>
            <a:r>
              <a:rPr lang="en-US" altLang="zh-TW" sz="1300" b="1" i="1">
                <a:solidFill>
                  <a:srgbClr val="000066"/>
                </a:solidFill>
                <a:latin typeface="Times New Roman" panose="02020603050405020304" pitchFamily="18" charset="0"/>
                <a:ea typeface="細明體" panose="02020509000000000000" pitchFamily="49" charset="-120"/>
              </a:rPr>
              <a:t>National Central University, Department of Electrical Engineering</a:t>
            </a:r>
          </a:p>
        </p:txBody>
      </p:sp>
      <p:pic>
        <p:nvPicPr>
          <p:cNvPr id="6" name="Picture 19" descr="jj62C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165850"/>
            <a:ext cx="1296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5580063" y="6524625"/>
            <a:ext cx="3563937" cy="290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300" b="1" i="1">
                <a:solidFill>
                  <a:srgbClr val="0000FF"/>
                </a:solidFill>
              </a:rPr>
              <a:t>B</a:t>
            </a:r>
            <a:r>
              <a:rPr lang="en-US" altLang="zh-TW" sz="1300" b="1" i="1"/>
              <a:t>iomedical</a:t>
            </a:r>
            <a:r>
              <a:rPr lang="en-US" altLang="zh-TW" sz="1300"/>
              <a:t> </a:t>
            </a:r>
            <a:r>
              <a:rPr lang="en-US" altLang="zh-TW" sz="1300" b="1" i="1"/>
              <a:t>and</a:t>
            </a:r>
            <a:r>
              <a:rPr lang="en-US" altLang="zh-TW"/>
              <a:t> </a:t>
            </a:r>
            <a:r>
              <a:rPr lang="en-US" altLang="zh-TW" sz="1300" b="1" i="1">
                <a:solidFill>
                  <a:srgbClr val="0000FF"/>
                </a:solidFill>
              </a:rPr>
              <a:t>C</a:t>
            </a:r>
            <a:r>
              <a:rPr lang="en-US" altLang="zh-TW" sz="1300" b="1" i="1"/>
              <a:t>ommunication </a:t>
            </a:r>
            <a:r>
              <a:rPr lang="en-US" altLang="zh-TW" sz="1300" b="1" i="1">
                <a:solidFill>
                  <a:srgbClr val="0000FF"/>
                </a:solidFill>
              </a:rPr>
              <a:t>S</a:t>
            </a:r>
            <a:r>
              <a:rPr lang="en-US" altLang="zh-TW" sz="1300" b="1" i="1"/>
              <a:t>ystems </a:t>
            </a:r>
            <a:r>
              <a:rPr lang="en-US" altLang="zh-TW" sz="1300" b="1" i="1">
                <a:solidFill>
                  <a:srgbClr val="0000FF"/>
                </a:solidFill>
              </a:rPr>
              <a:t>IC</a:t>
            </a:r>
            <a:r>
              <a:rPr lang="en-US" altLang="zh-TW" sz="1300" b="1" i="1"/>
              <a:t> Lab.</a:t>
            </a:r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 flipH="1">
            <a:off x="1403350" y="6524625"/>
            <a:ext cx="7561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8359" name="Rectangle 7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699375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587A47-3633-4FD8-AD6C-92DB984E075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917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03663-40B9-487B-800D-AFE4AEC02B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655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0513" y="274638"/>
            <a:ext cx="2057400" cy="5962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68313" y="274638"/>
            <a:ext cx="6019800" cy="5962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41BCE3-4B7B-4752-A68E-1397D3AEB2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8433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18487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98E-B5D9-4583-B9DC-A0088A9B34A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553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6CF5CA-53AD-4514-8660-299848429A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484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8600" cy="4752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59313" y="1484313"/>
            <a:ext cx="4038600" cy="47529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CA8AF-FA3E-499C-95CE-8102F1356B5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9457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57FD1-03C8-4547-9687-4C6AA369F51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457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2272D-7E99-420A-B8B3-0339C466095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358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A8487-D1B7-4F22-AD39-9C8461D32C3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811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ED016-B8C8-482D-B2B7-B79149BCAD6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96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FCC5F-1562-4F7F-BD40-704216BEC86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4506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4"/>
          <p:cNvSpPr txBox="1">
            <a:spLocks noChangeArrowheads="1"/>
          </p:cNvSpPr>
          <p:nvPr/>
        </p:nvSpPr>
        <p:spPr bwMode="auto">
          <a:xfrm>
            <a:off x="3832225" y="5026025"/>
            <a:ext cx="13160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graphicFrame>
        <p:nvGraphicFramePr>
          <p:cNvPr id="1027" name="Object 21"/>
          <p:cNvGraphicFramePr>
            <a:graphicFrameLocks noChangeAspect="1"/>
          </p:cNvGraphicFramePr>
          <p:nvPr/>
        </p:nvGraphicFramePr>
        <p:xfrm>
          <a:off x="8066088" y="44450"/>
          <a:ext cx="104298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" name="點陣圖影像" r:id="rId14" imgW="3982006" imgH="3315163" progId="Paint.Picture">
                  <p:embed/>
                </p:oleObj>
              </mc:Choice>
              <mc:Fallback>
                <p:oleObj name="點陣圖影像" r:id="rId14" imgW="3982006" imgH="3315163" progId="Paint.Picture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6088" y="44450"/>
                        <a:ext cx="104298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Line 22"/>
          <p:cNvSpPr>
            <a:spLocks noChangeShapeType="1"/>
          </p:cNvSpPr>
          <p:nvPr/>
        </p:nvSpPr>
        <p:spPr bwMode="auto">
          <a:xfrm flipV="1">
            <a:off x="179388" y="333375"/>
            <a:ext cx="79216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7351" name="Rectangle 23"/>
          <p:cNvSpPr>
            <a:spLocks noChangeArrowheads="1"/>
          </p:cNvSpPr>
          <p:nvPr/>
        </p:nvSpPr>
        <p:spPr bwMode="auto">
          <a:xfrm>
            <a:off x="3438525" y="44450"/>
            <a:ext cx="473392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571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7145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286000" defTabSz="7620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fontAlgn="b">
              <a:defRPr/>
            </a:pPr>
            <a:r>
              <a:rPr lang="en-US" altLang="zh-TW" sz="1300" b="1" i="1">
                <a:solidFill>
                  <a:srgbClr val="000066"/>
                </a:solidFill>
                <a:latin typeface="Times New Roman" panose="02020603050405020304" pitchFamily="18" charset="0"/>
                <a:ea typeface="細明體" panose="02020509000000000000" pitchFamily="49" charset="-120"/>
              </a:rPr>
              <a:t>National Central University, Department of Electrical Engineering</a:t>
            </a:r>
          </a:p>
        </p:txBody>
      </p:sp>
      <p:sp>
        <p:nvSpPr>
          <p:cNvPr id="1030" name="AutoShape 24"/>
          <p:cNvSpPr>
            <a:spLocks noChangeArrowheads="1"/>
          </p:cNvSpPr>
          <p:nvPr/>
        </p:nvSpPr>
        <p:spPr bwMode="auto">
          <a:xfrm>
            <a:off x="0" y="260350"/>
            <a:ext cx="9144000" cy="936625"/>
          </a:xfrm>
          <a:prstGeom prst="parallelogram">
            <a:avLst>
              <a:gd name="adj" fmla="val 244068"/>
            </a:avLst>
          </a:prstGeom>
          <a:gradFill rotWithShape="1">
            <a:gsLst>
              <a:gs pos="0">
                <a:srgbClr val="DDEBCF">
                  <a:alpha val="0"/>
                </a:srgbClr>
              </a:gs>
              <a:gs pos="50000">
                <a:srgbClr val="9CB86E">
                  <a:alpha val="12500"/>
                </a:srgbClr>
              </a:gs>
              <a:gs pos="100000">
                <a:srgbClr val="156B13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PMingLiU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1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zh-TW"/>
          </a:p>
        </p:txBody>
      </p:sp>
      <p:sp>
        <p:nvSpPr>
          <p:cNvPr id="1032" name="Text Box 27"/>
          <p:cNvSpPr txBox="1">
            <a:spLocks noChangeArrowheads="1"/>
          </p:cNvSpPr>
          <p:nvPr/>
        </p:nvSpPr>
        <p:spPr bwMode="auto">
          <a:xfrm>
            <a:off x="5580063" y="6524625"/>
            <a:ext cx="3563937" cy="290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300" b="1" i="1">
                <a:solidFill>
                  <a:srgbClr val="0000FF"/>
                </a:solidFill>
              </a:rPr>
              <a:t>B</a:t>
            </a:r>
            <a:r>
              <a:rPr lang="en-US" altLang="zh-TW" sz="1300" b="1" i="1"/>
              <a:t>iomedical</a:t>
            </a:r>
            <a:r>
              <a:rPr lang="en-US" altLang="zh-TW" sz="1300"/>
              <a:t> </a:t>
            </a:r>
            <a:r>
              <a:rPr lang="en-US" altLang="zh-TW" sz="1300" b="1" i="1"/>
              <a:t>and</a:t>
            </a:r>
            <a:r>
              <a:rPr lang="en-US" altLang="zh-TW"/>
              <a:t> </a:t>
            </a:r>
            <a:r>
              <a:rPr lang="en-US" altLang="zh-TW" sz="1300" b="1" i="1">
                <a:solidFill>
                  <a:srgbClr val="0000FF"/>
                </a:solidFill>
              </a:rPr>
              <a:t>C</a:t>
            </a:r>
            <a:r>
              <a:rPr lang="en-US" altLang="zh-TW" sz="1300" b="1" i="1"/>
              <a:t>ommunication </a:t>
            </a:r>
            <a:r>
              <a:rPr lang="en-US" altLang="zh-TW" sz="1300" b="1" i="1">
                <a:solidFill>
                  <a:srgbClr val="0000FF"/>
                </a:solidFill>
              </a:rPr>
              <a:t>S</a:t>
            </a:r>
            <a:r>
              <a:rPr lang="en-US" altLang="zh-TW" sz="1300" b="1" i="1"/>
              <a:t>ystems </a:t>
            </a:r>
            <a:r>
              <a:rPr lang="en-US" altLang="zh-TW" sz="1300" b="1" i="1">
                <a:solidFill>
                  <a:srgbClr val="0000FF"/>
                </a:solidFill>
              </a:rPr>
              <a:t>IC</a:t>
            </a:r>
            <a:r>
              <a:rPr lang="en-US" altLang="zh-TW" sz="1300" b="1" i="1"/>
              <a:t> Lab.</a:t>
            </a:r>
          </a:p>
        </p:txBody>
      </p:sp>
      <p:sp>
        <p:nvSpPr>
          <p:cNvPr id="1033" name="Line 28"/>
          <p:cNvSpPr>
            <a:spLocks noChangeShapeType="1"/>
          </p:cNvSpPr>
          <p:nvPr/>
        </p:nvSpPr>
        <p:spPr bwMode="auto">
          <a:xfrm flipH="1">
            <a:off x="1403350" y="6524625"/>
            <a:ext cx="7561263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oval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34" name="Rectangle 2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/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27358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92500" y="6524625"/>
            <a:ext cx="12350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509BDBD4-46CB-4F8D-95E1-7271F507B1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pic>
        <p:nvPicPr>
          <p:cNvPr id="1036" name="Picture 31" descr="jj62C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165850"/>
            <a:ext cx="12969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681" r:id="rId1"/>
    <p:sldLayoutId id="2147484671" r:id="rId2"/>
    <p:sldLayoutId id="2147484672" r:id="rId3"/>
    <p:sldLayoutId id="2147484673" r:id="rId4"/>
    <p:sldLayoutId id="2147484674" r:id="rId5"/>
    <p:sldLayoutId id="2147484675" r:id="rId6"/>
    <p:sldLayoutId id="2147484676" r:id="rId7"/>
    <p:sldLayoutId id="2147484677" r:id="rId8"/>
    <p:sldLayoutId id="2147484678" r:id="rId9"/>
    <p:sldLayoutId id="2147484679" r:id="rId10"/>
    <p:sldLayoutId id="214748468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rgbClr val="003300"/>
          </a:solidFill>
          <a:latin typeface="+mj-lt"/>
          <a:ea typeface="新細明體" panose="02020500000000000000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>
          <a:solidFill>
            <a:srgbClr val="003300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kumimoji="1" sz="24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20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16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kumimoji="1" sz="1400" kern="1200">
          <a:solidFill>
            <a:schemeClr val="tx1"/>
          </a:solidFill>
          <a:latin typeface="+mn-lt"/>
          <a:ea typeface="新細明體" panose="02020500000000000000" pitchFamily="18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>
          <a:xfrm>
            <a:off x="874800" y="2132856"/>
            <a:ext cx="7416626" cy="1584176"/>
          </a:xfrm>
        </p:spPr>
        <p:txBody>
          <a:bodyPr/>
          <a:lstStyle/>
          <a:p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3600" dirty="0"/>
              <a:t>Final Project</a:t>
            </a: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dirty="0"/>
              <a:t>QR decomposition for 4x4 real matrix with systolic array architecture</a:t>
            </a:r>
            <a:br>
              <a:rPr lang="en-US" altLang="zh-TW" dirty="0"/>
            </a:br>
            <a:br>
              <a:rPr lang="en-US" altLang="zh-TW" sz="3600" b="1" dirty="0">
                <a:latin typeface="+mn-lt"/>
              </a:rPr>
            </a:br>
            <a:endParaRPr lang="en-US" altLang="zh-TW" sz="2800" b="1" dirty="0">
              <a:latin typeface="+mn-lt"/>
            </a:endParaRPr>
          </a:p>
        </p:txBody>
      </p:sp>
      <p:sp>
        <p:nvSpPr>
          <p:cNvPr id="5123" name="內容版面配置區 2"/>
          <p:cNvSpPr>
            <a:spLocks noGrp="1"/>
          </p:cNvSpPr>
          <p:nvPr>
            <p:ph idx="1"/>
          </p:nvPr>
        </p:nvSpPr>
        <p:spPr>
          <a:xfrm>
            <a:off x="468313" y="3860800"/>
            <a:ext cx="8229600" cy="2376488"/>
          </a:xfrm>
        </p:spPr>
        <p:txBody>
          <a:bodyPr/>
          <a:lstStyle/>
          <a:p>
            <a:pPr marL="0" indent="0" algn="ctr" eaLnBrk="1" hangingPunct="1">
              <a:buFontTx/>
              <a:buNone/>
              <a:defRPr/>
            </a:pPr>
            <a:endParaRPr lang="en-US" altLang="zh-TW" dirty="0">
              <a:ea typeface="標楷體" panose="03000509000000000000" pitchFamily="65" charset="-120"/>
            </a:endParaRPr>
          </a:p>
          <a:p>
            <a:pPr marL="0" indent="0" algn="ctr" eaLnBrk="1" hangingPunct="1">
              <a:buFontTx/>
              <a:buNone/>
              <a:defRPr/>
            </a:pPr>
            <a:endParaRPr lang="en-US" altLang="zh-TW" dirty="0">
              <a:ea typeface="標楷體" panose="03000509000000000000" pitchFamily="65" charset="-120"/>
            </a:endParaRPr>
          </a:p>
          <a:p>
            <a:pPr marL="0" indent="0" algn="ctr" eaLnBrk="1" hangingPunct="1">
              <a:buFontTx/>
              <a:buNone/>
              <a:defRPr/>
            </a:pPr>
            <a:r>
              <a:rPr lang="en-US" altLang="zh-TW" sz="2200" b="1" dirty="0">
                <a:ea typeface="標楷體" panose="03000509000000000000" pitchFamily="65" charset="-120"/>
              </a:rPr>
              <a:t>Student: </a:t>
            </a:r>
            <a:r>
              <a:rPr lang="zh-TW" altLang="en-US" sz="2200" b="1" dirty="0">
                <a:ea typeface="標楷體" panose="03000509000000000000" pitchFamily="65" charset="-120"/>
              </a:rPr>
              <a:t>林豪澤 </a:t>
            </a:r>
            <a:r>
              <a:rPr lang="en-US" altLang="zh-TW" sz="2200" b="1" dirty="0">
                <a:ea typeface="標楷體" panose="03000509000000000000" pitchFamily="65" charset="-120"/>
              </a:rPr>
              <a:t>111521035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en-US" altLang="zh-TW" sz="2200" b="1" dirty="0">
                <a:ea typeface="標楷體" panose="03000509000000000000" pitchFamily="65" charset="-120"/>
              </a:rPr>
              <a:t>	  </a:t>
            </a:r>
            <a:r>
              <a:rPr lang="zh-TW" altLang="en-US" sz="2200" b="1" dirty="0">
                <a:ea typeface="標楷體" panose="03000509000000000000" pitchFamily="65" charset="-120"/>
              </a:rPr>
              <a:t>吳瑋恩 </a:t>
            </a:r>
            <a:r>
              <a:rPr lang="en-US" altLang="zh-TW" sz="2200" b="1" dirty="0">
                <a:ea typeface="標楷體" panose="03000509000000000000" pitchFamily="65" charset="-120"/>
              </a:rPr>
              <a:t>111521040</a:t>
            </a:r>
          </a:p>
          <a:p>
            <a:pPr marL="0" indent="0" algn="ctr" eaLnBrk="1" hangingPunct="1">
              <a:buFontTx/>
              <a:buNone/>
              <a:defRPr/>
            </a:pPr>
            <a:endParaRPr lang="en-US" altLang="zh-TW" sz="2200" b="1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201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System Simulation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System Specification</a:t>
            </a:r>
            <a:endParaRPr lang="en-US" altLang="zh-TW" sz="2400" b="1" dirty="0"/>
          </a:p>
          <a:p>
            <a:pPr lvl="1">
              <a:defRPr/>
            </a:pPr>
            <a:r>
              <a:rPr lang="en-US" altLang="zh-TW" sz="2000" dirty="0"/>
              <a:t>Processing 4x4 real matrix to generate Q and R matrixes of consecutive 1000 matrixes</a:t>
            </a:r>
          </a:p>
          <a:p>
            <a:pPr lvl="1">
              <a:defRPr/>
            </a:pPr>
            <a:r>
              <a:rPr lang="en-US" altLang="zh-TW" sz="2000" dirty="0"/>
              <a:t>Normalized RMSE = 0.5*10</a:t>
            </a:r>
            <a:r>
              <a:rPr lang="en-US" altLang="zh-TW" sz="2000" baseline="30000" dirty="0"/>
              <a:t>-3</a:t>
            </a:r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10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224" y="3740959"/>
            <a:ext cx="5004048" cy="84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9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System Simulation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Quantization</a:t>
            </a:r>
            <a:endParaRPr lang="en-US" altLang="zh-TW" sz="1800" dirty="0"/>
          </a:p>
          <a:p>
            <a:pPr lvl="1">
              <a:defRPr/>
            </a:pPr>
            <a:r>
              <a:rPr lang="en-US" altLang="zh-TW" sz="2000" dirty="0">
                <a:ea typeface="新細明體"/>
              </a:rPr>
              <a:t>R</a:t>
            </a:r>
            <a:r>
              <a:rPr kumimoji="1" lang="en-US" altLang="zh-TW" sz="2000" dirty="0">
                <a:ea typeface="新細明體"/>
              </a:rPr>
              <a:t>otation number and magnitude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11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712259"/>
            <a:ext cx="4069877" cy="33087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46" y="2708920"/>
            <a:ext cx="4048117" cy="331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8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System Simulation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Quantization</a:t>
            </a:r>
            <a:endParaRPr lang="en-US" altLang="zh-TW" sz="1800" dirty="0"/>
          </a:p>
          <a:p>
            <a:pPr lvl="1">
              <a:defRPr/>
            </a:pPr>
            <a:r>
              <a:rPr kumimoji="1" lang="en-US" altLang="zh-TW" sz="2000" dirty="0">
                <a:ea typeface="新細明體"/>
              </a:rPr>
              <a:t>Angle and scaling factor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12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043" y="2708944"/>
            <a:ext cx="4048421" cy="331234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1" y="2708944"/>
            <a:ext cx="4048421" cy="331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13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System Simulation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Quantization</a:t>
            </a: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13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242911"/>
              </p:ext>
            </p:extLst>
          </p:nvPr>
        </p:nvGraphicFramePr>
        <p:xfrm>
          <a:off x="1728312" y="2996952"/>
          <a:ext cx="5652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652">
                  <a:extLst>
                    <a:ext uri="{9D8B030D-6E8A-4147-A177-3AD203B41FA5}">
                      <a16:colId xmlns:a16="http://schemas.microsoft.com/office/drawing/2014/main" val="1428767093"/>
                    </a:ext>
                  </a:extLst>
                </a:gridCol>
                <a:gridCol w="1991674">
                  <a:extLst>
                    <a:ext uri="{9D8B030D-6E8A-4147-A177-3AD203B41FA5}">
                      <a16:colId xmlns:a16="http://schemas.microsoft.com/office/drawing/2014/main" val="3256982140"/>
                    </a:ext>
                  </a:extLst>
                </a:gridCol>
                <a:gridCol w="1991674">
                  <a:extLst>
                    <a:ext uri="{9D8B030D-6E8A-4147-A177-3AD203B41FA5}">
                      <a16:colId xmlns:a16="http://schemas.microsoft.com/office/drawing/2014/main" val="1083038718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Data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Total word length(bits)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998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Magnitude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S2.14</a:t>
                      </a:r>
                      <a:endParaRPr lang="en-US" altLang="zh-TW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629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Angle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S2.14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82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Scaling Factor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/>
                          <a:ea typeface="新細明體"/>
                          <a:cs typeface="+mn-cs"/>
                        </a:rPr>
                        <a:t>S1.14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/>
                        <a:ea typeface="新細明體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16</a:t>
                      </a:r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5563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4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CORDIC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Initial Stage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Micro rotation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Scaling factor</a:t>
            </a: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Architecture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714278"/>
            <a:ext cx="2448539" cy="35950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501008"/>
            <a:ext cx="5184576" cy="19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8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內容版面配置區 2"/>
              <p:cNvSpPr txBox="1">
                <a:spLocks noGrp="1"/>
              </p:cNvSpPr>
              <p:nvPr>
                <p:ph type="body" idx="1"/>
              </p:nvPr>
            </p:nvSpPr>
            <p:spPr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r>
                  <a:rPr lang="en-US" altLang="zh-TW" sz="2400" dirty="0"/>
                  <a:t>CORDIC</a:t>
                </a:r>
              </a:p>
              <a:p>
                <a:pPr marL="742950" marR="0" lvl="1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Blip>
                    <a:blip r:embed="rId3"/>
                  </a:buBlip>
                  <a:tabLst/>
                  <a:defRPr/>
                </a:pPr>
                <a:r>
                  <a:rPr kumimoji="1" lang="en-US" altLang="zh-TW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新細明體" panose="02020500000000000000" pitchFamily="18" charset="-120"/>
                    <a:cs typeface="+mn-cs"/>
                  </a:rPr>
                  <a:t>Canonic Signed Digit (CSD)</a:t>
                </a:r>
              </a:p>
              <a:p>
                <a:pPr marL="45720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 marL="45720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𝑆𝑐𝑎𝑙𝑖𝑛𝑔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𝑓𝑎𝑐𝑡𝑜𝑟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=0.60725=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0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altLang="zh-TW" sz="2000" dirty="0"/>
              </a:p>
              <a:p>
                <a:pPr marL="457200" lvl="1" indent="0">
                  <a:buNone/>
                  <a:defRPr/>
                </a:pPr>
                <a:endParaRPr lang="en-US" altLang="zh-TW" sz="2000" dirty="0"/>
              </a:p>
              <a:p>
                <a:pPr marL="457200" lvl="1" indent="0">
                  <a:buNone/>
                  <a:defRPr/>
                </a:pPr>
                <a:endParaRPr lang="en-US" altLang="zh-TW" sz="2000" dirty="0"/>
              </a:p>
              <a:p>
                <a:pPr marL="457200" lvl="1" indent="0">
                  <a:buNone/>
                  <a:defRPr/>
                </a:pPr>
                <a:endParaRPr lang="en-US" altLang="zh-TW" sz="2000" dirty="0"/>
              </a:p>
              <a:p>
                <a:pPr marL="457200" lvl="1" indent="0">
                  <a:buNone/>
                  <a:defRPr/>
                </a:pPr>
                <a:endParaRPr lang="en-US" altLang="zh-TW" sz="2000" dirty="0"/>
              </a:p>
              <a:p>
                <a:pPr marL="457200" lvl="1" indent="0">
                  <a:buNone/>
                  <a:defRPr/>
                </a:pPr>
                <a:endParaRPr lang="en-US" altLang="zh-TW" sz="2000" dirty="0"/>
              </a:p>
              <a:p>
                <a:pPr lvl="1">
                  <a:defRPr/>
                </a:pPr>
                <a:endParaRPr lang="en-US" altLang="zh-TW" sz="1800" dirty="0"/>
              </a:p>
              <a:p>
                <a:pPr marL="0" indent="0" eaLnBrk="0" fontAlgn="base" hangingPunct="0">
                  <a:spcBef>
                    <a:spcPct val="20000"/>
                  </a:spcBef>
                  <a:spcAft>
                    <a:spcPct val="0"/>
                  </a:spcAft>
                  <a:buSzTx/>
                  <a:buNone/>
                </a:pPr>
                <a:endParaRPr kumimoji="1" lang="en-US" altLang="zh-TW" dirty="0">
                  <a:ea typeface="新細明體"/>
                </a:endParaRPr>
              </a:p>
              <a:p>
                <a:pPr lvl="0" eaLnBrk="0" fontAlgn="base" hangingPunct="0">
                  <a:spcBef>
                    <a:spcPct val="20000"/>
                  </a:spcBef>
                  <a:spcAft>
                    <a:spcPct val="0"/>
                  </a:spcAft>
                  <a:buSzTx/>
                </a:pPr>
                <a:endParaRPr kumimoji="1" lang="en-US" altLang="zh-TW" sz="1800" dirty="0">
                  <a:latin typeface="Times New Roman" panose="02020603050405020304" pitchFamily="18" charset="0"/>
                  <a:ea typeface="新細明體"/>
                  <a:cs typeface="Times New Roman" panose="02020603050405020304" pitchFamily="18" charset="0"/>
                </a:endParaRPr>
              </a:p>
              <a:p>
                <a:pPr marL="0" lvl="0" indent="0" eaLnBrk="0" fontAlgn="base" hangingPunct="0">
                  <a:spcBef>
                    <a:spcPct val="20000"/>
                  </a:spcBef>
                  <a:spcAft>
                    <a:spcPct val="0"/>
                  </a:spcAft>
                  <a:buSzTx/>
                  <a:buNone/>
                </a:pPr>
                <a:endParaRPr kumimoji="1" lang="en-US" altLang="zh-TW" dirty="0">
                  <a:ea typeface="新細明體"/>
                </a:endParaRPr>
              </a:p>
              <a:p>
                <a:pPr marL="0" lvl="0" indent="0" eaLnBrk="0" fontAlgn="base" hangingPunct="0">
                  <a:spcBef>
                    <a:spcPct val="20000"/>
                  </a:spcBef>
                  <a:spcAft>
                    <a:spcPct val="0"/>
                  </a:spcAft>
                  <a:buSzTx/>
                  <a:buNone/>
                </a:pPr>
                <a:endParaRPr kumimoji="1" lang="en-US" altLang="zh-TW" dirty="0">
                  <a:ea typeface="新細明體"/>
                </a:endParaRPr>
              </a:p>
              <a:p>
                <a:pPr marL="0" lvl="0" indent="0" eaLnBrk="0" fontAlgn="base" hangingPunct="0">
                  <a:spcBef>
                    <a:spcPct val="20000"/>
                  </a:spcBef>
                  <a:spcAft>
                    <a:spcPct val="0"/>
                  </a:spcAft>
                  <a:buSzTx/>
                  <a:buNone/>
                </a:pPr>
                <a:endParaRPr kumimoji="1" lang="en-US" altLang="zh-TW" dirty="0">
                  <a:ea typeface="新細明體"/>
                </a:endParaRPr>
              </a:p>
              <a:p>
                <a:pPr marL="0" indent="0">
                  <a:buNone/>
                  <a:defRPr sz="2200"/>
                </a:pPr>
                <a:endParaRPr lang="en-US" dirty="0"/>
              </a:p>
              <a:p>
                <a:pPr marL="0" indent="0">
                  <a:buNone/>
                  <a:defRPr sz="2200"/>
                </a:pPr>
                <a:endParaRPr dirty="0"/>
              </a:p>
            </p:txBody>
          </p:sp>
        </mc:Choice>
        <mc:Fallback xmlns="">
          <p:sp>
            <p:nvSpPr>
              <p:cNvPr id="130" name="內容版面配置區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prstGeom prst="rect">
                <a:avLst/>
              </a:prstGeom>
              <a:blipFill>
                <a:blip r:embed="rId4"/>
                <a:stretch>
                  <a:fillRect t="-1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Architecture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38DF0DB-1017-4503-BB6B-320D79B07B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70" y="3140968"/>
            <a:ext cx="5623259" cy="323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174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Processing element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Rotation number : 13</a:t>
            </a:r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Architecture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16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744" y="2924944"/>
            <a:ext cx="6440608" cy="288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08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468313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2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Systolic array</a:t>
            </a: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  <a:defRPr sz="2200"/>
            </a:pPr>
            <a:endParaRPr lang="en-US" sz="2200" dirty="0"/>
          </a:p>
          <a:p>
            <a:pPr marL="0" indent="0">
              <a:buFontTx/>
              <a:buNone/>
              <a:defRPr sz="2200"/>
            </a:pPr>
            <a:endParaRPr lang="en-US" sz="2200"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Architecture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17</a:t>
            </a:fld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ABDFBA5-3B7F-489B-BD83-EA9BD2344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1979442"/>
            <a:ext cx="5352204" cy="447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文字方塊 9"/>
          <p:cNvSpPr txBox="1"/>
          <p:nvPr/>
        </p:nvSpPr>
        <p:spPr>
          <a:xfrm>
            <a:off x="6444208" y="1941430"/>
            <a:ext cx="17059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     H = QR</a:t>
            </a:r>
          </a:p>
          <a:p>
            <a:r>
              <a:rPr lang="en-US" altLang="zh-TW" sz="2000" dirty="0">
                <a:latin typeface="+mn-lt"/>
              </a:rPr>
              <a:t>Q</a:t>
            </a:r>
            <a:r>
              <a:rPr lang="en-US" altLang="zh-TW" sz="2000" baseline="30000" dirty="0">
                <a:latin typeface="+mn-lt"/>
              </a:rPr>
              <a:t>H </a:t>
            </a:r>
            <a:r>
              <a:rPr lang="en-US" altLang="zh-TW" sz="2000" dirty="0">
                <a:latin typeface="+mn-lt"/>
              </a:rPr>
              <a:t>H = Q</a:t>
            </a:r>
            <a:r>
              <a:rPr lang="en-US" altLang="zh-TW" sz="2000" baseline="30000" dirty="0">
                <a:latin typeface="+mn-lt"/>
              </a:rPr>
              <a:t>H </a:t>
            </a:r>
            <a:r>
              <a:rPr lang="en-US" altLang="zh-TW" sz="2000" dirty="0">
                <a:latin typeface="+mn-lt"/>
              </a:rPr>
              <a:t>QR</a:t>
            </a:r>
          </a:p>
          <a:p>
            <a:r>
              <a:rPr lang="en-US" altLang="zh-TW" sz="2000" dirty="0">
                <a:latin typeface="+mn-lt"/>
              </a:rPr>
              <a:t>         = R</a:t>
            </a:r>
            <a:endParaRPr lang="zh-TW" altLang="en-US" sz="2000" dirty="0">
              <a:latin typeface="+mn-lt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666019" y="2944390"/>
            <a:ext cx="10743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n-lt"/>
              </a:rPr>
              <a:t>Q</a:t>
            </a:r>
            <a:r>
              <a:rPr lang="en-US" altLang="zh-TW" sz="2000" baseline="30000" dirty="0">
                <a:latin typeface="+mn-lt"/>
              </a:rPr>
              <a:t>H </a:t>
            </a:r>
            <a:r>
              <a:rPr lang="en-US" altLang="zh-TW" sz="2000" dirty="0">
                <a:latin typeface="+mn-lt"/>
              </a:rPr>
              <a:t>= Q</a:t>
            </a:r>
            <a:r>
              <a:rPr lang="en-US" altLang="zh-TW" sz="2000" baseline="30000" dirty="0">
                <a:latin typeface="+mn-lt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51450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Environment Setting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RTL simulation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Instruction : vcs TESTBED.v -R -full64 -debug_access+all +v2k -sverilog +define+RTL -cm line+cond+tgl+fsm+branch+assert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Synthesis : Design Compiler</a:t>
            </a:r>
            <a:endParaRPr lang="en-US" altLang="zh-TW" sz="2400" b="1" dirty="0"/>
          </a:p>
          <a:p>
            <a:pPr lvl="1">
              <a:defRPr/>
            </a:pPr>
            <a:r>
              <a:rPr lang="en-US" altLang="zh-TW" sz="2000" dirty="0"/>
              <a:t>Process : TSMC 0.13um</a:t>
            </a:r>
          </a:p>
          <a:p>
            <a:pPr lvl="1">
              <a:defRPr/>
            </a:pPr>
            <a:r>
              <a:rPr lang="en-US" altLang="zh-TW" sz="2000" dirty="0"/>
              <a:t>Input delay : 0.5*cycle time</a:t>
            </a:r>
          </a:p>
          <a:p>
            <a:pPr lvl="1">
              <a:defRPr/>
            </a:pPr>
            <a:r>
              <a:rPr lang="en-US" altLang="zh-TW" sz="2000" dirty="0"/>
              <a:t>Output delay : 0.5*cycle time</a:t>
            </a:r>
          </a:p>
          <a:p>
            <a:pPr lvl="1">
              <a:defRPr/>
            </a:pPr>
            <a:r>
              <a:rPr lang="en-US" altLang="zh-TW" sz="2000" dirty="0"/>
              <a:t>Output load : 0.05 Pf</a:t>
            </a:r>
          </a:p>
          <a:p>
            <a:pPr lvl="1">
              <a:defRPr/>
            </a:pPr>
            <a:r>
              <a:rPr lang="en-US" altLang="zh-TW" sz="2000" dirty="0"/>
              <a:t>Simulation model : tsmc13.v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53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Environment Setting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Gate-level simulation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Instruction : vcs TESTBED.v -v /cad/CBDK/CBDK_IC_Contest_v2.1/Verilog/tsmc13.v -R -full64 -debug_access+all +v2k -sverilog +define+GATE +lint=TFIPC-L +neg_tchk</a:t>
            </a: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77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/>
              <a:t>Outline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Algorithm</a:t>
            </a:r>
          </a:p>
          <a:p>
            <a:r>
              <a:rPr lang="en-US" altLang="zh-TW" sz="2400" dirty="0"/>
              <a:t>System Simulation</a:t>
            </a:r>
          </a:p>
          <a:p>
            <a:r>
              <a:rPr lang="en-US" altLang="zh-TW" sz="2400" dirty="0"/>
              <a:t>Architecture</a:t>
            </a:r>
          </a:p>
          <a:p>
            <a:r>
              <a:rPr lang="en-US" altLang="zh-TW" sz="2400" dirty="0"/>
              <a:t>Environment Setting</a:t>
            </a:r>
          </a:p>
          <a:p>
            <a:r>
              <a:rPr lang="en-US" altLang="zh-TW" sz="2400" dirty="0"/>
              <a:t>Hardware Implementation</a:t>
            </a:r>
          </a:p>
          <a:p>
            <a:r>
              <a:rPr lang="en-US" altLang="zh-TW" sz="2400" dirty="0"/>
              <a:t>Compare Results</a:t>
            </a:r>
          </a:p>
          <a:p>
            <a:r>
              <a:rPr lang="en-US" altLang="zh-TW" sz="2400" dirty="0"/>
              <a:t>Reference</a:t>
            </a: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9598E-B5D9-4583-B9DC-A0088A9B34AD}" type="slidenum">
              <a:rPr lang="zh-TW" altLang="en-US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25462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Non-pipeline version</a:t>
            </a:r>
          </a:p>
          <a:p>
            <a:r>
              <a:rPr lang="en-US" altLang="zh-TW" sz="2400" dirty="0"/>
              <a:t>Fourth stage pipeline version</a:t>
            </a:r>
          </a:p>
          <a:p>
            <a:r>
              <a:rPr lang="en-US" altLang="zh-TW" sz="2400" dirty="0"/>
              <a:t>Fully stage pipeline version</a:t>
            </a:r>
          </a:p>
          <a:p>
            <a:pPr marL="457200" lvl="1" indent="0">
              <a:buNone/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089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Non-pipeline version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RTL simulation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Clock cycle time : 24 ns 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Processing time : 5 cycles (120ns)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Throughput : 10.42 matrices/µs</a:t>
            </a:r>
            <a:endParaRPr lang="en-US" altLang="zh-TW" sz="2400" dirty="0"/>
          </a:p>
          <a:p>
            <a:pPr marL="457200" lvl="1" indent="0">
              <a:buNone/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21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5" y="3542705"/>
            <a:ext cx="9040669" cy="218521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6953250" y="5007842"/>
            <a:ext cx="1715530" cy="72541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843808" y="4287762"/>
            <a:ext cx="1728192" cy="72541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568162" y="4287762"/>
            <a:ext cx="1728192" cy="72541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28896" y="5007842"/>
            <a:ext cx="1719368" cy="7254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0706D8A-FF32-429D-8148-861FF9F9B962}"/>
              </a:ext>
            </a:extLst>
          </p:cNvPr>
          <p:cNvGrpSpPr/>
          <p:nvPr/>
        </p:nvGrpSpPr>
        <p:grpSpPr>
          <a:xfrm>
            <a:off x="6458093" y="2060848"/>
            <a:ext cx="793299" cy="400110"/>
            <a:chOff x="6458093" y="1379480"/>
            <a:chExt cx="793299" cy="400110"/>
          </a:xfrm>
        </p:grpSpPr>
        <p:sp>
          <p:nvSpPr>
            <p:cNvPr id="23" name="矩形 22"/>
            <p:cNvSpPr/>
            <p:nvPr/>
          </p:nvSpPr>
          <p:spPr bwMode="auto">
            <a:xfrm>
              <a:off x="6458093" y="1457956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746125" y="1379480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H</a:t>
              </a:r>
              <a:endParaRPr lang="zh-TW" altLang="en-US" sz="2000" dirty="0">
                <a:latin typeface="+mn-lt"/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029C6BC-107E-46CD-9A91-DC7530682CA2}"/>
              </a:ext>
            </a:extLst>
          </p:cNvPr>
          <p:cNvGrpSpPr/>
          <p:nvPr/>
        </p:nvGrpSpPr>
        <p:grpSpPr>
          <a:xfrm>
            <a:off x="6458093" y="2661735"/>
            <a:ext cx="692310" cy="400110"/>
            <a:chOff x="6458093" y="1980367"/>
            <a:chExt cx="692310" cy="400110"/>
          </a:xfrm>
        </p:grpSpPr>
        <p:sp>
          <p:nvSpPr>
            <p:cNvPr id="26" name="矩形 25"/>
            <p:cNvSpPr/>
            <p:nvPr/>
          </p:nvSpPr>
          <p:spPr bwMode="auto">
            <a:xfrm>
              <a:off x="6458093" y="2054087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6746125" y="1980367"/>
              <a:ext cx="404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I</a:t>
              </a:r>
              <a:endParaRPr lang="zh-TW" altLang="en-US" sz="2000" dirty="0">
                <a:latin typeface="+mn-lt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E27ED5C-8F1B-4161-ADBB-340AFB0FD314}"/>
              </a:ext>
            </a:extLst>
          </p:cNvPr>
          <p:cNvGrpSpPr/>
          <p:nvPr/>
        </p:nvGrpSpPr>
        <p:grpSpPr>
          <a:xfrm>
            <a:off x="7576745" y="2661735"/>
            <a:ext cx="916730" cy="400110"/>
            <a:chOff x="5887518" y="5949280"/>
            <a:chExt cx="916730" cy="400110"/>
          </a:xfrm>
        </p:grpSpPr>
        <p:sp>
          <p:nvSpPr>
            <p:cNvPr id="29" name="矩形 28"/>
            <p:cNvSpPr/>
            <p:nvPr/>
          </p:nvSpPr>
          <p:spPr bwMode="auto">
            <a:xfrm>
              <a:off x="5887518" y="6023000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6175550" y="5949280"/>
              <a:ext cx="628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Q</a:t>
              </a:r>
              <a:r>
                <a:rPr lang="en-US" altLang="zh-TW" sz="2000" baseline="30000" dirty="0">
                  <a:latin typeface="+mn-lt"/>
                </a:rPr>
                <a:t>H</a:t>
              </a:r>
              <a:endParaRPr lang="zh-TW" altLang="en-US" sz="2000" baseline="30000" dirty="0">
                <a:latin typeface="+mn-lt"/>
              </a:endParaRP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F1AD8CA-5E7B-4EF9-B9A7-0B5932721A7F}"/>
              </a:ext>
            </a:extLst>
          </p:cNvPr>
          <p:cNvGrpSpPr/>
          <p:nvPr/>
        </p:nvGrpSpPr>
        <p:grpSpPr>
          <a:xfrm>
            <a:off x="7576745" y="2060848"/>
            <a:ext cx="778872" cy="400110"/>
            <a:chOff x="4663382" y="5949280"/>
            <a:chExt cx="778872" cy="400110"/>
          </a:xfrm>
        </p:grpSpPr>
        <p:sp>
          <p:nvSpPr>
            <p:cNvPr id="32" name="矩形 31"/>
            <p:cNvSpPr/>
            <p:nvPr/>
          </p:nvSpPr>
          <p:spPr bwMode="auto">
            <a:xfrm>
              <a:off x="4663382" y="6023000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951414" y="5949280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R</a:t>
              </a:r>
              <a:endParaRPr lang="zh-TW" alt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0871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Non-pipeline version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Gate-level simulation</a:t>
            </a:r>
          </a:p>
          <a:p>
            <a:pPr marL="457200" lvl="1" indent="0">
              <a:buNone/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lvl="1">
              <a:defRPr/>
            </a:pPr>
            <a:endParaRPr lang="en-US" altLang="zh-TW" sz="2000" dirty="0">
              <a:solidFill>
                <a:srgbClr val="000000"/>
              </a:solidFill>
            </a:endParaRPr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22</a:t>
            </a:fld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5" y="3582500"/>
            <a:ext cx="9040669" cy="210562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6881242" y="5007842"/>
            <a:ext cx="1715530" cy="725414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771800" y="4287762"/>
            <a:ext cx="1728192" cy="72541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4496154" y="4287762"/>
            <a:ext cx="1728192" cy="725414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156888" y="5007842"/>
            <a:ext cx="1719368" cy="72541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30706D8A-FF32-429D-8148-861FF9F9B962}"/>
              </a:ext>
            </a:extLst>
          </p:cNvPr>
          <p:cNvGrpSpPr/>
          <p:nvPr/>
        </p:nvGrpSpPr>
        <p:grpSpPr>
          <a:xfrm>
            <a:off x="6458093" y="2060848"/>
            <a:ext cx="793299" cy="400110"/>
            <a:chOff x="6458093" y="1379480"/>
            <a:chExt cx="793299" cy="400110"/>
          </a:xfrm>
        </p:grpSpPr>
        <p:sp>
          <p:nvSpPr>
            <p:cNvPr id="22" name="矩形 21"/>
            <p:cNvSpPr/>
            <p:nvPr/>
          </p:nvSpPr>
          <p:spPr bwMode="auto">
            <a:xfrm>
              <a:off x="6458093" y="1457956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6746125" y="1379480"/>
              <a:ext cx="5052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H</a:t>
              </a:r>
              <a:endParaRPr lang="zh-TW" altLang="en-US" sz="2000" dirty="0">
                <a:latin typeface="+mn-lt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0029C6BC-107E-46CD-9A91-DC7530682CA2}"/>
              </a:ext>
            </a:extLst>
          </p:cNvPr>
          <p:cNvGrpSpPr/>
          <p:nvPr/>
        </p:nvGrpSpPr>
        <p:grpSpPr>
          <a:xfrm>
            <a:off x="6458093" y="2661735"/>
            <a:ext cx="692310" cy="400110"/>
            <a:chOff x="6458093" y="1980367"/>
            <a:chExt cx="692310" cy="400110"/>
          </a:xfrm>
        </p:grpSpPr>
        <p:sp>
          <p:nvSpPr>
            <p:cNvPr id="25" name="矩形 24"/>
            <p:cNvSpPr/>
            <p:nvPr/>
          </p:nvSpPr>
          <p:spPr bwMode="auto">
            <a:xfrm>
              <a:off x="6458093" y="2054087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6746125" y="1980367"/>
              <a:ext cx="404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I</a:t>
              </a:r>
              <a:endParaRPr lang="zh-TW" altLang="en-US" sz="2000" dirty="0">
                <a:latin typeface="+mn-lt"/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E27ED5C-8F1B-4161-ADBB-340AFB0FD314}"/>
              </a:ext>
            </a:extLst>
          </p:cNvPr>
          <p:cNvGrpSpPr/>
          <p:nvPr/>
        </p:nvGrpSpPr>
        <p:grpSpPr>
          <a:xfrm>
            <a:off x="7576745" y="2661735"/>
            <a:ext cx="916730" cy="400110"/>
            <a:chOff x="5887518" y="5949280"/>
            <a:chExt cx="916730" cy="400110"/>
          </a:xfrm>
        </p:grpSpPr>
        <p:sp>
          <p:nvSpPr>
            <p:cNvPr id="28" name="矩形 27"/>
            <p:cNvSpPr/>
            <p:nvPr/>
          </p:nvSpPr>
          <p:spPr bwMode="auto">
            <a:xfrm>
              <a:off x="5887518" y="6023000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175550" y="5949280"/>
              <a:ext cx="6286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Q</a:t>
              </a:r>
              <a:r>
                <a:rPr lang="en-US" altLang="zh-TW" sz="2000" baseline="30000" dirty="0">
                  <a:latin typeface="+mn-lt"/>
                </a:rPr>
                <a:t>H</a:t>
              </a:r>
              <a:endParaRPr lang="zh-TW" altLang="en-US" sz="2000" baseline="30000" dirty="0">
                <a:latin typeface="+mn-lt"/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F1AD8CA-5E7B-4EF9-B9A7-0B5932721A7F}"/>
              </a:ext>
            </a:extLst>
          </p:cNvPr>
          <p:cNvGrpSpPr/>
          <p:nvPr/>
        </p:nvGrpSpPr>
        <p:grpSpPr>
          <a:xfrm>
            <a:off x="7576745" y="2060848"/>
            <a:ext cx="778872" cy="400110"/>
            <a:chOff x="4663382" y="5949280"/>
            <a:chExt cx="778872" cy="400110"/>
          </a:xfrm>
        </p:grpSpPr>
        <p:sp>
          <p:nvSpPr>
            <p:cNvPr id="31" name="矩形 30"/>
            <p:cNvSpPr/>
            <p:nvPr/>
          </p:nvSpPr>
          <p:spPr bwMode="auto">
            <a:xfrm>
              <a:off x="4663382" y="6023000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文字方塊 31"/>
            <p:cNvSpPr txBox="1"/>
            <p:nvPr/>
          </p:nvSpPr>
          <p:spPr>
            <a:xfrm>
              <a:off x="4951414" y="5949280"/>
              <a:ext cx="49084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R</a:t>
              </a:r>
              <a:endParaRPr lang="zh-TW" alt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41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Verification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Number of patterns : 1000</a:t>
            </a:r>
          </a:p>
          <a:p>
            <a:pPr marL="457200" lvl="1" indent="0">
              <a:buNone/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23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61" y="3212976"/>
            <a:ext cx="6725589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8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502" y="2497707"/>
            <a:ext cx="4300986" cy="37227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97707"/>
            <a:ext cx="4379998" cy="3717032"/>
          </a:xfrm>
          <a:prstGeom prst="rect">
            <a:avLst/>
          </a:prstGeom>
        </p:spPr>
      </p:pic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Non-pipeline version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Clock cycle time : 24</a:t>
            </a:r>
            <a:r>
              <a:rPr lang="zh-TW" altLang="en-US" sz="2000" dirty="0">
                <a:solidFill>
                  <a:srgbClr val="000000"/>
                </a:solidFill>
              </a:rPr>
              <a:t> </a:t>
            </a:r>
            <a:r>
              <a:rPr lang="en-US" altLang="zh-TW" sz="2000" dirty="0">
                <a:solidFill>
                  <a:srgbClr val="000000"/>
                </a:solidFill>
              </a:rPr>
              <a:t>ns </a:t>
            </a:r>
            <a:endParaRPr lang="en-US" altLang="zh-TW" sz="2000" dirty="0"/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7" name="矩形: 圓角 9">
            <a:extLst>
              <a:ext uri="{FF2B5EF4-FFF2-40B4-BE49-F238E27FC236}">
                <a16:creationId xmlns:a16="http://schemas.microsoft.com/office/drawing/2014/main" id="{FDA89170-EC95-4B0F-A4E8-873B799340C1}"/>
              </a:ext>
            </a:extLst>
          </p:cNvPr>
          <p:cNvSpPr/>
          <p:nvPr/>
        </p:nvSpPr>
        <p:spPr>
          <a:xfrm>
            <a:off x="4663502" y="6093296"/>
            <a:ext cx="4208523" cy="19753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DA89170-EC95-4B0F-A4E8-873B799340C1}"/>
              </a:ext>
            </a:extLst>
          </p:cNvPr>
          <p:cNvSpPr/>
          <p:nvPr/>
        </p:nvSpPr>
        <p:spPr>
          <a:xfrm>
            <a:off x="4644008" y="4941168"/>
            <a:ext cx="4248472" cy="18513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90540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774" y="2370051"/>
            <a:ext cx="4531813" cy="3955863"/>
          </a:xfrm>
          <a:prstGeom prst="rect">
            <a:avLst/>
          </a:prstGeom>
        </p:spPr>
      </p:pic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9881" y="1479596"/>
            <a:ext cx="8229600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Non-pipeline version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Total cell area : 524734.23µm²</a:t>
            </a: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25</a:t>
            </a:fld>
            <a:endParaRPr lang="zh-TW" altLang="en-US"/>
          </a:p>
        </p:txBody>
      </p:sp>
      <p:sp>
        <p:nvSpPr>
          <p:cNvPr id="11" name="矩形: 圓角 9">
            <a:extLst>
              <a:ext uri="{FF2B5EF4-FFF2-40B4-BE49-F238E27FC236}">
                <a16:creationId xmlns:a16="http://schemas.microsoft.com/office/drawing/2014/main" id="{FDA89170-EC95-4B0F-A4E8-873B799340C1}"/>
              </a:ext>
            </a:extLst>
          </p:cNvPr>
          <p:cNvSpPr/>
          <p:nvPr/>
        </p:nvSpPr>
        <p:spPr>
          <a:xfrm>
            <a:off x="2294956" y="6026527"/>
            <a:ext cx="3061210" cy="168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905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408657"/>
            <a:ext cx="6133466" cy="3912728"/>
          </a:xfrm>
          <a:prstGeom prst="rect">
            <a:avLst/>
          </a:prstGeom>
        </p:spPr>
      </p:pic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9881" y="1479596"/>
            <a:ext cx="8229600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Non-pipeline version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Total power : 5.3013mW</a:t>
            </a: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Hardware Implementation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26</a:t>
            </a:fld>
            <a:endParaRPr lang="zh-TW" altLang="en-US"/>
          </a:p>
        </p:txBody>
      </p:sp>
      <p:sp>
        <p:nvSpPr>
          <p:cNvPr id="11" name="矩形: 圓角 9">
            <a:extLst>
              <a:ext uri="{FF2B5EF4-FFF2-40B4-BE49-F238E27FC236}">
                <a16:creationId xmlns:a16="http://schemas.microsoft.com/office/drawing/2014/main" id="{FDA89170-EC95-4B0F-A4E8-873B799340C1}"/>
              </a:ext>
            </a:extLst>
          </p:cNvPr>
          <p:cNvSpPr/>
          <p:nvPr/>
        </p:nvSpPr>
        <p:spPr>
          <a:xfrm>
            <a:off x="1352848" y="6173980"/>
            <a:ext cx="5667964" cy="16847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784437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68313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2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Summary</a:t>
            </a:r>
          </a:p>
          <a:p>
            <a:pPr lvl="1"/>
            <a:r>
              <a:rPr lang="en-US" altLang="zh-TW" sz="2000" dirty="0"/>
              <a:t>Speed optimized</a:t>
            </a:r>
            <a:endParaRPr lang="en-US" altLang="zh-TW" sz="2000" dirty="0">
              <a:ea typeface="新細明體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  <a:defRPr sz="2200"/>
            </a:pPr>
            <a:endParaRPr lang="en-US" sz="2200" dirty="0"/>
          </a:p>
          <a:p>
            <a:pPr marL="0" indent="0">
              <a:buFontTx/>
              <a:buNone/>
              <a:defRPr sz="2200"/>
            </a:pPr>
            <a:endParaRPr lang="en-US" sz="2200"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Compare Results</a:t>
            </a: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27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50582"/>
              </p:ext>
            </p:extLst>
          </p:nvPr>
        </p:nvGraphicFramePr>
        <p:xfrm>
          <a:off x="682838" y="2867467"/>
          <a:ext cx="7777594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14287670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25698214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08303871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486283251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52557351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Pipeline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Area(µm²)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Timing(ns)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Power(mW)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Critical path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8094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Non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524734.23</a:t>
                      </a:r>
                      <a:endParaRPr lang="en-US" altLang="zh-TW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5.3013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1IS + 13MR + 1SF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29777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Fourth stage 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495576.29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10.5945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4MR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2426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Fully stage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647342.52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68.0877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1MR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86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787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68313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2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Summary</a:t>
            </a:r>
          </a:p>
          <a:p>
            <a:pPr lvl="1"/>
            <a:r>
              <a:rPr lang="en-US" altLang="zh-TW" sz="2000" dirty="0"/>
              <a:t>Speed optimized</a:t>
            </a: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  <a:defRPr sz="2200"/>
            </a:pPr>
            <a:endParaRPr lang="en-US" sz="2200" dirty="0"/>
          </a:p>
          <a:p>
            <a:pPr marL="0" indent="0">
              <a:buFontTx/>
              <a:buNone/>
              <a:defRPr sz="2200"/>
            </a:pPr>
            <a:endParaRPr lang="en-US" sz="2200"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Compare Results</a:t>
            </a: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28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121014"/>
              </p:ext>
            </p:extLst>
          </p:nvPr>
        </p:nvGraphicFramePr>
        <p:xfrm>
          <a:off x="1336758" y="2875720"/>
          <a:ext cx="6619616" cy="212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91">
                  <a:extLst>
                    <a:ext uri="{9D8B030D-6E8A-4147-A177-3AD203B41FA5}">
                      <a16:colId xmlns:a16="http://schemas.microsoft.com/office/drawing/2014/main" val="1428767093"/>
                    </a:ext>
                  </a:extLst>
                </a:gridCol>
                <a:gridCol w="1323598">
                  <a:extLst>
                    <a:ext uri="{9D8B030D-6E8A-4147-A177-3AD203B41FA5}">
                      <a16:colId xmlns:a16="http://schemas.microsoft.com/office/drawing/2014/main" val="3256982140"/>
                    </a:ext>
                  </a:extLst>
                </a:gridCol>
                <a:gridCol w="1905579">
                  <a:extLst>
                    <a:ext uri="{9D8B030D-6E8A-4147-A177-3AD203B41FA5}">
                      <a16:colId xmlns:a16="http://schemas.microsoft.com/office/drawing/2014/main" val="1083038718"/>
                    </a:ext>
                  </a:extLst>
                </a:gridCol>
                <a:gridCol w="1476948">
                  <a:extLst>
                    <a:ext uri="{9D8B030D-6E8A-4147-A177-3AD203B41FA5}">
                      <a16:colId xmlns:a16="http://schemas.microsoft.com/office/drawing/2014/main" val="148628325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Pipeline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Timing(ns)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Processing time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Throughput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(matrices/µs)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8094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Non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 cycles / 120ns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10.42</a:t>
                      </a:r>
                      <a:endParaRPr lang="zh-TW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29777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Fourth stage 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20 cycles / 220 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22.72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2426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Fully stage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75 cycles / 225ns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83.33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86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604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68313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2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Summary</a:t>
            </a:r>
          </a:p>
          <a:p>
            <a:pPr lvl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Same throughput</a:t>
            </a:r>
            <a:endParaRPr lang="en-US" altLang="zh-TW" sz="2000" dirty="0">
              <a:ea typeface="新細明體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  <a:defRPr sz="2200"/>
            </a:pPr>
            <a:endParaRPr lang="en-US" sz="2200" dirty="0"/>
          </a:p>
          <a:p>
            <a:pPr marL="0" indent="0">
              <a:buFontTx/>
              <a:buNone/>
              <a:defRPr sz="2200"/>
            </a:pPr>
            <a:endParaRPr lang="en-US" sz="2200"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Compare Results</a:t>
            </a: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29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56349"/>
              </p:ext>
            </p:extLst>
          </p:nvPr>
        </p:nvGraphicFramePr>
        <p:xfrm>
          <a:off x="682838" y="2867467"/>
          <a:ext cx="7777594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3594">
                  <a:extLst>
                    <a:ext uri="{9D8B030D-6E8A-4147-A177-3AD203B41FA5}">
                      <a16:colId xmlns:a16="http://schemas.microsoft.com/office/drawing/2014/main" val="142876709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25698214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1083038718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1486283251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525573510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Pipeline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Area(µm²)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Timing(ns)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Power(mW)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Critical path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8094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Non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524734.23</a:t>
                      </a:r>
                      <a:endParaRPr lang="en-US" altLang="zh-TW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5.3013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1IS + 13MR + 1SF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29777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Fourth stage 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379514.87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3.6463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4MR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2426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+mn-lt"/>
                        </a:rPr>
                        <a:t>Fully stage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475385.72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+mn-lt"/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6.7697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  <a:latin typeface="+mn-lt"/>
                        </a:rPr>
                        <a:t>1MR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86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74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分工表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9598E-B5D9-4583-B9DC-A0088A9B34AD}" type="slidenum">
              <a:rPr lang="zh-TW" altLang="en-US" smtClean="0"/>
              <a:pPr>
                <a:defRPr/>
              </a:pPr>
              <a:t>3</a:t>
            </a:fld>
            <a:endParaRPr lang="en-US" altLang="zh-TW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893653"/>
              </p:ext>
            </p:extLst>
          </p:nvPr>
        </p:nvGraphicFramePr>
        <p:xfrm>
          <a:off x="1707158" y="2420888"/>
          <a:ext cx="5740796" cy="348576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79074">
                  <a:extLst>
                    <a:ext uri="{9D8B030D-6E8A-4147-A177-3AD203B41FA5}">
                      <a16:colId xmlns:a16="http://schemas.microsoft.com/office/drawing/2014/main" val="633360456"/>
                    </a:ext>
                  </a:extLst>
                </a:gridCol>
                <a:gridCol w="2629862">
                  <a:extLst>
                    <a:ext uri="{9D8B030D-6E8A-4147-A177-3AD203B41FA5}">
                      <a16:colId xmlns:a16="http://schemas.microsoft.com/office/drawing/2014/main" val="3452246877"/>
                    </a:ext>
                  </a:extLst>
                </a:gridCol>
                <a:gridCol w="865930">
                  <a:extLst>
                    <a:ext uri="{9D8B030D-6E8A-4147-A177-3AD203B41FA5}">
                      <a16:colId xmlns:a16="http://schemas.microsoft.com/office/drawing/2014/main" val="2786352704"/>
                    </a:ext>
                  </a:extLst>
                </a:gridCol>
                <a:gridCol w="865930">
                  <a:extLst>
                    <a:ext uri="{9D8B030D-6E8A-4147-A177-3AD203B41FA5}">
                      <a16:colId xmlns:a16="http://schemas.microsoft.com/office/drawing/2014/main" val="649432033"/>
                    </a:ext>
                  </a:extLst>
                </a:gridCol>
              </a:tblGrid>
              <a:tr h="248983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分工表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吳瑋恩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林豪澤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4508939"/>
                  </a:ext>
                </a:extLst>
              </a:tr>
              <a:tr h="248983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+mn-lt"/>
                        </a:rPr>
                        <a:t>matlab</a:t>
                      </a:r>
                      <a:r>
                        <a:rPr lang="en-US" sz="1600" kern="100" dirty="0">
                          <a:effectLst/>
                          <a:latin typeface="+mn-lt"/>
                        </a:rPr>
                        <a:t> simulation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%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%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8958229"/>
                  </a:ext>
                </a:extLst>
              </a:tr>
              <a:tr h="248983"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function implementation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50</a:t>
                      </a:r>
                      <a:endParaRPr lang="zh-TW" sz="1600" kern="10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50</a:t>
                      </a:r>
                      <a:endParaRPr lang="zh-TW" sz="1600" kern="10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01164"/>
                  </a:ext>
                </a:extLst>
              </a:tr>
              <a:tr h="248983"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truncation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70</a:t>
                      </a:r>
                      <a:endParaRPr lang="zh-TW" sz="1600" kern="10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30</a:t>
                      </a:r>
                      <a:endParaRPr lang="zh-TW" sz="1600" kern="10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647490"/>
                  </a:ext>
                </a:extLst>
              </a:tr>
              <a:tr h="248983"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NRMSE calculate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70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30</a:t>
                      </a:r>
                      <a:endParaRPr lang="zh-TW" sz="1600" kern="10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8069839"/>
                  </a:ext>
                </a:extLst>
              </a:tr>
              <a:tr h="497967">
                <a:tc>
                  <a:txBody>
                    <a:bodyPr/>
                    <a:lstStyle/>
                    <a:p>
                      <a:endParaRPr lang="zh-TW" sz="1600" kern="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+mn-lt"/>
                        </a:rPr>
                        <a:t>verilog</a:t>
                      </a:r>
                      <a:r>
                        <a:rPr lang="en-US" sz="1600" kern="100" dirty="0">
                          <a:effectLst/>
                          <a:latin typeface="+mn-lt"/>
                        </a:rPr>
                        <a:t> input and output generate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50</a:t>
                      </a:r>
                      <a:endParaRPr lang="zh-TW" sz="1600" kern="10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50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8672615"/>
                  </a:ext>
                </a:extLst>
              </a:tr>
              <a:tr h="248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+mn-lt"/>
                        </a:rPr>
                        <a:t>verilog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600" kern="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1291703"/>
                  </a:ext>
                </a:extLst>
              </a:tr>
              <a:tr h="248983">
                <a:tc>
                  <a:txBody>
                    <a:bodyPr/>
                    <a:lstStyle/>
                    <a:p>
                      <a:endParaRPr lang="zh-TW" sz="1600" kern="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Without pipeline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100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0</a:t>
                      </a:r>
                      <a:endParaRPr lang="zh-TW" sz="1600" kern="10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8756029"/>
                  </a:ext>
                </a:extLst>
              </a:tr>
              <a:tr h="248983">
                <a:tc>
                  <a:txBody>
                    <a:bodyPr/>
                    <a:lstStyle/>
                    <a:p>
                      <a:endParaRPr lang="zh-TW" sz="1600" kern="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With 4 stages pipeline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25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75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0555554"/>
                  </a:ext>
                </a:extLst>
              </a:tr>
              <a:tr h="248983">
                <a:tc>
                  <a:txBody>
                    <a:bodyPr/>
                    <a:lstStyle/>
                    <a:p>
                      <a:endParaRPr lang="zh-TW" sz="1600" kern="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With 13 stages pipeline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25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75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9630887"/>
                  </a:ext>
                </a:extLst>
              </a:tr>
              <a:tr h="2489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effectLst/>
                          <a:latin typeface="+mn-lt"/>
                        </a:rPr>
                        <a:t>PPT&amp;Word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600" kern="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TW" sz="16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91099"/>
                  </a:ext>
                </a:extLst>
              </a:tr>
              <a:tr h="248983">
                <a:tc>
                  <a:txBody>
                    <a:bodyPr/>
                    <a:lstStyle/>
                    <a:p>
                      <a:endParaRPr lang="zh-TW" sz="1600" kern="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Word</a:t>
                      </a:r>
                      <a:endParaRPr lang="zh-TW" sz="1600" kern="10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20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80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9437393"/>
                  </a:ext>
                </a:extLst>
              </a:tr>
              <a:tr h="248983">
                <a:tc>
                  <a:txBody>
                    <a:bodyPr/>
                    <a:lstStyle/>
                    <a:p>
                      <a:endParaRPr lang="zh-TW" sz="1600" kern="10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PPT</a:t>
                      </a:r>
                      <a:endParaRPr lang="zh-TW" sz="1600" kern="10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lt"/>
                        </a:rPr>
                        <a:t>70</a:t>
                      </a:r>
                      <a:endParaRPr lang="zh-TW" sz="1600" kern="10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+mn-lt"/>
                        </a:rPr>
                        <a:t>30</a:t>
                      </a:r>
                      <a:endParaRPr lang="zh-TW" sz="1600" kern="100" dirty="0">
                        <a:effectLst/>
                        <a:latin typeface="+mn-lt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6490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900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2"/>
          <p:cNvSpPr txBox="1">
            <a:spLocks/>
          </p:cNvSpPr>
          <p:nvPr/>
        </p:nvSpPr>
        <p:spPr bwMode="auto">
          <a:xfrm>
            <a:off x="468313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6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4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2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1000" kern="1200">
                <a:solidFill>
                  <a:schemeClr val="tx1"/>
                </a:solidFill>
                <a:latin typeface="+mn-lt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/>
              <a:t>Summary</a:t>
            </a:r>
          </a:p>
          <a:p>
            <a:pPr lvl="1"/>
            <a:r>
              <a:rPr lang="en-US" altLang="zh-TW" sz="2000" dirty="0"/>
              <a:t>Same throughput</a:t>
            </a:r>
          </a:p>
          <a:p>
            <a:endParaRPr lang="en-US" altLang="zh-TW" sz="2400" dirty="0"/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endParaRPr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</a:pPr>
            <a:endParaRPr lang="en-US" altLang="zh-TW" dirty="0">
              <a:ea typeface="新細明體"/>
            </a:endParaRPr>
          </a:p>
          <a:p>
            <a:pPr marL="0" indent="0">
              <a:buFontTx/>
              <a:buNone/>
              <a:defRPr sz="2200"/>
            </a:pPr>
            <a:endParaRPr lang="en-US" sz="2200" dirty="0"/>
          </a:p>
          <a:p>
            <a:pPr marL="0" indent="0">
              <a:buFontTx/>
              <a:buNone/>
              <a:defRPr sz="2200"/>
            </a:pPr>
            <a:endParaRPr lang="en-US" sz="2200" dirty="0"/>
          </a:p>
        </p:txBody>
      </p:sp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Compare Results</a:t>
            </a:r>
            <a:endParaRPr lang="zh-TW" altLang="en-US" sz="3200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30</a:t>
            </a:fld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865326"/>
              </p:ext>
            </p:extLst>
          </p:nvPr>
        </p:nvGraphicFramePr>
        <p:xfrm>
          <a:off x="1336758" y="2875720"/>
          <a:ext cx="6619616" cy="212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491">
                  <a:extLst>
                    <a:ext uri="{9D8B030D-6E8A-4147-A177-3AD203B41FA5}">
                      <a16:colId xmlns:a16="http://schemas.microsoft.com/office/drawing/2014/main" val="1428767093"/>
                    </a:ext>
                  </a:extLst>
                </a:gridCol>
                <a:gridCol w="1323598">
                  <a:extLst>
                    <a:ext uri="{9D8B030D-6E8A-4147-A177-3AD203B41FA5}">
                      <a16:colId xmlns:a16="http://schemas.microsoft.com/office/drawing/2014/main" val="3256982140"/>
                    </a:ext>
                  </a:extLst>
                </a:gridCol>
                <a:gridCol w="1905579">
                  <a:extLst>
                    <a:ext uri="{9D8B030D-6E8A-4147-A177-3AD203B41FA5}">
                      <a16:colId xmlns:a16="http://schemas.microsoft.com/office/drawing/2014/main" val="1083038718"/>
                    </a:ext>
                  </a:extLst>
                </a:gridCol>
                <a:gridCol w="1476948">
                  <a:extLst>
                    <a:ext uri="{9D8B030D-6E8A-4147-A177-3AD203B41FA5}">
                      <a16:colId xmlns:a16="http://schemas.microsoft.com/office/drawing/2014/main" val="148628325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Pipeline</a:t>
                      </a:r>
                      <a:r>
                        <a:rPr lang="zh-TW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tx1"/>
                          </a:solidFill>
                        </a:rPr>
                        <a:t>Timing(ns)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Processing time</a:t>
                      </a:r>
                      <a:endParaRPr lang="zh-TW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Throughput</a:t>
                      </a:r>
                    </a:p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solidFill>
                            <a:srgbClr val="000000"/>
                          </a:solidFill>
                        </a:rPr>
                        <a:t>(matrices/µs)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8094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Non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 cycles / 120ns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10.42</a:t>
                      </a:r>
                      <a:endParaRPr lang="zh-TW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29777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Fourth stage 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20 cycles / 480 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10.42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382426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Fully stage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75 cycles / 1800ns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800" dirty="0">
                          <a:solidFill>
                            <a:srgbClr val="000000"/>
                          </a:solidFill>
                        </a:rPr>
                        <a:t>10.42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862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089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75ABFC-53A7-4056-ACE1-273658377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B2738C-B6BE-4375-B879-864A6882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[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cs typeface="Courier New" panose="02070309020205020404" pitchFamily="49" charset="0"/>
              </a:rPr>
              <a:t>1] Zheng-Yu Huang and </a:t>
            </a:r>
            <a:r>
              <a:rPr lang="en-US" altLang="zh-TW" sz="2000" strike="noStrike" baseline="0" dirty="0">
                <a:solidFill>
                  <a:srgbClr val="000000"/>
                </a:solidFill>
                <a:cs typeface="Courier New" panose="02070309020205020404" pitchFamily="49" charset="0"/>
              </a:rPr>
              <a:t>Pei-Yun Tsai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cs typeface="Courier New" panose="02070309020205020404" pitchFamily="49" charset="0"/>
              </a:rPr>
              <a:t>, “Efficient Implementation of QR Decomposition for Gigabit MIMO-OFDM Systems,” </a:t>
            </a:r>
            <a:r>
              <a:rPr lang="en-US" altLang="zh-TW" sz="2000" i="0" u="none" strike="noStrike" baseline="0" dirty="0">
                <a:solidFill>
                  <a:srgbClr val="000000"/>
                </a:solidFill>
                <a:cs typeface="Courier New" panose="02070309020205020404" pitchFamily="49" charset="0"/>
              </a:rPr>
              <a:t>IEEE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cs typeface="Courier New" panose="02070309020205020404" pitchFamily="49" charset="0"/>
              </a:rPr>
              <a:t> Transactions on Circuits and Systems I: Regular paper, vol. 58, pp. 2531-2542, Oct. 2011.</a:t>
            </a:r>
          </a:p>
          <a:p>
            <a:r>
              <a:rPr lang="en-US" altLang="zh-TW" dirty="0">
                <a:solidFill>
                  <a:srgbClr val="000000"/>
                </a:solidFill>
                <a:cs typeface="Courier New" panose="02070309020205020404" pitchFamily="49" charset="0"/>
              </a:rPr>
              <a:t>DCCDL course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endParaRPr lang="zh-TW" altLang="en-US" dirty="0">
              <a:cs typeface="Courier New" panose="020703090202050204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00CE6A-1DB1-40C9-B0B8-685A5DDB96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49598E-B5D9-4583-B9DC-A0088A9B34AD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1545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Tx/>
              <a:buNone/>
            </a:pPr>
            <a:endParaRPr lang="en-US" altLang="zh-TW" sz="4000" dirty="0"/>
          </a:p>
          <a:p>
            <a:pPr marL="0" indent="0" algn="ctr">
              <a:buFontTx/>
              <a:buNone/>
            </a:pPr>
            <a:endParaRPr lang="en-US" altLang="zh-TW" sz="4000" dirty="0"/>
          </a:p>
          <a:p>
            <a:pPr marL="0" indent="0" algn="ctr">
              <a:buFontTx/>
              <a:buNone/>
            </a:pPr>
            <a:r>
              <a:rPr lang="en-US" altLang="zh-TW" sz="3600" dirty="0">
                <a:solidFill>
                  <a:srgbClr val="003300"/>
                </a:solidFill>
                <a:cs typeface="+mj-cs"/>
              </a:rPr>
              <a:t>Thanks you for your listening!</a:t>
            </a:r>
          </a:p>
          <a:p>
            <a:pPr marL="0" indent="0" algn="ctr">
              <a:buFontTx/>
              <a:buNone/>
            </a:pPr>
            <a:br>
              <a:rPr lang="en-US" altLang="zh-TW" sz="3600" dirty="0">
                <a:solidFill>
                  <a:srgbClr val="003300"/>
                </a:solidFill>
                <a:cs typeface="+mj-cs"/>
              </a:rPr>
            </a:br>
            <a:endParaRPr lang="en-US" altLang="zh-TW" sz="4000" dirty="0"/>
          </a:p>
        </p:txBody>
      </p:sp>
      <p:sp>
        <p:nvSpPr>
          <p:cNvPr id="2355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53C590-BFBB-4630-A9BF-96AB291B602F}" type="slidenum">
              <a:rPr lang="zh-TW" altLang="en-US" sz="1400" smtClean="0">
                <a:solidFill>
                  <a:srgbClr val="000066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TW" sz="1400">
              <a:solidFill>
                <a:srgbClr val="000066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00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Algorithm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CORDIC (Vectoring mode)</a:t>
            </a:r>
            <a:endParaRPr lang="en-US" altLang="zh-TW" sz="2400" b="1" dirty="0"/>
          </a:p>
          <a:p>
            <a:pPr lvl="1">
              <a:defRPr/>
            </a:pPr>
            <a:r>
              <a:rPr lang="en-US" altLang="zh-TW" sz="2000" dirty="0"/>
              <a:t>Initialization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Direction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Micro rotation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Angle accumulation</a:t>
            </a:r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4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1350630" y="2492896"/>
                <a:ext cx="4223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30" y="2492896"/>
                <a:ext cx="4223272" cy="307777"/>
              </a:xfrm>
              <a:prstGeom prst="rect">
                <a:avLst/>
              </a:prstGeom>
              <a:blipFill>
                <a:blip r:embed="rId3"/>
                <a:stretch>
                  <a:fillRect l="-434" r="-1012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50630" y="3553023"/>
                <a:ext cx="19810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30" y="3553023"/>
                <a:ext cx="1981055" cy="307777"/>
              </a:xfrm>
              <a:prstGeom prst="rect">
                <a:avLst/>
              </a:prstGeom>
              <a:blipFill>
                <a:blip r:embed="rId4"/>
                <a:stretch>
                  <a:fillRect l="-2769" t="-2000" r="-4000" b="-3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50630" y="4509120"/>
                <a:ext cx="4048864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30" y="4509120"/>
                <a:ext cx="4048864" cy="684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350629" y="5733256"/>
                <a:ext cx="26648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29" y="5733256"/>
                <a:ext cx="2664832" cy="307777"/>
              </a:xfrm>
              <a:prstGeom prst="rect">
                <a:avLst/>
              </a:prstGeom>
              <a:blipFill>
                <a:blip r:embed="rId6"/>
                <a:stretch>
                  <a:fillRect l="-1831" r="-458" b="-215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996952"/>
            <a:ext cx="3429312" cy="28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6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Algorithm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CORDIC (Rotation mode)</a:t>
            </a:r>
            <a:endParaRPr lang="en-US" altLang="zh-TW" sz="2400" b="1" dirty="0"/>
          </a:p>
          <a:p>
            <a:pPr lvl="1">
              <a:defRPr/>
            </a:pPr>
            <a:r>
              <a:rPr lang="en-US" altLang="zh-TW" sz="2000" dirty="0"/>
              <a:t>Initialization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Direction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Micro rotation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Angle accumulation</a:t>
            </a:r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5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50630" y="2492896"/>
                <a:ext cx="42323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30" y="2492896"/>
                <a:ext cx="4232377" cy="307777"/>
              </a:xfrm>
              <a:prstGeom prst="rect">
                <a:avLst/>
              </a:prstGeom>
              <a:blipFill>
                <a:blip r:embed="rId3"/>
                <a:stretch>
                  <a:fillRect l="-432" r="-1009" b="-2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350630" y="3553023"/>
                <a:ext cx="18748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30" y="3553023"/>
                <a:ext cx="1874808" cy="307777"/>
              </a:xfrm>
              <a:prstGeom prst="rect">
                <a:avLst/>
              </a:prstGeom>
              <a:blipFill>
                <a:blip r:embed="rId4"/>
                <a:stretch>
                  <a:fillRect l="-2932" t="-2000" r="-4560" b="-36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350630" y="4509120"/>
                <a:ext cx="4048864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20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TW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TW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30" y="4509120"/>
                <a:ext cx="4048864" cy="6849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350629" y="5733256"/>
                <a:ext cx="266483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29" y="5733256"/>
                <a:ext cx="2664832" cy="307777"/>
              </a:xfrm>
              <a:prstGeom prst="rect">
                <a:avLst/>
              </a:prstGeom>
              <a:blipFill>
                <a:blip r:embed="rId6"/>
                <a:stretch>
                  <a:fillRect l="-1831" r="-458" b="-215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3011278"/>
            <a:ext cx="3024336" cy="282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8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Algorithm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CORDIC</a:t>
            </a:r>
            <a:endParaRPr lang="en-US" altLang="zh-TW" sz="2400" b="1" dirty="0"/>
          </a:p>
          <a:p>
            <a:pPr lvl="1">
              <a:defRPr/>
            </a:pPr>
            <a:r>
              <a:rPr lang="en-US" altLang="zh-TW" sz="2000" dirty="0"/>
              <a:t>Scaling Factor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Converge range</a:t>
            </a:r>
          </a:p>
          <a:p>
            <a:pPr lvl="1">
              <a:defRPr/>
            </a:pPr>
            <a:endParaRPr lang="en-US" altLang="zh-TW" sz="2000" dirty="0"/>
          </a:p>
          <a:p>
            <a:pPr marL="457200" lvl="1" indent="0">
              <a:buNone/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6</a:t>
            </a:fld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259632" y="2473151"/>
                <a:ext cx="381860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altLang="zh-TW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=1.6468</m:t>
                          </m:r>
                        </m:e>
                      </m:nary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473151"/>
                <a:ext cx="3818609" cy="839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1253952" y="3881751"/>
                <a:ext cx="4277453" cy="3587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0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=1.7433…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2" y="3881751"/>
                <a:ext cx="4277453" cy="358753"/>
              </a:xfrm>
              <a:prstGeom prst="rect">
                <a:avLst/>
              </a:prstGeom>
              <a:blipFill>
                <a:blip r:embed="rId4"/>
                <a:stretch>
                  <a:fillRect l="-285" b="-16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23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Algorithm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Givens rotation for two real numbers</a:t>
            </a:r>
            <a:endParaRPr lang="en-US" altLang="zh-TW" sz="2400" b="1" dirty="0"/>
          </a:p>
          <a:p>
            <a:pPr lvl="1">
              <a:defRPr/>
            </a:pPr>
            <a:r>
              <a:rPr lang="en-US" altLang="zh-TW" sz="2000" dirty="0"/>
              <a:t>Vectoring (Real to Zero)</a:t>
            </a:r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lvl="1">
              <a:defRPr/>
            </a:pPr>
            <a:endParaRPr lang="en-US" altLang="zh-TW" sz="2000" dirty="0"/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marL="457200" lvl="1" indent="0">
              <a:buNone/>
              <a:defRPr/>
            </a:pPr>
            <a:endParaRPr lang="en-US" altLang="zh-TW" sz="2000" dirty="0"/>
          </a:p>
          <a:p>
            <a:pPr lvl="1">
              <a:defRPr/>
            </a:pPr>
            <a:r>
              <a:rPr lang="en-US" altLang="zh-TW" sz="2000" dirty="0"/>
              <a:t>Rotation</a:t>
            </a:r>
          </a:p>
          <a:p>
            <a:pPr marL="457200" lvl="1" indent="0">
              <a:buNone/>
              <a:defRPr/>
            </a:pP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7</a:t>
            </a:fld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3" y="2367636"/>
            <a:ext cx="8226276" cy="17094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581128"/>
            <a:ext cx="7958746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1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Algorithm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QR</a:t>
            </a:r>
            <a:r>
              <a:rPr lang="zh-TW" altLang="en-US" sz="2400" dirty="0"/>
              <a:t> </a:t>
            </a:r>
            <a:r>
              <a:rPr lang="en-US" altLang="zh-TW" sz="2400" dirty="0"/>
              <a:t>decomposition</a:t>
            </a: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8</a:t>
            </a:fld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23528" y="2134156"/>
            <a:ext cx="8454876" cy="1654884"/>
            <a:chOff x="323528" y="2134156"/>
            <a:chExt cx="8454876" cy="165488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2200831"/>
              <a:ext cx="8454876" cy="1588209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 bwMode="auto">
            <a:xfrm>
              <a:off x="2992478" y="2279056"/>
              <a:ext cx="498017" cy="72541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3635278" y="2279056"/>
              <a:ext cx="1800817" cy="725414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6012160" y="2134156"/>
              <a:ext cx="493207" cy="100681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6665809" y="2134156"/>
              <a:ext cx="2020990" cy="1006812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23528" y="4077072"/>
            <a:ext cx="8448379" cy="1728193"/>
            <a:chOff x="323528" y="4077072"/>
            <a:chExt cx="8448379" cy="172819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528" y="4077073"/>
              <a:ext cx="8448379" cy="1728192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 bwMode="auto">
            <a:xfrm>
              <a:off x="2920471" y="4143746"/>
              <a:ext cx="537845" cy="42848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3563271" y="4143746"/>
              <a:ext cx="1944833" cy="428486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2920471" y="5085184"/>
              <a:ext cx="537845" cy="28447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3563271" y="5085184"/>
              <a:ext cx="1944833" cy="284470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6050379" y="4077072"/>
              <a:ext cx="537845" cy="42848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731623" y="4077072"/>
              <a:ext cx="1944833" cy="428486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088823" y="5013176"/>
              <a:ext cx="499401" cy="50405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731623" y="5013176"/>
              <a:ext cx="1944833" cy="504056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4788024" y="1619508"/>
                <a:ext cx="13764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1619508"/>
                <a:ext cx="1376467" cy="369332"/>
              </a:xfrm>
              <a:prstGeom prst="rect">
                <a:avLst/>
              </a:prstGeom>
              <a:blipFill>
                <a:blip r:embed="rId5"/>
                <a:stretch>
                  <a:fillRect l="-2212" r="-398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群組 25"/>
          <p:cNvGrpSpPr/>
          <p:nvPr/>
        </p:nvGrpSpPr>
        <p:grpSpPr>
          <a:xfrm>
            <a:off x="2148829" y="5942812"/>
            <a:ext cx="2207147" cy="400110"/>
            <a:chOff x="1763688" y="5942812"/>
            <a:chExt cx="2207147" cy="400110"/>
          </a:xfrm>
        </p:grpSpPr>
        <p:sp>
          <p:nvSpPr>
            <p:cNvPr id="27" name="矩形 26"/>
            <p:cNvSpPr/>
            <p:nvPr/>
          </p:nvSpPr>
          <p:spPr bwMode="auto">
            <a:xfrm>
              <a:off x="1763688" y="6016532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051720" y="5942812"/>
              <a:ext cx="19191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vectoring mode</a:t>
              </a:r>
              <a:endParaRPr lang="zh-TW" altLang="en-US" sz="2000" dirty="0">
                <a:latin typeface="+mn-lt"/>
              </a:endParaRPr>
            </a:p>
          </p:txBody>
        </p:sp>
      </p:grpSp>
      <p:grpSp>
        <p:nvGrpSpPr>
          <p:cNvPr id="29" name="群組 28"/>
          <p:cNvGrpSpPr/>
          <p:nvPr/>
        </p:nvGrpSpPr>
        <p:grpSpPr>
          <a:xfrm>
            <a:off x="4860032" y="5949280"/>
            <a:ext cx="2035626" cy="400110"/>
            <a:chOff x="4427984" y="5949280"/>
            <a:chExt cx="2035626" cy="400110"/>
          </a:xfrm>
        </p:grpSpPr>
        <p:sp>
          <p:nvSpPr>
            <p:cNvPr id="30" name="矩形 29"/>
            <p:cNvSpPr/>
            <p:nvPr/>
          </p:nvSpPr>
          <p:spPr bwMode="auto">
            <a:xfrm>
              <a:off x="4427984" y="6021661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4716016" y="5949280"/>
              <a:ext cx="1747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rotation mode</a:t>
              </a:r>
              <a:endParaRPr lang="zh-TW" alt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69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標題 1"/>
          <p:cNvSpPr txBox="1">
            <a:spLocks noGrp="1"/>
          </p:cNvSpPr>
          <p:nvPr>
            <p:ph type="title"/>
          </p:nvPr>
        </p:nvSpPr>
        <p:spPr>
          <a:xfrm>
            <a:off x="468313" y="274638"/>
            <a:ext cx="8218486" cy="1143001"/>
          </a:xfrm>
          <a:prstGeom prst="rect">
            <a:avLst/>
          </a:prstGeom>
        </p:spPr>
        <p:txBody>
          <a:bodyPr/>
          <a:lstStyle/>
          <a:p>
            <a:r>
              <a:rPr lang="en-US" altLang="zh-TW" sz="3200" dirty="0"/>
              <a:t>Algorithm</a:t>
            </a:r>
          </a:p>
        </p:txBody>
      </p:sp>
      <p:sp>
        <p:nvSpPr>
          <p:cNvPr id="130" name="內容版面配置區 2"/>
          <p:cNvSpPr txBox="1">
            <a:spLocks noGrp="1"/>
          </p:cNvSpPr>
          <p:nvPr>
            <p:ph type="body" idx="1"/>
          </p:nvPr>
        </p:nvSpPr>
        <p:spPr>
          <a:xfrm>
            <a:off x="468312" y="1484313"/>
            <a:ext cx="8675688" cy="475297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400" dirty="0"/>
              <a:t>QR</a:t>
            </a:r>
            <a:r>
              <a:rPr lang="zh-TW" altLang="en-US" sz="2400" dirty="0"/>
              <a:t> </a:t>
            </a:r>
            <a:r>
              <a:rPr lang="en-US" altLang="zh-TW" sz="2400" dirty="0"/>
              <a:t>decomposition</a:t>
            </a:r>
            <a:endParaRPr lang="en-US" altLang="zh-TW" sz="1800" dirty="0"/>
          </a:p>
          <a:p>
            <a:pPr mar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  <a:buSzTx/>
            </a:pPr>
            <a:endParaRPr kumimoji="1" lang="en-US" altLang="zh-TW" sz="18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lvl="0" indent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endParaRPr kumimoji="1" lang="en-US" altLang="zh-TW" dirty="0">
              <a:ea typeface="新細明體"/>
            </a:endParaRPr>
          </a:p>
          <a:p>
            <a:pPr marL="0" indent="0">
              <a:buNone/>
              <a:defRPr sz="2200"/>
            </a:pPr>
            <a:endParaRPr lang="en-US" dirty="0"/>
          </a:p>
          <a:p>
            <a:pPr marL="0" indent="0">
              <a:buNone/>
              <a:defRPr sz="2200"/>
            </a:pPr>
            <a:endParaRPr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9</a:t>
            </a:fld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35372" y="2564904"/>
            <a:ext cx="7884368" cy="1767350"/>
            <a:chOff x="635372" y="3068960"/>
            <a:chExt cx="7884368" cy="1767350"/>
          </a:xfrm>
        </p:grpSpPr>
        <p:pic>
          <p:nvPicPr>
            <p:cNvPr id="2" name="圖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372" y="3068960"/>
              <a:ext cx="7884368" cy="1767350"/>
            </a:xfrm>
            <a:prstGeom prst="rect">
              <a:avLst/>
            </a:prstGeom>
          </p:spPr>
        </p:pic>
        <p:sp>
          <p:nvSpPr>
            <p:cNvPr id="21" name="矩形 20"/>
            <p:cNvSpPr/>
            <p:nvPr/>
          </p:nvSpPr>
          <p:spPr bwMode="auto">
            <a:xfrm>
              <a:off x="4355977" y="3933056"/>
              <a:ext cx="504056" cy="90325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004048" y="3933056"/>
              <a:ext cx="504056" cy="903254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7308305" y="3933056"/>
              <a:ext cx="504056" cy="90325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7956376" y="3933056"/>
              <a:ext cx="504056" cy="903254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2148829" y="5942812"/>
            <a:ext cx="2207147" cy="400110"/>
            <a:chOff x="1763688" y="5942812"/>
            <a:chExt cx="2207147" cy="400110"/>
          </a:xfrm>
        </p:grpSpPr>
        <p:sp>
          <p:nvSpPr>
            <p:cNvPr id="25" name="矩形 24"/>
            <p:cNvSpPr/>
            <p:nvPr/>
          </p:nvSpPr>
          <p:spPr bwMode="auto">
            <a:xfrm>
              <a:off x="1763688" y="6016532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051720" y="5942812"/>
              <a:ext cx="19191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vectoring mode</a:t>
              </a:r>
              <a:endParaRPr lang="zh-TW" altLang="en-US" sz="2000" dirty="0">
                <a:latin typeface="+mn-lt"/>
              </a:endParaRPr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4860032" y="5949280"/>
            <a:ext cx="2035626" cy="400110"/>
            <a:chOff x="4427984" y="5949280"/>
            <a:chExt cx="2035626" cy="400110"/>
          </a:xfrm>
        </p:grpSpPr>
        <p:sp>
          <p:nvSpPr>
            <p:cNvPr id="27" name="矩形 26"/>
            <p:cNvSpPr/>
            <p:nvPr/>
          </p:nvSpPr>
          <p:spPr bwMode="auto">
            <a:xfrm>
              <a:off x="4427984" y="6021661"/>
              <a:ext cx="288032" cy="287659"/>
            </a:xfrm>
            <a:prstGeom prst="rect">
              <a:avLst/>
            </a:prstGeom>
            <a:noFill/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2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4716016" y="5949280"/>
              <a:ext cx="17475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latin typeface="+mn-lt"/>
                </a:rPr>
                <a:t>: rotation mode</a:t>
              </a:r>
              <a:endParaRPr lang="zh-TW" altLang="en-US" sz="2000" dirty="0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1844715" y="4725144"/>
                <a:ext cx="54545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15" y="4725144"/>
                <a:ext cx="5454570" cy="369332"/>
              </a:xfrm>
              <a:prstGeom prst="rect">
                <a:avLst/>
              </a:prstGeom>
              <a:blipFill>
                <a:blip r:embed="rId4"/>
                <a:stretch>
                  <a:fillRect l="-336" r="-671" b="-278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44715" y="5157192"/>
                <a:ext cx="4618895" cy="3820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15" y="5157192"/>
                <a:ext cx="4618895" cy="382092"/>
              </a:xfrm>
              <a:prstGeom prst="rect">
                <a:avLst/>
              </a:prstGeom>
              <a:blipFill>
                <a:blip r:embed="rId5"/>
                <a:stretch>
                  <a:fillRect l="-1717" r="-132" b="-269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4283968" y="1916832"/>
            <a:ext cx="2880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zh-TW" sz="3600" dirty="0">
                <a:latin typeface="+mn-lt"/>
              </a:rPr>
              <a:t>.</a:t>
            </a:r>
          </a:p>
          <a:p>
            <a:pPr>
              <a:lnSpc>
                <a:spcPts val="1200"/>
              </a:lnSpc>
            </a:pPr>
            <a:r>
              <a:rPr lang="en-US" altLang="zh-TW" sz="3600" dirty="0">
                <a:latin typeface="+mn-lt"/>
              </a:rPr>
              <a:t>.</a:t>
            </a:r>
          </a:p>
          <a:p>
            <a:pPr>
              <a:lnSpc>
                <a:spcPts val="1200"/>
              </a:lnSpc>
            </a:pPr>
            <a:r>
              <a:rPr lang="en-US" altLang="zh-TW" sz="3600" dirty="0">
                <a:latin typeface="+mn-lt"/>
              </a:rPr>
              <a:t>.</a:t>
            </a:r>
            <a:endParaRPr lang="zh-TW" alt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7525188"/>
      </p:ext>
    </p:extLst>
  </p:cSld>
  <p:clrMapOvr>
    <a:masterClrMapping/>
  </p:clrMapOvr>
</p:sld>
</file>

<file path=ppt/theme/theme1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BCSIC Slide Format_final  200710update!</Template>
  <TotalTime>215660</TotalTime>
  <Words>897</Words>
  <Application>Microsoft Office PowerPoint</Application>
  <PresentationFormat>如螢幕大小 (4:3)</PresentationFormat>
  <Paragraphs>503</Paragraphs>
  <Slides>32</Slides>
  <Notes>28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9" baseType="lpstr">
      <vt:lpstr>標楷體</vt:lpstr>
      <vt:lpstr>Arial</vt:lpstr>
      <vt:lpstr>Calibri</vt:lpstr>
      <vt:lpstr>Cambria Math</vt:lpstr>
      <vt:lpstr>Times New Roman</vt:lpstr>
      <vt:lpstr>1_預設簡報設計</vt:lpstr>
      <vt:lpstr>點陣圖影像</vt:lpstr>
      <vt:lpstr>  Final Project  QR decomposition for 4x4 real matrix with systolic array architecture  </vt:lpstr>
      <vt:lpstr>Outline</vt:lpstr>
      <vt:lpstr>分工表</vt:lpstr>
      <vt:lpstr>Algorithm</vt:lpstr>
      <vt:lpstr>Algorithm</vt:lpstr>
      <vt:lpstr>Algorithm</vt:lpstr>
      <vt:lpstr>Algorithm</vt:lpstr>
      <vt:lpstr>Algorithm</vt:lpstr>
      <vt:lpstr>Algorithm</vt:lpstr>
      <vt:lpstr>System Simulation</vt:lpstr>
      <vt:lpstr>System Simulation</vt:lpstr>
      <vt:lpstr>System Simulation</vt:lpstr>
      <vt:lpstr>System Simulation</vt:lpstr>
      <vt:lpstr>Architecture</vt:lpstr>
      <vt:lpstr>Architecture</vt:lpstr>
      <vt:lpstr>Architecture</vt:lpstr>
      <vt:lpstr>Architecture</vt:lpstr>
      <vt:lpstr>Environment Setting</vt:lpstr>
      <vt:lpstr>Environment Setting</vt:lpstr>
      <vt:lpstr>Hardware Implementation</vt:lpstr>
      <vt:lpstr>Hardware Implementation</vt:lpstr>
      <vt:lpstr>Hardware Implementation</vt:lpstr>
      <vt:lpstr>Hardware Implementation</vt:lpstr>
      <vt:lpstr>Hardware Implementation</vt:lpstr>
      <vt:lpstr>Hardware Implementation</vt:lpstr>
      <vt:lpstr>Hardware Implementation</vt:lpstr>
      <vt:lpstr>Compare Results</vt:lpstr>
      <vt:lpstr>Compare Results</vt:lpstr>
      <vt:lpstr>Compare Results</vt:lpstr>
      <vt:lpstr>Compare Results</vt:lpstr>
      <vt:lpstr>Reference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</dc:creator>
  <cp:lastModifiedBy>豪澤 林</cp:lastModifiedBy>
  <cp:revision>2577</cp:revision>
  <cp:lastPrinted>2018-08-27T21:14:04Z</cp:lastPrinted>
  <dcterms:created xsi:type="dcterms:W3CDTF">2013-10-27T16:06:15Z</dcterms:created>
  <dcterms:modified xsi:type="dcterms:W3CDTF">2023-12-28T04:44:50Z</dcterms:modified>
</cp:coreProperties>
</file>