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6" r:id="rId2"/>
    <p:sldId id="308" r:id="rId3"/>
    <p:sldId id="358" r:id="rId4"/>
    <p:sldId id="361" r:id="rId5"/>
    <p:sldId id="362" r:id="rId6"/>
    <p:sldId id="363" r:id="rId7"/>
    <p:sldId id="367" r:id="rId8"/>
    <p:sldId id="368" r:id="rId9"/>
    <p:sldId id="319" r:id="rId10"/>
    <p:sldId id="359" r:id="rId11"/>
    <p:sldId id="360" r:id="rId12"/>
    <p:sldId id="354" r:id="rId13"/>
    <p:sldId id="372" r:id="rId14"/>
    <p:sldId id="326" r:id="rId15"/>
    <p:sldId id="364" r:id="rId16"/>
    <p:sldId id="324" r:id="rId17"/>
    <p:sldId id="325" r:id="rId18"/>
    <p:sldId id="369" r:id="rId19"/>
    <p:sldId id="327" r:id="rId20"/>
    <p:sldId id="371" r:id="rId21"/>
    <p:sldId id="344" r:id="rId22"/>
    <p:sldId id="332" r:id="rId23"/>
    <p:sldId id="329" r:id="rId24"/>
    <p:sldId id="350" r:id="rId25"/>
    <p:sldId id="349" r:id="rId26"/>
    <p:sldId id="370" r:id="rId27"/>
    <p:sldId id="374" r:id="rId28"/>
    <p:sldId id="375" r:id="rId29"/>
    <p:sldId id="373" r:id="rId30"/>
  </p:sldIdLst>
  <p:sldSz cx="9144000" cy="6858000" type="screen4x3"/>
  <p:notesSz cx="9934575" cy="68024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" initials="1" lastIdx="1" clrIdx="0"/>
  <p:cmAuthor id="2" name="奇凱 黃" initials="奇凱" lastIdx="1" clrIdx="1">
    <p:extLst>
      <p:ext uri="{19B8F6BF-5375-455C-9EA6-DF929625EA0E}">
        <p15:presenceInfo xmlns:p15="http://schemas.microsoft.com/office/powerpoint/2012/main" userId="7f10573c9c44a1f8" providerId="Windows Live"/>
      </p:ext>
    </p:extLst>
  </p:cmAuthor>
  <p:cmAuthor id="3" name="Wayne Wu" initials="WW" lastIdx="1" clrIdx="2">
    <p:extLst>
      <p:ext uri="{19B8F6BF-5375-455C-9EA6-DF929625EA0E}">
        <p15:presenceInfo xmlns:p15="http://schemas.microsoft.com/office/powerpoint/2012/main" userId="Wayne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4472C4"/>
    <a:srgbClr val="FFC000"/>
    <a:srgbClr val="A5A5A5"/>
    <a:srgbClr val="ED7D31"/>
    <a:srgbClr val="5B9BD5"/>
    <a:srgbClr val="FFD966"/>
    <a:srgbClr val="A9D18E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400" autoAdjust="0"/>
  </p:normalViewPr>
  <p:slideViewPr>
    <p:cSldViewPr>
      <p:cViewPr varScale="1">
        <p:scale>
          <a:sx n="106" d="100"/>
          <a:sy n="106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4131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6888" cy="34131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7CF9670-FF15-407D-8B6D-CC3A1F9890EB}" type="datetimeFigureOut">
              <a:rPr lang="zh-TW" altLang="en-US"/>
              <a:pPr>
                <a:defRPr/>
              </a:pPr>
              <a:t>2023/12/26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1125"/>
            <a:ext cx="4305300" cy="34131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6100" y="6461125"/>
            <a:ext cx="4306888" cy="34131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064196CE-4B57-4F51-B39A-34C5834BD4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413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6888" cy="3413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2EE816D4-DEA1-42D5-A8A2-7307CE758A66}" type="datetimeFigureOut">
              <a:rPr lang="zh-TW" altLang="en-US"/>
              <a:pPr>
                <a:defRPr/>
              </a:pPr>
              <a:t>2023/12/26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5363" y="3273425"/>
            <a:ext cx="7943850" cy="26781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1125"/>
            <a:ext cx="4305300" cy="341313"/>
          </a:xfrm>
          <a:prstGeom prst="rect">
            <a:avLst/>
          </a:prstGeom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6100" y="6461125"/>
            <a:ext cx="4306888" cy="341313"/>
          </a:xfrm>
          <a:prstGeom prst="rect">
            <a:avLst/>
          </a:prstGeom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A29CBC54-F9B5-40B8-AC88-6DB641215B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17550" indent="-274638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03313" indent="-220663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544638" indent="-220663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85963" indent="-220663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4431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003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3575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147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38201C0-3C08-467B-BCFB-B03B6222C149}" type="slidenum">
              <a:rPr lang="en-US" altLang="zh-TW" sz="1300" smtClean="0">
                <a:ea typeface="標楷體" panose="03000509000000000000" pitchFamily="65" charset="-120"/>
              </a:rPr>
              <a:pPr/>
              <a:t>1</a:t>
            </a:fld>
            <a:endParaRPr lang="en-US" altLang="zh-TW" sz="13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14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65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94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702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19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76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84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69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807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83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070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674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092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600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842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949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406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320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79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31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22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83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86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14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93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3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066088" y="44450"/>
          <a:ext cx="104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點陣圖影像" r:id="rId3" imgW="3982006" imgH="3315163" progId="Paint.Picture">
                  <p:embed/>
                </p:oleObj>
              </mc:Choice>
              <mc:Fallback>
                <p:oleObj name="點陣圖影像" r:id="rId3" imgW="3982006" imgH="3315163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44450"/>
                        <a:ext cx="104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79388" y="333375"/>
            <a:ext cx="7921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38525" y="44450"/>
            <a:ext cx="4733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">
              <a:defRPr/>
            </a:pPr>
            <a:r>
              <a:rPr lang="en-US" altLang="zh-TW" sz="1300" b="1" i="1">
                <a:solidFill>
                  <a:srgbClr val="000066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National Central University, Department of Electrical Engineering</a:t>
            </a:r>
          </a:p>
        </p:txBody>
      </p:sp>
      <p:pic>
        <p:nvPicPr>
          <p:cNvPr id="6" name="Picture 19" descr="jj6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65850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580063" y="6524625"/>
            <a:ext cx="3563937" cy="290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300" b="1" i="1">
                <a:solidFill>
                  <a:srgbClr val="0000FF"/>
                </a:solidFill>
              </a:rPr>
              <a:t>B</a:t>
            </a:r>
            <a:r>
              <a:rPr lang="en-US" altLang="zh-TW" sz="1300" b="1" i="1"/>
              <a:t>iomedical</a:t>
            </a:r>
            <a:r>
              <a:rPr lang="en-US" altLang="zh-TW" sz="1300"/>
              <a:t> </a:t>
            </a:r>
            <a:r>
              <a:rPr lang="en-US" altLang="zh-TW" sz="1300" b="1" i="1"/>
              <a:t>and</a:t>
            </a:r>
            <a:r>
              <a:rPr lang="en-US" altLang="zh-TW"/>
              <a:t> </a:t>
            </a:r>
            <a:r>
              <a:rPr lang="en-US" altLang="zh-TW" sz="1300" b="1" i="1">
                <a:solidFill>
                  <a:srgbClr val="0000FF"/>
                </a:solidFill>
              </a:rPr>
              <a:t>C</a:t>
            </a:r>
            <a:r>
              <a:rPr lang="en-US" altLang="zh-TW" sz="1300" b="1" i="1"/>
              <a:t>ommunication </a:t>
            </a:r>
            <a:r>
              <a:rPr lang="en-US" altLang="zh-TW" sz="1300" b="1" i="1">
                <a:solidFill>
                  <a:srgbClr val="0000FF"/>
                </a:solidFill>
              </a:rPr>
              <a:t>S</a:t>
            </a:r>
            <a:r>
              <a:rPr lang="en-US" altLang="zh-TW" sz="1300" b="1" i="1"/>
              <a:t>ystems </a:t>
            </a:r>
            <a:r>
              <a:rPr lang="en-US" altLang="zh-TW" sz="1300" b="1" i="1">
                <a:solidFill>
                  <a:srgbClr val="0000FF"/>
                </a:solidFill>
              </a:rPr>
              <a:t>IC</a:t>
            </a:r>
            <a:r>
              <a:rPr lang="en-US" altLang="zh-TW" sz="1300" b="1" i="1"/>
              <a:t> Lab.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1403350" y="65246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699375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7A47-3633-4FD8-AD6C-92DB984E07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7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3663-40B9-487B-800D-AFE4AEC02B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5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962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962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BCE3-4B7B-4752-A68E-1397D3AEB2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3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98E-B5D9-4583-B9DC-A0088A9B34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5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F5CA-53AD-4514-8660-299848429A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8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8600" cy="4752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484313"/>
            <a:ext cx="4038600" cy="4752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CA8AF-FA3E-499C-95CE-8102F1356B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57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7FD1-03C8-4547-9687-4C6AA369F5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57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272D-7E99-420A-B8B3-0339C46609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35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8487-D1B7-4F22-AD39-9C8461D32C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81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D016-B8C8-482D-B2B7-B79149BCAD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9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FCC5F-1562-4F7F-BD40-704216BEC8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5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4"/>
          <p:cNvSpPr txBox="1">
            <a:spLocks noChangeArrowheads="1"/>
          </p:cNvSpPr>
          <p:nvPr/>
        </p:nvSpPr>
        <p:spPr bwMode="auto">
          <a:xfrm>
            <a:off x="3832225" y="5026025"/>
            <a:ext cx="1316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8066088" y="44450"/>
          <a:ext cx="104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點陣圖影像" r:id="rId14" imgW="3982006" imgH="3315163" progId="Paint.Picture">
                  <p:embed/>
                </p:oleObj>
              </mc:Choice>
              <mc:Fallback>
                <p:oleObj name="點陣圖影像" r:id="rId14" imgW="3982006" imgH="3315163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44450"/>
                        <a:ext cx="104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22"/>
          <p:cNvSpPr>
            <a:spLocks noChangeShapeType="1"/>
          </p:cNvSpPr>
          <p:nvPr/>
        </p:nvSpPr>
        <p:spPr bwMode="auto">
          <a:xfrm flipV="1">
            <a:off x="179388" y="333375"/>
            <a:ext cx="7921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1" name="Rectangle 23"/>
          <p:cNvSpPr>
            <a:spLocks noChangeArrowheads="1"/>
          </p:cNvSpPr>
          <p:nvPr/>
        </p:nvSpPr>
        <p:spPr bwMode="auto">
          <a:xfrm>
            <a:off x="3438525" y="44450"/>
            <a:ext cx="4733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">
              <a:defRPr/>
            </a:pPr>
            <a:r>
              <a:rPr lang="en-US" altLang="zh-TW" sz="1300" b="1" i="1">
                <a:solidFill>
                  <a:srgbClr val="000066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National Central University, Department of Electrical Engineering</a:t>
            </a:r>
          </a:p>
        </p:txBody>
      </p:sp>
      <p:sp>
        <p:nvSpPr>
          <p:cNvPr id="1030" name="AutoShape 24"/>
          <p:cNvSpPr>
            <a:spLocks noChangeArrowheads="1"/>
          </p:cNvSpPr>
          <p:nvPr/>
        </p:nvSpPr>
        <p:spPr bwMode="auto">
          <a:xfrm>
            <a:off x="0" y="260350"/>
            <a:ext cx="9144000" cy="936625"/>
          </a:xfrm>
          <a:prstGeom prst="parallelogram">
            <a:avLst>
              <a:gd name="adj" fmla="val 244068"/>
            </a:avLst>
          </a:prstGeom>
          <a:gradFill rotWithShape="1">
            <a:gsLst>
              <a:gs pos="0">
                <a:srgbClr val="DDEBCF">
                  <a:alpha val="0"/>
                </a:srgbClr>
              </a:gs>
              <a:gs pos="50000">
                <a:srgbClr val="9CB86E">
                  <a:alpha val="12500"/>
                </a:srgbClr>
              </a:gs>
              <a:gs pos="100000">
                <a:srgbClr val="156B13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zh-TW"/>
          </a:p>
        </p:txBody>
      </p: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5580063" y="6524625"/>
            <a:ext cx="3563937" cy="290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300" b="1" i="1">
                <a:solidFill>
                  <a:srgbClr val="0000FF"/>
                </a:solidFill>
              </a:rPr>
              <a:t>B</a:t>
            </a:r>
            <a:r>
              <a:rPr lang="en-US" altLang="zh-TW" sz="1300" b="1" i="1"/>
              <a:t>iomedical</a:t>
            </a:r>
            <a:r>
              <a:rPr lang="en-US" altLang="zh-TW" sz="1300"/>
              <a:t> </a:t>
            </a:r>
            <a:r>
              <a:rPr lang="en-US" altLang="zh-TW" sz="1300" b="1" i="1"/>
              <a:t>and</a:t>
            </a:r>
            <a:r>
              <a:rPr lang="en-US" altLang="zh-TW"/>
              <a:t> </a:t>
            </a:r>
            <a:r>
              <a:rPr lang="en-US" altLang="zh-TW" sz="1300" b="1" i="1">
                <a:solidFill>
                  <a:srgbClr val="0000FF"/>
                </a:solidFill>
              </a:rPr>
              <a:t>C</a:t>
            </a:r>
            <a:r>
              <a:rPr lang="en-US" altLang="zh-TW" sz="1300" b="1" i="1"/>
              <a:t>ommunication </a:t>
            </a:r>
            <a:r>
              <a:rPr lang="en-US" altLang="zh-TW" sz="1300" b="1" i="1">
                <a:solidFill>
                  <a:srgbClr val="0000FF"/>
                </a:solidFill>
              </a:rPr>
              <a:t>S</a:t>
            </a:r>
            <a:r>
              <a:rPr lang="en-US" altLang="zh-TW" sz="1300" b="1" i="1"/>
              <a:t>ystems </a:t>
            </a:r>
            <a:r>
              <a:rPr lang="en-US" altLang="zh-TW" sz="1300" b="1" i="1">
                <a:solidFill>
                  <a:srgbClr val="0000FF"/>
                </a:solidFill>
              </a:rPr>
              <a:t>IC</a:t>
            </a:r>
            <a:r>
              <a:rPr lang="en-US" altLang="zh-TW" sz="1300" b="1" i="1"/>
              <a:t> Lab.</a:t>
            </a:r>
          </a:p>
        </p:txBody>
      </p:sp>
      <p:sp>
        <p:nvSpPr>
          <p:cNvPr id="1033" name="Line 28"/>
          <p:cNvSpPr>
            <a:spLocks noChangeShapeType="1"/>
          </p:cNvSpPr>
          <p:nvPr/>
        </p:nvSpPr>
        <p:spPr bwMode="auto">
          <a:xfrm flipH="1">
            <a:off x="1403350" y="65246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/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27358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524625"/>
            <a:ext cx="1235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09BDBD4-46CB-4F8D-95E1-7271F507B1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6" name="Picture 31" descr="jj62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65850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003300"/>
          </a:solidFill>
          <a:latin typeface="+mj-lt"/>
          <a:ea typeface="新細明體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0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6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874800" y="2132856"/>
            <a:ext cx="7416626" cy="1584176"/>
          </a:xfrm>
        </p:spPr>
        <p:txBody>
          <a:bodyPr/>
          <a:lstStyle/>
          <a:p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Final Project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dirty="0"/>
              <a:t>QR decomposition for 4x4 real matrix with systolic array architecture</a:t>
            </a:r>
            <a:br>
              <a:rPr lang="en-US" altLang="zh-TW" dirty="0"/>
            </a:br>
            <a:br>
              <a:rPr lang="en-US" altLang="zh-TW" sz="3600" b="1" dirty="0">
                <a:latin typeface="+mn-lt"/>
              </a:rPr>
            </a:br>
            <a:endParaRPr lang="en-US" altLang="zh-TW" sz="2800" b="1" dirty="0">
              <a:latin typeface="+mn-lt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68313" y="3860800"/>
            <a:ext cx="8229600" cy="23764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0" indent="0" algn="ctr" eaLnBrk="1" hangingPunct="1">
              <a:buFontTx/>
              <a:buNone/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TW" sz="2200" b="1" dirty="0">
                <a:ea typeface="標楷體" panose="03000509000000000000" pitchFamily="65" charset="-120"/>
              </a:rPr>
              <a:t>Student: </a:t>
            </a:r>
            <a:r>
              <a:rPr lang="zh-TW" altLang="en-US" sz="2200" b="1" dirty="0">
                <a:ea typeface="標楷體" panose="03000509000000000000" pitchFamily="65" charset="-120"/>
              </a:rPr>
              <a:t>林豪澤 </a:t>
            </a:r>
            <a:r>
              <a:rPr lang="en-US" altLang="zh-TW" sz="2200" b="1" dirty="0">
                <a:ea typeface="標楷體" panose="03000509000000000000" pitchFamily="65" charset="-120"/>
              </a:rPr>
              <a:t>111521035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TW" sz="2200" b="1" dirty="0">
                <a:ea typeface="標楷體" panose="03000509000000000000" pitchFamily="65" charset="-120"/>
              </a:rPr>
              <a:t>	  </a:t>
            </a:r>
            <a:r>
              <a:rPr lang="zh-TW" altLang="en-US" sz="2200" b="1" dirty="0">
                <a:ea typeface="標楷體" panose="03000509000000000000" pitchFamily="65" charset="-120"/>
              </a:rPr>
              <a:t>吳瑋恩 </a:t>
            </a:r>
            <a:r>
              <a:rPr lang="en-US" altLang="zh-TW" sz="2200" b="1" dirty="0">
                <a:ea typeface="標楷體" panose="03000509000000000000" pitchFamily="65" charset="-120"/>
              </a:rPr>
              <a:t>111521040</a:t>
            </a:r>
          </a:p>
          <a:p>
            <a:pPr marL="0" indent="0" algn="ctr" eaLnBrk="1" hangingPunct="1">
              <a:buFontTx/>
              <a:buNone/>
              <a:defRPr/>
            </a:pPr>
            <a:endParaRPr lang="en-US" altLang="zh-TW" sz="2200" b="1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01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Quantization</a:t>
            </a:r>
            <a:endParaRPr lang="en-US" altLang="zh-TW" sz="1800" dirty="0"/>
          </a:p>
          <a:p>
            <a:pPr lvl="1">
              <a:defRPr/>
            </a:pPr>
            <a:r>
              <a:rPr lang="en-US" altLang="zh-TW" sz="2000" dirty="0">
                <a:ea typeface="新細明體"/>
              </a:rPr>
              <a:t>R</a:t>
            </a:r>
            <a:r>
              <a:rPr kumimoji="1" lang="en-US" altLang="zh-TW" sz="2000" dirty="0">
                <a:ea typeface="新細明體"/>
              </a:rPr>
              <a:t>otation number and magnitude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12259"/>
            <a:ext cx="4069877" cy="33087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46" y="2708920"/>
            <a:ext cx="4048117" cy="33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Quantization</a:t>
            </a:r>
            <a:endParaRPr lang="en-US" altLang="zh-TW" sz="1800" dirty="0"/>
          </a:p>
          <a:p>
            <a:pPr lvl="1">
              <a:defRPr/>
            </a:pPr>
            <a:r>
              <a:rPr kumimoji="1" lang="en-US" altLang="zh-TW" sz="2000" dirty="0">
                <a:ea typeface="新細明體"/>
              </a:rPr>
              <a:t>Angle and scaling factor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3" y="2708944"/>
            <a:ext cx="4048421" cy="33123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1" y="2708944"/>
            <a:ext cx="4048421" cy="33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1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Quantization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09815"/>
              </p:ext>
            </p:extLst>
          </p:nvPr>
        </p:nvGraphicFramePr>
        <p:xfrm>
          <a:off x="995556" y="2996952"/>
          <a:ext cx="723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84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2549858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2549858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Data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Total word length(bits)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Magnitude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S2.14</a:t>
                      </a:r>
                      <a:endParaRPr lang="en-US" altLang="zh-TW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Angle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S2.14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Scaling Factor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新細明體"/>
                          <a:cs typeface="+mn-cs"/>
                        </a:rPr>
                        <a:t>S1.14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Initial Stage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Micro rotation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Scaling factor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14278"/>
            <a:ext cx="2448539" cy="35950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5184576" cy="19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8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Processing element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Rotation number : 13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44" y="2924944"/>
            <a:ext cx="6440608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Systolic array</a:t>
            </a: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15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ABDFBA5-3B7F-489B-BD83-EA9BD2344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979442"/>
            <a:ext cx="5352204" cy="447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444208" y="1941430"/>
            <a:ext cx="170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     H = QR</a:t>
            </a:r>
          </a:p>
          <a:p>
            <a:r>
              <a:rPr lang="en-US" altLang="zh-TW" sz="2000" dirty="0">
                <a:latin typeface="+mn-lt"/>
              </a:rPr>
              <a:t>Q</a:t>
            </a:r>
            <a:r>
              <a:rPr lang="en-US" altLang="zh-TW" sz="2000" baseline="30000" dirty="0">
                <a:latin typeface="+mn-lt"/>
              </a:rPr>
              <a:t>H </a:t>
            </a:r>
            <a:r>
              <a:rPr lang="en-US" altLang="zh-TW" sz="2000" dirty="0">
                <a:latin typeface="+mn-lt"/>
              </a:rPr>
              <a:t>H = Q</a:t>
            </a:r>
            <a:r>
              <a:rPr lang="en-US" altLang="zh-TW" sz="2000" baseline="30000" dirty="0">
                <a:latin typeface="+mn-lt"/>
              </a:rPr>
              <a:t>H </a:t>
            </a:r>
            <a:r>
              <a:rPr lang="en-US" altLang="zh-TW" sz="2000" dirty="0">
                <a:latin typeface="+mn-lt"/>
              </a:rPr>
              <a:t>QR</a:t>
            </a:r>
          </a:p>
          <a:p>
            <a:r>
              <a:rPr lang="en-US" altLang="zh-TW" sz="2000" dirty="0">
                <a:latin typeface="+mn-lt"/>
              </a:rPr>
              <a:t>         = R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66019" y="294439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Q</a:t>
            </a:r>
            <a:r>
              <a:rPr lang="en-US" altLang="zh-TW" sz="2000" baseline="30000" dirty="0">
                <a:latin typeface="+mn-lt"/>
              </a:rPr>
              <a:t>H </a:t>
            </a:r>
            <a:r>
              <a:rPr lang="en-US" altLang="zh-TW" sz="2000" dirty="0">
                <a:latin typeface="+mn-lt"/>
              </a:rPr>
              <a:t>= Q</a:t>
            </a:r>
            <a:r>
              <a:rPr lang="en-US" altLang="zh-TW" sz="2000" baseline="30000" dirty="0">
                <a:latin typeface="+mn-lt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1450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Environment Setting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RTL simulation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Instruction : vcs TESTBED.v -R -full64 -debug_access+all +v2k -sverilog +define+RTL -cm line+cond+tgl+fsm+branch+assert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Synthesis : Design Compiler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Process : TSMC 0.13um</a:t>
            </a:r>
          </a:p>
          <a:p>
            <a:pPr lvl="1">
              <a:defRPr/>
            </a:pPr>
            <a:r>
              <a:rPr lang="en-US" altLang="zh-TW" sz="2000" dirty="0"/>
              <a:t>Input delay : 0.5*cycle time</a:t>
            </a:r>
          </a:p>
          <a:p>
            <a:pPr lvl="1">
              <a:defRPr/>
            </a:pPr>
            <a:r>
              <a:rPr lang="en-US" altLang="zh-TW" sz="2000" dirty="0"/>
              <a:t>Output delay : 0.5*cycle time</a:t>
            </a:r>
          </a:p>
          <a:p>
            <a:pPr lvl="1">
              <a:defRPr/>
            </a:pPr>
            <a:r>
              <a:rPr lang="en-US" altLang="zh-TW" sz="2000" dirty="0"/>
              <a:t>Output load : 0.05 Pf</a:t>
            </a:r>
          </a:p>
          <a:p>
            <a:pPr lvl="1">
              <a:defRPr/>
            </a:pPr>
            <a:r>
              <a:rPr lang="en-US" altLang="zh-TW" sz="2000" dirty="0"/>
              <a:t>Simulation model : tsmc13.v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Environment Setting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Gate-level simulation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Instruction : vcs TESTBED.v -v /cad/CBDK/CBDK_IC_Contest_v2.1/Verilog/tsmc13.v -R -full64 -debug_access+all +v2k -sverilog +define+GATE +lint=TFIPC-L +neg_tchk</a:t>
            </a: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7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r>
              <a:rPr lang="en-US" altLang="zh-TW" sz="2400" dirty="0"/>
              <a:t>Fourth stage pipeline version</a:t>
            </a:r>
          </a:p>
          <a:p>
            <a:r>
              <a:rPr lang="en-US" altLang="zh-TW" sz="2400" dirty="0"/>
              <a:t>Fully stage pipeline version</a:t>
            </a:r>
          </a:p>
          <a:p>
            <a:pPr marL="457200" lvl="1" indent="0">
              <a:buNone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RTL simulation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Clock cycle time : 24 ns 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Processing time : 5 cycles (120ns)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Throughput : 10.42 matrices/µs</a:t>
            </a:r>
            <a:endParaRPr lang="en-US" altLang="zh-TW" sz="2400" dirty="0"/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19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" y="3542705"/>
            <a:ext cx="9040669" cy="21852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953250" y="5007842"/>
            <a:ext cx="1715530" cy="72541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43808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68162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28896" y="5007842"/>
            <a:ext cx="1719368" cy="725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0706D8A-FF32-429D-8148-861FF9F9B962}"/>
              </a:ext>
            </a:extLst>
          </p:cNvPr>
          <p:cNvGrpSpPr/>
          <p:nvPr/>
        </p:nvGrpSpPr>
        <p:grpSpPr>
          <a:xfrm>
            <a:off x="6458093" y="1379480"/>
            <a:ext cx="793299" cy="400110"/>
            <a:chOff x="6458093" y="1379480"/>
            <a:chExt cx="793299" cy="400110"/>
          </a:xfrm>
        </p:grpSpPr>
        <p:sp>
          <p:nvSpPr>
            <p:cNvPr id="13" name="矩形 12"/>
            <p:cNvSpPr/>
            <p:nvPr/>
          </p:nvSpPr>
          <p:spPr bwMode="auto">
            <a:xfrm>
              <a:off x="6458093" y="1457956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46125" y="1379480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H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029C6BC-107E-46CD-9A91-DC7530682CA2}"/>
              </a:ext>
            </a:extLst>
          </p:cNvPr>
          <p:cNvGrpSpPr/>
          <p:nvPr/>
        </p:nvGrpSpPr>
        <p:grpSpPr>
          <a:xfrm>
            <a:off x="6458093" y="1980367"/>
            <a:ext cx="692310" cy="400110"/>
            <a:chOff x="6458093" y="1980367"/>
            <a:chExt cx="692310" cy="400110"/>
          </a:xfrm>
        </p:grpSpPr>
        <p:sp>
          <p:nvSpPr>
            <p:cNvPr id="15" name="矩形 14"/>
            <p:cNvSpPr/>
            <p:nvPr/>
          </p:nvSpPr>
          <p:spPr bwMode="auto">
            <a:xfrm>
              <a:off x="6458093" y="2054087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6125" y="1980367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I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27ED5C-8F1B-4161-ADBB-340AFB0FD314}"/>
              </a:ext>
            </a:extLst>
          </p:cNvPr>
          <p:cNvGrpSpPr/>
          <p:nvPr/>
        </p:nvGrpSpPr>
        <p:grpSpPr>
          <a:xfrm>
            <a:off x="7576745" y="1980367"/>
            <a:ext cx="916730" cy="400110"/>
            <a:chOff x="5887518" y="5949280"/>
            <a:chExt cx="916730" cy="400110"/>
          </a:xfrm>
        </p:grpSpPr>
        <p:sp>
          <p:nvSpPr>
            <p:cNvPr id="17" name="矩形 16"/>
            <p:cNvSpPr/>
            <p:nvPr/>
          </p:nvSpPr>
          <p:spPr bwMode="auto">
            <a:xfrm>
              <a:off x="5887518" y="6023000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75550" y="5949280"/>
              <a:ext cx="628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Q</a:t>
              </a:r>
              <a:r>
                <a:rPr lang="en-US" altLang="zh-TW" sz="2000" baseline="30000" dirty="0">
                  <a:latin typeface="+mn-lt"/>
                </a:rPr>
                <a:t>H</a:t>
              </a:r>
              <a:endParaRPr lang="zh-TW" altLang="en-US" sz="2000" baseline="30000" dirty="0">
                <a:latin typeface="+mn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F1AD8CA-5E7B-4EF9-B9A7-0B5932721A7F}"/>
              </a:ext>
            </a:extLst>
          </p:cNvPr>
          <p:cNvGrpSpPr/>
          <p:nvPr/>
        </p:nvGrpSpPr>
        <p:grpSpPr>
          <a:xfrm>
            <a:off x="7576745" y="1379480"/>
            <a:ext cx="778872" cy="400110"/>
            <a:chOff x="4663382" y="5949280"/>
            <a:chExt cx="778872" cy="400110"/>
          </a:xfrm>
        </p:grpSpPr>
        <p:sp>
          <p:nvSpPr>
            <p:cNvPr id="19" name="矩形 18"/>
            <p:cNvSpPr/>
            <p:nvPr/>
          </p:nvSpPr>
          <p:spPr bwMode="auto">
            <a:xfrm>
              <a:off x="4663382" y="6023000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951414" y="5949280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R</a:t>
              </a:r>
              <a:endParaRPr lang="zh-TW" alt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8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Outline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Algorithm</a:t>
            </a:r>
          </a:p>
          <a:p>
            <a:r>
              <a:rPr lang="en-US" altLang="zh-TW" sz="2400" dirty="0"/>
              <a:t>System Simulation</a:t>
            </a:r>
          </a:p>
          <a:p>
            <a:r>
              <a:rPr lang="en-US" altLang="zh-TW" sz="2400" dirty="0"/>
              <a:t>Architecture</a:t>
            </a:r>
          </a:p>
          <a:p>
            <a:r>
              <a:rPr lang="en-US" altLang="zh-TW" sz="2400" dirty="0"/>
              <a:t>Environment Setting</a:t>
            </a:r>
          </a:p>
          <a:p>
            <a:r>
              <a:rPr lang="en-US" altLang="zh-TW" sz="2400" dirty="0"/>
              <a:t>Hardware Implementation</a:t>
            </a:r>
          </a:p>
          <a:p>
            <a:r>
              <a:rPr lang="en-US" altLang="zh-TW" sz="2400" dirty="0"/>
              <a:t>Compare Results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46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Gate-level simulation</a:t>
            </a:r>
          </a:p>
          <a:p>
            <a:pPr marL="457200" lvl="1" indent="0">
              <a:buNone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20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" y="3582500"/>
            <a:ext cx="9040669" cy="21056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881242" y="5007842"/>
            <a:ext cx="1715530" cy="72541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71800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96154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56888" y="5007842"/>
            <a:ext cx="1719368" cy="725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67744" y="6021288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776" y="594281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H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511254" y="6023000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99286" y="5949280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I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887518" y="6023000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75550" y="594928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Q</a:t>
            </a:r>
            <a:r>
              <a:rPr lang="en-US" altLang="zh-TW" sz="2000" baseline="30000" dirty="0">
                <a:latin typeface="+mn-lt"/>
              </a:rPr>
              <a:t>H</a:t>
            </a:r>
            <a:endParaRPr lang="zh-TW" altLang="en-US" sz="2000" baseline="30000" dirty="0">
              <a:latin typeface="+mn-lt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663382" y="6023000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51414" y="5949280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R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64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Verification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Number of patterns : 1000</a:t>
            </a:r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1" y="3212976"/>
            <a:ext cx="672558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02" y="2497707"/>
            <a:ext cx="4300986" cy="37227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7707"/>
            <a:ext cx="4379998" cy="3717032"/>
          </a:xfrm>
          <a:prstGeom prst="rect">
            <a:avLst/>
          </a:prstGeom>
        </p:spPr>
      </p:pic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Clock cycle time : 24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ns </a:t>
            </a: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7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4663502" y="6093296"/>
            <a:ext cx="4208523" cy="197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4644008" y="4941168"/>
            <a:ext cx="4248472" cy="1851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90540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74" y="2370051"/>
            <a:ext cx="4531813" cy="3955863"/>
          </a:xfrm>
          <a:prstGeom prst="rect">
            <a:avLst/>
          </a:prstGeom>
        </p:spPr>
      </p:pic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9881" y="1479596"/>
            <a:ext cx="8229600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Total cell area : 524734.23µm²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11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2294956" y="6026527"/>
            <a:ext cx="3061210" cy="168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905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08657"/>
            <a:ext cx="6133466" cy="3912728"/>
          </a:xfrm>
          <a:prstGeom prst="rect">
            <a:avLst/>
          </a:prstGeom>
        </p:spPr>
      </p:pic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9881" y="1479596"/>
            <a:ext cx="8229600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Total power : 5.3013mW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11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1352848" y="6173980"/>
            <a:ext cx="5667964" cy="168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844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25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50582"/>
              </p:ext>
            </p:extLst>
          </p:nvPr>
        </p:nvGraphicFramePr>
        <p:xfrm>
          <a:off x="682838" y="2867467"/>
          <a:ext cx="7777594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52557351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Area(µm²)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Power(mW)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Critical path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524734.23</a:t>
                      </a:r>
                      <a:endParaRPr lang="en-US" altLang="zh-TW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5.3013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1IS + 13MR + 1SF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495576.29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10.5945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4MR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647342.52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68.0877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26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21014"/>
              </p:ext>
            </p:extLst>
          </p:nvPr>
        </p:nvGraphicFramePr>
        <p:xfrm>
          <a:off x="1336758" y="2875720"/>
          <a:ext cx="6619616" cy="21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91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323598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905579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76948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Processing time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Throughput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(matrices/µs)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 cycles / 120ns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20 cycles / 220 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22.72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75 cycles / 225ns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83.33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0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27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56349"/>
              </p:ext>
            </p:extLst>
          </p:nvPr>
        </p:nvGraphicFramePr>
        <p:xfrm>
          <a:off x="682838" y="2867467"/>
          <a:ext cx="7777594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52557351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Area(µm²)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Power(mW)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Critical path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524734.23</a:t>
                      </a:r>
                      <a:endParaRPr lang="en-US" altLang="zh-TW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5.3013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1IS + 13MR + 1SF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379514.87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3.6463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4MR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475385.72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6.7697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4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28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5326"/>
              </p:ext>
            </p:extLst>
          </p:nvPr>
        </p:nvGraphicFramePr>
        <p:xfrm>
          <a:off x="1336758" y="2875720"/>
          <a:ext cx="6619616" cy="21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91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323598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905579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76948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Processing time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Throughput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(matrices/µs)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 cycles / 120ns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20 cycles / 480 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75 cycles / 1800ns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8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zh-TW" sz="4000" dirty="0"/>
          </a:p>
          <a:p>
            <a:pPr marL="0" indent="0" algn="ctr">
              <a:buFontTx/>
              <a:buNone/>
            </a:pPr>
            <a:endParaRPr lang="en-US" altLang="zh-TW" sz="4000" dirty="0"/>
          </a:p>
          <a:p>
            <a:pPr marL="0" indent="0" algn="ctr">
              <a:buFontTx/>
              <a:buNone/>
            </a:pPr>
            <a:r>
              <a:rPr lang="en-US" altLang="zh-TW" sz="3600" dirty="0">
                <a:solidFill>
                  <a:srgbClr val="003300"/>
                </a:solidFill>
                <a:cs typeface="+mj-cs"/>
              </a:rPr>
              <a:t>Thanks you for your listening!</a:t>
            </a:r>
          </a:p>
          <a:p>
            <a:pPr marL="0" indent="0" algn="ctr">
              <a:buFontTx/>
              <a:buNone/>
            </a:pPr>
            <a:br>
              <a:rPr lang="en-US" altLang="zh-TW" sz="3600" dirty="0">
                <a:solidFill>
                  <a:srgbClr val="003300"/>
                </a:solidFill>
                <a:cs typeface="+mj-cs"/>
              </a:rPr>
            </a:br>
            <a:endParaRPr lang="en-US" altLang="zh-TW" sz="4000" dirty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3C590-BFBB-4630-A9BF-96AB291B602F}" type="slidenum">
              <a:rPr lang="zh-TW" altLang="en-US" sz="1400" smtClean="0">
                <a:solidFill>
                  <a:srgbClr val="000066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0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 (Vectoring mode)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Initialization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Direction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Micro rotation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Angle accumulation</a:t>
            </a:r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350630" y="2492896"/>
                <a:ext cx="4223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2492896"/>
                <a:ext cx="4223272" cy="307777"/>
              </a:xfrm>
              <a:prstGeom prst="rect">
                <a:avLst/>
              </a:prstGeom>
              <a:blipFill>
                <a:blip r:embed="rId3"/>
                <a:stretch>
                  <a:fillRect l="-434" r="-1012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50630" y="3553023"/>
                <a:ext cx="1981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3553023"/>
                <a:ext cx="1981055" cy="307777"/>
              </a:xfrm>
              <a:prstGeom prst="rect">
                <a:avLst/>
              </a:prstGeom>
              <a:blipFill>
                <a:blip r:embed="rId4"/>
                <a:stretch>
                  <a:fillRect l="-2769" t="-2000" r="-4000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blipFill>
                <a:blip r:embed="rId6"/>
                <a:stretch>
                  <a:fillRect l="-1831" r="-458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3429312" cy="28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 (Rotation mode)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Initialization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Direction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Micro rotation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Angle accumulation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50630" y="2492896"/>
                <a:ext cx="4232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2492896"/>
                <a:ext cx="4232377" cy="307777"/>
              </a:xfrm>
              <a:prstGeom prst="rect">
                <a:avLst/>
              </a:prstGeom>
              <a:blipFill>
                <a:blip r:embed="rId3"/>
                <a:stretch>
                  <a:fillRect l="-432" r="-1009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50630" y="3553023"/>
                <a:ext cx="1874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3553023"/>
                <a:ext cx="1874808" cy="307777"/>
              </a:xfrm>
              <a:prstGeom prst="rect">
                <a:avLst/>
              </a:prstGeom>
              <a:blipFill>
                <a:blip r:embed="rId4"/>
                <a:stretch>
                  <a:fillRect l="-2932" t="-2000" r="-4560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blipFill>
                <a:blip r:embed="rId6"/>
                <a:stretch>
                  <a:fillRect l="-1831" r="-458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3011278"/>
            <a:ext cx="3024336" cy="28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Scaling Factor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Converge range</a:t>
            </a:r>
          </a:p>
          <a:p>
            <a:pPr lvl="1"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9632" y="2473151"/>
                <a:ext cx="381860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=1.6468</m:t>
                          </m:r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73151"/>
                <a:ext cx="3818609" cy="83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3952" y="3881751"/>
                <a:ext cx="4277453" cy="35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=1.7433…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2" y="3881751"/>
                <a:ext cx="4277453" cy="358753"/>
              </a:xfrm>
              <a:prstGeom prst="rect">
                <a:avLst/>
              </a:prstGeom>
              <a:blipFill>
                <a:blip r:embed="rId4"/>
                <a:stretch>
                  <a:fillRect l="-285" b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Givens rotation for two real numbers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Vectoring (Real to Zero)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Rotation</a:t>
            </a:r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3" y="2367636"/>
            <a:ext cx="8226276" cy="17094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95874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1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QR</a:t>
            </a:r>
            <a:r>
              <a:rPr lang="zh-TW" altLang="en-US" sz="2400" dirty="0"/>
              <a:t> </a:t>
            </a:r>
            <a:r>
              <a:rPr lang="en-US" altLang="zh-TW" sz="2400" dirty="0"/>
              <a:t>decomposition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0831"/>
            <a:ext cx="8454876" cy="15882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3"/>
            <a:ext cx="8448379" cy="17281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992478" y="2279056"/>
            <a:ext cx="498017" cy="725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35278" y="2279056"/>
            <a:ext cx="1800817" cy="72541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12160" y="2134156"/>
            <a:ext cx="493207" cy="10068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65809" y="2134156"/>
            <a:ext cx="2020990" cy="100681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20471" y="4143746"/>
            <a:ext cx="537845" cy="4284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563271" y="4143746"/>
            <a:ext cx="1944833" cy="42848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920471" y="5085184"/>
            <a:ext cx="537845" cy="2844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63271" y="5085184"/>
            <a:ext cx="1944833" cy="28447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50379" y="4077072"/>
            <a:ext cx="537845" cy="4284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1623" y="4077072"/>
            <a:ext cx="1944833" cy="42848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88823" y="5013176"/>
            <a:ext cx="499401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731623" y="5013176"/>
            <a:ext cx="1944833" cy="50405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63688" y="6016532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720" y="5942812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vectoring mode</a:t>
            </a:r>
            <a:endParaRPr lang="zh-TW" altLang="en-US" sz="2000" dirty="0">
              <a:latin typeface="+mn-lt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427984" y="6021661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16016" y="594928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rotation mode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6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QR</a:t>
            </a:r>
            <a:r>
              <a:rPr lang="zh-TW" altLang="en-US" sz="2400" dirty="0"/>
              <a:t> </a:t>
            </a:r>
            <a:r>
              <a:rPr lang="en-US" altLang="zh-TW" sz="2400" dirty="0"/>
              <a:t>decomposition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2" y="3068960"/>
            <a:ext cx="7884368" cy="17673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4355977" y="3933056"/>
            <a:ext cx="504056" cy="9032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04048" y="3933056"/>
            <a:ext cx="504056" cy="90325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308305" y="3933056"/>
            <a:ext cx="504056" cy="9032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956376" y="3933056"/>
            <a:ext cx="504056" cy="90325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63688" y="6016532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51720" y="5942812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vectoring mode</a:t>
            </a:r>
            <a:endParaRPr lang="zh-TW" altLang="en-US" sz="2000" dirty="0">
              <a:latin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427984" y="6021661"/>
            <a:ext cx="288032" cy="287659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716016" y="594928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: rotation mode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52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System Specification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Processing 4x4 real matrix to generate Q and R matrixes of consecutive 1000 matrixes</a:t>
            </a:r>
          </a:p>
          <a:p>
            <a:pPr lvl="1">
              <a:defRPr/>
            </a:pPr>
            <a:r>
              <a:rPr lang="en-US" altLang="zh-TW" sz="2000" dirty="0"/>
              <a:t>Normalized RMSE = 0.5*10</a:t>
            </a:r>
            <a:r>
              <a:rPr lang="en-US" altLang="zh-TW" sz="2000" baseline="30000" dirty="0"/>
              <a:t>-3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994813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BCSIC Slide Format_final  200710update!</Template>
  <TotalTime>215523</TotalTime>
  <Words>695</Words>
  <Application>Microsoft Office PowerPoint</Application>
  <PresentationFormat>如螢幕大小 (4:3)</PresentationFormat>
  <Paragraphs>435</Paragraphs>
  <Slides>29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1_預設簡報設計</vt:lpstr>
      <vt:lpstr>點陣圖影像</vt:lpstr>
      <vt:lpstr>  Final Project  QR decomposition for 4x4 real matrix with systolic array architecture  </vt:lpstr>
      <vt:lpstr>Outline</vt:lpstr>
      <vt:lpstr>Algorithm</vt:lpstr>
      <vt:lpstr>Algorithm</vt:lpstr>
      <vt:lpstr>Algorithm</vt:lpstr>
      <vt:lpstr>Algorithm</vt:lpstr>
      <vt:lpstr>Algorithm</vt:lpstr>
      <vt:lpstr>Algorithm</vt:lpstr>
      <vt:lpstr>System Simulation</vt:lpstr>
      <vt:lpstr>System Simulation</vt:lpstr>
      <vt:lpstr>System Simulation</vt:lpstr>
      <vt:lpstr>System Simulation</vt:lpstr>
      <vt:lpstr>Architecture</vt:lpstr>
      <vt:lpstr>Architecture</vt:lpstr>
      <vt:lpstr>Architecture</vt:lpstr>
      <vt:lpstr>Environment Setting</vt:lpstr>
      <vt:lpstr>Environment Setting</vt:lpstr>
      <vt:lpstr>Hardware Implementation</vt:lpstr>
      <vt:lpstr>Hardware Implementation</vt:lpstr>
      <vt:lpstr>Hardware Implementation</vt:lpstr>
      <vt:lpstr>Hardware Implementation</vt:lpstr>
      <vt:lpstr>Hardware Implementation</vt:lpstr>
      <vt:lpstr>Hardware Implementation</vt:lpstr>
      <vt:lpstr>Hardware Implementation</vt:lpstr>
      <vt:lpstr>Compare Results</vt:lpstr>
      <vt:lpstr>Compare Results</vt:lpstr>
      <vt:lpstr>Compare Results</vt:lpstr>
      <vt:lpstr>Compare Results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豪澤 林</cp:lastModifiedBy>
  <cp:revision>2550</cp:revision>
  <cp:lastPrinted>2018-08-27T21:14:04Z</cp:lastPrinted>
  <dcterms:created xsi:type="dcterms:W3CDTF">2013-10-27T16:06:15Z</dcterms:created>
  <dcterms:modified xsi:type="dcterms:W3CDTF">2023-12-26T11:16:16Z</dcterms:modified>
</cp:coreProperties>
</file>