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7"/>
  </p:notesMasterIdLst>
  <p:sldIdLst>
    <p:sldId id="396" r:id="rId4"/>
    <p:sldId id="400" r:id="rId5"/>
    <p:sldId id="401" r:id="rId6"/>
    <p:sldId id="409" r:id="rId7"/>
    <p:sldId id="402" r:id="rId8"/>
    <p:sldId id="404" r:id="rId9"/>
    <p:sldId id="405" r:id="rId10"/>
    <p:sldId id="408" r:id="rId11"/>
    <p:sldId id="397" r:id="rId12"/>
    <p:sldId id="398" r:id="rId13"/>
    <p:sldId id="410" r:id="rId14"/>
    <p:sldId id="412" r:id="rId15"/>
    <p:sldId id="411" r:id="rId16"/>
    <p:sldId id="422" r:id="rId17"/>
    <p:sldId id="439" r:id="rId18"/>
    <p:sldId id="441" r:id="rId19"/>
    <p:sldId id="416" r:id="rId20"/>
    <p:sldId id="417" r:id="rId21"/>
    <p:sldId id="426" r:id="rId22"/>
    <p:sldId id="428" r:id="rId23"/>
    <p:sldId id="429" r:id="rId24"/>
    <p:sldId id="431" r:id="rId25"/>
    <p:sldId id="432" r:id="rId26"/>
    <p:sldId id="433" r:id="rId27"/>
    <p:sldId id="434" r:id="rId28"/>
    <p:sldId id="442" r:id="rId29"/>
    <p:sldId id="443" r:id="rId30"/>
    <p:sldId id="418" r:id="rId31"/>
    <p:sldId id="419" r:id="rId32"/>
    <p:sldId id="420" r:id="rId33"/>
    <p:sldId id="421" r:id="rId34"/>
    <p:sldId id="423" r:id="rId35"/>
    <p:sldId id="42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558ED5"/>
    <a:srgbClr val="45C1A4"/>
    <a:srgbClr val="B9D533"/>
    <a:srgbClr val="F9F9F9"/>
    <a:srgbClr val="F0F0F0"/>
    <a:srgbClr val="ECECEC"/>
    <a:srgbClr val="F8655A"/>
    <a:srgbClr val="64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1455" autoAdjust="0"/>
  </p:normalViewPr>
  <p:slideViewPr>
    <p:cSldViewPr snapToGrid="0" showGuides="1">
      <p:cViewPr varScale="1">
        <p:scale>
          <a:sx n="60" d="100"/>
          <a:sy n="60" d="100"/>
        </p:scale>
        <p:origin x="1128" y="6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&lt;UPDATE PROS &amp;</a:t>
            </a:r>
            <a:r>
              <a:rPr lang="en-US" baseline="0" dirty="0" smtClean="0"/>
              <a:t> WHY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Talk more about every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Unit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small units of codes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Integration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group of combined individual modules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its function requirement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Acceptance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business requirement and assess whether it is acceptable for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3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  <p:sldLayoutId id="2147483676" r:id="rId4"/>
    <p:sldLayoutId id="2147483677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381583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Trip</a:t>
            </a:r>
            <a:r>
              <a:rPr lang="en-US" altLang="ko-KR" sz="6000" b="1" dirty="0" smtClean="0">
                <a:solidFill>
                  <a:srgbClr val="0070C0"/>
                </a:solidFill>
                <a:cs typeface="Arial" pitchFamily="34" charset="0"/>
              </a:rPr>
              <a:t>Sharing</a:t>
            </a:r>
            <a:endParaRPr lang="ko-KR" altLang="en-US" sz="6000" b="1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Organization Structure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" y="1264920"/>
            <a:ext cx="93726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Work Breakdown Structure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27" y="1063756"/>
            <a:ext cx="1000199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506246"/>
            <a:ext cx="103174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SOFTWARE REQUIREMENT SPECIFICATION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Roles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24857"/>
              </p:ext>
            </p:extLst>
          </p:nvPr>
        </p:nvGraphicFramePr>
        <p:xfrm>
          <a:off x="1021102" y="1795332"/>
          <a:ext cx="10178049" cy="359574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457897183"/>
                    </a:ext>
                  </a:extLst>
                </a:gridCol>
                <a:gridCol w="7832200">
                  <a:extLst>
                    <a:ext uri="{9D8B030D-6E8A-4147-A177-3AD203B41FA5}">
                      <a16:colId xmlns:a16="http://schemas.microsoft.com/office/drawing/2014/main" val="3238576810"/>
                    </a:ext>
                  </a:extLst>
                </a:gridCol>
              </a:tblGrid>
              <a:tr h="5210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3111081"/>
                  </a:ext>
                </a:extLst>
              </a:tr>
              <a:tr h="9439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Guest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Anyone </a:t>
                      </a:r>
                      <a:r>
                        <a:rPr lang="en-US" sz="2000" dirty="0">
                          <a:effectLst/>
                        </a:rPr>
                        <a:t>who visits the website and doesn’t have an account yet.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0071575"/>
                  </a:ext>
                </a:extLst>
              </a:tr>
              <a:tr h="6707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Those </a:t>
                      </a:r>
                      <a:r>
                        <a:rPr lang="en-US" sz="2000" dirty="0">
                          <a:effectLst/>
                        </a:rPr>
                        <a:t>who has registered an account on TripSharing.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61572309"/>
                  </a:ext>
                </a:extLst>
              </a:tr>
              <a:tr h="8787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Who </a:t>
                      </a:r>
                      <a:r>
                        <a:rPr lang="en-US" sz="2000" dirty="0">
                          <a:effectLst/>
                        </a:rPr>
                        <a:t>has the highest the permission level and has responsible for managing the entire website.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97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0" y="1063756"/>
            <a:ext cx="8068837" cy="53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319" y="2296646"/>
            <a:ext cx="5002450" cy="2098891"/>
          </a:xfrm>
        </p:spPr>
        <p:txBody>
          <a:bodyPr/>
          <a:lstStyle/>
          <a:p>
            <a:r>
              <a:rPr lang="en-US" sz="4400" dirty="0" smtClean="0"/>
              <a:t>Use case </a:t>
            </a:r>
            <a:r>
              <a:rPr lang="en-US" sz="4400" dirty="0"/>
              <a:t>d</a:t>
            </a:r>
            <a:r>
              <a:rPr lang="en-US" sz="4400" dirty="0" smtClean="0"/>
              <a:t>etail example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4" y="43423"/>
            <a:ext cx="6066606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34056"/>
              </p:ext>
            </p:extLst>
          </p:nvPr>
        </p:nvGraphicFramePr>
        <p:xfrm>
          <a:off x="324851" y="930441"/>
          <a:ext cx="11573196" cy="5688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36">
                  <a:extLst>
                    <a:ext uri="{9D8B030D-6E8A-4147-A177-3AD203B41FA5}">
                      <a16:colId xmlns:a16="http://schemas.microsoft.com/office/drawing/2014/main" val="1025565156"/>
                    </a:ext>
                  </a:extLst>
                </a:gridCol>
                <a:gridCol w="9406560">
                  <a:extLst>
                    <a:ext uri="{9D8B030D-6E8A-4147-A177-3AD203B41FA5}">
                      <a16:colId xmlns:a16="http://schemas.microsoft.com/office/drawing/2014/main" val="430619350"/>
                    </a:ext>
                  </a:extLst>
                </a:gridCol>
              </a:tblGrid>
              <a:tr h="175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Maintainability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And Extensibility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Microservices architecture for backend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Object Oriented Programming paradigm is applied in order to ensure scalability &amp; maintainability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Using TSLint for a consistent coding convention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1615"/>
                  </a:ext>
                </a:extLst>
              </a:tr>
              <a:tr h="11191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Availability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and Scalability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Google Cloud service for automatic horizontal scalability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Third-party services for convenient development: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SendGrid, Google Storage.</a:t>
                      </a:r>
                      <a:endParaRPr lang="en-US" altLang="ko-K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89633"/>
                  </a:ext>
                </a:extLst>
              </a:tr>
              <a:tr h="1491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Performance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Backend system uses background job for external requests, heavy processing requests such as sending email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Load balancer is apply for both front-end instance and back-end instance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57876"/>
                  </a:ext>
                </a:extLst>
              </a:tr>
              <a:tr h="1324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Usability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The interface should be elegant and simple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Links, buttons and checkboxes are easily clickable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is available on every page, not just the homepage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26167"/>
                  </a:ext>
                </a:extLst>
              </a:tr>
            </a:tbl>
          </a:graphicData>
        </a:graphic>
      </p:graphicFrame>
      <p:sp>
        <p:nvSpPr>
          <p:cNvPr id="3" name="Text Placeholder 3"/>
          <p:cNvSpPr txBox="1">
            <a:spLocks/>
          </p:cNvSpPr>
          <p:nvPr/>
        </p:nvSpPr>
        <p:spPr>
          <a:xfrm>
            <a:off x="324851" y="15806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Non-Functional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5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SOFTWARE DESIGN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 Explanation</a:t>
            </a:r>
            <a:endParaRPr lang="en-US" sz="4400" dirty="0"/>
          </a:p>
        </p:txBody>
      </p:sp>
      <p:pic>
        <p:nvPicPr>
          <p:cNvPr id="3" name="Picture 2" descr="Káº¿t quáº£ hÃ¬nh áº£nh cho google clou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408224"/>
            <a:ext cx="1726475" cy="12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áº¿t quáº£ hÃ¬nh áº£nh cho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4921077"/>
            <a:ext cx="1502561" cy="10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áº¿t quáº£ hÃ¬nh áº£nh cho google cloud sto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520074"/>
            <a:ext cx="1594024" cy="11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38" y="1299939"/>
            <a:ext cx="1657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áº¿t quáº£ hÃ¬nh áº£nh cho nginx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38" y="1701120"/>
            <a:ext cx="1876425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áº¿t quáº£ hÃ¬nh áº£nh cho mongodb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06" y="5379761"/>
            <a:ext cx="17907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Káº¿t quáº£ hÃ¬nh áº£nh cho angular 7"/>
          <p:cNvPicPr/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7" y="3468234"/>
            <a:ext cx="206502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Káº¿t quáº£ hÃ¬nh áº£nh cho angular material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3459278"/>
            <a:ext cx="2095500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Káº¿t quáº£ hÃ¬nh áº£nh cho asp.NET cor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69" y="3369066"/>
            <a:ext cx="106045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Káº¿t quáº£ hÃ¬nh áº£nh cho sendgrid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15" y="5174646"/>
            <a:ext cx="1908169" cy="97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965588" y="768855"/>
            <a:ext cx="3979086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6965587" y="1952429"/>
            <a:ext cx="3979087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6965587" y="3176195"/>
            <a:ext cx="3979087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7089412" y="80483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Hà Văn Thái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7089412" y="19884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089412" y="319811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Lí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Phúc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Linh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00421" y="4410805"/>
            <a:ext cx="3944254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24245" y="443272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22191" y="5685607"/>
            <a:ext cx="392248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46016" y="57215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Lê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294"/>
          <a:stretch>
            <a:fillRect/>
          </a:stretch>
        </p:blipFill>
        <p:spPr>
          <a:xfrm>
            <a:off x="5599113" y="1708150"/>
            <a:ext cx="830262" cy="847725"/>
          </a:xfrm>
          <a:prstGeom prst="ellipse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2945606"/>
            <a:ext cx="830262" cy="830262"/>
          </a:xfrm>
          <a:prstGeom prst="ellipse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4165599"/>
            <a:ext cx="893246" cy="935790"/>
          </a:xfrm>
          <a:prstGeom prst="ellipse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4544"/>
          <a:stretch>
            <a:fillRect/>
          </a:stretch>
        </p:blipFill>
        <p:spPr>
          <a:xfrm>
            <a:off x="5599113" y="5441950"/>
            <a:ext cx="833437" cy="847725"/>
          </a:xfrm>
          <a:prstGeom prst="ellipse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4"/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145"/>
          <a:stretch>
            <a:fillRect/>
          </a:stretch>
        </p:blipFill>
        <p:spPr>
          <a:xfrm>
            <a:off x="5599113" y="525463"/>
            <a:ext cx="830262" cy="847725"/>
          </a:xfrm>
          <a:prstGeom prst="ellipse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6836"/>
          <a:stretch>
            <a:fillRect/>
          </a:stretch>
        </p:blipFill>
        <p:spPr>
          <a:xfrm>
            <a:off x="2152650" y="1708150"/>
            <a:ext cx="2290763" cy="2393950"/>
          </a:xfrm>
          <a:prstGeom prst="ellipse">
            <a:avLst/>
          </a:prstGeom>
        </p:spPr>
      </p:pic>
      <p:sp>
        <p:nvSpPr>
          <p:cNvPr id="89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758198" y="4469757"/>
            <a:ext cx="3188531" cy="864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758198" y="4469756"/>
            <a:ext cx="3188531" cy="8642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Instructor.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Đào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Trọng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89151"/>
            <a:ext cx="5050576" cy="2066807"/>
          </a:xfrm>
        </p:spPr>
        <p:txBody>
          <a:bodyPr/>
          <a:lstStyle/>
          <a:p>
            <a:r>
              <a:rPr lang="en-US" sz="4400" dirty="0" smtClean="0"/>
              <a:t>Architecture Layer Design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484" y="0"/>
            <a:ext cx="6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5259124" cy="1970554"/>
          </a:xfrm>
        </p:spPr>
        <p:txBody>
          <a:bodyPr/>
          <a:lstStyle/>
          <a:p>
            <a:r>
              <a:rPr lang="en-US" sz="4400" dirty="0"/>
              <a:t>Identity Provider Database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88" y="184986"/>
            <a:ext cx="5929474" cy="6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41025"/>
            <a:ext cx="3606786" cy="1970554"/>
          </a:xfrm>
        </p:spPr>
        <p:txBody>
          <a:bodyPr/>
          <a:lstStyle/>
          <a:p>
            <a:r>
              <a:rPr lang="en-US" sz="4400" dirty="0" smtClean="0"/>
              <a:t>User</a:t>
            </a:r>
          </a:p>
          <a:p>
            <a:r>
              <a:rPr lang="en-US" sz="4400" dirty="0" smtClean="0"/>
              <a:t>Database </a:t>
            </a:r>
            <a:r>
              <a:rPr lang="en-US" sz="4400" dirty="0"/>
              <a:t>Design</a:t>
            </a:r>
          </a:p>
        </p:txBody>
      </p:sp>
      <p:pic>
        <p:nvPicPr>
          <p:cNvPr id="2050" name="Picture 2" descr="https://scontent.fhan2-4.fna.fbcdn.net/v/t1.15752-9/69246217_2798662516829645_8588770320855334912_n.png?_nc_cat=100&amp;_nc_oc=AQmKHQj0_qqRkZJykxUNJYL_6g48HRfDDBowRunTytSrSkCN0zxzEnw9dGYpRUVyo4LlxcIFtc_F9Tn5h8ejAaCV&amp;_nc_ht=scontent.fhan2-4.fna&amp;oh=f16b08908e9cbea1aaf5c51e0db42aa0&amp;oe=5DCC98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83" y="128336"/>
            <a:ext cx="8077367" cy="66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0" y="2441025"/>
            <a:ext cx="3654913" cy="1970554"/>
          </a:xfrm>
        </p:spPr>
        <p:txBody>
          <a:bodyPr/>
          <a:lstStyle/>
          <a:p>
            <a:r>
              <a:rPr lang="en-US" sz="4400" dirty="0" smtClean="0"/>
              <a:t>Post </a:t>
            </a:r>
            <a:r>
              <a:rPr lang="en-US" sz="4400" dirty="0"/>
              <a:t>Database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6" y="78845"/>
            <a:ext cx="6934201" cy="6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Conversation Database </a:t>
            </a:r>
            <a:r>
              <a:rPr lang="en-US" sz="4400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4" y="84222"/>
            <a:ext cx="7222958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Notification Database </a:t>
            </a:r>
            <a:r>
              <a:rPr lang="en-US" sz="4400" dirty="0"/>
              <a:t>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4" y="162176"/>
            <a:ext cx="7154779" cy="65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7" y="1063756"/>
            <a:ext cx="8666613" cy="548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Class diagram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79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Sequence diagram</a:t>
            </a:r>
            <a:endParaRPr lang="en-US" sz="2000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0472"/>
            <a:ext cx="8772526" cy="5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TESTING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1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Testing Tools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0" y="1389221"/>
            <a:ext cx="3114675" cy="11715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65" y="4675240"/>
            <a:ext cx="1219200" cy="1162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0" y="3100097"/>
            <a:ext cx="3105150" cy="11144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9/Visual_Studio_2012_logo_and_wordmark.svg/220px-Visual_Studio_2012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1603057"/>
            <a:ext cx="4151347" cy="7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31DKQL_U83hYKMGUp3HRnEtHtvkKuPX6s1hEIXxl-fyy0s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5011623"/>
            <a:ext cx="2241393" cy="4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5011623"/>
            <a:ext cx="2209800" cy="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1010023" y="2502692"/>
            <a:ext cx="3309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endParaRPr lang="en-US" altLang="ko-KR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706964" y="887842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Introduction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88062" y="71150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706964" y="1651083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Project Management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88062" y="151694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706964" y="2456526"/>
            <a:ext cx="492701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Requirement Specifications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88062" y="233645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6964" y="3304184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Software Design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8062" y="314190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145906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Testing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398362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05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923787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Demonstration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476150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06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Model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316224"/>
            <a:ext cx="7593062" cy="5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Report</a:t>
            </a:r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4D312-B352-4A18-B755-6803F9D5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59939"/>
              </p:ext>
            </p:extLst>
          </p:nvPr>
        </p:nvGraphicFramePr>
        <p:xfrm>
          <a:off x="1818863" y="1427110"/>
          <a:ext cx="8582528" cy="4863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Number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of test cases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14666"/>
                  </a:ext>
                </a:extLst>
              </a:tr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Unit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259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Integration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406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System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Xx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09"/>
                  </a:ext>
                </a:extLst>
              </a:tr>
              <a:tr h="847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Coverage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Xx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DEMONSTRATION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194585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1705524" y="2347881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rgbClr val="0070C0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INTRODUCTION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3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592" y="1939698"/>
            <a:ext cx="6137094" cy="4575118"/>
            <a:chOff x="655592" y="1314858"/>
            <a:chExt cx="6137094" cy="4575118"/>
          </a:xfrm>
        </p:grpSpPr>
        <p:grpSp>
          <p:nvGrpSpPr>
            <p:cNvPr id="6" name="Group 5"/>
            <p:cNvGrpSpPr/>
            <p:nvPr/>
          </p:nvGrpSpPr>
          <p:grpSpPr>
            <a:xfrm>
              <a:off x="655592" y="1314858"/>
              <a:ext cx="6137094" cy="4525358"/>
              <a:chOff x="655592" y="1314857"/>
              <a:chExt cx="6751048" cy="4872325"/>
            </a:xfrm>
          </p:grpSpPr>
          <p:pic>
            <p:nvPicPr>
              <p:cNvPr id="4" name="Picture 3" descr="https://lh5.googleusercontent.com/-RFiQeq4gr3k7ubGwXqvz6Ux9YqB2Ks4J8ueqw-rA0gkTQvo1gf-AnGekf2PLDY4KWqYn1HtE84h6q_rC3EMkYiAN8h641R2_gmyL9s8odbzX0COClPI8Jo7RJQqJ7hYJ0t6bv3W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" y="1314857"/>
                <a:ext cx="6751048" cy="44981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2834" y="587940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95140" y="5612977"/>
              <a:ext cx="3457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Number </a:t>
              </a:r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local tourists reach 80 million in 2018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972932" y="4123829"/>
            <a:ext cx="843767" cy="84376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72932" y="2973933"/>
            <a:ext cx="843767" cy="843767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972932" y="5273725"/>
            <a:ext cx="843767" cy="843767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972932" y="1824037"/>
            <a:ext cx="843767" cy="84376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1897044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Number of tourist in Vietnam increase rapidly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3049266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Young tourists tend to explore wild place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425442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People love to talk about their experience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534905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Some people feel difficult to find a travel companion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55" y="1958054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110226"/>
            <a:ext cx="548640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4286670"/>
            <a:ext cx="548640" cy="5486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542128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Exist system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1" y="3758725"/>
            <a:ext cx="2327910" cy="676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4960793"/>
            <a:ext cx="2327911" cy="78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2481726"/>
            <a:ext cx="2327911" cy="670156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055880" y="2157710"/>
            <a:ext cx="5920561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055880" y="4141300"/>
            <a:ext cx="5920561" cy="360000"/>
          </a:xfrm>
          <a:prstGeom prst="rect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179705" y="219369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Advantages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179705" y="417728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344956" y="2742635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already have a booking system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344956" y="310822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have huge amount of data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155114" y="286365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155114" y="322924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344956" y="476444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only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famous travel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344956" y="5145283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 finding-travel-companion feature doesn’t have a group chat for discussion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155114" y="4900708"/>
            <a:ext cx="144000" cy="142411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155114" y="5281541"/>
            <a:ext cx="144000" cy="144000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3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Our proposal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3140758"/>
            <a:ext cx="3748768" cy="11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3001715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Allows users to share their travel experience by articles and images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3965971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users’ contribution on the system are recorded as point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31227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41131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5036907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finding-travel-companion feature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51841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1961259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both well-known and lesser-known travel places, even if it has not be discovered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20822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74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PROJECT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90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Software 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6069-AA36-46ED-A591-B2A43DACBC2D}"/>
              </a:ext>
            </a:extLst>
          </p:cNvPr>
          <p:cNvSpPr txBox="1"/>
          <p:nvPr/>
        </p:nvSpPr>
        <p:spPr>
          <a:xfrm>
            <a:off x="6227446" y="1479123"/>
            <a:ext cx="5669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Advantages: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working software quickly and early during the software lifecycle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model is more flexible – less costly to change scope and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Easier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manage risk because risky pieces are identified and handled during it’d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1609" y="2061709"/>
            <a:ext cx="5543871" cy="3561851"/>
            <a:chOff x="323529" y="1844992"/>
            <a:chExt cx="6199191" cy="3996813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1844992"/>
              <a:ext cx="6199191" cy="34585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694126" y="5564806"/>
              <a:ext cx="3895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Iterative and Incremental Software Development Model</a:t>
              </a:r>
              <a:endPara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602</Words>
  <Application>Microsoft Office PowerPoint</Application>
  <PresentationFormat>Widescreen</PresentationFormat>
  <Paragraphs>143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Thái Hà Văn</cp:lastModifiedBy>
  <cp:revision>269</cp:revision>
  <dcterms:created xsi:type="dcterms:W3CDTF">2019-01-14T06:35:35Z</dcterms:created>
  <dcterms:modified xsi:type="dcterms:W3CDTF">2019-08-28T14:12:29Z</dcterms:modified>
</cp:coreProperties>
</file>