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39"/>
  </p:notesMasterIdLst>
  <p:sldIdLst>
    <p:sldId id="396" r:id="rId4"/>
    <p:sldId id="400" r:id="rId5"/>
    <p:sldId id="401" r:id="rId6"/>
    <p:sldId id="409" r:id="rId7"/>
    <p:sldId id="402" r:id="rId8"/>
    <p:sldId id="445" r:id="rId9"/>
    <p:sldId id="404" r:id="rId10"/>
    <p:sldId id="405" r:id="rId11"/>
    <p:sldId id="408" r:id="rId12"/>
    <p:sldId id="397" r:id="rId13"/>
    <p:sldId id="398" r:id="rId14"/>
    <p:sldId id="410" r:id="rId15"/>
    <p:sldId id="444" r:id="rId16"/>
    <p:sldId id="412" r:id="rId17"/>
    <p:sldId id="411" r:id="rId18"/>
    <p:sldId id="422" r:id="rId19"/>
    <p:sldId id="441" r:id="rId20"/>
    <p:sldId id="416" r:id="rId21"/>
    <p:sldId id="417" r:id="rId22"/>
    <p:sldId id="426" r:id="rId23"/>
    <p:sldId id="428" r:id="rId24"/>
    <p:sldId id="429" r:id="rId25"/>
    <p:sldId id="431" r:id="rId26"/>
    <p:sldId id="432" r:id="rId27"/>
    <p:sldId id="433" r:id="rId28"/>
    <p:sldId id="434" r:id="rId29"/>
    <p:sldId id="442" r:id="rId30"/>
    <p:sldId id="443" r:id="rId31"/>
    <p:sldId id="418" r:id="rId32"/>
    <p:sldId id="419" r:id="rId33"/>
    <p:sldId id="420" r:id="rId34"/>
    <p:sldId id="421" r:id="rId35"/>
    <p:sldId id="446" r:id="rId36"/>
    <p:sldId id="423" r:id="rId37"/>
    <p:sldId id="42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D533"/>
    <a:srgbClr val="604A7B"/>
    <a:srgbClr val="7030A0"/>
    <a:srgbClr val="558ED5"/>
    <a:srgbClr val="45C1A4"/>
    <a:srgbClr val="F9F9F9"/>
    <a:srgbClr val="F0F0F0"/>
    <a:srgbClr val="ECECEC"/>
    <a:srgbClr val="F8655A"/>
    <a:srgbClr val="64E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1" autoAdjust="0"/>
    <p:restoredTop sz="81455" autoAdjust="0"/>
  </p:normalViewPr>
  <p:slideViewPr>
    <p:cSldViewPr snapToGrid="0" showGuides="1">
      <p:cViewPr varScale="1">
        <p:scale>
          <a:sx n="60" d="100"/>
          <a:sy n="60" d="100"/>
        </p:scale>
        <p:origin x="876" y="60"/>
      </p:cViewPr>
      <p:guideLst>
        <p:guide orient="horz" pos="24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5850C-D4BB-4858-A577-CD5D3B982443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972AB-C501-4915-961C-7D57DA2F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4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97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Explain why people love to</a:t>
            </a:r>
            <a:r>
              <a:rPr lang="en-US" baseline="0" dirty="0" smtClean="0"/>
              <a:t> talk about their experience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Explain why it’s hard to find a travel companion nowadays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53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Explain why people love to</a:t>
            </a:r>
            <a:r>
              <a:rPr lang="en-US" baseline="0" dirty="0" smtClean="0"/>
              <a:t> talk about their experience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Explain why it’s hard to find a travel companion nowadays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94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Explain why people love to</a:t>
            </a:r>
            <a:r>
              <a:rPr lang="en-US" baseline="0" dirty="0" smtClean="0"/>
              <a:t> talk about their experience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Explain why it’s hard to find a travel companion nowadays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06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&lt;UPDATE PROS &amp;</a:t>
            </a:r>
            <a:r>
              <a:rPr lang="en-US" baseline="0" dirty="0" smtClean="0"/>
              <a:t> WHY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7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37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Talk more about every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55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-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Unit</a:t>
            </a:r>
            <a:r>
              <a:rPr lang="en-US" altLang="ko-KR" sz="12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test: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Test small units of codes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-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Integration test: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Test group of combined individual modules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-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System test: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Evaluate system’s compliance with its function requirement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-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Acceptance</a:t>
            </a:r>
            <a:r>
              <a:rPr lang="en-US" altLang="ko-KR" sz="12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test: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Evaluate system’s compliance with business requirement and assess whether it is acceptable for delivery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8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41000">
              <a:schemeClr val="accent1">
                <a:lumMod val="0"/>
                <a:lumOff val="100000"/>
              </a:schemeClr>
            </a:gs>
            <a:gs pos="75000">
              <a:schemeClr val="bg1">
                <a:lumMod val="85000"/>
              </a:schemeClr>
            </a:gs>
            <a:gs pos="97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945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679509" y="5628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679509" y="253124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679509" y="44995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2320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29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5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1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15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3" r:id="rId2"/>
    <p:sldLayoutId id="2147483675" r:id="rId3"/>
    <p:sldLayoutId id="2147483676" r:id="rId4"/>
    <p:sldLayoutId id="2147483677" r:id="rId5"/>
    <p:sldLayoutId id="214748367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0"/>
                <a:lumOff val="100000"/>
              </a:schemeClr>
            </a:gs>
            <a:gs pos="63000">
              <a:schemeClr val="bg1">
                <a:lumMod val="95000"/>
              </a:schemeClr>
            </a:gs>
            <a:gs pos="97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Box 229">
            <a:extLst>
              <a:ext uri="{FF2B5EF4-FFF2-40B4-BE49-F238E27FC236}">
                <a16:creationId xmlns:a16="http://schemas.microsoft.com/office/drawing/2014/main" id="{979B836E-89A8-46B0-BD29-37517DA519CC}"/>
              </a:ext>
            </a:extLst>
          </p:cNvPr>
          <p:cNvSpPr txBox="1"/>
          <p:nvPr/>
        </p:nvSpPr>
        <p:spPr>
          <a:xfrm>
            <a:off x="0" y="3815838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Trip</a:t>
            </a:r>
            <a:r>
              <a:rPr lang="en-US" altLang="ko-KR" sz="6000" b="1" dirty="0" smtClean="0">
                <a:solidFill>
                  <a:srgbClr val="0070C0"/>
                </a:solidFill>
                <a:cs typeface="Arial" pitchFamily="34" charset="0"/>
              </a:rPr>
              <a:t>Sharing</a:t>
            </a:r>
            <a:endParaRPr lang="ko-KR" altLang="en-US" sz="6000" b="1" dirty="0">
              <a:solidFill>
                <a:srgbClr val="0070C0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730D1F-D513-4E8E-ACAC-05E1BD2543F2}"/>
              </a:ext>
            </a:extLst>
          </p:cNvPr>
          <p:cNvGrpSpPr/>
          <p:nvPr/>
        </p:nvGrpSpPr>
        <p:grpSpPr>
          <a:xfrm>
            <a:off x="2762046" y="-136234"/>
            <a:ext cx="6870959" cy="4032352"/>
            <a:chOff x="3112384" y="931200"/>
            <a:chExt cx="5729838" cy="3362664"/>
          </a:xfrm>
          <a:gradFill flip="none" rotWithShape="1">
            <a:gsLst>
              <a:gs pos="47000">
                <a:schemeClr val="bg1">
                  <a:lumMod val="75000"/>
                </a:schemeClr>
              </a:gs>
              <a:gs pos="85000">
                <a:schemeClr val="bg1">
                  <a:lumMod val="65000"/>
                </a:schemeClr>
              </a:gs>
            </a:gsLst>
            <a:lin ang="13800000" scaled="0"/>
            <a:tileRect/>
          </a:gradFill>
          <a:scene3d>
            <a:camera prst="perspectiveRelaxedModerately">
              <a:rot lat="18000000" lon="0" rev="0"/>
            </a:camera>
            <a:lightRig rig="threePt" dir="t"/>
          </a:scene3d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F1D934D-1B61-48D0-A709-46CF75E305BB}"/>
                </a:ext>
              </a:extLst>
            </p:cNvPr>
            <p:cNvSpPr/>
            <p:nvPr/>
          </p:nvSpPr>
          <p:spPr>
            <a:xfrm>
              <a:off x="3155487" y="1552562"/>
              <a:ext cx="2117182" cy="2741302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5756E62-9A3E-4465-A9C0-E228EA3E1877}"/>
                </a:ext>
              </a:extLst>
            </p:cNvPr>
            <p:cNvSpPr/>
            <p:nvPr/>
          </p:nvSpPr>
          <p:spPr>
            <a:xfrm>
              <a:off x="4175803" y="931200"/>
              <a:ext cx="3324044" cy="1144795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00BC852-D0A3-4CFD-BF30-D3404213F524}"/>
                </a:ext>
              </a:extLst>
            </p:cNvPr>
            <p:cNvSpPr/>
            <p:nvPr/>
          </p:nvSpPr>
          <p:spPr>
            <a:xfrm>
              <a:off x="4248214" y="1313258"/>
              <a:ext cx="37930" cy="17241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9FD9535-0184-401A-8E38-BD20180A39DC}"/>
                </a:ext>
              </a:extLst>
            </p:cNvPr>
            <p:cNvSpPr/>
            <p:nvPr/>
          </p:nvSpPr>
          <p:spPr>
            <a:xfrm>
              <a:off x="4049254" y="1277742"/>
              <a:ext cx="37930" cy="10344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F6A90A0-6F0D-444D-A16C-FA98394115B2}"/>
                </a:ext>
              </a:extLst>
            </p:cNvPr>
            <p:cNvSpPr/>
            <p:nvPr/>
          </p:nvSpPr>
          <p:spPr>
            <a:xfrm>
              <a:off x="4271317" y="1244985"/>
              <a:ext cx="41378" cy="44826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E8230F4-80F7-4C3B-A14A-6BAD10D24544}"/>
                </a:ext>
              </a:extLst>
            </p:cNvPr>
            <p:cNvSpPr/>
            <p:nvPr/>
          </p:nvSpPr>
          <p:spPr>
            <a:xfrm>
              <a:off x="3968567" y="1346016"/>
              <a:ext cx="189650" cy="99997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B991E9E-DE88-4528-AC3F-E498D26D575D}"/>
                </a:ext>
              </a:extLst>
            </p:cNvPr>
            <p:cNvSpPr/>
            <p:nvPr/>
          </p:nvSpPr>
          <p:spPr>
            <a:xfrm>
              <a:off x="3812364" y="1428428"/>
              <a:ext cx="155168" cy="168960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2128E8F5-E0CA-4631-A1F4-818B575868FB}"/>
                </a:ext>
              </a:extLst>
            </p:cNvPr>
            <p:cNvSpPr/>
            <p:nvPr/>
          </p:nvSpPr>
          <p:spPr>
            <a:xfrm>
              <a:off x="4315453" y="1290845"/>
              <a:ext cx="27586" cy="13793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751F3AC-03AD-453E-888A-4C605746EB62}"/>
                </a:ext>
              </a:extLst>
            </p:cNvPr>
            <p:cNvSpPr/>
            <p:nvPr/>
          </p:nvSpPr>
          <p:spPr>
            <a:xfrm>
              <a:off x="3938223" y="1376705"/>
              <a:ext cx="13793" cy="6896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540C6EB-D6C0-4282-8E40-18A0C1B3A3D7}"/>
                </a:ext>
              </a:extLst>
            </p:cNvPr>
            <p:cNvSpPr/>
            <p:nvPr/>
          </p:nvSpPr>
          <p:spPr>
            <a:xfrm>
              <a:off x="3867880" y="1321189"/>
              <a:ext cx="106893" cy="65516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B36DFF0-2235-4B29-B10A-30E7AD7FDA39}"/>
                </a:ext>
              </a:extLst>
            </p:cNvPr>
            <p:cNvSpPr/>
            <p:nvPr/>
          </p:nvSpPr>
          <p:spPr>
            <a:xfrm>
              <a:off x="4018220" y="1299121"/>
              <a:ext cx="48274" cy="31033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20EB486-1650-4717-AF7D-F70937131C42}"/>
                </a:ext>
              </a:extLst>
            </p:cNvPr>
            <p:cNvSpPr/>
            <p:nvPr/>
          </p:nvSpPr>
          <p:spPr>
            <a:xfrm>
              <a:off x="6639181" y="1275673"/>
              <a:ext cx="289647" cy="344818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1F8C6D9-1637-4860-88F8-7CFA06568998}"/>
                </a:ext>
              </a:extLst>
            </p:cNvPr>
            <p:cNvSpPr/>
            <p:nvPr/>
          </p:nvSpPr>
          <p:spPr>
            <a:xfrm>
              <a:off x="8042245" y="1429462"/>
              <a:ext cx="17241" cy="13793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51D9B08-BFCF-42AD-B31D-5298A482FF76}"/>
                </a:ext>
              </a:extLst>
            </p:cNvPr>
            <p:cNvSpPr/>
            <p:nvPr/>
          </p:nvSpPr>
          <p:spPr>
            <a:xfrm>
              <a:off x="4377866" y="1299121"/>
              <a:ext cx="17241" cy="6896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888676D-AC1F-43F7-A17F-B6839B2394C2}"/>
                </a:ext>
              </a:extLst>
            </p:cNvPr>
            <p:cNvSpPr/>
            <p:nvPr/>
          </p:nvSpPr>
          <p:spPr>
            <a:xfrm>
              <a:off x="8139138" y="1362568"/>
              <a:ext cx="79309" cy="551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3E21A63-C37E-4A09-98C0-BA89E92B49E2}"/>
                </a:ext>
              </a:extLst>
            </p:cNvPr>
            <p:cNvSpPr/>
            <p:nvPr/>
          </p:nvSpPr>
          <p:spPr>
            <a:xfrm>
              <a:off x="7998108" y="1321189"/>
              <a:ext cx="120686" cy="89653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972E3E2-2619-4807-9CE9-1282159903F5}"/>
                </a:ext>
              </a:extLst>
            </p:cNvPr>
            <p:cNvSpPr/>
            <p:nvPr/>
          </p:nvSpPr>
          <p:spPr>
            <a:xfrm>
              <a:off x="4670615" y="1321189"/>
              <a:ext cx="13793" cy="10344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B923501-C845-41A9-A891-8A98CB337E8D}"/>
                </a:ext>
              </a:extLst>
            </p:cNvPr>
            <p:cNvSpPr/>
            <p:nvPr/>
          </p:nvSpPr>
          <p:spPr>
            <a:xfrm>
              <a:off x="6928139" y="1462220"/>
              <a:ext cx="13793" cy="13793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2AFD030-B71C-44C9-8E53-E142A3DA304C}"/>
                </a:ext>
              </a:extLst>
            </p:cNvPr>
            <p:cNvSpPr/>
            <p:nvPr/>
          </p:nvSpPr>
          <p:spPr>
            <a:xfrm>
              <a:off x="5611968" y="1380152"/>
              <a:ext cx="17241" cy="6896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5296374-F916-41FA-A83F-5D585FD7066C}"/>
                </a:ext>
              </a:extLst>
            </p:cNvPr>
            <p:cNvSpPr/>
            <p:nvPr/>
          </p:nvSpPr>
          <p:spPr>
            <a:xfrm>
              <a:off x="5966096" y="2457364"/>
              <a:ext cx="13793" cy="2758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BE228FF-16F6-4CB8-B5BC-849A229BC996}"/>
                </a:ext>
              </a:extLst>
            </p:cNvPr>
            <p:cNvSpPr/>
            <p:nvPr/>
          </p:nvSpPr>
          <p:spPr>
            <a:xfrm>
              <a:off x="4404416" y="1452910"/>
              <a:ext cx="451711" cy="496538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6F5BE0F-571E-4301-9F42-76AF59497D33}"/>
                </a:ext>
              </a:extLst>
            </p:cNvPr>
            <p:cNvSpPr/>
            <p:nvPr/>
          </p:nvSpPr>
          <p:spPr>
            <a:xfrm>
              <a:off x="6196435" y="2600809"/>
              <a:ext cx="48274" cy="17241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96EB6BF-CBAD-4992-A47F-658531A9C0B9}"/>
                </a:ext>
              </a:extLst>
            </p:cNvPr>
            <p:cNvSpPr/>
            <p:nvPr/>
          </p:nvSpPr>
          <p:spPr>
            <a:xfrm>
              <a:off x="5841273" y="2521156"/>
              <a:ext cx="27586" cy="10344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382D2EF-F3D8-4CF0-B6AD-0EF079B3FBDE}"/>
                </a:ext>
              </a:extLst>
            </p:cNvPr>
            <p:cNvSpPr/>
            <p:nvPr/>
          </p:nvSpPr>
          <p:spPr>
            <a:xfrm>
              <a:off x="5955752" y="2497363"/>
              <a:ext cx="27586" cy="44826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2E793B6-ED1D-45EE-882D-BF64C8CB9AF4}"/>
                </a:ext>
              </a:extLst>
            </p:cNvPr>
            <p:cNvSpPr/>
            <p:nvPr/>
          </p:nvSpPr>
          <p:spPr>
            <a:xfrm>
              <a:off x="6339879" y="2606670"/>
              <a:ext cx="37930" cy="24137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531ED22-FD3B-467F-A276-4725AE697D7F}"/>
                </a:ext>
              </a:extLst>
            </p:cNvPr>
            <p:cNvSpPr/>
            <p:nvPr/>
          </p:nvSpPr>
          <p:spPr>
            <a:xfrm>
              <a:off x="5545764" y="1226019"/>
              <a:ext cx="3296458" cy="2599927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66FBD6A-C828-4E33-9261-2BA4E3D577BA}"/>
                </a:ext>
              </a:extLst>
            </p:cNvPr>
            <p:cNvSpPr/>
            <p:nvPr/>
          </p:nvSpPr>
          <p:spPr>
            <a:xfrm>
              <a:off x="4226490" y="1448082"/>
              <a:ext cx="82756" cy="110342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CB1C63F-9BB9-4648-B004-90F372AE6B9F}"/>
                </a:ext>
              </a:extLst>
            </p:cNvPr>
            <p:cNvSpPr/>
            <p:nvPr/>
          </p:nvSpPr>
          <p:spPr>
            <a:xfrm>
              <a:off x="4296833" y="1380152"/>
              <a:ext cx="44826" cy="37930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2277933-DE59-4691-98E0-E3A7E4278B52}"/>
                </a:ext>
              </a:extLst>
            </p:cNvPr>
            <p:cNvSpPr/>
            <p:nvPr/>
          </p:nvSpPr>
          <p:spPr>
            <a:xfrm>
              <a:off x="4315453" y="1429462"/>
              <a:ext cx="62067" cy="106893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580EAA0-C63D-4222-A99E-362924430EFF}"/>
                </a:ext>
              </a:extLst>
            </p:cNvPr>
            <p:cNvSpPr/>
            <p:nvPr/>
          </p:nvSpPr>
          <p:spPr>
            <a:xfrm>
              <a:off x="4160286" y="1308431"/>
              <a:ext cx="24137" cy="31033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25B1187-EEA9-405F-BD26-F2D0CDC0BB69}"/>
                </a:ext>
              </a:extLst>
            </p:cNvPr>
            <p:cNvSpPr/>
            <p:nvPr/>
          </p:nvSpPr>
          <p:spPr>
            <a:xfrm>
              <a:off x="4177871" y="1349464"/>
              <a:ext cx="96549" cy="75860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0CEE075-B0E8-4DF4-A444-42178C931991}"/>
                </a:ext>
              </a:extLst>
            </p:cNvPr>
            <p:cNvSpPr/>
            <p:nvPr/>
          </p:nvSpPr>
          <p:spPr>
            <a:xfrm>
              <a:off x="4293385" y="1313258"/>
              <a:ext cx="262062" cy="113790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4936D9B-0796-4514-9828-CD05E2D265A3}"/>
                </a:ext>
              </a:extLst>
            </p:cNvPr>
            <p:cNvSpPr/>
            <p:nvPr/>
          </p:nvSpPr>
          <p:spPr>
            <a:xfrm>
              <a:off x="7743288" y="2795976"/>
              <a:ext cx="27586" cy="65516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FEBF9A2-0897-4A07-B93F-97307BB4D81F}"/>
                </a:ext>
              </a:extLst>
            </p:cNvPr>
            <p:cNvSpPr/>
            <p:nvPr/>
          </p:nvSpPr>
          <p:spPr>
            <a:xfrm>
              <a:off x="7765356" y="3055968"/>
              <a:ext cx="75860" cy="72412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10557F2-0CFE-4C25-8351-D6CAB35984D7}"/>
                </a:ext>
              </a:extLst>
            </p:cNvPr>
            <p:cNvSpPr/>
            <p:nvPr/>
          </p:nvSpPr>
          <p:spPr>
            <a:xfrm>
              <a:off x="7737426" y="2912523"/>
              <a:ext cx="93100" cy="155169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ECEEE9B-931C-4639-AEBA-391E91712AC3}"/>
                </a:ext>
              </a:extLst>
            </p:cNvPr>
            <p:cNvSpPr/>
            <p:nvPr/>
          </p:nvSpPr>
          <p:spPr>
            <a:xfrm>
              <a:off x="7836044" y="2645635"/>
              <a:ext cx="17241" cy="13793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220E02F-9244-4887-811F-80149EE404E8}"/>
                </a:ext>
              </a:extLst>
            </p:cNvPr>
            <p:cNvSpPr/>
            <p:nvPr/>
          </p:nvSpPr>
          <p:spPr>
            <a:xfrm>
              <a:off x="7690186" y="3033555"/>
              <a:ext cx="44826" cy="51723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9A945ED-EC79-47CE-B97A-57CBD444C3CF}"/>
                </a:ext>
              </a:extLst>
            </p:cNvPr>
            <p:cNvSpPr/>
            <p:nvPr/>
          </p:nvSpPr>
          <p:spPr>
            <a:xfrm>
              <a:off x="4758200" y="2912523"/>
              <a:ext cx="27586" cy="13793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15F6ADB-9090-4E3F-9987-818C911CEFE7}"/>
                </a:ext>
              </a:extLst>
            </p:cNvPr>
            <p:cNvSpPr/>
            <p:nvPr/>
          </p:nvSpPr>
          <p:spPr>
            <a:xfrm>
              <a:off x="3246863" y="2807699"/>
              <a:ext cx="31033" cy="17241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86E563B-78EA-46A5-8A2B-F7FBBBDD31F1}"/>
                </a:ext>
              </a:extLst>
            </p:cNvPr>
            <p:cNvSpPr/>
            <p:nvPr/>
          </p:nvSpPr>
          <p:spPr>
            <a:xfrm>
              <a:off x="4644755" y="2392884"/>
              <a:ext cx="13793" cy="17241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85F464-D9DE-494E-954E-DA2E534726BF}"/>
                </a:ext>
              </a:extLst>
            </p:cNvPr>
            <p:cNvSpPr/>
            <p:nvPr/>
          </p:nvSpPr>
          <p:spPr>
            <a:xfrm>
              <a:off x="4841301" y="2356332"/>
              <a:ext cx="20689" cy="41378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DB7781D-6A4A-4CAF-87C7-ED89ACA90FCC}"/>
                </a:ext>
              </a:extLst>
            </p:cNvPr>
            <p:cNvSpPr/>
            <p:nvPr/>
          </p:nvSpPr>
          <p:spPr>
            <a:xfrm>
              <a:off x="7557086" y="3107691"/>
              <a:ext cx="165513" cy="179306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147D9EB-0D19-4FDA-A9C9-983A81DA2D2E}"/>
                </a:ext>
              </a:extLst>
            </p:cNvPr>
            <p:cNvSpPr/>
            <p:nvPr/>
          </p:nvSpPr>
          <p:spPr>
            <a:xfrm>
              <a:off x="3314103" y="2826665"/>
              <a:ext cx="37930" cy="13793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5A8D47C-8EC9-4D53-99E9-4DEAFBC349AF}"/>
                </a:ext>
              </a:extLst>
            </p:cNvPr>
            <p:cNvSpPr/>
            <p:nvPr/>
          </p:nvSpPr>
          <p:spPr>
            <a:xfrm>
              <a:off x="7895008" y="2401158"/>
              <a:ext cx="255165" cy="29654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AE53E50-E432-4EA6-BE0C-1842F7CE688A}"/>
                </a:ext>
              </a:extLst>
            </p:cNvPr>
            <p:cNvSpPr/>
            <p:nvPr/>
          </p:nvSpPr>
          <p:spPr>
            <a:xfrm>
              <a:off x="7884318" y="2700806"/>
              <a:ext cx="17241" cy="2758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0AD5C41E-0BB3-44E3-AFCF-838B4497AB3E}"/>
                </a:ext>
              </a:extLst>
            </p:cNvPr>
            <p:cNvSpPr/>
            <p:nvPr/>
          </p:nvSpPr>
          <p:spPr>
            <a:xfrm>
              <a:off x="7090892" y="3080451"/>
              <a:ext cx="27586" cy="62067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35EFB17-5C77-48B2-8F3E-D6E9521F99B0}"/>
                </a:ext>
              </a:extLst>
            </p:cNvPr>
            <p:cNvSpPr/>
            <p:nvPr/>
          </p:nvSpPr>
          <p:spPr>
            <a:xfrm>
              <a:off x="3348929" y="2849078"/>
              <a:ext cx="62067" cy="41378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8159971-1221-43B3-9212-CB75B080459C}"/>
                </a:ext>
              </a:extLst>
            </p:cNvPr>
            <p:cNvSpPr/>
            <p:nvPr/>
          </p:nvSpPr>
          <p:spPr>
            <a:xfrm>
              <a:off x="7335024" y="3129759"/>
              <a:ext cx="334473" cy="231028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D9CB0C40-32CF-4C34-A3FF-2896E37AF4DF}"/>
                </a:ext>
              </a:extLst>
            </p:cNvPr>
            <p:cNvSpPr/>
            <p:nvPr/>
          </p:nvSpPr>
          <p:spPr>
            <a:xfrm>
              <a:off x="4685098" y="3055968"/>
              <a:ext cx="10344" cy="13793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3CCF028C-34E8-4D4A-A2DC-1ACC1A0FD128}"/>
                </a:ext>
              </a:extLst>
            </p:cNvPr>
            <p:cNvSpPr/>
            <p:nvPr/>
          </p:nvSpPr>
          <p:spPr>
            <a:xfrm>
              <a:off x="4579929" y="2912523"/>
              <a:ext cx="37930" cy="20689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C3880AB-66F5-49A0-BEDA-2F855A598439}"/>
                </a:ext>
              </a:extLst>
            </p:cNvPr>
            <p:cNvSpPr/>
            <p:nvPr/>
          </p:nvSpPr>
          <p:spPr>
            <a:xfrm>
              <a:off x="4473380" y="2835975"/>
              <a:ext cx="172409" cy="65516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CA9C9F13-ECC1-41A8-8074-0080DFBDF7E7}"/>
                </a:ext>
              </a:extLst>
            </p:cNvPr>
            <p:cNvSpPr/>
            <p:nvPr/>
          </p:nvSpPr>
          <p:spPr>
            <a:xfrm>
              <a:off x="4579929" y="2804251"/>
              <a:ext cx="13793" cy="2758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BC6098D-DD6A-4E5C-83CB-ECC17127C481}"/>
                </a:ext>
              </a:extLst>
            </p:cNvPr>
            <p:cNvSpPr/>
            <p:nvPr/>
          </p:nvSpPr>
          <p:spPr>
            <a:xfrm>
              <a:off x="4570619" y="2777355"/>
              <a:ext cx="31033" cy="17241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7DD790A-6730-42CE-985A-85A04ADCE467}"/>
                </a:ext>
              </a:extLst>
            </p:cNvPr>
            <p:cNvSpPr/>
            <p:nvPr/>
          </p:nvSpPr>
          <p:spPr>
            <a:xfrm>
              <a:off x="6507461" y="3454233"/>
              <a:ext cx="110342" cy="231028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CA2596E-8E03-4772-823C-575DA43F8D8C}"/>
                </a:ext>
              </a:extLst>
            </p:cNvPr>
            <p:cNvSpPr/>
            <p:nvPr/>
          </p:nvSpPr>
          <p:spPr>
            <a:xfrm>
              <a:off x="4833370" y="4186626"/>
              <a:ext cx="82756" cy="34482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D3A5CCC-1289-4879-8D51-A5BBFCB2D0A1}"/>
                </a:ext>
              </a:extLst>
            </p:cNvPr>
            <p:cNvSpPr/>
            <p:nvPr/>
          </p:nvSpPr>
          <p:spPr>
            <a:xfrm>
              <a:off x="5018537" y="3206308"/>
              <a:ext cx="37930" cy="34482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0A8DFD9-E2F3-4BBF-B40A-A91A306717EA}"/>
                </a:ext>
              </a:extLst>
            </p:cNvPr>
            <p:cNvSpPr/>
            <p:nvPr/>
          </p:nvSpPr>
          <p:spPr>
            <a:xfrm>
              <a:off x="4834404" y="3954908"/>
              <a:ext cx="13793" cy="20689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C58629DA-846F-4A55-AE62-25952E4C0E81}"/>
                </a:ext>
              </a:extLst>
            </p:cNvPr>
            <p:cNvSpPr/>
            <p:nvPr/>
          </p:nvSpPr>
          <p:spPr>
            <a:xfrm>
              <a:off x="4739580" y="4221797"/>
              <a:ext cx="65516" cy="58619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962BD2B-50D3-4405-9428-19C65990E3C1}"/>
                </a:ext>
              </a:extLst>
            </p:cNvPr>
            <p:cNvSpPr/>
            <p:nvPr/>
          </p:nvSpPr>
          <p:spPr>
            <a:xfrm>
              <a:off x="4641306" y="2893559"/>
              <a:ext cx="96549" cy="37930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04BB3F30-DAC5-45CE-8813-1FAE0DCD2159}"/>
                </a:ext>
              </a:extLst>
            </p:cNvPr>
            <p:cNvSpPr/>
            <p:nvPr/>
          </p:nvSpPr>
          <p:spPr>
            <a:xfrm>
              <a:off x="4810267" y="2925282"/>
              <a:ext cx="37930" cy="13793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CE6C4F02-F588-42F8-ACF4-69AA4D44BF43}"/>
                </a:ext>
              </a:extLst>
            </p:cNvPr>
            <p:cNvSpPr/>
            <p:nvPr/>
          </p:nvSpPr>
          <p:spPr>
            <a:xfrm>
              <a:off x="4644755" y="2392884"/>
              <a:ext cx="13793" cy="17241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42022FC4-D83F-4413-8DFB-B20C99225503}"/>
                </a:ext>
              </a:extLst>
            </p:cNvPr>
            <p:cNvSpPr/>
            <p:nvPr/>
          </p:nvSpPr>
          <p:spPr>
            <a:xfrm>
              <a:off x="4245456" y="1643594"/>
              <a:ext cx="62067" cy="48274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95CF9AA-9131-493C-8614-AEE6C98E70E4}"/>
                </a:ext>
              </a:extLst>
            </p:cNvPr>
            <p:cNvSpPr/>
            <p:nvPr/>
          </p:nvSpPr>
          <p:spPr>
            <a:xfrm>
              <a:off x="4489586" y="1925655"/>
              <a:ext cx="27586" cy="24137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B0B4F15-C7EF-4E25-A7BA-C5555EEB0C2A}"/>
                </a:ext>
              </a:extLst>
            </p:cNvPr>
            <p:cNvSpPr/>
            <p:nvPr/>
          </p:nvSpPr>
          <p:spPr>
            <a:xfrm>
              <a:off x="4112356" y="1477737"/>
              <a:ext cx="41378" cy="34482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F5DDB075-CAFC-450F-8017-4FD5208CECA9}"/>
                </a:ext>
              </a:extLst>
            </p:cNvPr>
            <p:cNvSpPr/>
            <p:nvPr/>
          </p:nvSpPr>
          <p:spPr>
            <a:xfrm>
              <a:off x="3145831" y="2003929"/>
              <a:ext cx="20689" cy="10344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F746F493-4AB9-4436-8588-32D07B27EBA2}"/>
                </a:ext>
              </a:extLst>
            </p:cNvPr>
            <p:cNvSpPr/>
            <p:nvPr/>
          </p:nvSpPr>
          <p:spPr>
            <a:xfrm>
              <a:off x="3368239" y="2083236"/>
              <a:ext cx="34482" cy="37930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F79DC5-8544-4A93-9E14-7F20784C006A}"/>
                </a:ext>
              </a:extLst>
            </p:cNvPr>
            <p:cNvSpPr/>
            <p:nvPr/>
          </p:nvSpPr>
          <p:spPr>
            <a:xfrm>
              <a:off x="3930637" y="1496357"/>
              <a:ext cx="272406" cy="189650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2E318BDD-A211-4207-8C29-58986D12AD71}"/>
                </a:ext>
              </a:extLst>
            </p:cNvPr>
            <p:cNvSpPr/>
            <p:nvPr/>
          </p:nvSpPr>
          <p:spPr>
            <a:xfrm>
              <a:off x="3112384" y="1867380"/>
              <a:ext cx="41378" cy="31033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94B7E14F-6497-420F-9F76-CFA5B17CF8F9}"/>
                </a:ext>
              </a:extLst>
            </p:cNvPr>
            <p:cNvSpPr/>
            <p:nvPr/>
          </p:nvSpPr>
          <p:spPr>
            <a:xfrm>
              <a:off x="4435450" y="1818416"/>
              <a:ext cx="103446" cy="96549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9FD0A16E-A66B-4220-A025-E63E92823A24}"/>
                </a:ext>
              </a:extLst>
            </p:cNvPr>
            <p:cNvSpPr/>
            <p:nvPr/>
          </p:nvSpPr>
          <p:spPr>
            <a:xfrm>
              <a:off x="4863714" y="2275645"/>
              <a:ext cx="103446" cy="124134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0D1E55A4-8C30-4056-8517-7C739C356483}"/>
                </a:ext>
              </a:extLst>
            </p:cNvPr>
            <p:cNvSpPr/>
            <p:nvPr/>
          </p:nvSpPr>
          <p:spPr>
            <a:xfrm>
              <a:off x="4608894" y="1709799"/>
              <a:ext cx="31033" cy="44826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830369D7-E83D-4F96-B0FC-14A43CAAC1F7}"/>
                </a:ext>
              </a:extLst>
            </p:cNvPr>
            <p:cNvSpPr/>
            <p:nvPr/>
          </p:nvSpPr>
          <p:spPr>
            <a:xfrm>
              <a:off x="4524413" y="2204612"/>
              <a:ext cx="17241" cy="10344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4D6CDF98-8F90-48E5-BCDF-974785282DD8}"/>
                </a:ext>
              </a:extLst>
            </p:cNvPr>
            <p:cNvSpPr/>
            <p:nvPr/>
          </p:nvSpPr>
          <p:spPr>
            <a:xfrm>
              <a:off x="4956126" y="1676007"/>
              <a:ext cx="44826" cy="37930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AF962332-AFBE-4295-BD70-8C3A9A41E13C}"/>
                </a:ext>
              </a:extLst>
            </p:cNvPr>
            <p:cNvSpPr/>
            <p:nvPr/>
          </p:nvSpPr>
          <p:spPr>
            <a:xfrm>
              <a:off x="4597515" y="1889449"/>
              <a:ext cx="13793" cy="17241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06EF7C89-A672-4A3F-A825-060EF782AE2E}"/>
                </a:ext>
              </a:extLst>
            </p:cNvPr>
            <p:cNvSpPr/>
            <p:nvPr/>
          </p:nvSpPr>
          <p:spPr>
            <a:xfrm>
              <a:off x="4538206" y="1939792"/>
              <a:ext cx="24137" cy="31033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ED89D70D-08E0-49D0-9009-A6BB9928F10E}"/>
                </a:ext>
              </a:extLst>
            </p:cNvPr>
            <p:cNvSpPr/>
            <p:nvPr/>
          </p:nvSpPr>
          <p:spPr>
            <a:xfrm>
              <a:off x="8080175" y="2180131"/>
              <a:ext cx="48274" cy="210339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23964684-B9C2-42BB-A69E-1C7C962BBD09}"/>
                </a:ext>
              </a:extLst>
            </p:cNvPr>
            <p:cNvSpPr/>
            <p:nvPr/>
          </p:nvSpPr>
          <p:spPr>
            <a:xfrm>
              <a:off x="3708574" y="2195302"/>
              <a:ext cx="37930" cy="48274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CC7A35E0-7773-46D2-AF10-CA746B02E05A}"/>
                </a:ext>
              </a:extLst>
            </p:cNvPr>
            <p:cNvSpPr/>
            <p:nvPr/>
          </p:nvSpPr>
          <p:spPr>
            <a:xfrm>
              <a:off x="6169195" y="2056341"/>
              <a:ext cx="20689" cy="20689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FC8EBEC5-B238-40BB-B5E2-C040A8B6F8B1}"/>
                </a:ext>
              </a:extLst>
            </p:cNvPr>
            <p:cNvSpPr/>
            <p:nvPr/>
          </p:nvSpPr>
          <p:spPr>
            <a:xfrm>
              <a:off x="5724724" y="2045996"/>
              <a:ext cx="124134" cy="24137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AD6849D-21D9-4C4C-9BFC-D05B7ED4D957}"/>
                </a:ext>
              </a:extLst>
            </p:cNvPr>
            <p:cNvSpPr/>
            <p:nvPr/>
          </p:nvSpPr>
          <p:spPr>
            <a:xfrm>
              <a:off x="5990923" y="2132201"/>
              <a:ext cx="27586" cy="37930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7FC2CB3-5C47-4E98-80D9-B986C70E05CE}"/>
                </a:ext>
              </a:extLst>
            </p:cNvPr>
            <p:cNvSpPr/>
            <p:nvPr/>
          </p:nvSpPr>
          <p:spPr>
            <a:xfrm>
              <a:off x="8668089" y="1586354"/>
              <a:ext cx="55170" cy="31033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E51584AC-CC17-4BCB-84C6-A3CE6F0F14D1}"/>
                </a:ext>
              </a:extLst>
            </p:cNvPr>
            <p:cNvSpPr/>
            <p:nvPr/>
          </p:nvSpPr>
          <p:spPr>
            <a:xfrm>
              <a:off x="6541942" y="1668076"/>
              <a:ext cx="17241" cy="10344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07554C0-D58A-4FEA-9534-B5057D1CD107}"/>
                </a:ext>
              </a:extLst>
            </p:cNvPr>
            <p:cNvSpPr/>
            <p:nvPr/>
          </p:nvSpPr>
          <p:spPr>
            <a:xfrm>
              <a:off x="8050175" y="1469461"/>
              <a:ext cx="62067" cy="24137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7223281B-0D3E-43DD-822E-855835CC23B2}"/>
                </a:ext>
              </a:extLst>
            </p:cNvPr>
            <p:cNvSpPr/>
            <p:nvPr/>
          </p:nvSpPr>
          <p:spPr>
            <a:xfrm>
              <a:off x="6094025" y="2086685"/>
              <a:ext cx="20689" cy="31033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DD715CC-1422-448C-BDC1-301F27A20A23}"/>
                </a:ext>
              </a:extLst>
            </p:cNvPr>
            <p:cNvSpPr/>
            <p:nvPr/>
          </p:nvSpPr>
          <p:spPr>
            <a:xfrm>
              <a:off x="5663347" y="2163924"/>
              <a:ext cx="58619" cy="89653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008B631F-166F-460F-B7A8-017B7B37A494}"/>
                </a:ext>
              </a:extLst>
            </p:cNvPr>
            <p:cNvSpPr/>
            <p:nvPr/>
          </p:nvSpPr>
          <p:spPr>
            <a:xfrm>
              <a:off x="4812681" y="2299093"/>
              <a:ext cx="34482" cy="20689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00B1D73C-8E7C-4128-92E8-45A7A6778821}"/>
                </a:ext>
              </a:extLst>
            </p:cNvPr>
            <p:cNvSpPr/>
            <p:nvPr/>
          </p:nvSpPr>
          <p:spPr>
            <a:xfrm>
              <a:off x="5435422" y="1783590"/>
              <a:ext cx="175857" cy="131030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154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Software Development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76069-AA36-46ED-A591-B2A43DACBC2D}"/>
              </a:ext>
            </a:extLst>
          </p:cNvPr>
          <p:cNvSpPr txBox="1"/>
          <p:nvPr/>
        </p:nvSpPr>
        <p:spPr>
          <a:xfrm>
            <a:off x="6227446" y="1671628"/>
            <a:ext cx="56692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Advantages: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Generates working software quickly and early during the software lifecycle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model is more flexible – less costly to change scope and requirements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 is easier to test and debug during a smaller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iteration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Easier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manage risk because risky pieces are identified and handled during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iteration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01609" y="2061709"/>
            <a:ext cx="5543871" cy="3561851"/>
            <a:chOff x="323529" y="1844992"/>
            <a:chExt cx="6199191" cy="3996813"/>
          </a:xfrm>
        </p:grpSpPr>
        <p:pic>
          <p:nvPicPr>
            <p:cNvPr id="3" name="Picture 2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9" y="1844992"/>
              <a:ext cx="6199191" cy="3458528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1694126" y="5564806"/>
              <a:ext cx="38956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Iterative and Incremental Software Development Model</a:t>
              </a:r>
              <a:endPara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03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Organization Structure</a:t>
            </a:r>
            <a:endParaRPr lang="en-US" sz="4400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827" y="1264920"/>
            <a:ext cx="9372600" cy="537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5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291383"/>
            <a:ext cx="11573197" cy="724247"/>
          </a:xfrm>
        </p:spPr>
        <p:txBody>
          <a:bodyPr/>
          <a:lstStyle/>
          <a:p>
            <a:r>
              <a:rPr lang="en-US" sz="4400" dirty="0" smtClean="0"/>
              <a:t>Work Breakdown Structure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37" y="1063756"/>
            <a:ext cx="9897979" cy="55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9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211173"/>
            <a:ext cx="11573197" cy="724247"/>
          </a:xfrm>
        </p:spPr>
        <p:txBody>
          <a:bodyPr/>
          <a:lstStyle/>
          <a:p>
            <a:r>
              <a:rPr lang="en-US" sz="4400" dirty="0" smtClean="0"/>
              <a:t>Coding Use case plan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66" y="935420"/>
            <a:ext cx="11337920" cy="548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2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2587" y="0"/>
            <a:ext cx="3232615" cy="4582777"/>
            <a:chOff x="4412404" y="2926127"/>
            <a:chExt cx="3232615" cy="257106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7970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41240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8" y="2926127"/>
              <a:ext cx="45719" cy="239457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907604" y="4506246"/>
            <a:ext cx="1031747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3. SOFTWARE REQUIREMENT SPECIFICATION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F0AEB5A-2649-45B3-8AB0-54CD3296D404}"/>
              </a:ext>
            </a:extLst>
          </p:cNvPr>
          <p:cNvSpPr/>
          <p:nvPr/>
        </p:nvSpPr>
        <p:spPr>
          <a:xfrm>
            <a:off x="4627014" y="4244223"/>
            <a:ext cx="123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   TRIP   </a:t>
            </a:r>
            <a:endParaRPr lang="en-US" sz="1600" b="1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3BCBE6-83AC-4C1E-BCF6-41293C3ECAA3}"/>
              </a:ext>
            </a:extLst>
          </p:cNvPr>
          <p:cNvSpPr/>
          <p:nvPr/>
        </p:nvSpPr>
        <p:spPr>
          <a:xfrm>
            <a:off x="6127952" y="4244223"/>
            <a:ext cx="1499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SHARING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7273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Roles</a:t>
            </a:r>
            <a:endParaRPr lang="en-US" sz="4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249982"/>
              </p:ext>
            </p:extLst>
          </p:nvPr>
        </p:nvGraphicFramePr>
        <p:xfrm>
          <a:off x="1021102" y="1795332"/>
          <a:ext cx="10178049" cy="385148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345849">
                  <a:extLst>
                    <a:ext uri="{9D8B030D-6E8A-4147-A177-3AD203B41FA5}">
                      <a16:colId xmlns:a16="http://schemas.microsoft.com/office/drawing/2014/main" val="3457897183"/>
                    </a:ext>
                  </a:extLst>
                </a:gridCol>
                <a:gridCol w="7832200">
                  <a:extLst>
                    <a:ext uri="{9D8B030D-6E8A-4147-A177-3AD203B41FA5}">
                      <a16:colId xmlns:a16="http://schemas.microsoft.com/office/drawing/2014/main" val="3238576810"/>
                    </a:ext>
                  </a:extLst>
                </a:gridCol>
              </a:tblGrid>
              <a:tr h="78354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Actor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Description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3223111081"/>
                  </a:ext>
                </a:extLst>
              </a:tr>
              <a:tr h="101112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Guest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Anyone </a:t>
                      </a:r>
                      <a:r>
                        <a:rPr lang="en-US" sz="2000" dirty="0">
                          <a:effectLst/>
                        </a:rPr>
                        <a:t>who visits the website and doesn’t have an account yet.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770071575"/>
                  </a:ext>
                </a:extLst>
              </a:tr>
              <a:tr h="78354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Member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Those </a:t>
                      </a:r>
                      <a:r>
                        <a:rPr lang="en-US" sz="2000" dirty="0">
                          <a:effectLst/>
                        </a:rPr>
                        <a:t>who has registered an account on TripSharing.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561572309"/>
                  </a:ext>
                </a:extLst>
              </a:tr>
              <a:tr h="127326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Administrator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Who </a:t>
                      </a:r>
                      <a:r>
                        <a:rPr lang="en-US" sz="2000" dirty="0">
                          <a:effectLst/>
                        </a:rPr>
                        <a:t>has the highest the permission level and has responsible for managing the entire website.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969749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79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6884" y="2676333"/>
            <a:ext cx="3208421" cy="1505333"/>
          </a:xfrm>
        </p:spPr>
        <p:txBody>
          <a:bodyPr/>
          <a:lstStyle/>
          <a:p>
            <a:r>
              <a:rPr lang="en-US" sz="4400" dirty="0" smtClean="0"/>
              <a:t>Use case Diagram</a:t>
            </a:r>
            <a:endParaRPr lang="en-U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653" y="0"/>
            <a:ext cx="8133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421804"/>
              </p:ext>
            </p:extLst>
          </p:nvPr>
        </p:nvGraphicFramePr>
        <p:xfrm>
          <a:off x="324852" y="882315"/>
          <a:ext cx="11573196" cy="58252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6636">
                  <a:extLst>
                    <a:ext uri="{9D8B030D-6E8A-4147-A177-3AD203B41FA5}">
                      <a16:colId xmlns:a16="http://schemas.microsoft.com/office/drawing/2014/main" val="1025565156"/>
                    </a:ext>
                  </a:extLst>
                </a:gridCol>
                <a:gridCol w="9406560">
                  <a:extLst>
                    <a:ext uri="{9D8B030D-6E8A-4147-A177-3AD203B41FA5}">
                      <a16:colId xmlns:a16="http://schemas.microsoft.com/office/drawing/2014/main" val="430619350"/>
                    </a:ext>
                  </a:extLst>
                </a:gridCol>
              </a:tblGrid>
              <a:tr h="13353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800" b="1" spc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Security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Use token-based authentication to validate authorize request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All query made to MongoDB must be escaped so no NoSQL Injection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All passwords are encrypted</a:t>
                      </a:r>
                      <a:r>
                        <a:rPr lang="en-US" altLang="ko-KR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with salt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742136"/>
                  </a:ext>
                </a:extLst>
              </a:tr>
              <a:tr h="13353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800" b="1" spc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Maintainability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D5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Microservices architecture for backend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Object Oriented Programming paradigm is applied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Using TSLint for a consistent coding convention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41615"/>
                  </a:ext>
                </a:extLst>
              </a:tr>
              <a:tr h="6647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800" b="1" spc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Availability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Google Cloud service for automatic horizontal scalability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Load balancing technique are applied for both frontend and backend instances.</a:t>
                      </a:r>
                      <a:endParaRPr lang="en-US" altLang="ko-KR" sz="1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489633"/>
                  </a:ext>
                </a:extLst>
              </a:tr>
              <a:tr h="9043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800" b="1" spc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Performance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Backend system uses background job for external requests, heavy processing requests such as sending email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157876"/>
                  </a:ext>
                </a:extLst>
              </a:tr>
              <a:tr h="13027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800" b="1" spc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Usability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Links, buttons and checkboxes are easily clickable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All significant actions</a:t>
                      </a:r>
                      <a:r>
                        <a:rPr lang="en-US" altLang="ko-KR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on website have confirm dialog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Search is available on every page, not just the homepage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226167"/>
                  </a:ext>
                </a:extLst>
              </a:tr>
            </a:tbl>
          </a:graphicData>
        </a:graphic>
      </p:graphicFrame>
      <p:sp>
        <p:nvSpPr>
          <p:cNvPr id="3" name="Text Placeholder 3"/>
          <p:cNvSpPr txBox="1">
            <a:spLocks/>
          </p:cNvSpPr>
          <p:nvPr/>
        </p:nvSpPr>
        <p:spPr>
          <a:xfrm>
            <a:off x="324851" y="158068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 smtClean="0"/>
              <a:t>Non-Functional Requirements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777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2587" y="0"/>
            <a:ext cx="3232615" cy="4582777"/>
            <a:chOff x="4412404" y="2926127"/>
            <a:chExt cx="3232615" cy="257106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7970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41240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8" y="2926127"/>
              <a:ext cx="45719" cy="239457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907604" y="4921744"/>
            <a:ext cx="103174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4</a:t>
            </a:r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 SOFTWARE DESIGN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F0AEB5A-2649-45B3-8AB0-54CD3296D404}"/>
              </a:ext>
            </a:extLst>
          </p:cNvPr>
          <p:cNvSpPr/>
          <p:nvPr/>
        </p:nvSpPr>
        <p:spPr>
          <a:xfrm>
            <a:off x="4627014" y="4244223"/>
            <a:ext cx="123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   TRIP   </a:t>
            </a:r>
            <a:endParaRPr lang="en-US" sz="1600" b="1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3BCBE6-83AC-4C1E-BCF6-41293C3ECAA3}"/>
              </a:ext>
            </a:extLst>
          </p:cNvPr>
          <p:cNvSpPr/>
          <p:nvPr/>
        </p:nvSpPr>
        <p:spPr>
          <a:xfrm>
            <a:off x="6127952" y="4244223"/>
            <a:ext cx="1499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SHARING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1546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.fhan2-3.fna.fbcdn.net/v/t1.15752-9/69677201_351291599148512_5251875160461410304_n.png?_nc_cat=102&amp;_nc_oc=AQkinqTa8LHe7ehrJ-Z0HZ4YBqD5J8O6PB8XL1lFCJGWa6ZphTLN-2R_VaHDomqsc-Egqjhw0pV9kcwdJRRVAEiP&amp;_nc_ht=scontent.fhan2-3.fna&amp;oh=52344f06d072c685f0e083eea0cfa32e&amp;oe=5E0D4B2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505" y="272717"/>
            <a:ext cx="8985495" cy="625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385011" y="1174453"/>
            <a:ext cx="3206505" cy="174596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/>
              <a:t>Software Architecture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5230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776DD4E-066A-4FB1-BC04-45F499B979E8}"/>
              </a:ext>
            </a:extLst>
          </p:cNvPr>
          <p:cNvSpPr/>
          <p:nvPr/>
        </p:nvSpPr>
        <p:spPr>
          <a:xfrm>
            <a:off x="0" y="0"/>
            <a:ext cx="126682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670846" y="3044280"/>
            <a:ext cx="460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Our </a:t>
            </a:r>
            <a:r>
              <a:rPr lang="en-US" altLang="ko-KR" sz="4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Team</a:t>
            </a:r>
            <a:endParaRPr lang="ko-KR" altLang="en-US" sz="4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9287099C-5872-4EBE-B8C6-AC6C44C95399}"/>
              </a:ext>
            </a:extLst>
          </p:cNvPr>
          <p:cNvSpPr/>
          <p:nvPr/>
        </p:nvSpPr>
        <p:spPr>
          <a:xfrm>
            <a:off x="6965588" y="768855"/>
            <a:ext cx="3979086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/>
          </a:p>
        </p:txBody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118A4AC8-C68A-42EF-9875-9688024B5701}"/>
              </a:ext>
            </a:extLst>
          </p:cNvPr>
          <p:cNvSpPr/>
          <p:nvPr/>
        </p:nvSpPr>
        <p:spPr>
          <a:xfrm>
            <a:off x="6965587" y="1952429"/>
            <a:ext cx="3979087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1" name="Rectangle 14">
            <a:extLst>
              <a:ext uri="{FF2B5EF4-FFF2-40B4-BE49-F238E27FC236}">
                <a16:creationId xmlns:a16="http://schemas.microsoft.com/office/drawing/2014/main" id="{1F457674-F9CB-4E0D-9326-BCCFEEA3624C}"/>
              </a:ext>
            </a:extLst>
          </p:cNvPr>
          <p:cNvSpPr/>
          <p:nvPr/>
        </p:nvSpPr>
        <p:spPr>
          <a:xfrm>
            <a:off x="6965587" y="3176195"/>
            <a:ext cx="3979087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0" name="Text Placeholder 15">
            <a:extLst>
              <a:ext uri="{FF2B5EF4-FFF2-40B4-BE49-F238E27FC236}">
                <a16:creationId xmlns:a16="http://schemas.microsoft.com/office/drawing/2014/main" id="{98793EA4-A764-46E5-902D-E608B4010477}"/>
              </a:ext>
            </a:extLst>
          </p:cNvPr>
          <p:cNvSpPr txBox="1">
            <a:spLocks/>
          </p:cNvSpPr>
          <p:nvPr/>
        </p:nvSpPr>
        <p:spPr>
          <a:xfrm>
            <a:off x="7089412" y="804839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Hà Văn Thái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1" name="Text Placeholder 15">
            <a:extLst>
              <a:ext uri="{FF2B5EF4-FFF2-40B4-BE49-F238E27FC236}">
                <a16:creationId xmlns:a16="http://schemas.microsoft.com/office/drawing/2014/main" id="{549D0D55-170F-4A6A-B81C-A60AF8B25AAA}"/>
              </a:ext>
            </a:extLst>
          </p:cNvPr>
          <p:cNvSpPr txBox="1">
            <a:spLocks/>
          </p:cNvSpPr>
          <p:nvPr/>
        </p:nvSpPr>
        <p:spPr>
          <a:xfrm>
            <a:off x="7089412" y="1988413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Nguyễn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Văn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Phong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2" name="Text Placeholder 15">
            <a:extLst>
              <a:ext uri="{FF2B5EF4-FFF2-40B4-BE49-F238E27FC236}">
                <a16:creationId xmlns:a16="http://schemas.microsoft.com/office/drawing/2014/main" id="{4CC8FFC1-F641-49B1-948F-ED207961F305}"/>
              </a:ext>
            </a:extLst>
          </p:cNvPr>
          <p:cNvSpPr txBox="1">
            <a:spLocks/>
          </p:cNvSpPr>
          <p:nvPr/>
        </p:nvSpPr>
        <p:spPr>
          <a:xfrm>
            <a:off x="7089412" y="3198111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Phúc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Linh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Rectangle 14">
            <a:extLst>
              <a:ext uri="{FF2B5EF4-FFF2-40B4-BE49-F238E27FC236}">
                <a16:creationId xmlns:a16="http://schemas.microsoft.com/office/drawing/2014/main" id="{1F457674-F9CB-4E0D-9326-BCCFEEA3624C}"/>
              </a:ext>
            </a:extLst>
          </p:cNvPr>
          <p:cNvSpPr/>
          <p:nvPr/>
        </p:nvSpPr>
        <p:spPr>
          <a:xfrm>
            <a:off x="7000421" y="4410805"/>
            <a:ext cx="3944254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4CC8FFC1-F641-49B1-948F-ED207961F305}"/>
              </a:ext>
            </a:extLst>
          </p:cNvPr>
          <p:cNvSpPr txBox="1">
            <a:spLocks/>
          </p:cNvSpPr>
          <p:nvPr/>
        </p:nvSpPr>
        <p:spPr>
          <a:xfrm>
            <a:off x="7124245" y="4432721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Trần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Văn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Phong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Rectangle 14">
            <a:extLst>
              <a:ext uri="{FF2B5EF4-FFF2-40B4-BE49-F238E27FC236}">
                <a16:creationId xmlns:a16="http://schemas.microsoft.com/office/drawing/2014/main" id="{1F457674-F9CB-4E0D-9326-BCCFEEA3624C}"/>
              </a:ext>
            </a:extLst>
          </p:cNvPr>
          <p:cNvSpPr/>
          <p:nvPr/>
        </p:nvSpPr>
        <p:spPr>
          <a:xfrm>
            <a:off x="7022191" y="5685607"/>
            <a:ext cx="3922483" cy="36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3" name="Text Placeholder 15">
            <a:extLst>
              <a:ext uri="{FF2B5EF4-FFF2-40B4-BE49-F238E27FC236}">
                <a16:creationId xmlns:a16="http://schemas.microsoft.com/office/drawing/2014/main" id="{4CC8FFC1-F641-49B1-948F-ED207961F305}"/>
              </a:ext>
            </a:extLst>
          </p:cNvPr>
          <p:cNvSpPr txBox="1">
            <a:spLocks/>
          </p:cNvSpPr>
          <p:nvPr/>
        </p:nvSpPr>
        <p:spPr>
          <a:xfrm>
            <a:off x="7146016" y="5721591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Lê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Xuân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Trường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4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4" b="1294"/>
          <a:stretch>
            <a:fillRect/>
          </a:stretch>
        </p:blipFill>
        <p:spPr>
          <a:xfrm>
            <a:off x="5599113" y="1708150"/>
            <a:ext cx="830262" cy="847725"/>
          </a:xfrm>
          <a:prstGeom prst="ellipse">
            <a:avLst/>
          </a:prstGeom>
        </p:spPr>
      </p:pic>
      <p:pic>
        <p:nvPicPr>
          <p:cNvPr id="5" name="Picture Placeholder 4"/>
          <p:cNvPicPr>
            <a:picLocks noGrp="1" noChangeAspect="1"/>
          </p:cNvPicPr>
          <p:nvPr>
            <p:ph type="pic" idx="14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113" y="2945606"/>
            <a:ext cx="830262" cy="830262"/>
          </a:xfrm>
          <a:prstGeom prst="ellipse">
            <a:avLst/>
          </a:prstGeom>
        </p:spPr>
      </p:pic>
      <p:pic>
        <p:nvPicPr>
          <p:cNvPr id="7" name="Picture Placeholder 6"/>
          <p:cNvPicPr>
            <a:picLocks noGrp="1" noChangeAspect="1"/>
          </p:cNvPicPr>
          <p:nvPr>
            <p:ph type="pic" idx="14"/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265" y="4165599"/>
            <a:ext cx="874942" cy="935790"/>
          </a:xfrm>
          <a:prstGeom prst="ellipse">
            <a:avLst/>
          </a:prstGeom>
        </p:spPr>
      </p:pic>
      <p:pic>
        <p:nvPicPr>
          <p:cNvPr id="6" name="Picture Placeholder 5"/>
          <p:cNvPicPr>
            <a:picLocks noGrp="1" noChangeAspect="1"/>
          </p:cNvPicPr>
          <p:nvPr>
            <p:ph type="pic" idx="14"/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4" b="4544"/>
          <a:stretch>
            <a:fillRect/>
          </a:stretch>
        </p:blipFill>
        <p:spPr>
          <a:xfrm>
            <a:off x="5599113" y="5441950"/>
            <a:ext cx="833437" cy="847725"/>
          </a:xfrm>
          <a:prstGeom prst="ellipse">
            <a:avLst/>
          </a:prstGeom>
        </p:spPr>
      </p:pic>
      <p:pic>
        <p:nvPicPr>
          <p:cNvPr id="3" name="Picture Placeholder 2"/>
          <p:cNvPicPr>
            <a:picLocks noGrp="1" noChangeAspect="1"/>
          </p:cNvPicPr>
          <p:nvPr>
            <p:ph type="pic" idx="14"/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5" r="5145"/>
          <a:stretch>
            <a:fillRect/>
          </a:stretch>
        </p:blipFill>
        <p:spPr>
          <a:xfrm>
            <a:off x="5599113" y="525463"/>
            <a:ext cx="830262" cy="847725"/>
          </a:xfrm>
          <a:prstGeom prst="ellipse">
            <a:avLst/>
          </a:prstGeom>
        </p:spPr>
      </p:pic>
      <p:pic>
        <p:nvPicPr>
          <p:cNvPr id="2" name="Picture Placeholder 1"/>
          <p:cNvPicPr>
            <a:picLocks noGrp="1" noChangeAspect="1"/>
          </p:cNvPicPr>
          <p:nvPr>
            <p:ph type="pic" idx="1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6" r="6836"/>
          <a:stretch>
            <a:fillRect/>
          </a:stretch>
        </p:blipFill>
        <p:spPr>
          <a:xfrm>
            <a:off x="2152650" y="1708150"/>
            <a:ext cx="2290763" cy="2393950"/>
          </a:xfrm>
          <a:prstGeom prst="ellipse">
            <a:avLst/>
          </a:prstGeom>
        </p:spPr>
      </p:pic>
      <p:sp>
        <p:nvSpPr>
          <p:cNvPr id="89" name="Rectangle 13">
            <a:extLst>
              <a:ext uri="{FF2B5EF4-FFF2-40B4-BE49-F238E27FC236}">
                <a16:creationId xmlns:a16="http://schemas.microsoft.com/office/drawing/2014/main" id="{118A4AC8-C68A-42EF-9875-9688024B5701}"/>
              </a:ext>
            </a:extLst>
          </p:cNvPr>
          <p:cNvSpPr/>
          <p:nvPr/>
        </p:nvSpPr>
        <p:spPr>
          <a:xfrm>
            <a:off x="1758198" y="4469757"/>
            <a:ext cx="3188531" cy="86424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0" name="Text Placeholder 15">
            <a:extLst>
              <a:ext uri="{FF2B5EF4-FFF2-40B4-BE49-F238E27FC236}">
                <a16:creationId xmlns:a16="http://schemas.microsoft.com/office/drawing/2014/main" id="{549D0D55-170F-4A6A-B81C-A60AF8B25AAA}"/>
              </a:ext>
            </a:extLst>
          </p:cNvPr>
          <p:cNvSpPr txBox="1">
            <a:spLocks/>
          </p:cNvSpPr>
          <p:nvPr/>
        </p:nvSpPr>
        <p:spPr>
          <a:xfrm>
            <a:off x="1758198" y="4469756"/>
            <a:ext cx="3188531" cy="86424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Instructor.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Đào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Trọng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Duy</a:t>
            </a:r>
            <a:endParaRPr lang="en-US" altLang="ko-KR" sz="20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9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Software Architecture Explanation</a:t>
            </a:r>
            <a:endParaRPr lang="en-US" sz="4400" dirty="0"/>
          </a:p>
        </p:txBody>
      </p:sp>
      <p:pic>
        <p:nvPicPr>
          <p:cNvPr id="3" name="Picture 2" descr="Káº¿t quáº£ hÃ¬nh áº£nh cho google clou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90" y="1408224"/>
            <a:ext cx="1726475" cy="1215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Káº¿t quáº£ hÃ¬nh áº£nh cho docke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857" y="4921077"/>
            <a:ext cx="1502561" cy="1033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Káº¿t quáº£ hÃ¬nh áº£nh cho google cloud stor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582" y="1520074"/>
            <a:ext cx="1594024" cy="110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Ã¬nh áº£nh cÃ³ liÃªn qua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338" y="1299939"/>
            <a:ext cx="165735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Káº¿t quáº£ hÃ¬nh áº£nh cho nginx"/>
          <p:cNvPicPr/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138" y="1701120"/>
            <a:ext cx="1876425" cy="62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Káº¿t quáº£ hÃ¬nh áº£nh cho mongodb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199" y="5421250"/>
            <a:ext cx="17907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Káº¿t quáº£ hÃ¬nh áº£nh cho angular 7"/>
          <p:cNvPicPr/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287" y="3468234"/>
            <a:ext cx="206502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Káº¿t quáº£ hÃ¬nh áº£nh cho angular material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388" y="3459278"/>
            <a:ext cx="2095500" cy="850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Káº¿t quáº£ hÃ¬nh áº£nh cho asp.NET core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669" y="3369066"/>
            <a:ext cx="1060450" cy="10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Káº¿t quáº£ hÃ¬nh áº£nh cho sendgrid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427" y="5174645"/>
            <a:ext cx="1908169" cy="9789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213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362" y="2489151"/>
            <a:ext cx="5050576" cy="2066807"/>
          </a:xfrm>
        </p:spPr>
        <p:txBody>
          <a:bodyPr/>
          <a:lstStyle/>
          <a:p>
            <a:r>
              <a:rPr lang="en-US" sz="4400" dirty="0" smtClean="0"/>
              <a:t>Architecture Layer Design</a:t>
            </a:r>
            <a:endParaRPr lang="en-US" sz="44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518484" y="0"/>
            <a:ext cx="6448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361" y="2441025"/>
            <a:ext cx="5259124" cy="1970554"/>
          </a:xfrm>
        </p:spPr>
        <p:txBody>
          <a:bodyPr/>
          <a:lstStyle/>
          <a:p>
            <a:r>
              <a:rPr lang="en-US" sz="4400" dirty="0"/>
              <a:t>Identity Provider Database Design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88" y="184986"/>
            <a:ext cx="5929474" cy="645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362" y="2441025"/>
            <a:ext cx="3606786" cy="1970554"/>
          </a:xfrm>
        </p:spPr>
        <p:txBody>
          <a:bodyPr/>
          <a:lstStyle/>
          <a:p>
            <a:r>
              <a:rPr lang="en-US" sz="4400" dirty="0" smtClean="0"/>
              <a:t>User</a:t>
            </a:r>
          </a:p>
          <a:p>
            <a:r>
              <a:rPr lang="en-US" sz="4400" dirty="0" smtClean="0"/>
              <a:t>Database </a:t>
            </a:r>
            <a:r>
              <a:rPr lang="en-US" sz="4400" dirty="0"/>
              <a:t>Design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916" y="43064"/>
            <a:ext cx="7527758" cy="676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7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360" y="2441025"/>
            <a:ext cx="3654913" cy="1970554"/>
          </a:xfrm>
        </p:spPr>
        <p:txBody>
          <a:bodyPr/>
          <a:lstStyle/>
          <a:p>
            <a:r>
              <a:rPr lang="en-US" sz="4400" dirty="0" smtClean="0"/>
              <a:t>Post </a:t>
            </a:r>
            <a:r>
              <a:rPr lang="en-US" sz="4400" dirty="0"/>
              <a:t>Database Design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166" y="78845"/>
            <a:ext cx="6934201" cy="669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0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361" y="2441025"/>
            <a:ext cx="3542618" cy="1970554"/>
          </a:xfrm>
        </p:spPr>
        <p:txBody>
          <a:bodyPr/>
          <a:lstStyle/>
          <a:p>
            <a:r>
              <a:rPr lang="en-US" sz="4400" dirty="0" smtClean="0"/>
              <a:t>Conversation Database </a:t>
            </a:r>
            <a:r>
              <a:rPr lang="en-US" sz="4400" dirty="0"/>
              <a:t>Design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674" y="84222"/>
            <a:ext cx="7222958" cy="660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3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361" y="2441025"/>
            <a:ext cx="3542618" cy="1970554"/>
          </a:xfrm>
        </p:spPr>
        <p:txBody>
          <a:bodyPr/>
          <a:lstStyle/>
          <a:p>
            <a:r>
              <a:rPr lang="en-US" sz="4400" dirty="0" smtClean="0"/>
              <a:t>Notification Database </a:t>
            </a:r>
            <a:r>
              <a:rPr lang="en-US" sz="4400" dirty="0"/>
              <a:t>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85797"/>
            <a:ext cx="7151940" cy="656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2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Detail design example</a:t>
            </a:r>
            <a:endParaRPr lang="en-US" sz="4400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367" y="1063756"/>
            <a:ext cx="8666613" cy="54814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529" y="2973470"/>
            <a:ext cx="2420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Normal sign in</a:t>
            </a:r>
          </a:p>
          <a:p>
            <a:pPr algn="ctr"/>
            <a:r>
              <a:rPr lang="en-US" sz="2000" i="1" dirty="0" smtClean="0"/>
              <a:t>Class diagram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4979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Detail design example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9" y="2973470"/>
            <a:ext cx="2420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Normal sign in</a:t>
            </a:r>
          </a:p>
          <a:p>
            <a:pPr algn="ctr"/>
            <a:r>
              <a:rPr lang="en-US" sz="2000" i="1" dirty="0" smtClean="0"/>
              <a:t>Sequence diagram</a:t>
            </a:r>
            <a:endParaRPr lang="en-US" sz="20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1" y="1063756"/>
            <a:ext cx="877252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2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2587" y="0"/>
            <a:ext cx="3232615" cy="4582777"/>
            <a:chOff x="4412404" y="2926127"/>
            <a:chExt cx="3232615" cy="257106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7970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41240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8" y="2926127"/>
              <a:ext cx="45719" cy="239457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907604" y="4921744"/>
            <a:ext cx="103174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5. TESTING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F0AEB5A-2649-45B3-8AB0-54CD3296D404}"/>
              </a:ext>
            </a:extLst>
          </p:cNvPr>
          <p:cNvSpPr/>
          <p:nvPr/>
        </p:nvSpPr>
        <p:spPr>
          <a:xfrm>
            <a:off x="4627014" y="4244223"/>
            <a:ext cx="123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   TRIP   </a:t>
            </a:r>
            <a:endParaRPr lang="en-US" sz="1600" b="1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3BCBE6-83AC-4C1E-BCF6-41293C3ECAA3}"/>
              </a:ext>
            </a:extLst>
          </p:cNvPr>
          <p:cNvSpPr/>
          <p:nvPr/>
        </p:nvSpPr>
        <p:spPr>
          <a:xfrm>
            <a:off x="6127952" y="4244223"/>
            <a:ext cx="1499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SHARING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0150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0F5B2E5E-F1FB-4B49-A15E-DFC13B08436B}"/>
              </a:ext>
            </a:extLst>
          </p:cNvPr>
          <p:cNvSpPr/>
          <p:nvPr/>
        </p:nvSpPr>
        <p:spPr>
          <a:xfrm>
            <a:off x="0" y="6381750"/>
            <a:ext cx="12192000" cy="476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324B7B20-AC6E-409F-A45E-ACE31408A15D}"/>
              </a:ext>
            </a:extLst>
          </p:cNvPr>
          <p:cNvSpPr txBox="1"/>
          <p:nvPr/>
        </p:nvSpPr>
        <p:spPr>
          <a:xfrm>
            <a:off x="1010023" y="2502692"/>
            <a:ext cx="330909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accent2"/>
                </a:solidFill>
                <a:latin typeface="+mj-lt"/>
                <a:cs typeface="Arial" pitchFamily="34" charset="0"/>
              </a:rPr>
              <a:t>Agenda</a:t>
            </a:r>
            <a:endParaRPr lang="en-US" altLang="ko-KR" sz="5400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88DFC3BA-6903-466E-97A9-F1FDB504CFD5}"/>
              </a:ext>
            </a:extLst>
          </p:cNvPr>
          <p:cNvSpPr txBox="1"/>
          <p:nvPr/>
        </p:nvSpPr>
        <p:spPr>
          <a:xfrm>
            <a:off x="6706964" y="887842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cs typeface="Arial" pitchFamily="34" charset="0"/>
              </a:rPr>
              <a:t>Introduction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0412DB6B-9AB7-4955-A4BB-AF14FF1B562D}"/>
              </a:ext>
            </a:extLst>
          </p:cNvPr>
          <p:cNvSpPr txBox="1"/>
          <p:nvPr/>
        </p:nvSpPr>
        <p:spPr>
          <a:xfrm>
            <a:off x="5688062" y="711500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cs typeface="Arial" pitchFamily="34" charset="0"/>
              </a:rPr>
              <a:t>01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D1DC7080-7BE3-48C6-98A5-727DEEF3C3C4}"/>
              </a:ext>
            </a:extLst>
          </p:cNvPr>
          <p:cNvSpPr txBox="1"/>
          <p:nvPr/>
        </p:nvSpPr>
        <p:spPr>
          <a:xfrm>
            <a:off x="6706964" y="1651083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cs typeface="Arial" pitchFamily="34" charset="0"/>
              </a:rPr>
              <a:t>Project Management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F0FD0BE9-2D5E-4F2C-BAD8-D03BFA0E2B80}"/>
              </a:ext>
            </a:extLst>
          </p:cNvPr>
          <p:cNvSpPr txBox="1"/>
          <p:nvPr/>
        </p:nvSpPr>
        <p:spPr>
          <a:xfrm>
            <a:off x="5688062" y="151694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cs typeface="Arial" pitchFamily="34" charset="0"/>
              </a:rPr>
              <a:t>02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638091B7-1D08-4113-B3E3-5322688061DB}"/>
              </a:ext>
            </a:extLst>
          </p:cNvPr>
          <p:cNvSpPr txBox="1"/>
          <p:nvPr/>
        </p:nvSpPr>
        <p:spPr>
          <a:xfrm>
            <a:off x="6706964" y="2456526"/>
            <a:ext cx="4927018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cs typeface="Arial" pitchFamily="34" charset="0"/>
              </a:rPr>
              <a:t>Requirement Specifications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34AB9548-CC52-408F-8C3C-23A0C27701A0}"/>
              </a:ext>
            </a:extLst>
          </p:cNvPr>
          <p:cNvSpPr txBox="1"/>
          <p:nvPr/>
        </p:nvSpPr>
        <p:spPr>
          <a:xfrm>
            <a:off x="5688062" y="2336454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cs typeface="Arial" pitchFamily="34" charset="0"/>
              </a:rPr>
              <a:t>03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ECCD60EC-5BCC-425A-9920-13A9667333DA}"/>
              </a:ext>
            </a:extLst>
          </p:cNvPr>
          <p:cNvSpPr txBox="1"/>
          <p:nvPr/>
        </p:nvSpPr>
        <p:spPr>
          <a:xfrm>
            <a:off x="6706964" y="3304184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cs typeface="Arial" pitchFamily="34" charset="0"/>
              </a:rPr>
              <a:t>Software Design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27DBA41B-60B8-4A61-8E09-CD07D7E976ED}"/>
              </a:ext>
            </a:extLst>
          </p:cNvPr>
          <p:cNvSpPr txBox="1"/>
          <p:nvPr/>
        </p:nvSpPr>
        <p:spPr>
          <a:xfrm>
            <a:off x="5688062" y="3141906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cs typeface="Arial" pitchFamily="34" charset="0"/>
              </a:rPr>
              <a:t>04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CD60EC-5BCC-425A-9920-13A9667333DA}"/>
              </a:ext>
            </a:extLst>
          </p:cNvPr>
          <p:cNvSpPr txBox="1"/>
          <p:nvPr/>
        </p:nvSpPr>
        <p:spPr>
          <a:xfrm>
            <a:off x="6704616" y="4145906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cs typeface="Arial" pitchFamily="34" charset="0"/>
              </a:rPr>
              <a:t>Testing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DBA41B-60B8-4A61-8E09-CD07D7E976ED}"/>
              </a:ext>
            </a:extLst>
          </p:cNvPr>
          <p:cNvSpPr txBox="1"/>
          <p:nvPr/>
        </p:nvSpPr>
        <p:spPr>
          <a:xfrm>
            <a:off x="5685714" y="3983628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 smtClean="0">
                <a:cs typeface="Arial" pitchFamily="34" charset="0"/>
              </a:rPr>
              <a:t>05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CD60EC-5BCC-425A-9920-13A9667333DA}"/>
              </a:ext>
            </a:extLst>
          </p:cNvPr>
          <p:cNvSpPr txBox="1"/>
          <p:nvPr/>
        </p:nvSpPr>
        <p:spPr>
          <a:xfrm>
            <a:off x="6704616" y="4923787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cs typeface="Arial" pitchFamily="34" charset="0"/>
              </a:rPr>
              <a:t>Demonstration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DBA41B-60B8-4A61-8E09-CD07D7E976ED}"/>
              </a:ext>
            </a:extLst>
          </p:cNvPr>
          <p:cNvSpPr txBox="1"/>
          <p:nvPr/>
        </p:nvSpPr>
        <p:spPr>
          <a:xfrm>
            <a:off x="5685714" y="4761509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 smtClean="0">
                <a:cs typeface="Arial" pitchFamily="34" charset="0"/>
              </a:rPr>
              <a:t>06</a:t>
            </a:r>
            <a:endParaRPr lang="ko-KR" altLang="en-US" sz="48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52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Testing Tools</a:t>
            </a:r>
            <a:endParaRPr lang="en-US" sz="4400" dirty="0"/>
          </a:p>
        </p:txBody>
      </p:sp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90" y="1389221"/>
            <a:ext cx="3114675" cy="117157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165" y="4675240"/>
            <a:ext cx="1219200" cy="11620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540" y="3100097"/>
            <a:ext cx="3105150" cy="1114425"/>
          </a:xfrm>
          <a:prstGeom prst="rect">
            <a:avLst/>
          </a:prstGeom>
        </p:spPr>
      </p:pic>
      <p:pic>
        <p:nvPicPr>
          <p:cNvPr id="1026" name="Picture 2" descr="https://upload.wikimedia.org/wikipedia/commons/thumb/1/19/Visual_Studio_2012_logo_and_wordmark.svg/220px-Visual_Studio_2012_logo_and_wordmark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10" y="1603057"/>
            <a:ext cx="4151347" cy="74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0.gstatic.com/images?q=tbn:ANd9GcR31DKQL_U83hYKMGUp3HRnEtHtvkKuPX6s1hEIXxl-fyy0sOT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10" y="5011623"/>
            <a:ext cx="2241393" cy="48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28" y="5011623"/>
            <a:ext cx="2209800" cy="64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8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V-Model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596" y="1316224"/>
            <a:ext cx="7593062" cy="554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9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Test Report</a:t>
            </a:r>
            <a:endParaRPr lang="en-US" sz="4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14D312-B352-4A18-B755-6803F9D51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225328"/>
              </p:ext>
            </p:extLst>
          </p:nvPr>
        </p:nvGraphicFramePr>
        <p:xfrm>
          <a:off x="1818863" y="1427110"/>
          <a:ext cx="8582528" cy="48632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0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04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Number</a:t>
                      </a:r>
                      <a:r>
                        <a:rPr lang="en-US" altLang="ko-KR" sz="20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of test cases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414666"/>
                  </a:ext>
                </a:extLst>
              </a:tr>
              <a:tr h="9804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Unit</a:t>
                      </a:r>
                      <a:r>
                        <a:rPr lang="en-US" altLang="ko-KR" sz="20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Test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249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75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Integration Test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398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75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System Test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</a:t>
                      </a:r>
                      <a:r>
                        <a:rPr lang="vi-VN" altLang="ko-KR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8</a:t>
                      </a:r>
                      <a:r>
                        <a:rPr lang="en-US" altLang="ko-KR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4309"/>
                  </a:ext>
                </a:extLst>
              </a:tr>
              <a:tr h="8472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Coverage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78%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95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Acceptance Test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804" y="1261561"/>
            <a:ext cx="9972646" cy="510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5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2587" y="0"/>
            <a:ext cx="3232615" cy="4582777"/>
            <a:chOff x="4412404" y="2926127"/>
            <a:chExt cx="3232615" cy="257106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7970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41240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8" y="2926127"/>
              <a:ext cx="45719" cy="239457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907604" y="4921744"/>
            <a:ext cx="103174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6</a:t>
            </a:r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 DEMONSTRATION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F0AEB5A-2649-45B3-8AB0-54CD3296D404}"/>
              </a:ext>
            </a:extLst>
          </p:cNvPr>
          <p:cNvSpPr/>
          <p:nvPr/>
        </p:nvSpPr>
        <p:spPr>
          <a:xfrm>
            <a:off x="4627014" y="4244223"/>
            <a:ext cx="123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   TRIP   </a:t>
            </a:r>
            <a:endParaRPr lang="en-US" sz="1600" b="1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3BCBE6-83AC-4C1E-BCF6-41293C3ECAA3}"/>
              </a:ext>
            </a:extLst>
          </p:cNvPr>
          <p:cNvSpPr/>
          <p:nvPr/>
        </p:nvSpPr>
        <p:spPr>
          <a:xfrm>
            <a:off x="6127952" y="4244223"/>
            <a:ext cx="1499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SHARING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8242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D255D67-61C0-4C3B-B9A7-BC29228A07FC}"/>
              </a:ext>
            </a:extLst>
          </p:cNvPr>
          <p:cNvGrpSpPr/>
          <p:nvPr/>
        </p:nvGrpSpPr>
        <p:grpSpPr>
          <a:xfrm>
            <a:off x="8241898" y="-2"/>
            <a:ext cx="3960677" cy="6858002"/>
            <a:chOff x="8241895" y="0"/>
            <a:chExt cx="3960676" cy="6858001"/>
          </a:xfrm>
        </p:grpSpPr>
        <p:sp>
          <p:nvSpPr>
            <p:cNvPr id="35" name="Rectangle 34"/>
            <p:cNvSpPr/>
            <p:nvPr/>
          </p:nvSpPr>
          <p:spPr>
            <a:xfrm>
              <a:off x="8241895" y="0"/>
              <a:ext cx="3950101" cy="11455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454655" y="1143723"/>
              <a:ext cx="3747916" cy="11455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454655" y="2287446"/>
              <a:ext cx="3747916" cy="114551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454655" y="3431170"/>
              <a:ext cx="3747916" cy="115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694029" y="4580296"/>
              <a:ext cx="3497967" cy="114551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694030" y="5724019"/>
              <a:ext cx="3497970" cy="11339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7194585" y="0"/>
            <a:ext cx="2168866" cy="6870410"/>
            <a:chOff x="5716900" y="189000"/>
            <a:chExt cx="2044833" cy="6477496"/>
          </a:xfrm>
          <a:solidFill>
            <a:schemeClr val="accent1"/>
          </a:solidFill>
        </p:grpSpPr>
        <p:sp>
          <p:nvSpPr>
            <p:cNvPr id="24" name="Freeform 23"/>
            <p:cNvSpPr>
              <a:spLocks noChangeAspect="1"/>
            </p:cNvSpPr>
            <p:nvPr/>
          </p:nvSpPr>
          <p:spPr>
            <a:xfrm flipH="1">
              <a:off x="5716900" y="5586496"/>
              <a:ext cx="1677800" cy="1080000"/>
            </a:xfrm>
            <a:custGeom>
              <a:avLst/>
              <a:gdLst/>
              <a:ahLst/>
              <a:cxnLst/>
              <a:rect l="l" t="t" r="r" b="b"/>
              <a:pathLst>
                <a:path w="1677800" h="1080000">
                  <a:moveTo>
                    <a:pt x="405990" y="0"/>
                  </a:moveTo>
                  <a:lnTo>
                    <a:pt x="14920" y="0"/>
                  </a:lnTo>
                  <a:cubicBezTo>
                    <a:pt x="19605" y="40861"/>
                    <a:pt x="26348" y="78676"/>
                    <a:pt x="34570" y="112368"/>
                  </a:cubicBezTo>
                  <a:cubicBezTo>
                    <a:pt x="56813" y="198254"/>
                    <a:pt x="-16492" y="426415"/>
                    <a:pt x="3492" y="516654"/>
                  </a:cubicBezTo>
                  <a:cubicBezTo>
                    <a:pt x="35886" y="602873"/>
                    <a:pt x="36262" y="644518"/>
                    <a:pt x="67996" y="716963"/>
                  </a:cubicBezTo>
                  <a:cubicBezTo>
                    <a:pt x="82935" y="759571"/>
                    <a:pt x="3595" y="835901"/>
                    <a:pt x="12035" y="880935"/>
                  </a:cubicBezTo>
                  <a:cubicBezTo>
                    <a:pt x="41943" y="992172"/>
                    <a:pt x="160178" y="1029192"/>
                    <a:pt x="283931" y="1072154"/>
                  </a:cubicBezTo>
                  <a:cubicBezTo>
                    <a:pt x="540578" y="1100381"/>
                    <a:pt x="654781" y="1048819"/>
                    <a:pt x="559322" y="975547"/>
                  </a:cubicBezTo>
                  <a:cubicBezTo>
                    <a:pt x="436895" y="872565"/>
                    <a:pt x="421362" y="856532"/>
                    <a:pt x="327639" y="743522"/>
                  </a:cubicBezTo>
                  <a:cubicBezTo>
                    <a:pt x="314896" y="682482"/>
                    <a:pt x="322099" y="585132"/>
                    <a:pt x="366827" y="494613"/>
                  </a:cubicBezTo>
                  <a:cubicBezTo>
                    <a:pt x="388784" y="396535"/>
                    <a:pt x="334869" y="246001"/>
                    <a:pt x="354121" y="198669"/>
                  </a:cubicBezTo>
                  <a:cubicBezTo>
                    <a:pt x="371449" y="145407"/>
                    <a:pt x="389780" y="75715"/>
                    <a:pt x="405990" y="0"/>
                  </a:cubicBezTo>
                  <a:close/>
                  <a:moveTo>
                    <a:pt x="1188635" y="0"/>
                  </a:moveTo>
                  <a:lnTo>
                    <a:pt x="822159" y="0"/>
                  </a:lnTo>
                  <a:cubicBezTo>
                    <a:pt x="826325" y="117417"/>
                    <a:pt x="829883" y="229278"/>
                    <a:pt x="824855" y="297516"/>
                  </a:cubicBezTo>
                  <a:cubicBezTo>
                    <a:pt x="828187" y="395859"/>
                    <a:pt x="899040" y="428947"/>
                    <a:pt x="874015" y="453628"/>
                  </a:cubicBezTo>
                  <a:cubicBezTo>
                    <a:pt x="794935" y="508734"/>
                    <a:pt x="897970" y="570621"/>
                    <a:pt x="844953" y="639996"/>
                  </a:cubicBezTo>
                  <a:cubicBezTo>
                    <a:pt x="828354" y="663075"/>
                    <a:pt x="869609" y="691667"/>
                    <a:pt x="861274" y="717502"/>
                  </a:cubicBezTo>
                  <a:cubicBezTo>
                    <a:pt x="858163" y="765703"/>
                    <a:pt x="821384" y="864430"/>
                    <a:pt x="870069" y="890591"/>
                  </a:cubicBezTo>
                  <a:cubicBezTo>
                    <a:pt x="1027088" y="956498"/>
                    <a:pt x="1111591" y="1017224"/>
                    <a:pt x="1271200" y="1041692"/>
                  </a:cubicBezTo>
                  <a:cubicBezTo>
                    <a:pt x="1421068" y="1058498"/>
                    <a:pt x="1596837" y="1072717"/>
                    <a:pt x="1656062" y="1050676"/>
                  </a:cubicBezTo>
                  <a:cubicBezTo>
                    <a:pt x="1693035" y="1020314"/>
                    <a:pt x="1679483" y="943603"/>
                    <a:pt x="1640658" y="913901"/>
                  </a:cubicBezTo>
                  <a:cubicBezTo>
                    <a:pt x="1417953" y="775424"/>
                    <a:pt x="1164022" y="643347"/>
                    <a:pt x="1205563" y="584990"/>
                  </a:cubicBezTo>
                  <a:cubicBezTo>
                    <a:pt x="1270516" y="495899"/>
                    <a:pt x="1246641" y="485610"/>
                    <a:pt x="1224312" y="467932"/>
                  </a:cubicBezTo>
                  <a:cubicBezTo>
                    <a:pt x="1176229" y="446071"/>
                    <a:pt x="1168262" y="421787"/>
                    <a:pt x="1188836" y="379042"/>
                  </a:cubicBezTo>
                  <a:cubicBezTo>
                    <a:pt x="1216542" y="318917"/>
                    <a:pt x="1210581" y="266563"/>
                    <a:pt x="1178720" y="198669"/>
                  </a:cubicBezTo>
                  <a:cubicBezTo>
                    <a:pt x="1164609" y="142192"/>
                    <a:pt x="1169753" y="86082"/>
                    <a:pt x="1188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5" name="Freeform 24"/>
            <p:cNvSpPr>
              <a:spLocks noChangeAspect="1"/>
            </p:cNvSpPr>
            <p:nvPr/>
          </p:nvSpPr>
          <p:spPr>
            <a:xfrm flipH="1">
              <a:off x="6019147" y="4509000"/>
              <a:ext cx="1376807" cy="1080000"/>
            </a:xfrm>
            <a:custGeom>
              <a:avLst/>
              <a:gdLst/>
              <a:ahLst/>
              <a:cxnLst/>
              <a:rect l="l" t="t" r="r" b="b"/>
              <a:pathLst>
                <a:path w="1376807" h="1080000">
                  <a:moveTo>
                    <a:pt x="624339" y="0"/>
                  </a:moveTo>
                  <a:lnTo>
                    <a:pt x="127193" y="0"/>
                  </a:lnTo>
                  <a:cubicBezTo>
                    <a:pt x="109123" y="58470"/>
                    <a:pt x="161935" y="118842"/>
                    <a:pt x="129399" y="139055"/>
                  </a:cubicBezTo>
                  <a:cubicBezTo>
                    <a:pt x="78465" y="177453"/>
                    <a:pt x="124181" y="231720"/>
                    <a:pt x="100910" y="269789"/>
                  </a:cubicBezTo>
                  <a:cubicBezTo>
                    <a:pt x="5954" y="483070"/>
                    <a:pt x="-18596" y="835256"/>
                    <a:pt x="13088" y="1080000"/>
                  </a:cubicBezTo>
                  <a:lnTo>
                    <a:pt x="404158" y="1080000"/>
                  </a:lnTo>
                  <a:cubicBezTo>
                    <a:pt x="442184" y="908174"/>
                    <a:pt x="470765" y="705566"/>
                    <a:pt x="457854" y="595381"/>
                  </a:cubicBezTo>
                  <a:cubicBezTo>
                    <a:pt x="449621" y="550671"/>
                    <a:pt x="511134" y="530620"/>
                    <a:pt x="502312" y="497614"/>
                  </a:cubicBezTo>
                  <a:cubicBezTo>
                    <a:pt x="487977" y="466779"/>
                    <a:pt x="481413" y="454072"/>
                    <a:pt x="495566" y="433596"/>
                  </a:cubicBezTo>
                  <a:cubicBezTo>
                    <a:pt x="504111" y="396469"/>
                    <a:pt x="538832" y="394329"/>
                    <a:pt x="561150" y="346512"/>
                  </a:cubicBezTo>
                  <a:cubicBezTo>
                    <a:pt x="571249" y="299677"/>
                    <a:pt x="539910" y="268762"/>
                    <a:pt x="562958" y="218234"/>
                  </a:cubicBezTo>
                  <a:cubicBezTo>
                    <a:pt x="587661" y="145363"/>
                    <a:pt x="607863" y="71522"/>
                    <a:pt x="624339" y="0"/>
                  </a:cubicBezTo>
                  <a:close/>
                  <a:moveTo>
                    <a:pt x="1372033" y="0"/>
                  </a:moveTo>
                  <a:lnTo>
                    <a:pt x="880103" y="0"/>
                  </a:lnTo>
                  <a:cubicBezTo>
                    <a:pt x="879880" y="17298"/>
                    <a:pt x="883247" y="33852"/>
                    <a:pt x="892867" y="48518"/>
                  </a:cubicBezTo>
                  <a:cubicBezTo>
                    <a:pt x="930548" y="84866"/>
                    <a:pt x="866295" y="101931"/>
                    <a:pt x="868160" y="143789"/>
                  </a:cubicBezTo>
                  <a:cubicBezTo>
                    <a:pt x="872106" y="192834"/>
                    <a:pt x="917376" y="208817"/>
                    <a:pt x="904792" y="257864"/>
                  </a:cubicBezTo>
                  <a:cubicBezTo>
                    <a:pt x="864280" y="356188"/>
                    <a:pt x="849667" y="521848"/>
                    <a:pt x="822105" y="653841"/>
                  </a:cubicBezTo>
                  <a:cubicBezTo>
                    <a:pt x="807236" y="733337"/>
                    <a:pt x="814397" y="912334"/>
                    <a:pt x="820327" y="1080000"/>
                  </a:cubicBezTo>
                  <a:lnTo>
                    <a:pt x="1186803" y="1080000"/>
                  </a:lnTo>
                  <a:cubicBezTo>
                    <a:pt x="1189377" y="1066045"/>
                    <a:pt x="1192698" y="1051397"/>
                    <a:pt x="1196339" y="1035844"/>
                  </a:cubicBezTo>
                  <a:cubicBezTo>
                    <a:pt x="1211172" y="931891"/>
                    <a:pt x="1260788" y="736716"/>
                    <a:pt x="1239989" y="629875"/>
                  </a:cubicBezTo>
                  <a:cubicBezTo>
                    <a:pt x="1229549" y="590371"/>
                    <a:pt x="1298967" y="576349"/>
                    <a:pt x="1250241" y="482857"/>
                  </a:cubicBezTo>
                  <a:cubicBezTo>
                    <a:pt x="1240218" y="455170"/>
                    <a:pt x="1304579" y="441259"/>
                    <a:pt x="1308330" y="413573"/>
                  </a:cubicBezTo>
                  <a:cubicBezTo>
                    <a:pt x="1321131" y="312306"/>
                    <a:pt x="1332498" y="304657"/>
                    <a:pt x="1366794" y="210830"/>
                  </a:cubicBezTo>
                  <a:cubicBezTo>
                    <a:pt x="1387798" y="141891"/>
                    <a:pt x="1368703" y="57481"/>
                    <a:pt x="1372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6" name="Freeform 25"/>
            <p:cNvSpPr>
              <a:spLocks noChangeAspect="1"/>
            </p:cNvSpPr>
            <p:nvPr/>
          </p:nvSpPr>
          <p:spPr>
            <a:xfrm flipH="1">
              <a:off x="5855893" y="3429000"/>
              <a:ext cx="1637989" cy="1080000"/>
            </a:xfrm>
            <a:custGeom>
              <a:avLst/>
              <a:gdLst/>
              <a:ahLst/>
              <a:cxnLst/>
              <a:rect l="l" t="t" r="r" b="b"/>
              <a:pathLst>
                <a:path w="1637989" h="1080000">
                  <a:moveTo>
                    <a:pt x="1581228" y="0"/>
                  </a:moveTo>
                  <a:lnTo>
                    <a:pt x="14898" y="0"/>
                  </a:lnTo>
                  <a:cubicBezTo>
                    <a:pt x="7741" y="70595"/>
                    <a:pt x="2484" y="130483"/>
                    <a:pt x="0" y="171730"/>
                  </a:cubicBezTo>
                  <a:cubicBezTo>
                    <a:pt x="8970" y="270077"/>
                    <a:pt x="141878" y="236077"/>
                    <a:pt x="121535" y="324397"/>
                  </a:cubicBezTo>
                  <a:cubicBezTo>
                    <a:pt x="66652" y="496577"/>
                    <a:pt x="180570" y="498359"/>
                    <a:pt x="173143" y="544398"/>
                  </a:cubicBezTo>
                  <a:cubicBezTo>
                    <a:pt x="137813" y="748412"/>
                    <a:pt x="238554" y="849452"/>
                    <a:pt x="228097" y="903607"/>
                  </a:cubicBezTo>
                  <a:cubicBezTo>
                    <a:pt x="185459" y="993082"/>
                    <a:pt x="254276" y="1034203"/>
                    <a:pt x="235867" y="1051228"/>
                  </a:cubicBezTo>
                  <a:cubicBezTo>
                    <a:pt x="228442" y="1060601"/>
                    <a:pt x="223626" y="1070209"/>
                    <a:pt x="221169" y="1080000"/>
                  </a:cubicBezTo>
                  <a:lnTo>
                    <a:pt x="718315" y="1080000"/>
                  </a:lnTo>
                  <a:cubicBezTo>
                    <a:pt x="785005" y="804481"/>
                    <a:pt x="804830" y="565660"/>
                    <a:pt x="859097" y="561924"/>
                  </a:cubicBezTo>
                  <a:cubicBezTo>
                    <a:pt x="964079" y="553426"/>
                    <a:pt x="908245" y="814820"/>
                    <a:pt x="983003" y="929696"/>
                  </a:cubicBezTo>
                  <a:cubicBezTo>
                    <a:pt x="1007464" y="963054"/>
                    <a:pt x="973827" y="1025251"/>
                    <a:pt x="974079" y="1080000"/>
                  </a:cubicBezTo>
                  <a:lnTo>
                    <a:pt x="1466009" y="1080000"/>
                  </a:lnTo>
                  <a:cubicBezTo>
                    <a:pt x="1466755" y="1061368"/>
                    <a:pt x="1470077" y="1045572"/>
                    <a:pt x="1477840" y="1034038"/>
                  </a:cubicBezTo>
                  <a:cubicBezTo>
                    <a:pt x="1495851" y="929912"/>
                    <a:pt x="1488979" y="803475"/>
                    <a:pt x="1489060" y="651527"/>
                  </a:cubicBezTo>
                  <a:cubicBezTo>
                    <a:pt x="1489523" y="478810"/>
                    <a:pt x="1501667" y="415527"/>
                    <a:pt x="1471712" y="250910"/>
                  </a:cubicBezTo>
                  <a:cubicBezTo>
                    <a:pt x="1554481" y="196934"/>
                    <a:pt x="1657191" y="236991"/>
                    <a:pt x="1634895" y="166833"/>
                  </a:cubicBezTo>
                  <a:cubicBezTo>
                    <a:pt x="1619175" y="115995"/>
                    <a:pt x="1600950" y="59533"/>
                    <a:pt x="15812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7" name="Freeform 26"/>
            <p:cNvSpPr>
              <a:spLocks noChangeAspect="1"/>
            </p:cNvSpPr>
            <p:nvPr/>
          </p:nvSpPr>
          <p:spPr>
            <a:xfrm flipH="1">
              <a:off x="5805997" y="2350106"/>
              <a:ext cx="1917474" cy="1080000"/>
            </a:xfrm>
            <a:custGeom>
              <a:avLst/>
              <a:gdLst/>
              <a:ahLst/>
              <a:cxnLst/>
              <a:rect l="l" t="t" r="r" b="b"/>
              <a:pathLst>
                <a:path w="1917474" h="1080000">
                  <a:moveTo>
                    <a:pt x="1917474" y="0"/>
                  </a:moveTo>
                  <a:lnTo>
                    <a:pt x="0" y="0"/>
                  </a:lnTo>
                  <a:cubicBezTo>
                    <a:pt x="64046" y="206244"/>
                    <a:pt x="170600" y="189898"/>
                    <a:pt x="339667" y="296160"/>
                  </a:cubicBezTo>
                  <a:cubicBezTo>
                    <a:pt x="313133" y="471359"/>
                    <a:pt x="268077" y="838410"/>
                    <a:pt x="244076" y="1080000"/>
                  </a:cubicBezTo>
                  <a:lnTo>
                    <a:pt x="1810406" y="1080000"/>
                  </a:lnTo>
                  <a:cubicBezTo>
                    <a:pt x="1707448" y="766922"/>
                    <a:pt x="1566054" y="368071"/>
                    <a:pt x="1548391" y="248688"/>
                  </a:cubicBezTo>
                  <a:cubicBezTo>
                    <a:pt x="1667467" y="235938"/>
                    <a:pt x="1874282" y="233670"/>
                    <a:pt x="1915736" y="402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8" name="Freeform 27"/>
            <p:cNvSpPr>
              <a:spLocks noChangeAspect="1"/>
            </p:cNvSpPr>
            <p:nvPr/>
          </p:nvSpPr>
          <p:spPr>
            <a:xfrm flipH="1">
              <a:off x="5806739" y="1269000"/>
              <a:ext cx="1954994" cy="1080000"/>
            </a:xfrm>
            <a:custGeom>
              <a:avLst/>
              <a:gdLst/>
              <a:ahLst/>
              <a:cxnLst/>
              <a:rect l="l" t="t" r="r" b="b"/>
              <a:pathLst>
                <a:path w="1954994" h="1080000">
                  <a:moveTo>
                    <a:pt x="1523764" y="0"/>
                  </a:moveTo>
                  <a:lnTo>
                    <a:pt x="189283" y="0"/>
                  </a:lnTo>
                  <a:cubicBezTo>
                    <a:pt x="170637" y="12530"/>
                    <a:pt x="153375" y="27483"/>
                    <a:pt x="137291" y="44705"/>
                  </a:cubicBezTo>
                  <a:cubicBezTo>
                    <a:pt x="105152" y="92546"/>
                    <a:pt x="-33051" y="694368"/>
                    <a:pt x="7327" y="970116"/>
                  </a:cubicBezTo>
                  <a:cubicBezTo>
                    <a:pt x="15204" y="1012663"/>
                    <a:pt x="23976" y="1048928"/>
                    <a:pt x="34044" y="1080000"/>
                  </a:cubicBezTo>
                  <a:lnTo>
                    <a:pt x="1951518" y="1080000"/>
                  </a:lnTo>
                  <a:cubicBezTo>
                    <a:pt x="1968247" y="904659"/>
                    <a:pt x="1924376" y="781971"/>
                    <a:pt x="1824851" y="581424"/>
                  </a:cubicBezTo>
                  <a:cubicBezTo>
                    <a:pt x="1782972" y="535628"/>
                    <a:pt x="1838570" y="467072"/>
                    <a:pt x="1787436" y="401715"/>
                  </a:cubicBezTo>
                  <a:cubicBezTo>
                    <a:pt x="1766665" y="389849"/>
                    <a:pt x="1818567" y="300845"/>
                    <a:pt x="1771732" y="193217"/>
                  </a:cubicBezTo>
                  <a:cubicBezTo>
                    <a:pt x="1761300" y="157871"/>
                    <a:pt x="1794452" y="107151"/>
                    <a:pt x="1717953" y="73568"/>
                  </a:cubicBezTo>
                  <a:cubicBezTo>
                    <a:pt x="1654306" y="44207"/>
                    <a:pt x="1586764" y="20219"/>
                    <a:pt x="1523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9" name="Freeform 28"/>
            <p:cNvSpPr>
              <a:spLocks noChangeAspect="1"/>
            </p:cNvSpPr>
            <p:nvPr/>
          </p:nvSpPr>
          <p:spPr>
            <a:xfrm flipH="1">
              <a:off x="6215467" y="189000"/>
              <a:ext cx="1334481" cy="1080000"/>
            </a:xfrm>
            <a:custGeom>
              <a:avLst/>
              <a:gdLst/>
              <a:ahLst/>
              <a:cxnLst/>
              <a:rect l="l" t="t" r="r" b="b"/>
              <a:pathLst>
                <a:path w="1334481" h="1080000">
                  <a:moveTo>
                    <a:pt x="798803" y="495"/>
                  </a:moveTo>
                  <a:cubicBezTo>
                    <a:pt x="669255" y="10891"/>
                    <a:pt x="653662" y="70492"/>
                    <a:pt x="573322" y="106786"/>
                  </a:cubicBezTo>
                  <a:lnTo>
                    <a:pt x="485457" y="256323"/>
                  </a:lnTo>
                  <a:cubicBezTo>
                    <a:pt x="485979" y="343749"/>
                    <a:pt x="470959" y="425994"/>
                    <a:pt x="489610" y="508239"/>
                  </a:cubicBezTo>
                  <a:cubicBezTo>
                    <a:pt x="564050" y="589181"/>
                    <a:pt x="584104" y="701201"/>
                    <a:pt x="614517" y="792502"/>
                  </a:cubicBezTo>
                  <a:cubicBezTo>
                    <a:pt x="583420" y="835342"/>
                    <a:pt x="575633" y="893723"/>
                    <a:pt x="516049" y="921024"/>
                  </a:cubicBezTo>
                  <a:cubicBezTo>
                    <a:pt x="345841" y="988886"/>
                    <a:pt x="142528" y="976932"/>
                    <a:pt x="0" y="1080000"/>
                  </a:cubicBezTo>
                  <a:lnTo>
                    <a:pt x="1334481" y="1080000"/>
                  </a:lnTo>
                  <a:cubicBezTo>
                    <a:pt x="1245907" y="1050367"/>
                    <a:pt x="1166529" y="1027797"/>
                    <a:pt x="1120646" y="1006058"/>
                  </a:cubicBezTo>
                  <a:cubicBezTo>
                    <a:pt x="1072185" y="970808"/>
                    <a:pt x="1049621" y="945916"/>
                    <a:pt x="1032239" y="902896"/>
                  </a:cubicBezTo>
                  <a:cubicBezTo>
                    <a:pt x="1014470" y="851243"/>
                    <a:pt x="1066627" y="778870"/>
                    <a:pt x="1082526" y="724627"/>
                  </a:cubicBezTo>
                  <a:cubicBezTo>
                    <a:pt x="1099814" y="659584"/>
                    <a:pt x="1099442" y="612693"/>
                    <a:pt x="1143738" y="546306"/>
                  </a:cubicBezTo>
                  <a:cubicBezTo>
                    <a:pt x="1133648" y="464379"/>
                    <a:pt x="1157749" y="411814"/>
                    <a:pt x="1154071" y="328893"/>
                  </a:cubicBezTo>
                  <a:cubicBezTo>
                    <a:pt x="1155358" y="272643"/>
                    <a:pt x="1146284" y="182728"/>
                    <a:pt x="1080233" y="131659"/>
                  </a:cubicBezTo>
                  <a:cubicBezTo>
                    <a:pt x="1053759" y="66356"/>
                    <a:pt x="931460" y="-6717"/>
                    <a:pt x="798803" y="4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D402E4F-9B65-4F63-AEE5-74DC999A78F1}"/>
              </a:ext>
            </a:extLst>
          </p:cNvPr>
          <p:cNvSpPr txBox="1"/>
          <p:nvPr/>
        </p:nvSpPr>
        <p:spPr>
          <a:xfrm>
            <a:off x="1705524" y="2347881"/>
            <a:ext cx="603813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dirty="0">
                <a:cs typeface="Arial" pitchFamily="34" charset="0"/>
              </a:rPr>
              <a:t>Thank </a:t>
            </a:r>
            <a:r>
              <a:rPr lang="en-US" altLang="ko-KR" sz="6600" dirty="0">
                <a:solidFill>
                  <a:srgbClr val="0070C0"/>
                </a:solidFill>
                <a:cs typeface="Arial" pitchFamily="34" charset="0"/>
              </a:rPr>
              <a:t>You</a:t>
            </a:r>
            <a:endParaRPr lang="ko-KR" altLang="en-US" sz="6600" dirty="0">
              <a:solidFill>
                <a:srgbClr val="0070C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9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2587" y="0"/>
            <a:ext cx="3232615" cy="4582777"/>
            <a:chOff x="4412404" y="2926127"/>
            <a:chExt cx="3232615" cy="257106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7970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41240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8" y="2926127"/>
              <a:ext cx="45719" cy="239457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907604" y="4830304"/>
            <a:ext cx="103174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1. INTRODUCTION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F0AEB5A-2649-45B3-8AB0-54CD3296D404}"/>
              </a:ext>
            </a:extLst>
          </p:cNvPr>
          <p:cNvSpPr/>
          <p:nvPr/>
        </p:nvSpPr>
        <p:spPr>
          <a:xfrm>
            <a:off x="4627014" y="4244223"/>
            <a:ext cx="123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   TRIP   </a:t>
            </a:r>
            <a:endParaRPr lang="en-US" sz="1600" b="1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3BCBE6-83AC-4C1E-BCF6-41293C3ECAA3}"/>
              </a:ext>
            </a:extLst>
          </p:cNvPr>
          <p:cNvSpPr/>
          <p:nvPr/>
        </p:nvSpPr>
        <p:spPr>
          <a:xfrm>
            <a:off x="6127952" y="4244223"/>
            <a:ext cx="1499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SHARING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331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Background</a:t>
            </a:r>
            <a:endParaRPr lang="en-US" sz="44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655592" y="1939698"/>
            <a:ext cx="6137094" cy="4575118"/>
            <a:chOff x="655592" y="1314858"/>
            <a:chExt cx="6137094" cy="4575118"/>
          </a:xfrm>
        </p:grpSpPr>
        <p:grpSp>
          <p:nvGrpSpPr>
            <p:cNvPr id="6" name="Group 5"/>
            <p:cNvGrpSpPr/>
            <p:nvPr/>
          </p:nvGrpSpPr>
          <p:grpSpPr>
            <a:xfrm>
              <a:off x="655592" y="1314858"/>
              <a:ext cx="6137094" cy="4525358"/>
              <a:chOff x="655592" y="1314857"/>
              <a:chExt cx="6751048" cy="4872325"/>
            </a:xfrm>
          </p:grpSpPr>
          <p:pic>
            <p:nvPicPr>
              <p:cNvPr id="4" name="Picture 3" descr="https://lh5.googleusercontent.com/-RFiQeq4gr3k7ubGwXqvz6Ux9YqB2Ks4J8ueqw-rA0gkTQvo1gf-AnGekf2PLDY4KWqYn1HtE84h6q_rC3EMkYiAN8h641R2_gmyL9s8odbzX0COClPI8Jo7RJQqJ7hYJ0t6bv3W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592" y="1314857"/>
                <a:ext cx="6751048" cy="44981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3752834" y="5879405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400" i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995140" y="5612977"/>
              <a:ext cx="34579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Number </a:t>
              </a:r>
              <a:r>
                <a:rPr 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of local tourists reach 80 million in 2018</a:t>
              </a:r>
            </a:p>
          </p:txBody>
        </p:sp>
      </p:grpSp>
      <p:sp>
        <p:nvSpPr>
          <p:cNvPr id="9" name="Oval 8"/>
          <p:cNvSpPr/>
          <p:nvPr/>
        </p:nvSpPr>
        <p:spPr>
          <a:xfrm>
            <a:off x="6972932" y="4123829"/>
            <a:ext cx="843767" cy="843767"/>
          </a:xfrm>
          <a:prstGeom prst="ellipse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972932" y="2973933"/>
            <a:ext cx="843767" cy="843767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6972932" y="5273725"/>
            <a:ext cx="843767" cy="843767"/>
          </a:xfrm>
          <a:prstGeom prst="ellipse">
            <a:avLst/>
          </a:prstGeom>
          <a:solidFill>
            <a:schemeClr val="accent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6972932" y="1824037"/>
            <a:ext cx="843767" cy="843767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CE503D8-6186-4F8C-B215-E0AEE2185A1C}"/>
              </a:ext>
            </a:extLst>
          </p:cNvPr>
          <p:cNvSpPr txBox="1">
            <a:spLocks/>
          </p:cNvSpPr>
          <p:nvPr/>
        </p:nvSpPr>
        <p:spPr>
          <a:xfrm>
            <a:off x="8104081" y="1897044"/>
            <a:ext cx="3480904" cy="66261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cs typeface="Arial" pitchFamily="34" charset="0"/>
              </a:rPr>
              <a:t>Number of tourist in Vietnam increase rapidly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CCE503D8-6186-4F8C-B215-E0AEE2185A1C}"/>
              </a:ext>
            </a:extLst>
          </p:cNvPr>
          <p:cNvSpPr txBox="1">
            <a:spLocks/>
          </p:cNvSpPr>
          <p:nvPr/>
        </p:nvSpPr>
        <p:spPr>
          <a:xfrm>
            <a:off x="8104081" y="3049266"/>
            <a:ext cx="3480904" cy="66261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cs typeface="Arial" pitchFamily="34" charset="0"/>
              </a:rPr>
              <a:t>Young tourists tend to explore wild place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CE503D8-6186-4F8C-B215-E0AEE2185A1C}"/>
              </a:ext>
            </a:extLst>
          </p:cNvPr>
          <p:cNvSpPr txBox="1">
            <a:spLocks/>
          </p:cNvSpPr>
          <p:nvPr/>
        </p:nvSpPr>
        <p:spPr>
          <a:xfrm>
            <a:off x="8104081" y="4254428"/>
            <a:ext cx="3480904" cy="66261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cs typeface="Arial" pitchFamily="34" charset="0"/>
              </a:rPr>
              <a:t>People love to talk about their experience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CE503D8-6186-4F8C-B215-E0AEE2185A1C}"/>
              </a:ext>
            </a:extLst>
          </p:cNvPr>
          <p:cNvSpPr txBox="1">
            <a:spLocks/>
          </p:cNvSpPr>
          <p:nvPr/>
        </p:nvSpPr>
        <p:spPr>
          <a:xfrm>
            <a:off x="8104081" y="5349058"/>
            <a:ext cx="3480904" cy="66261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cs typeface="Arial" pitchFamily="34" charset="0"/>
              </a:rPr>
              <a:t>Some people feel difficult to find a travel companion</a:t>
            </a:r>
            <a:endParaRPr lang="ko-KR" altLang="en-US" sz="2000" dirty="0">
              <a:cs typeface="Arial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255" y="1958054"/>
            <a:ext cx="548640" cy="54864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975" y="3110226"/>
            <a:ext cx="548640" cy="54864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571" y="4286670"/>
            <a:ext cx="548640" cy="54864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571" y="5421287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lh4.googleusercontent.com/lDP6XCpubBF9lFpLlwx6TIuwVzKDKm3all4kZsEgT2A3K8OjKeIWZArEritjS2uQTgrHfp0O6iBeCm5rhOi3B5k3CtYD8ea9YNRjtnK1uK9vna1xprAJfnBcKKH7cLa7NDGg0sHI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11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Exist system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71" y="3758725"/>
            <a:ext cx="2327910" cy="6761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70" y="4960793"/>
            <a:ext cx="2327911" cy="7892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969" y="2481726"/>
            <a:ext cx="2327911" cy="670156"/>
          </a:xfrm>
          <a:prstGeom prst="rect">
            <a:avLst/>
          </a:prstGeom>
        </p:spPr>
      </p:pic>
      <p:sp>
        <p:nvSpPr>
          <p:cNvPr id="7" name="Rectangle 12">
            <a:extLst>
              <a:ext uri="{FF2B5EF4-FFF2-40B4-BE49-F238E27FC236}">
                <a16:creationId xmlns:a16="http://schemas.microsoft.com/office/drawing/2014/main" id="{9287099C-5872-4EBE-B8C6-AC6C44C95399}"/>
              </a:ext>
            </a:extLst>
          </p:cNvPr>
          <p:cNvSpPr/>
          <p:nvPr/>
        </p:nvSpPr>
        <p:spPr>
          <a:xfrm>
            <a:off x="5055880" y="2157710"/>
            <a:ext cx="5920561" cy="36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118A4AC8-C68A-42EF-9875-9688024B5701}"/>
              </a:ext>
            </a:extLst>
          </p:cNvPr>
          <p:cNvSpPr/>
          <p:nvPr/>
        </p:nvSpPr>
        <p:spPr>
          <a:xfrm>
            <a:off x="5055880" y="4141300"/>
            <a:ext cx="5920561" cy="360000"/>
          </a:xfrm>
          <a:prstGeom prst="rect">
            <a:avLst/>
          </a:prstGeom>
          <a:solidFill>
            <a:srgbClr val="F86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98793EA4-A764-46E5-902D-E608B4010477}"/>
              </a:ext>
            </a:extLst>
          </p:cNvPr>
          <p:cNvSpPr txBox="1">
            <a:spLocks/>
          </p:cNvSpPr>
          <p:nvPr/>
        </p:nvSpPr>
        <p:spPr>
          <a:xfrm>
            <a:off x="5179705" y="2193694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Advantages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549D0D55-170F-4A6A-B81C-A60AF8B25AAA}"/>
              </a:ext>
            </a:extLst>
          </p:cNvPr>
          <p:cNvSpPr txBox="1">
            <a:spLocks/>
          </p:cNvSpPr>
          <p:nvPr/>
        </p:nvSpPr>
        <p:spPr>
          <a:xfrm>
            <a:off x="5179705" y="4177284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Limitations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E18F4-EF0A-4710-87A1-91BC9BF701D3}"/>
              </a:ext>
            </a:extLst>
          </p:cNvPr>
          <p:cNvSpPr txBox="1"/>
          <p:nvPr/>
        </p:nvSpPr>
        <p:spPr>
          <a:xfrm>
            <a:off x="5344956" y="2742635"/>
            <a:ext cx="573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They already have a booking system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2A89ED-C573-4B0B-BBDE-3A29287FBE0B}"/>
              </a:ext>
            </a:extLst>
          </p:cNvPr>
          <p:cNvSpPr txBox="1"/>
          <p:nvPr/>
        </p:nvSpPr>
        <p:spPr>
          <a:xfrm>
            <a:off x="5344956" y="3108229"/>
            <a:ext cx="573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They have huge amount of data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Oval 21">
            <a:extLst>
              <a:ext uri="{FF2B5EF4-FFF2-40B4-BE49-F238E27FC236}">
                <a16:creationId xmlns:a16="http://schemas.microsoft.com/office/drawing/2014/main" id="{281E0BB2-0320-4DC6-AF93-89A000BBFA9A}"/>
              </a:ext>
            </a:extLst>
          </p:cNvPr>
          <p:cNvSpPr/>
          <p:nvPr/>
        </p:nvSpPr>
        <p:spPr>
          <a:xfrm>
            <a:off x="5155114" y="2863654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46AAAC93-EEB7-4BE9-AB9F-FC0C8D893DEE}"/>
              </a:ext>
            </a:extLst>
          </p:cNvPr>
          <p:cNvSpPr/>
          <p:nvPr/>
        </p:nvSpPr>
        <p:spPr>
          <a:xfrm>
            <a:off x="5155114" y="3229247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8807E8-2E3C-4B0B-A9F5-15E12C6F35A0}"/>
              </a:ext>
            </a:extLst>
          </p:cNvPr>
          <p:cNvSpPr txBox="1"/>
          <p:nvPr/>
        </p:nvSpPr>
        <p:spPr>
          <a:xfrm>
            <a:off x="5344956" y="4764449"/>
            <a:ext cx="573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They only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focus on famous travel destination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A5A8C7-986F-446D-BDAF-AD4AED75BCEB}"/>
              </a:ext>
            </a:extLst>
          </p:cNvPr>
          <p:cNvSpPr txBox="1"/>
          <p:nvPr/>
        </p:nvSpPr>
        <p:spPr>
          <a:xfrm>
            <a:off x="5344956" y="5145283"/>
            <a:ext cx="5739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Their finding-travel-companion feature doesn’t have a group chat for discussion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Oval 46">
            <a:extLst>
              <a:ext uri="{FF2B5EF4-FFF2-40B4-BE49-F238E27FC236}">
                <a16:creationId xmlns:a16="http://schemas.microsoft.com/office/drawing/2014/main" id="{F80C60C4-0599-4334-81E2-B1684F900171}"/>
              </a:ext>
            </a:extLst>
          </p:cNvPr>
          <p:cNvSpPr/>
          <p:nvPr/>
        </p:nvSpPr>
        <p:spPr>
          <a:xfrm>
            <a:off x="5155114" y="4900708"/>
            <a:ext cx="144000" cy="142411"/>
          </a:xfrm>
          <a:prstGeom prst="ellipse">
            <a:avLst/>
          </a:prstGeom>
          <a:solidFill>
            <a:srgbClr val="F86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4" name="Oval 47">
            <a:extLst>
              <a:ext uri="{FF2B5EF4-FFF2-40B4-BE49-F238E27FC236}">
                <a16:creationId xmlns:a16="http://schemas.microsoft.com/office/drawing/2014/main" id="{86EF37B6-CC1C-4C86-88F7-1D74059E6E1D}"/>
              </a:ext>
            </a:extLst>
          </p:cNvPr>
          <p:cNvSpPr/>
          <p:nvPr/>
        </p:nvSpPr>
        <p:spPr>
          <a:xfrm>
            <a:off x="5155114" y="5281541"/>
            <a:ext cx="144000" cy="144000"/>
          </a:xfrm>
          <a:prstGeom prst="ellipse">
            <a:avLst/>
          </a:prstGeom>
          <a:solidFill>
            <a:srgbClr val="F86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8236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Our proposal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92" y="3140758"/>
            <a:ext cx="3748768" cy="1137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FE18F4-EF0A-4710-87A1-91BC9BF701D3}"/>
              </a:ext>
            </a:extLst>
          </p:cNvPr>
          <p:cNvSpPr txBox="1"/>
          <p:nvPr/>
        </p:nvSpPr>
        <p:spPr>
          <a:xfrm>
            <a:off x="5680236" y="3001715"/>
            <a:ext cx="5739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Allows users to share their travel experience by articles and images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A89ED-C573-4B0B-BBDE-3A29287FBE0B}"/>
              </a:ext>
            </a:extLst>
          </p:cNvPr>
          <p:cNvSpPr txBox="1"/>
          <p:nvPr/>
        </p:nvSpPr>
        <p:spPr>
          <a:xfrm>
            <a:off x="5680236" y="3965971"/>
            <a:ext cx="5739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 users’ contribution on the system are recorded as point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Oval 21">
            <a:extLst>
              <a:ext uri="{FF2B5EF4-FFF2-40B4-BE49-F238E27FC236}">
                <a16:creationId xmlns:a16="http://schemas.microsoft.com/office/drawing/2014/main" id="{281E0BB2-0320-4DC6-AF93-89A000BBFA9A}"/>
              </a:ext>
            </a:extLst>
          </p:cNvPr>
          <p:cNvSpPr/>
          <p:nvPr/>
        </p:nvSpPr>
        <p:spPr>
          <a:xfrm>
            <a:off x="5490394" y="3122734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8" name="Oval 22">
            <a:extLst>
              <a:ext uri="{FF2B5EF4-FFF2-40B4-BE49-F238E27FC236}">
                <a16:creationId xmlns:a16="http://schemas.microsoft.com/office/drawing/2014/main" id="{46AAAC93-EEB7-4BE9-AB9F-FC0C8D893DEE}"/>
              </a:ext>
            </a:extLst>
          </p:cNvPr>
          <p:cNvSpPr/>
          <p:nvPr/>
        </p:nvSpPr>
        <p:spPr>
          <a:xfrm>
            <a:off x="5490394" y="4113167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A89ED-C573-4B0B-BBDE-3A29287FBE0B}"/>
              </a:ext>
            </a:extLst>
          </p:cNvPr>
          <p:cNvSpPr txBox="1"/>
          <p:nvPr/>
        </p:nvSpPr>
        <p:spPr>
          <a:xfrm>
            <a:off x="5680236" y="5036907"/>
            <a:ext cx="573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 finding-travel-companion feature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Oval 22">
            <a:extLst>
              <a:ext uri="{FF2B5EF4-FFF2-40B4-BE49-F238E27FC236}">
                <a16:creationId xmlns:a16="http://schemas.microsoft.com/office/drawing/2014/main" id="{46AAAC93-EEB7-4BE9-AB9F-FC0C8D893DEE}"/>
              </a:ext>
            </a:extLst>
          </p:cNvPr>
          <p:cNvSpPr/>
          <p:nvPr/>
        </p:nvSpPr>
        <p:spPr>
          <a:xfrm>
            <a:off x="5490394" y="5184103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FE18F4-EF0A-4710-87A1-91BC9BF701D3}"/>
              </a:ext>
            </a:extLst>
          </p:cNvPr>
          <p:cNvSpPr txBox="1"/>
          <p:nvPr/>
        </p:nvSpPr>
        <p:spPr>
          <a:xfrm>
            <a:off x="5680236" y="1961259"/>
            <a:ext cx="5739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Focus on both well-known and lesser-known travel places, even if it has not be discovered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Oval 21">
            <a:extLst>
              <a:ext uri="{FF2B5EF4-FFF2-40B4-BE49-F238E27FC236}">
                <a16:creationId xmlns:a16="http://schemas.microsoft.com/office/drawing/2014/main" id="{281E0BB2-0320-4DC6-AF93-89A000BBFA9A}"/>
              </a:ext>
            </a:extLst>
          </p:cNvPr>
          <p:cNvSpPr/>
          <p:nvPr/>
        </p:nvSpPr>
        <p:spPr>
          <a:xfrm>
            <a:off x="5490394" y="2082278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72747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2587" y="0"/>
            <a:ext cx="3232615" cy="4582777"/>
            <a:chOff x="4412404" y="2926127"/>
            <a:chExt cx="3232615" cy="257106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7970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41240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8" y="2926127"/>
              <a:ext cx="45719" cy="239457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907604" y="4830304"/>
            <a:ext cx="103174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2</a:t>
            </a:r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 PROJECT MANAGEMENT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F0AEB5A-2649-45B3-8AB0-54CD3296D404}"/>
              </a:ext>
            </a:extLst>
          </p:cNvPr>
          <p:cNvSpPr/>
          <p:nvPr/>
        </p:nvSpPr>
        <p:spPr>
          <a:xfrm>
            <a:off x="4627014" y="4244223"/>
            <a:ext cx="123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   TRIP   </a:t>
            </a:r>
            <a:endParaRPr lang="en-US" sz="1600" b="1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3BCBE6-83AC-4C1E-BCF6-41293C3ECAA3}"/>
              </a:ext>
            </a:extLst>
          </p:cNvPr>
          <p:cNvSpPr/>
          <p:nvPr/>
        </p:nvSpPr>
        <p:spPr>
          <a:xfrm>
            <a:off x="6127952" y="4244223"/>
            <a:ext cx="1499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SHARING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8900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</TotalTime>
  <Words>612</Words>
  <Application>Microsoft Office PowerPoint</Application>
  <PresentationFormat>Widescreen</PresentationFormat>
  <Paragraphs>145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 Unicode MS</vt:lpstr>
      <vt:lpstr>맑은 고딕</vt:lpstr>
      <vt:lpstr>Arial</vt:lpstr>
      <vt:lpstr>Calibri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Tran Van Phong</cp:lastModifiedBy>
  <cp:revision>297</cp:revision>
  <dcterms:created xsi:type="dcterms:W3CDTF">2019-01-14T06:35:35Z</dcterms:created>
  <dcterms:modified xsi:type="dcterms:W3CDTF">2019-09-03T16:59:05Z</dcterms:modified>
</cp:coreProperties>
</file>