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FC71-46C3-EA43-A803-79CC7201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0A8A1-2456-324D-A263-B35A8C20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2B8E-428B-A34B-81B9-E7BB4918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F1D9-08A7-C345-BEBB-B7E8D2E3DB7A}" type="datetimeFigureOut">
              <a:rPr lang="en-NO" smtClean="0"/>
              <a:t>22/10/2021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1B72-AB68-AD40-8AD0-5ABB0D3B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4A42A-517F-2144-8F78-6E90FFA6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1F86-8DF9-9645-A187-5247DAF232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7506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2DB0-D803-894B-B2A5-B7396A57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7D84-A2DC-6A48-8C89-0B90A8187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82F0-D99C-AC4A-91CD-E24406D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F1D9-08A7-C345-BEBB-B7E8D2E3DB7A}" type="datetimeFigureOut">
              <a:rPr lang="en-NO" smtClean="0"/>
              <a:t>22/10/2021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CC00A-FB7B-3B49-A7B3-F3C99062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6C04A-A0BC-6548-930B-8F557394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1F86-8DF9-9645-A187-5247DAF232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4371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BBBF3-98B3-C14D-AB85-9ACAADB2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BAAC0-67C2-8546-8932-D32DA0835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852E-E7B9-034C-92B8-CC00093A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F1D9-08A7-C345-BEBB-B7E8D2E3DB7A}" type="datetimeFigureOut">
              <a:rPr lang="en-NO" smtClean="0"/>
              <a:t>22/10/2021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13E2-9680-DB40-886A-99953298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18A9C-168B-2841-82A9-79F5B36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1F86-8DF9-9645-A187-5247DAF232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706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F526-F80F-E04B-8495-95C06F31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A378-9B40-5D45-8C0E-C4FFFC12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2241-DC49-F74C-BCDF-1C5303B5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F1D9-08A7-C345-BEBB-B7E8D2E3DB7A}" type="datetimeFigureOut">
              <a:rPr lang="en-NO" smtClean="0"/>
              <a:t>22/10/2021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2121C-77D4-8F4F-BC50-F5E0980C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3DBE-F9F5-F645-B4E3-D643BBED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1F86-8DF9-9645-A187-5247DAF232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195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9F16-968B-724D-8792-DBB13037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381EE-6B3C-E34B-A2CF-EE7759BA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16BBA-7D52-D843-A951-38A229BF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F1D9-08A7-C345-BEBB-B7E8D2E3DB7A}" type="datetimeFigureOut">
              <a:rPr lang="en-NO" smtClean="0"/>
              <a:t>22/10/2021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E8CB-8567-0641-94ED-F8D23C88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C042-ED8D-6C4F-8744-70013BD9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1F86-8DF9-9645-A187-5247DAF232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3308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94A5-8B2A-104A-842E-185D79D2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59F1-BEAF-404C-9F3F-2162880DC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16A63-5544-DC4E-BB6C-4DACFF41E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61F80-E910-3244-90B1-932828B2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F1D9-08A7-C345-BEBB-B7E8D2E3DB7A}" type="datetimeFigureOut">
              <a:rPr lang="en-NO" smtClean="0"/>
              <a:t>22/10/2021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D0D0D-866B-AE4B-9A39-48C1F307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B183E-B3BD-9D4D-AFA2-E04FC52D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1F86-8DF9-9645-A187-5247DAF232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72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826F-52BF-1548-B7AA-FF8162D6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6FA9-B9EF-9145-8C7D-BF0E41A2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85DB-2751-A248-9F57-5C639FA4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B126E-142F-F242-882C-6B01E4A42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BA4FF-4CD7-AD47-BFC3-91F6B8FB7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C3AEA-8487-3D4A-B037-A16F4D86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F1D9-08A7-C345-BEBB-B7E8D2E3DB7A}" type="datetimeFigureOut">
              <a:rPr lang="en-NO" smtClean="0"/>
              <a:t>22/10/2021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0EF15-E4E0-2649-8ECA-373BC38B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0A707-972F-B449-953F-39EAF7AB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1F86-8DF9-9645-A187-5247DAF232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4375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DC44-E5E6-1C44-9316-85A6055B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5C990-ECD2-2645-A2BC-BE056302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F1D9-08A7-C345-BEBB-B7E8D2E3DB7A}" type="datetimeFigureOut">
              <a:rPr lang="en-NO" smtClean="0"/>
              <a:t>22/10/2021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AA5EA-82A7-ED49-8847-C87214C8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26E89-D35F-6F4A-845A-CDA570D9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1F86-8DF9-9645-A187-5247DAF232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3009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2C735-DF63-CD4C-86EA-1E3F2668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F1D9-08A7-C345-BEBB-B7E8D2E3DB7A}" type="datetimeFigureOut">
              <a:rPr lang="en-NO" smtClean="0"/>
              <a:t>22/10/2021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0E412-87B2-104E-84D9-8FA14DAD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E3250-9382-604B-AE10-352551A1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1F86-8DF9-9645-A187-5247DAF232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899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E3AC-0A12-8143-AEC8-BAD24D37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AEEF-5FFE-E44C-9374-B702F2DE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EC817-01C1-8640-AB1A-5210638D2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81BAF-8165-3C43-9F6D-653B8B9B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F1D9-08A7-C345-BEBB-B7E8D2E3DB7A}" type="datetimeFigureOut">
              <a:rPr lang="en-NO" smtClean="0"/>
              <a:t>22/10/2021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20E58-36CF-DB43-9DC8-8A46E03B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51B92-31F4-B640-A21D-0F8DAFDF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1F86-8DF9-9645-A187-5247DAF232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551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3CF7-60BC-E248-9622-492E53E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D29F9-558A-164A-B56D-173192B3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3E2E9-6F1E-C145-A297-EFBD978EC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D2653-72DB-3C4F-8126-4E5A94C3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F1D9-08A7-C345-BEBB-B7E8D2E3DB7A}" type="datetimeFigureOut">
              <a:rPr lang="en-NO" smtClean="0"/>
              <a:t>22/10/2021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466E9-2751-CF4B-8D66-D01CDA79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F5266-C0E9-D341-8DE4-6D2DEF2D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1F86-8DF9-9645-A187-5247DAF232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1682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99F8A-3175-2F4B-BC81-EF3ABDFE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6B6AF-9888-C14C-9ED3-7E82436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60CF7-233C-F647-851E-3F9757ED6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F1D9-08A7-C345-BEBB-B7E8D2E3DB7A}" type="datetimeFigureOut">
              <a:rPr lang="en-NO" smtClean="0"/>
              <a:t>22/10/2021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587F-77CC-824C-84D3-E94794642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C1FBC-7FCD-CB4E-B952-F0ACEAA60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1F86-8DF9-9645-A187-5247DAF2320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999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060D-883C-C241-8863-FD74F2121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Vitenskap og samfunn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39941-61CE-3641-A3ED-9E4D256CE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92175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0003-677D-7241-9230-59AAE046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</a:t>
            </a:r>
            <a:r>
              <a:rPr lang="en-GB" dirty="0"/>
              <a:t>p</a:t>
            </a:r>
            <a:r>
              <a:rPr lang="en-NO" dirty="0"/>
              <a:t>istemiske normer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A8AB-31E9-B248-A092-DBAD1767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sosial</a:t>
            </a:r>
            <a:r>
              <a:rPr lang="en-GB" sz="2400" dirty="0"/>
              <a:t> norm </a:t>
            </a:r>
            <a:r>
              <a:rPr lang="en-GB" sz="2400" dirty="0" err="1"/>
              <a:t>som</a:t>
            </a:r>
            <a:r>
              <a:rPr lang="en-GB" sz="2400" dirty="0"/>
              <a:t> legger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rette</a:t>
            </a:r>
            <a:r>
              <a:rPr lang="en-GB" sz="2400" dirty="0"/>
              <a:t> for </a:t>
            </a:r>
            <a:r>
              <a:rPr lang="en-GB" sz="2400" dirty="0" err="1"/>
              <a:t>hvordan</a:t>
            </a:r>
            <a:r>
              <a:rPr lang="en-GB" sz="2400" dirty="0"/>
              <a:t> man </a:t>
            </a:r>
            <a:r>
              <a:rPr lang="en-GB" sz="2400" dirty="0" err="1"/>
              <a:t>skal</a:t>
            </a:r>
            <a:r>
              <a:rPr lang="en-GB" sz="2400" dirty="0"/>
              <a:t> </a:t>
            </a:r>
            <a:r>
              <a:rPr lang="en-GB" sz="2400" dirty="0" err="1"/>
              <a:t>forske</a:t>
            </a:r>
            <a:endParaRPr lang="en-GB" sz="2400" dirty="0"/>
          </a:p>
          <a:p>
            <a:r>
              <a:rPr lang="en-GB" sz="2400" dirty="0" err="1"/>
              <a:t>Bør</a:t>
            </a:r>
            <a:r>
              <a:rPr lang="en-GB" sz="2400" dirty="0"/>
              <a:t> </a:t>
            </a:r>
            <a:r>
              <a:rPr lang="en-GB" sz="2400" dirty="0" err="1"/>
              <a:t>sørge</a:t>
            </a:r>
            <a:r>
              <a:rPr lang="en-GB" sz="2400" dirty="0"/>
              <a:t> for at </a:t>
            </a:r>
            <a:r>
              <a:rPr lang="en-GB" sz="2400" dirty="0" err="1"/>
              <a:t>undersøkelsene</a:t>
            </a:r>
            <a:r>
              <a:rPr lang="en-GB" sz="2400" dirty="0"/>
              <a:t> </a:t>
            </a:r>
            <a:r>
              <a:rPr lang="en-GB" sz="2400" dirty="0" err="1"/>
              <a:t>faktisk</a:t>
            </a:r>
            <a:r>
              <a:rPr lang="en-GB" sz="2400" dirty="0"/>
              <a:t> </a:t>
            </a:r>
            <a:r>
              <a:rPr lang="en-GB" sz="2400" dirty="0" err="1"/>
              <a:t>skal</a:t>
            </a:r>
            <a:r>
              <a:rPr lang="en-GB" sz="2400" dirty="0"/>
              <a:t> </a:t>
            </a:r>
            <a:r>
              <a:rPr lang="en-GB" sz="2400" dirty="0" err="1"/>
              <a:t>føre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kunnskap</a:t>
            </a:r>
            <a:r>
              <a:rPr lang="en-GB" sz="2400" dirty="0"/>
              <a:t> om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forståelse</a:t>
            </a:r>
            <a:r>
              <a:rPr lang="en-GB" sz="2400" dirty="0"/>
              <a:t> </a:t>
            </a:r>
            <a:r>
              <a:rPr lang="en-GB" sz="2400" dirty="0" err="1"/>
              <a:t>av</a:t>
            </a:r>
            <a:r>
              <a:rPr lang="en-GB" sz="2400" dirty="0"/>
              <a:t> </a:t>
            </a:r>
            <a:r>
              <a:rPr lang="en-GB" sz="2400" dirty="0" err="1"/>
              <a:t>virkeligheten</a:t>
            </a:r>
            <a:r>
              <a:rPr lang="en-GB" sz="2400" dirty="0"/>
              <a:t> </a:t>
            </a:r>
            <a:endParaRPr lang="en-NO" sz="2400" dirty="0"/>
          </a:p>
          <a:p>
            <a:r>
              <a:rPr lang="en-GB" sz="2400" dirty="0"/>
              <a:t>T</a:t>
            </a:r>
            <a:r>
              <a:rPr lang="en-NO" sz="2400" dirty="0"/>
              <a:t>eamwork makes the dream work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1930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4F8D-09FD-AE42-A762-96B30C94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Eksempler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3A60-FFF6-FE4B-B219-8BB606D7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NO" dirty="0"/>
              <a:t>eproduserbarhet</a:t>
            </a:r>
          </a:p>
          <a:p>
            <a:r>
              <a:rPr lang="en-GB" dirty="0"/>
              <a:t>F</a:t>
            </a:r>
            <a:r>
              <a:rPr lang="en-NO" dirty="0"/>
              <a:t>orklaringseffektivitet</a:t>
            </a:r>
          </a:p>
          <a:p>
            <a:r>
              <a:rPr lang="en-NO" dirty="0"/>
              <a:t>Omfang</a:t>
            </a:r>
          </a:p>
          <a:p>
            <a:r>
              <a:rPr lang="en-NO" dirty="0"/>
              <a:t>Konsekvent</a:t>
            </a:r>
          </a:p>
          <a:p>
            <a:r>
              <a:rPr lang="en-NO" dirty="0"/>
              <a:t>“Det enkle er ofte det beste” – (REMA 1000, 2021)</a:t>
            </a:r>
          </a:p>
        </p:txBody>
      </p:sp>
    </p:spTree>
    <p:extLst>
      <p:ext uri="{BB962C8B-B14F-4D97-AF65-F5344CB8AC3E}">
        <p14:creationId xmlns:p14="http://schemas.microsoft.com/office/powerpoint/2010/main" val="338358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19AD-20BA-0B47-AA82-F7320E0F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KUDOS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A817-4CBA-554B-8E0D-D0BC5401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2200" b="1" dirty="0"/>
              <a:t>K</a:t>
            </a:r>
            <a:r>
              <a:rPr lang="en-GB" sz="2200" dirty="0"/>
              <a:t>: «</a:t>
            </a:r>
            <a:r>
              <a:rPr lang="en-GB" sz="2200" dirty="0" err="1"/>
              <a:t>kommunisme</a:t>
            </a:r>
            <a:r>
              <a:rPr lang="en-GB" sz="2200" dirty="0"/>
              <a:t>». </a:t>
            </a:r>
            <a:r>
              <a:rPr lang="en-GB" sz="2200" dirty="0" err="1"/>
              <a:t>Uttrykket</a:t>
            </a:r>
            <a:r>
              <a:rPr lang="en-GB" sz="2200" dirty="0"/>
              <a:t> </a:t>
            </a:r>
            <a:r>
              <a:rPr lang="en-GB" sz="2200" dirty="0" err="1"/>
              <a:t>vekker</a:t>
            </a:r>
            <a:r>
              <a:rPr lang="en-GB" sz="2200" dirty="0"/>
              <a:t> </a:t>
            </a:r>
            <a:r>
              <a:rPr lang="en-GB" sz="2200" dirty="0" err="1"/>
              <a:t>kanskje</a:t>
            </a:r>
            <a:r>
              <a:rPr lang="en-GB" sz="2200" dirty="0"/>
              <a:t> </a:t>
            </a:r>
            <a:r>
              <a:rPr lang="en-GB" sz="2200" dirty="0" err="1"/>
              <a:t>uheldige</a:t>
            </a:r>
            <a:r>
              <a:rPr lang="en-GB" sz="2200" dirty="0"/>
              <a:t> </a:t>
            </a:r>
            <a:r>
              <a:rPr lang="en-GB" sz="2200" dirty="0" err="1"/>
              <a:t>assossiasjoner</a:t>
            </a:r>
            <a:r>
              <a:rPr lang="en-GB" sz="2200" dirty="0"/>
              <a:t>, men det Merton </a:t>
            </a:r>
            <a:r>
              <a:rPr lang="en-GB" sz="2200" dirty="0" err="1"/>
              <a:t>hadde</a:t>
            </a:r>
            <a:r>
              <a:rPr lang="en-GB" sz="2200" dirty="0"/>
              <a:t> </a:t>
            </a:r>
            <a:r>
              <a:rPr lang="en-GB" sz="2200" dirty="0" err="1"/>
              <a:t>i</a:t>
            </a:r>
            <a:r>
              <a:rPr lang="en-GB" sz="2200" dirty="0"/>
              <a:t> </a:t>
            </a:r>
            <a:r>
              <a:rPr lang="en-GB" sz="2200" dirty="0" err="1"/>
              <a:t>tankene</a:t>
            </a:r>
            <a:r>
              <a:rPr lang="en-GB" sz="2200" dirty="0"/>
              <a:t>, var at man </a:t>
            </a:r>
            <a:r>
              <a:rPr lang="en-GB" sz="2200" i="1" dirty="0" err="1"/>
              <a:t>ikke</a:t>
            </a:r>
            <a:r>
              <a:rPr lang="en-GB" sz="2200" i="1" dirty="0"/>
              <a:t> holder </a:t>
            </a:r>
            <a:r>
              <a:rPr lang="en-GB" sz="2200" i="1" dirty="0" err="1"/>
              <a:t>resultater</a:t>
            </a:r>
            <a:r>
              <a:rPr lang="en-GB" sz="2200" i="1" dirty="0"/>
              <a:t> </a:t>
            </a:r>
            <a:r>
              <a:rPr lang="en-GB" sz="2200" i="1" dirty="0" err="1"/>
              <a:t>hemmelige</a:t>
            </a:r>
            <a:r>
              <a:rPr lang="en-GB" sz="2200" i="1" dirty="0"/>
              <a:t>, men </a:t>
            </a:r>
            <a:r>
              <a:rPr lang="en-GB" sz="2200" i="1" dirty="0" err="1"/>
              <a:t>systematisk</a:t>
            </a:r>
            <a:r>
              <a:rPr lang="en-GB" sz="2200" i="1" dirty="0"/>
              <a:t> </a:t>
            </a:r>
            <a:r>
              <a:rPr lang="en-GB" sz="2200" i="1" dirty="0" err="1"/>
              <a:t>deler</a:t>
            </a:r>
            <a:r>
              <a:rPr lang="en-GB" sz="2200" i="1" dirty="0"/>
              <a:t> </a:t>
            </a:r>
            <a:r>
              <a:rPr lang="en-GB" sz="2200" i="1" dirty="0" err="1"/>
              <a:t>dem</a:t>
            </a:r>
            <a:r>
              <a:rPr lang="en-GB" sz="2200" i="1" dirty="0"/>
              <a:t> med </a:t>
            </a:r>
            <a:r>
              <a:rPr lang="en-GB" sz="2200" i="1" dirty="0" err="1"/>
              <a:t>andre</a:t>
            </a:r>
            <a:r>
              <a:rPr lang="en-GB" sz="2200" dirty="0"/>
              <a:t>. </a:t>
            </a:r>
            <a:endParaRPr lang="en-GB" sz="22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GB" sz="2200" b="1" dirty="0"/>
              <a:t>U</a:t>
            </a:r>
            <a:r>
              <a:rPr lang="en-GB" sz="2200" dirty="0"/>
              <a:t>: «</a:t>
            </a:r>
            <a:r>
              <a:rPr lang="en-GB" sz="2200" dirty="0" err="1"/>
              <a:t>universalisme</a:t>
            </a:r>
            <a:r>
              <a:rPr lang="en-GB" sz="2200" dirty="0"/>
              <a:t>». </a:t>
            </a:r>
            <a:r>
              <a:rPr lang="en-GB" sz="2200" dirty="0" err="1"/>
              <a:t>Vitenskapelige</a:t>
            </a:r>
            <a:r>
              <a:rPr lang="en-GB" sz="2200" dirty="0"/>
              <a:t> </a:t>
            </a:r>
            <a:r>
              <a:rPr lang="en-GB" sz="2200" dirty="0" err="1"/>
              <a:t>påstander</a:t>
            </a:r>
            <a:r>
              <a:rPr lang="en-GB" sz="2200" dirty="0"/>
              <a:t> må </a:t>
            </a:r>
            <a:r>
              <a:rPr lang="en-GB" sz="2200" dirty="0" err="1"/>
              <a:t>vurderes</a:t>
            </a:r>
            <a:r>
              <a:rPr lang="en-GB" sz="2200" dirty="0"/>
              <a:t> </a:t>
            </a:r>
            <a:r>
              <a:rPr lang="en-GB" sz="2200" dirty="0" err="1"/>
              <a:t>etter</a:t>
            </a:r>
            <a:r>
              <a:rPr lang="en-GB" sz="2200" dirty="0"/>
              <a:t> </a:t>
            </a:r>
            <a:r>
              <a:rPr lang="en-GB" sz="2200" dirty="0" err="1"/>
              <a:t>universelle</a:t>
            </a:r>
            <a:r>
              <a:rPr lang="en-GB" sz="2200" dirty="0"/>
              <a:t>, </a:t>
            </a:r>
            <a:r>
              <a:rPr lang="en-GB" sz="2200" dirty="0" err="1"/>
              <a:t>upersonlige</a:t>
            </a:r>
            <a:r>
              <a:rPr lang="en-GB" sz="2200" dirty="0"/>
              <a:t> </a:t>
            </a:r>
            <a:r>
              <a:rPr lang="en-GB" sz="2200" dirty="0" err="1"/>
              <a:t>kriterier</a:t>
            </a:r>
            <a:r>
              <a:rPr lang="en-GB" sz="2200" dirty="0"/>
              <a:t>, </a:t>
            </a:r>
            <a:r>
              <a:rPr lang="en-GB" sz="2200" dirty="0" err="1"/>
              <a:t>altsa</a:t>
            </a:r>
            <a:r>
              <a:rPr lang="en-GB" sz="2200" dirty="0"/>
              <a:t>̊ </a:t>
            </a:r>
            <a:r>
              <a:rPr lang="en-GB" sz="2200" dirty="0" err="1"/>
              <a:t>uten</a:t>
            </a:r>
            <a:r>
              <a:rPr lang="en-GB" sz="2200" dirty="0"/>
              <a:t> å </a:t>
            </a:r>
            <a:r>
              <a:rPr lang="en-GB" sz="2200" dirty="0" err="1"/>
              <a:t>trekke</a:t>
            </a:r>
            <a:r>
              <a:rPr lang="en-GB" sz="2200" dirty="0"/>
              <a:t> inn forhold </a:t>
            </a:r>
            <a:r>
              <a:rPr lang="en-GB" sz="2200" dirty="0" err="1"/>
              <a:t>ved</a:t>
            </a:r>
            <a:r>
              <a:rPr lang="en-GB" sz="2200" dirty="0"/>
              <a:t> </a:t>
            </a:r>
            <a:r>
              <a:rPr lang="en-GB" sz="2200" dirty="0" err="1"/>
              <a:t>vedkommende</a:t>
            </a:r>
            <a:r>
              <a:rPr lang="en-GB" sz="2200" dirty="0"/>
              <a:t> </a:t>
            </a:r>
            <a:r>
              <a:rPr lang="en-GB" sz="2200" dirty="0" err="1"/>
              <a:t>som</a:t>
            </a:r>
            <a:r>
              <a:rPr lang="en-GB" sz="2200" dirty="0"/>
              <a:t> </a:t>
            </a:r>
            <a:r>
              <a:rPr lang="en-GB" sz="2200" dirty="0" err="1"/>
              <a:t>fremsetter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som</a:t>
            </a:r>
            <a:r>
              <a:rPr lang="en-GB" sz="2200" dirty="0"/>
              <a:t> </a:t>
            </a:r>
            <a:r>
              <a:rPr lang="en-GB" sz="2200" dirty="0" err="1"/>
              <a:t>kjønn</a:t>
            </a:r>
            <a:r>
              <a:rPr lang="en-GB" sz="2200" dirty="0"/>
              <a:t>, </a:t>
            </a:r>
            <a:r>
              <a:rPr lang="en-GB" sz="2200" dirty="0" err="1"/>
              <a:t>klasse</a:t>
            </a:r>
            <a:r>
              <a:rPr lang="en-GB" sz="2200" dirty="0"/>
              <a:t>, religion, </a:t>
            </a:r>
            <a:r>
              <a:rPr lang="en-GB" sz="2200" dirty="0" err="1"/>
              <a:t>nasjonalitet</a:t>
            </a:r>
            <a:r>
              <a:rPr lang="en-GB" sz="2200" dirty="0"/>
              <a:t>. </a:t>
            </a:r>
            <a:endParaRPr lang="en-GB" sz="22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GB" sz="2200" b="1" dirty="0"/>
              <a:t>D</a:t>
            </a:r>
            <a:r>
              <a:rPr lang="en-GB" sz="2200" dirty="0"/>
              <a:t>: «</a:t>
            </a:r>
            <a:r>
              <a:rPr lang="en-GB" sz="2200" dirty="0" err="1"/>
              <a:t>desinteresse</a:t>
            </a:r>
            <a:r>
              <a:rPr lang="en-GB" sz="2200" dirty="0"/>
              <a:t>». </a:t>
            </a:r>
            <a:r>
              <a:rPr lang="en-GB" sz="2200" dirty="0" err="1"/>
              <a:t>Vitenskapsfolk</a:t>
            </a:r>
            <a:r>
              <a:rPr lang="en-GB" sz="2200" dirty="0"/>
              <a:t> må </a:t>
            </a:r>
            <a:r>
              <a:rPr lang="en-GB" sz="2200" dirty="0" err="1"/>
              <a:t>arbeide</a:t>
            </a:r>
            <a:r>
              <a:rPr lang="en-GB" sz="2200" dirty="0"/>
              <a:t> </a:t>
            </a:r>
            <a:r>
              <a:rPr lang="en-GB" sz="2200" dirty="0" err="1"/>
              <a:t>slik</a:t>
            </a:r>
            <a:r>
              <a:rPr lang="en-GB" sz="2200" dirty="0"/>
              <a:t> at </a:t>
            </a:r>
            <a:r>
              <a:rPr lang="en-GB" sz="2200" dirty="0" err="1"/>
              <a:t>deres</a:t>
            </a:r>
            <a:r>
              <a:rPr lang="en-GB" sz="2200" dirty="0"/>
              <a:t> </a:t>
            </a:r>
            <a:r>
              <a:rPr lang="en-GB" sz="2200" dirty="0" err="1"/>
              <a:t>personlige</a:t>
            </a:r>
            <a:r>
              <a:rPr lang="en-GB" sz="2200" dirty="0"/>
              <a:t> </a:t>
            </a:r>
            <a:r>
              <a:rPr lang="en-GB" sz="2200" dirty="0" err="1"/>
              <a:t>interesser</a:t>
            </a:r>
            <a:r>
              <a:rPr lang="en-GB" sz="2200" dirty="0"/>
              <a:t> </a:t>
            </a:r>
            <a:r>
              <a:rPr lang="en-GB" sz="2200" dirty="0" err="1"/>
              <a:t>ikke</a:t>
            </a:r>
            <a:r>
              <a:rPr lang="en-GB" sz="2200" dirty="0"/>
              <a:t> har </a:t>
            </a:r>
            <a:r>
              <a:rPr lang="en-GB" sz="2200" dirty="0" err="1"/>
              <a:t>innflytelse</a:t>
            </a:r>
            <a:r>
              <a:rPr lang="en-GB" sz="2200" dirty="0"/>
              <a:t> på </a:t>
            </a:r>
            <a:r>
              <a:rPr lang="en-GB" sz="2200" dirty="0" err="1"/>
              <a:t>resultatet</a:t>
            </a:r>
            <a:r>
              <a:rPr lang="en-GB" sz="2200" dirty="0"/>
              <a:t> </a:t>
            </a:r>
            <a:r>
              <a:rPr lang="en-GB" sz="2200" dirty="0" err="1"/>
              <a:t>av</a:t>
            </a:r>
            <a:r>
              <a:rPr lang="en-GB" sz="2200" dirty="0"/>
              <a:t> </a:t>
            </a:r>
            <a:r>
              <a:rPr lang="en-GB" sz="2200" dirty="0" err="1"/>
              <a:t>deres</a:t>
            </a:r>
            <a:r>
              <a:rPr lang="en-GB" sz="2200" dirty="0"/>
              <a:t> </a:t>
            </a:r>
            <a:r>
              <a:rPr lang="en-GB" sz="2200" dirty="0" err="1"/>
              <a:t>kunnskapsproduserende</a:t>
            </a:r>
            <a:r>
              <a:rPr lang="en-GB" sz="2200" dirty="0"/>
              <a:t> </a:t>
            </a:r>
            <a:r>
              <a:rPr lang="en-GB" sz="2200" dirty="0" err="1"/>
              <a:t>arbeid</a:t>
            </a:r>
            <a:r>
              <a:rPr lang="en-GB" sz="2200" dirty="0"/>
              <a:t>. Det </a:t>
            </a:r>
            <a:r>
              <a:rPr lang="en-GB" sz="2200" dirty="0" err="1"/>
              <a:t>innebærer</a:t>
            </a:r>
            <a:r>
              <a:rPr lang="en-GB" sz="2200" dirty="0"/>
              <a:t> </a:t>
            </a:r>
            <a:r>
              <a:rPr lang="en-GB" sz="2200" dirty="0" err="1"/>
              <a:t>ogsa</a:t>
            </a:r>
            <a:r>
              <a:rPr lang="en-GB" sz="2200" dirty="0"/>
              <a:t>̊ at </a:t>
            </a:r>
            <a:r>
              <a:rPr lang="en-GB" sz="2200" dirty="0" err="1"/>
              <a:t>politiske</a:t>
            </a:r>
            <a:r>
              <a:rPr lang="en-GB" sz="2200" dirty="0"/>
              <a:t> </a:t>
            </a:r>
            <a:r>
              <a:rPr lang="en-GB" sz="2200" dirty="0" err="1"/>
              <a:t>og</a:t>
            </a:r>
            <a:r>
              <a:rPr lang="en-GB" sz="2200" dirty="0"/>
              <a:t> </a:t>
            </a:r>
            <a:r>
              <a:rPr lang="en-GB" sz="2200" dirty="0" err="1"/>
              <a:t>økonomiske</a:t>
            </a:r>
            <a:r>
              <a:rPr lang="en-GB" sz="2200" dirty="0"/>
              <a:t> </a:t>
            </a:r>
            <a:r>
              <a:rPr lang="en-GB" sz="2200" dirty="0" err="1"/>
              <a:t>interesser</a:t>
            </a:r>
            <a:r>
              <a:rPr lang="en-GB" sz="2200" dirty="0"/>
              <a:t> </a:t>
            </a:r>
            <a:r>
              <a:rPr lang="en-GB" sz="2200" dirty="0" err="1"/>
              <a:t>ikke</a:t>
            </a:r>
            <a:r>
              <a:rPr lang="en-GB" sz="2200" dirty="0"/>
              <a:t> må </a:t>
            </a:r>
            <a:r>
              <a:rPr lang="en-GB" sz="2200" dirty="0" err="1"/>
              <a:t>styre</a:t>
            </a:r>
            <a:r>
              <a:rPr lang="en-GB" sz="2200" dirty="0"/>
              <a:t> </a:t>
            </a:r>
            <a:r>
              <a:rPr lang="en-GB" sz="2200" dirty="0" err="1"/>
              <a:t>hvordan</a:t>
            </a:r>
            <a:r>
              <a:rPr lang="en-GB" sz="2200" dirty="0"/>
              <a:t> </a:t>
            </a:r>
            <a:r>
              <a:rPr lang="en-GB" sz="2200" dirty="0" err="1"/>
              <a:t>svarene</a:t>
            </a:r>
            <a:r>
              <a:rPr lang="en-GB" sz="2200" dirty="0"/>
              <a:t> </a:t>
            </a:r>
            <a:r>
              <a:rPr lang="en-GB" sz="2200" dirty="0" err="1"/>
              <a:t>evalueres</a:t>
            </a:r>
            <a:r>
              <a:rPr lang="en-GB" sz="2200" dirty="0"/>
              <a:t>. </a:t>
            </a:r>
            <a:endParaRPr lang="en-GB" sz="22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GB" sz="2200" b="1" dirty="0"/>
              <a:t>OS</a:t>
            </a:r>
            <a:r>
              <a:rPr lang="en-GB" sz="2200" dirty="0"/>
              <a:t>: «</a:t>
            </a:r>
            <a:r>
              <a:rPr lang="en-GB" sz="2200" dirty="0" err="1"/>
              <a:t>organisert</a:t>
            </a:r>
            <a:r>
              <a:rPr lang="en-GB" sz="2200" dirty="0"/>
              <a:t> </a:t>
            </a:r>
            <a:r>
              <a:rPr lang="en-GB" sz="2200" dirty="0" err="1"/>
              <a:t>skeptisisme</a:t>
            </a:r>
            <a:r>
              <a:rPr lang="en-GB" sz="2200" dirty="0"/>
              <a:t>». Alle </a:t>
            </a:r>
            <a:r>
              <a:rPr lang="en-GB" sz="2200" dirty="0" err="1"/>
              <a:t>hypoteser</a:t>
            </a:r>
            <a:r>
              <a:rPr lang="en-GB" sz="2200" dirty="0"/>
              <a:t> </a:t>
            </a:r>
            <a:r>
              <a:rPr lang="en-GB" sz="2200" dirty="0" err="1"/>
              <a:t>og</a:t>
            </a:r>
            <a:r>
              <a:rPr lang="en-GB" sz="2200" dirty="0"/>
              <a:t> </a:t>
            </a:r>
            <a:r>
              <a:rPr lang="en-GB" sz="2200" dirty="0" err="1"/>
              <a:t>teorier</a:t>
            </a:r>
            <a:r>
              <a:rPr lang="en-GB" sz="2200" dirty="0"/>
              <a:t> må </a:t>
            </a:r>
            <a:r>
              <a:rPr lang="en-GB" sz="2200" dirty="0" err="1"/>
              <a:t>utsettes</a:t>
            </a:r>
            <a:r>
              <a:rPr lang="en-GB" sz="2200" dirty="0"/>
              <a:t> for </a:t>
            </a:r>
            <a:r>
              <a:rPr lang="en-GB" sz="2200" dirty="0" err="1"/>
              <a:t>diskusjon</a:t>
            </a:r>
            <a:r>
              <a:rPr lang="en-GB" sz="2200" dirty="0"/>
              <a:t>, </a:t>
            </a:r>
            <a:r>
              <a:rPr lang="en-GB" sz="2200" dirty="0" err="1"/>
              <a:t>evaluering</a:t>
            </a:r>
            <a:r>
              <a:rPr lang="en-GB" sz="2200" dirty="0"/>
              <a:t> </a:t>
            </a:r>
            <a:r>
              <a:rPr lang="en-GB" sz="2200" dirty="0" err="1"/>
              <a:t>og</a:t>
            </a:r>
            <a:r>
              <a:rPr lang="en-GB" sz="2200" dirty="0"/>
              <a:t> </a:t>
            </a:r>
            <a:r>
              <a:rPr lang="en-GB" sz="2200" dirty="0" err="1"/>
              <a:t>kritikk</a:t>
            </a:r>
            <a:r>
              <a:rPr lang="en-GB" sz="2200" dirty="0"/>
              <a:t>, </a:t>
            </a:r>
            <a:r>
              <a:rPr lang="en-GB" sz="2200" dirty="0" err="1"/>
              <a:t>og</a:t>
            </a:r>
            <a:r>
              <a:rPr lang="en-GB" sz="2200" dirty="0"/>
              <a:t> </a:t>
            </a:r>
            <a:r>
              <a:rPr lang="en-GB" sz="2200" dirty="0" err="1"/>
              <a:t>ingenting</a:t>
            </a:r>
            <a:r>
              <a:rPr lang="en-GB" sz="2200" dirty="0"/>
              <a:t> må få </a:t>
            </a:r>
            <a:r>
              <a:rPr lang="en-GB" sz="2200" dirty="0" err="1"/>
              <a:t>lov</a:t>
            </a:r>
            <a:r>
              <a:rPr lang="en-GB" sz="2200" dirty="0"/>
              <a:t> </a:t>
            </a:r>
            <a:r>
              <a:rPr lang="en-GB" sz="2200" dirty="0" err="1"/>
              <a:t>til</a:t>
            </a:r>
            <a:r>
              <a:rPr lang="en-GB" sz="2200" dirty="0"/>
              <a:t> å </a:t>
            </a:r>
            <a:r>
              <a:rPr lang="en-GB" sz="2200" dirty="0" err="1"/>
              <a:t>unndra</a:t>
            </a:r>
            <a:r>
              <a:rPr lang="en-GB" sz="2200" dirty="0"/>
              <a:t> seg </a:t>
            </a:r>
            <a:r>
              <a:rPr lang="en-GB" sz="2200" dirty="0" err="1"/>
              <a:t>kritiske</a:t>
            </a:r>
            <a:r>
              <a:rPr lang="en-GB" sz="2200" dirty="0"/>
              <a:t> </a:t>
            </a:r>
            <a:r>
              <a:rPr lang="en-GB" sz="2200" dirty="0" err="1"/>
              <a:t>undersøkelser</a:t>
            </a:r>
            <a:r>
              <a:rPr lang="en-GB" sz="2200" dirty="0"/>
              <a:t>. </a:t>
            </a:r>
            <a:endParaRPr lang="en-GB" sz="2200" dirty="0">
              <a:effectLst/>
            </a:endParaRPr>
          </a:p>
          <a:p>
            <a:pPr>
              <a:lnSpc>
                <a:spcPct val="150000"/>
              </a:lnSpc>
            </a:pPr>
            <a:endParaRPr lang="en-NO" sz="2200" dirty="0"/>
          </a:p>
        </p:txBody>
      </p:sp>
    </p:spTree>
    <p:extLst>
      <p:ext uri="{BB962C8B-B14F-4D97-AF65-F5344CB8AC3E}">
        <p14:creationId xmlns:p14="http://schemas.microsoft.com/office/powerpoint/2010/main" val="300157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22EB-49AF-8041-A946-5F65396E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Den lineære modellen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4CA8-6F35-D742-B228-D689DAA0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Så lenge man kan forske fritt på eget basis har samfunnet nytte av forskningen</a:t>
            </a:r>
          </a:p>
          <a:p>
            <a:r>
              <a:rPr lang="en-NO" dirty="0"/>
              <a:t>Forskningen skal ikke styre samfunnet</a:t>
            </a:r>
          </a:p>
          <a:p>
            <a:r>
              <a:rPr lang="en-NO" dirty="0"/>
              <a:t>Starter av egen interesse -&gt; finner en mulig anvendelse -&gt; samfunnet tar nytte av forskningen</a:t>
            </a:r>
          </a:p>
        </p:txBody>
      </p:sp>
    </p:spTree>
    <p:extLst>
      <p:ext uri="{BB962C8B-B14F-4D97-AF65-F5344CB8AC3E}">
        <p14:creationId xmlns:p14="http://schemas.microsoft.com/office/powerpoint/2010/main" val="273221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AD45-39E5-3443-98DE-DBA471D8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B6C2-0DA8-8943-859B-00A26729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Kompendium, Kap. 2.5 </a:t>
            </a:r>
            <a:r>
              <a:rPr lang="en-NO" i="1" dirty="0"/>
              <a:t>Science and its norms</a:t>
            </a:r>
          </a:p>
          <a:p>
            <a:r>
              <a:rPr lang="en-GB" dirty="0"/>
              <a:t>2.5 Briggle, A. &amp; Mitcham, C. (2012). Ethics and Science – An Introduction. Cambridge: Cambridge </a:t>
            </a:r>
            <a:br>
              <a:rPr lang="en-GB" dirty="0"/>
            </a:br>
            <a:r>
              <a:rPr lang="en-GB" dirty="0"/>
              <a:t>University Press. </a:t>
            </a:r>
            <a:r>
              <a:rPr lang="en-GB" dirty="0" err="1"/>
              <a:t>Kap</a:t>
            </a:r>
            <a:r>
              <a:rPr lang="en-GB" dirty="0"/>
              <a:t>. 3 (s. 66-86)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kap</a:t>
            </a:r>
            <a:r>
              <a:rPr lang="en-GB" dirty="0"/>
              <a:t>. 9 (s. 210-236) </a:t>
            </a:r>
            <a:endParaRPr lang="en-NO" i="1" dirty="0"/>
          </a:p>
        </p:txBody>
      </p:sp>
    </p:spTree>
    <p:extLst>
      <p:ext uri="{BB962C8B-B14F-4D97-AF65-F5344CB8AC3E}">
        <p14:creationId xmlns:p14="http://schemas.microsoft.com/office/powerpoint/2010/main" val="336059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306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Vitenskap og samfunn</vt:lpstr>
      <vt:lpstr>Epistemiske normer</vt:lpstr>
      <vt:lpstr>Eksempler</vt:lpstr>
      <vt:lpstr>KUDOS</vt:lpstr>
      <vt:lpstr>Den lineære modellen</vt:lpstr>
      <vt:lpstr>Kilder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Vitenskap og samfunn</dc:title>
  <dc:creator>Håvard Nybøe</dc:creator>
  <cp:lastModifiedBy>Håvard Nybøe</cp:lastModifiedBy>
  <cp:revision>1</cp:revision>
  <dcterms:created xsi:type="dcterms:W3CDTF">2021-10-22T10:45:14Z</dcterms:created>
  <dcterms:modified xsi:type="dcterms:W3CDTF">2021-10-22T11:49:29Z</dcterms:modified>
</cp:coreProperties>
</file>